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263" r:id="rId4"/>
    <p:sldId id="256" r:id="rId5"/>
    <p:sldId id="304" r:id="rId6"/>
    <p:sldId id="305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57" r:id="rId15"/>
    <p:sldId id="271" r:id="rId16"/>
    <p:sldId id="274" r:id="rId17"/>
    <p:sldId id="273" r:id="rId18"/>
    <p:sldId id="275" r:id="rId19"/>
    <p:sldId id="309" r:id="rId20"/>
    <p:sldId id="308" r:id="rId21"/>
    <p:sldId id="276" r:id="rId22"/>
    <p:sldId id="278" r:id="rId23"/>
    <p:sldId id="279" r:id="rId24"/>
    <p:sldId id="258" r:id="rId25"/>
    <p:sldId id="280" r:id="rId26"/>
    <p:sldId id="281" r:id="rId27"/>
    <p:sldId id="284" r:id="rId28"/>
    <p:sldId id="283" r:id="rId29"/>
    <p:sldId id="282" r:id="rId30"/>
    <p:sldId id="259" r:id="rId31"/>
    <p:sldId id="289" r:id="rId32"/>
    <p:sldId id="286" r:id="rId33"/>
    <p:sldId id="287" r:id="rId34"/>
    <p:sldId id="288" r:id="rId35"/>
    <p:sldId id="290" r:id="rId36"/>
    <p:sldId id="291" r:id="rId37"/>
    <p:sldId id="292" r:id="rId38"/>
    <p:sldId id="260" r:id="rId39"/>
    <p:sldId id="277" r:id="rId40"/>
    <p:sldId id="293" r:id="rId41"/>
    <p:sldId id="297" r:id="rId42"/>
    <p:sldId id="295" r:id="rId43"/>
    <p:sldId id="294" r:id="rId44"/>
    <p:sldId id="261" r:id="rId45"/>
    <p:sldId id="298" r:id="rId46"/>
    <p:sldId id="285" r:id="rId47"/>
    <p:sldId id="302" r:id="rId48"/>
    <p:sldId id="299" r:id="rId49"/>
    <p:sldId id="262" r:id="rId50"/>
    <p:sldId id="301" r:id="rId51"/>
    <p:sldId id="310" r:id="rId52"/>
    <p:sldId id="31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Accident Statistics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Tipover</c:v>
                </c:pt>
                <c:pt idx="1">
                  <c:v>Struck by a lift truck</c:v>
                </c:pt>
                <c:pt idx="2">
                  <c:v>Struck by a Falling Object</c:v>
                </c:pt>
                <c:pt idx="3">
                  <c:v>Elevated Employee</c:v>
                </c:pt>
                <c:pt idx="4">
                  <c:v>Ran Off a Loading Dock</c:v>
                </c:pt>
                <c:pt idx="5">
                  <c:v>Improper Maintence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0.25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CF-4514-A637-DE232FD27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117993856"/>
        <c:axId val="69202304"/>
      </c:barChart>
      <c:catAx>
        <c:axId val="11799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9202304"/>
        <c:crosses val="autoZero"/>
        <c:auto val="1"/>
        <c:lblAlgn val="ctr"/>
        <c:lblOffset val="100"/>
        <c:noMultiLvlLbl val="0"/>
      </c:catAx>
      <c:valAx>
        <c:axId val="692023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7993856"/>
        <c:crosses val="autoZero"/>
        <c:crossBetween val="between"/>
      </c:valAx>
    </c:plotArea>
    <c:plotVisOnly val="1"/>
    <c:dispBlanksAs val="gap"/>
    <c:showDLblsOverMax val="0"/>
  </c:chart>
  <c:spPr>
    <a:ln w="76200">
      <a:solidFill>
        <a:srgbClr val="6699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</cdr:x>
      <cdr:y>0.2375</cdr:y>
    </cdr:from>
    <cdr:to>
      <cdr:x>0.275</cdr:x>
      <cdr:y>0.4625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4400" y="965200"/>
          <a:ext cx="7620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100" b="1" dirty="0"/>
            <a:t>25%</a:t>
          </a:r>
        </a:p>
      </cdr:txBody>
    </cdr:sp>
  </cdr:relSizeAnchor>
  <cdr:relSizeAnchor xmlns:cdr="http://schemas.openxmlformats.org/drawingml/2006/chartDrawing">
    <cdr:from>
      <cdr:x>0.30303</cdr:x>
      <cdr:y>0.39394</cdr:y>
    </cdr:from>
    <cdr:to>
      <cdr:x>0.45303</cdr:x>
      <cdr:y>0.61894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33600" y="1981200"/>
          <a:ext cx="1056132" cy="11315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18%</a:t>
          </a:r>
        </a:p>
      </cdr:txBody>
    </cdr:sp>
  </cdr:relSizeAnchor>
  <cdr:relSizeAnchor xmlns:cdr="http://schemas.openxmlformats.org/drawingml/2006/chartDrawing">
    <cdr:from>
      <cdr:x>0.4875</cdr:x>
      <cdr:y>0.425</cdr:y>
    </cdr:from>
    <cdr:to>
      <cdr:x>0.6375</cdr:x>
      <cdr:y>0.65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71800" y="1727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0.44372</cdr:x>
      <cdr:y>0.48485</cdr:y>
    </cdr:from>
    <cdr:to>
      <cdr:x>0.59372</cdr:x>
      <cdr:y>0.70985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124200" y="2438400"/>
          <a:ext cx="1056132" cy="1131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14%</a:t>
          </a:r>
        </a:p>
      </cdr:txBody>
    </cdr:sp>
  </cdr:relSizeAnchor>
  <cdr:relSizeAnchor xmlns:cdr="http://schemas.openxmlformats.org/drawingml/2006/chartDrawing">
    <cdr:from>
      <cdr:x>0.58442</cdr:x>
      <cdr:y>0.5303</cdr:y>
    </cdr:from>
    <cdr:to>
      <cdr:x>0.73442</cdr:x>
      <cdr:y>0.7553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14800" y="2667000"/>
          <a:ext cx="1056132" cy="1131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12%</a:t>
          </a:r>
        </a:p>
      </cdr:txBody>
    </cdr:sp>
  </cdr:relSizeAnchor>
  <cdr:relSizeAnchor xmlns:cdr="http://schemas.openxmlformats.org/drawingml/2006/chartDrawing">
    <cdr:from>
      <cdr:x>0.72511</cdr:x>
      <cdr:y>0.63636</cdr:y>
    </cdr:from>
    <cdr:to>
      <cdr:x>0.87511</cdr:x>
      <cdr:y>0.86136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105400" y="3200400"/>
          <a:ext cx="1056132" cy="1131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7%</a:t>
          </a:r>
        </a:p>
      </cdr:txBody>
    </cdr:sp>
  </cdr:relSizeAnchor>
  <cdr:relSizeAnchor xmlns:cdr="http://schemas.openxmlformats.org/drawingml/2006/chartDrawing">
    <cdr:from>
      <cdr:x>0.85</cdr:x>
      <cdr:y>0.66667</cdr:y>
    </cdr:from>
    <cdr:to>
      <cdr:x>1</cdr:x>
      <cdr:y>0.89167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984748" y="3352800"/>
          <a:ext cx="1056132" cy="1131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       6%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4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7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5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21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3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0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5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AAB55-DE50-42E3-91F4-570969051AA5}" type="datetimeFigureOut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5A95-CED5-4009-AF92-ADD5C6159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1.jpeg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jpe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7.png"/><Relationship Id="rId11" Type="http://schemas.openxmlformats.org/officeDocument/2006/relationships/image" Target="../media/image104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3.jpeg"/><Relationship Id="rId4" Type="http://schemas.openxmlformats.org/officeDocument/2006/relationships/image" Target="../media/image99.png"/><Relationship Id="rId9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06.jpeg"/><Relationship Id="rId7" Type="http://schemas.openxmlformats.org/officeDocument/2006/relationships/image" Target="../media/image103.jpeg"/><Relationship Id="rId12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4.jpeg"/><Relationship Id="rId11" Type="http://schemas.openxmlformats.org/officeDocument/2006/relationships/image" Target="../media/image105.png"/><Relationship Id="rId5" Type="http://schemas.openxmlformats.org/officeDocument/2006/relationships/image" Target="../media/image108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07.png"/><Relationship Id="rId9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jp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23" y="2942070"/>
            <a:ext cx="11521440" cy="1325563"/>
          </a:xfrm>
        </p:spPr>
        <p:txBody>
          <a:bodyPr>
            <a:noAutofit/>
          </a:bodyPr>
          <a:lstStyle/>
          <a:p>
            <a:r>
              <a:rPr lang="en-US" sz="3200" dirty="0"/>
              <a:t>Section 1- </a:t>
            </a:r>
            <a:r>
              <a:rPr lang="en-US" sz="3200" dirty="0">
                <a:solidFill>
                  <a:srgbClr val="0070C0"/>
                </a:solidFill>
              </a:rPr>
              <a:t>Lift Truck Fundamentals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Section 2- </a:t>
            </a:r>
            <a:r>
              <a:rPr lang="en-US" sz="3200" dirty="0">
                <a:solidFill>
                  <a:srgbClr val="0070C0"/>
                </a:solidFill>
              </a:rPr>
              <a:t>Stability, Balance, And Capacity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Section 3- </a:t>
            </a:r>
            <a:r>
              <a:rPr lang="en-US" sz="3200" dirty="0">
                <a:solidFill>
                  <a:srgbClr val="0070C0"/>
                </a:solidFill>
              </a:rPr>
              <a:t>Preoperational Inspection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Section 4- </a:t>
            </a:r>
            <a:r>
              <a:rPr lang="en-US" sz="3200" dirty="0">
                <a:solidFill>
                  <a:srgbClr val="0070C0"/>
                </a:solidFill>
              </a:rPr>
              <a:t>Safety Guidelines for Operating Lift Trucks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Section 5- </a:t>
            </a:r>
            <a:r>
              <a:rPr lang="en-US" sz="3200" dirty="0">
                <a:solidFill>
                  <a:srgbClr val="0070C0"/>
                </a:solidFill>
              </a:rPr>
              <a:t>Safe Load Handling Techniques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Section 6- </a:t>
            </a:r>
            <a:r>
              <a:rPr lang="en-US" sz="3200" dirty="0">
                <a:solidFill>
                  <a:srgbClr val="0070C0"/>
                </a:solidFill>
              </a:rPr>
              <a:t>Refueling Gasoline, Diesel, And LP Lift Trucks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Section 7- </a:t>
            </a:r>
            <a:r>
              <a:rPr lang="en-US" sz="3200" dirty="0">
                <a:solidFill>
                  <a:srgbClr val="0070C0"/>
                </a:solidFill>
              </a:rPr>
              <a:t>Battery Charging And Changing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4672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Danger, Warning, And Caution Labels</a:t>
            </a:r>
          </a:p>
        </p:txBody>
      </p:sp>
      <p:pic>
        <p:nvPicPr>
          <p:cNvPr id="5" name="Picture 12" descr="C:\Users\cmcconnell\Pictures\2013-08-30 005\IMG_02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5" t="8023" r="17769" b="11578"/>
          <a:stretch>
            <a:fillRect/>
          </a:stretch>
        </p:blipFill>
        <p:spPr bwMode="auto">
          <a:xfrm>
            <a:off x="6687411" y="3185320"/>
            <a:ext cx="1284152" cy="14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5300663"/>
            <a:ext cx="18049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cmcconnell\Pictures\2013-08-30 005\IMG_02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5299" r="34274"/>
          <a:stretch>
            <a:fillRect/>
          </a:stretch>
        </p:blipFill>
        <p:spPr bwMode="auto">
          <a:xfrm>
            <a:off x="4254499" y="2671763"/>
            <a:ext cx="108743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cmcconnell\Pictures\2013-08-30 005\IMG_0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5696" r="27621" b="3728"/>
          <a:stretch>
            <a:fillRect/>
          </a:stretch>
        </p:blipFill>
        <p:spPr bwMode="auto">
          <a:xfrm>
            <a:off x="2516550" y="4165600"/>
            <a:ext cx="1065212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13" y="5159375"/>
            <a:ext cx="17970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OW TO TIP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2351088"/>
            <a:ext cx="2724150" cy="1744663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9" y="2173713"/>
            <a:ext cx="2162175" cy="157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93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95" y="307161"/>
            <a:ext cx="11194409" cy="1325563"/>
          </a:xfrm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Differences Between Lift Trucks And Automobiles</a:t>
            </a:r>
          </a:p>
        </p:txBody>
      </p:sp>
      <p:sp>
        <p:nvSpPr>
          <p:cNvPr id="4" name="Text Box 9"/>
          <p:cNvSpPr txBox="1">
            <a:spLocks noGrp="1" noChangeArrowheads="1"/>
          </p:cNvSpPr>
          <p:nvPr>
            <p:ph idx="1"/>
          </p:nvPr>
        </p:nvSpPr>
        <p:spPr bwMode="auto">
          <a:xfrm>
            <a:off x="2273531" y="2375178"/>
            <a:ext cx="10515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indent="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STEERING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448271" y="5754519"/>
            <a:ext cx="297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WEIGHT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69531" y="2482986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BRAKES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919085" y="5554464"/>
            <a:ext cx="39651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VISIBILITY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8DDF91-B009-4007-A43A-8589A4EBA0C3}"/>
              </a:ext>
            </a:extLst>
          </p:cNvPr>
          <p:cNvSpPr/>
          <p:nvPr/>
        </p:nvSpPr>
        <p:spPr>
          <a:xfrm>
            <a:off x="3110344" y="3429000"/>
            <a:ext cx="6646051" cy="1728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Forklifts steer differently than automobiles.</a:t>
            </a:r>
            <a:endParaRPr lang="en-US" sz="1400" dirty="0">
              <a:solidFill>
                <a:srgbClr val="595959"/>
              </a:solidFill>
              <a:latin typeface="Constantia" panose="02030602050306030303" pitchFamily="18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Forklifts brake differently than automobiles.</a:t>
            </a:r>
            <a:endParaRPr lang="en-US" sz="1400" dirty="0">
              <a:solidFill>
                <a:srgbClr val="595959"/>
              </a:solidFill>
              <a:latin typeface="Constantia" panose="02030602050306030303" pitchFamily="18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Visibility drive in the direction that gives you the best site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A forklift with a load may weigh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times more than an automobile.</a:t>
            </a:r>
            <a:endParaRPr lang="en-US" sz="1400" dirty="0">
              <a:solidFill>
                <a:srgbClr val="595959"/>
              </a:solidFill>
              <a:effectLst/>
              <a:latin typeface="Constantia" panose="02030602050306030303" pitchFamily="18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Lift Truck Terminology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7" y="2078038"/>
            <a:ext cx="1839913" cy="1841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r="22507"/>
          <a:stretch>
            <a:fillRect/>
          </a:stretch>
        </p:blipFill>
        <p:spPr bwMode="auto">
          <a:xfrm>
            <a:off x="7478945" y="3143967"/>
            <a:ext cx="1657350" cy="2157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C:\Users\cmcconnell\Pictures\2013-08-30 008\IMG_02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30" y="4676459"/>
            <a:ext cx="1847850" cy="13858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FD8F8-744A-443A-A384-61B62FBA1CD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6" y="2434272"/>
            <a:ext cx="3934778" cy="27330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7EC09D5-96E4-487F-A49E-B089ED8398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03787" y="2434272"/>
            <a:ext cx="1847850" cy="709695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6FC0B-70A6-4573-AD4B-F11AA8332F6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182" y="5167312"/>
            <a:ext cx="2625725" cy="1220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592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Lift Truck Fundamentals: Course Review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D3DB7A-D6E1-4556-BEC1-10E73A51B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1) All lift trucks are required to carry a warning that improper operation or maintenance could cause injury or death.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2) What are the differences between lift trucks and automobiles?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   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</a:rPr>
              <a:t>A. 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Steering     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</a:rPr>
              <a:t>B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. Vehicle weight   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</a:rPr>
              <a:t>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. Braking   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</a:rPr>
              <a:t>D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. All the above</a:t>
            </a:r>
          </a:p>
          <a:p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3) Federal OSHA regulations require all lift truck operators to be trained.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4) Driving evaluations must be done every year?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5) A lift truck could weight as much as 5 times more than and automobile?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4">
                    <a:lumMod val="10000"/>
                  </a:schemeClr>
                </a:solidFill>
              </a:rPr>
              <a:t>                 True____                   False____</a:t>
            </a:r>
          </a:p>
          <a:p>
            <a:pPr marL="0" indent="0">
              <a:buNone/>
            </a:pPr>
            <a:endParaRPr lang="en-US" sz="2600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33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467" y="26757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Section 2                                                        Stability, Balance, And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5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Principle Of Balance</a:t>
            </a:r>
          </a:p>
        </p:txBody>
      </p:sp>
      <p:pic>
        <p:nvPicPr>
          <p:cNvPr id="4" name="Picture 34" descr="P3000-7000_side-lef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15" y="2857477"/>
            <a:ext cx="3472743" cy="2257283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8061509" y="4814865"/>
            <a:ext cx="304800" cy="299895"/>
          </a:xfrm>
          <a:prstGeom prst="triangle">
            <a:avLst>
              <a:gd name="adj" fmla="val 50000"/>
            </a:avLst>
          </a:prstGeom>
          <a:solidFill>
            <a:srgbClr val="CC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C0C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7115" y="4127102"/>
            <a:ext cx="706582" cy="573912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auto">
          <a:xfrm>
            <a:off x="2144603" y="4103877"/>
            <a:ext cx="441741" cy="31018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C0C0C0"/>
              </a:solidFill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38200" y="4087253"/>
            <a:ext cx="2793076" cy="166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38200" y="3647982"/>
            <a:ext cx="498764" cy="40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31405" y="3357996"/>
            <a:ext cx="613906" cy="682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7F8BBC-6122-41CC-B83B-FBA5C9270A1D}"/>
              </a:ext>
            </a:extLst>
          </p:cNvPr>
          <p:cNvSpPr/>
          <p:nvPr/>
        </p:nvSpPr>
        <p:spPr>
          <a:xfrm>
            <a:off x="1830948" y="5114760"/>
            <a:ext cx="1069049" cy="49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Fulcrum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1675C8-8A24-420D-A086-E0E935FA451C}"/>
              </a:ext>
            </a:extLst>
          </p:cNvPr>
          <p:cNvCxnSpPr>
            <a:cxnSpLocks/>
          </p:cNvCxnSpPr>
          <p:nvPr/>
        </p:nvCxnSpPr>
        <p:spPr>
          <a:xfrm flipV="1">
            <a:off x="2365472" y="4530270"/>
            <a:ext cx="0" cy="560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91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Center Of Gravity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02723" y="4412609"/>
            <a:ext cx="1339734" cy="1295400"/>
          </a:xfrm>
          <a:prstGeom prst="rect">
            <a:avLst/>
          </a:prstGeom>
          <a:solidFill>
            <a:srgbClr val="FFC0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C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52064" y="4551154"/>
            <a:ext cx="1986742" cy="1156855"/>
          </a:xfrm>
          <a:prstGeom prst="rect">
            <a:avLst/>
          </a:prstGeom>
          <a:solidFill>
            <a:srgbClr val="FFC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285917" y="4915630"/>
            <a:ext cx="307571" cy="289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439059" y="4347493"/>
            <a:ext cx="2132214" cy="1360516"/>
          </a:xfrm>
          <a:prstGeom prst="rtTriangle">
            <a:avLst/>
          </a:prstGeom>
          <a:gradFill rotWithShape="0">
            <a:gsLst>
              <a:gs pos="0">
                <a:srgbClr val="FFFF99"/>
              </a:gs>
              <a:gs pos="50000">
                <a:srgbClr val="FF9933"/>
              </a:gs>
              <a:gs pos="100000">
                <a:srgbClr val="FFFF99"/>
              </a:gs>
            </a:gsLst>
            <a:lin ang="0" scaled="1"/>
          </a:gra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C0C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42214" y="5081408"/>
            <a:ext cx="307571" cy="289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0091649" y="4984902"/>
            <a:ext cx="307571" cy="289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E6900-7BE1-4CD4-AFFC-63B63FF39E58}"/>
              </a:ext>
            </a:extLst>
          </p:cNvPr>
          <p:cNvSpPr/>
          <p:nvPr/>
        </p:nvSpPr>
        <p:spPr>
          <a:xfrm>
            <a:off x="4102216" y="1820411"/>
            <a:ext cx="3825379" cy="14680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imaginary point in an object around which all weight is evenly distributed</a:t>
            </a:r>
          </a:p>
        </p:txBody>
      </p:sp>
    </p:spTree>
    <p:extLst>
      <p:ext uri="{BB962C8B-B14F-4D97-AF65-F5344CB8AC3E}">
        <p14:creationId xmlns:p14="http://schemas.microsoft.com/office/powerpoint/2010/main" val="3947560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Load Center</a:t>
            </a:r>
          </a:p>
        </p:txBody>
      </p:sp>
      <p:pic>
        <p:nvPicPr>
          <p:cNvPr id="4" name="Picture 34" descr="P3000-7000_side-lef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2512167"/>
            <a:ext cx="3325089" cy="2161308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46565" y="3740559"/>
            <a:ext cx="706582" cy="581891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047902" y="4031505"/>
            <a:ext cx="103909" cy="994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5753594" y="4474833"/>
            <a:ext cx="297873" cy="191027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C0C0C0"/>
              </a:solidFill>
            </a:endParaRPr>
          </a:p>
        </p:txBody>
      </p:sp>
      <p:pic>
        <p:nvPicPr>
          <p:cNvPr id="8" name="Picture 7" descr="3WHEEL OVER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06" y="4771506"/>
            <a:ext cx="1961689" cy="12874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VER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"/>
          <a:stretch>
            <a:fillRect/>
          </a:stretch>
        </p:blipFill>
        <p:spPr bwMode="auto">
          <a:xfrm>
            <a:off x="8867775" y="4771506"/>
            <a:ext cx="1838325" cy="11083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81CC5-9032-4CC9-A257-783F33A85E3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86" y="5140136"/>
            <a:ext cx="1504950" cy="128016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2D8DCF-6E4C-408A-A835-6391868F93B2}"/>
              </a:ext>
            </a:extLst>
          </p:cNvPr>
          <p:cNvSpPr/>
          <p:nvPr/>
        </p:nvSpPr>
        <p:spPr>
          <a:xfrm>
            <a:off x="310394" y="1853967"/>
            <a:ext cx="3187816" cy="1786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Load center is defined as the distance from the face of the forks to the load’s center of gravity</a:t>
            </a:r>
          </a:p>
        </p:txBody>
      </p:sp>
    </p:spTree>
    <p:extLst>
      <p:ext uri="{BB962C8B-B14F-4D97-AF65-F5344CB8AC3E}">
        <p14:creationId xmlns:p14="http://schemas.microsoft.com/office/powerpoint/2010/main" val="425432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Static Conditions And Dynamic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Static Conditions                                                      Dynamic Forces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C22097-7DFE-4D43-ABFA-99C85243E5E8}"/>
              </a:ext>
            </a:extLst>
          </p:cNvPr>
          <p:cNvSpPr/>
          <p:nvPr/>
        </p:nvSpPr>
        <p:spPr>
          <a:xfrm>
            <a:off x="1056314" y="2793534"/>
            <a:ext cx="2667700" cy="2720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Load Size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Load Weight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Height of the load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Amount of tilt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Tire Conditions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A3F51E-B3CF-4BBD-BBF5-B199E4E48DA7}"/>
              </a:ext>
            </a:extLst>
          </p:cNvPr>
          <p:cNvSpPr/>
          <p:nvPr/>
        </p:nvSpPr>
        <p:spPr>
          <a:xfrm>
            <a:off x="7793373" y="2793534"/>
            <a:ext cx="2667700" cy="2720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Traveling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Truck Speed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Applying the brakes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Surface conditions</a:t>
            </a:r>
          </a:p>
        </p:txBody>
      </p:sp>
    </p:spTree>
    <p:extLst>
      <p:ext uri="{BB962C8B-B14F-4D97-AF65-F5344CB8AC3E}">
        <p14:creationId xmlns:p14="http://schemas.microsoft.com/office/powerpoint/2010/main" val="1928207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Capacity Plates</a:t>
            </a:r>
          </a:p>
        </p:txBody>
      </p:sp>
      <p:pic>
        <p:nvPicPr>
          <p:cNvPr id="16" name="Picture 22" descr="C:\Users\cmcconnell\Pictures\2013-08-30 005\IMG_0205.JPG">
            <a:extLst>
              <a:ext uri="{FF2B5EF4-FFF2-40B4-BE49-F238E27FC236}">
                <a16:creationId xmlns:a16="http://schemas.microsoft.com/office/drawing/2014/main" id="{24254DA5-47EF-44E0-A188-57EBF7EC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6667" r="2779" b="15913"/>
          <a:stretch>
            <a:fillRect/>
          </a:stretch>
        </p:blipFill>
        <p:spPr bwMode="auto">
          <a:xfrm>
            <a:off x="806287" y="2042594"/>
            <a:ext cx="3714750" cy="19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5B263774-B5F3-461B-ABF1-05E5C293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24" y="2007675"/>
            <a:ext cx="4133631" cy="2215626"/>
          </a:xfrm>
          <a:prstGeom prst="rect">
            <a:avLst/>
          </a:prstGeom>
        </p:spPr>
      </p:pic>
      <p:pic>
        <p:nvPicPr>
          <p:cNvPr id="6" name="Picture 5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5C499396-5A30-417D-A915-4B8ACAAF6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37" y="4358751"/>
            <a:ext cx="2604917" cy="19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6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5492-559A-4EFE-B0E9-CEC5636F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Why is Operator Safety Training Important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BE52-E750-4DE0-8876-3FD8EF25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risk of personal injury</a:t>
            </a:r>
          </a:p>
          <a:p>
            <a:endParaRPr lang="en-US" dirty="0"/>
          </a:p>
          <a:p>
            <a:r>
              <a:rPr lang="en-US" dirty="0"/>
              <a:t>Reduce the risk of product and property damage</a:t>
            </a:r>
          </a:p>
          <a:p>
            <a:endParaRPr lang="en-US" dirty="0"/>
          </a:p>
          <a:p>
            <a:r>
              <a:rPr lang="en-US" dirty="0"/>
              <a:t>It’s the law</a:t>
            </a:r>
          </a:p>
        </p:txBody>
      </p:sp>
    </p:spTree>
    <p:extLst>
      <p:ext uri="{BB962C8B-B14F-4D97-AF65-F5344CB8AC3E}">
        <p14:creationId xmlns:p14="http://schemas.microsoft.com/office/powerpoint/2010/main" val="429052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675" y="155325"/>
            <a:ext cx="3162650" cy="1057377"/>
          </a:xfrm>
          <a:ln w="9525"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   </a:t>
            </a:r>
            <a:r>
              <a:rPr lang="en-US" dirty="0">
                <a:solidFill>
                  <a:srgbClr val="00B0F0"/>
                </a:solidFill>
              </a:rPr>
              <a:t>Pivot Points</a:t>
            </a:r>
          </a:p>
        </p:txBody>
      </p:sp>
      <p:pic>
        <p:nvPicPr>
          <p:cNvPr id="4" name="Picture 14" descr="TURNING AISL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136" y="4177538"/>
            <a:ext cx="2681478" cy="21396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TURN CLEAR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 r="4878" b="8571"/>
          <a:stretch/>
        </p:blipFill>
        <p:spPr bwMode="auto">
          <a:xfrm>
            <a:off x="1219201" y="3124200"/>
            <a:ext cx="3264310" cy="210667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18004" y="5804654"/>
            <a:ext cx="480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13BD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Keep the pivot point close  to the INSIDE corner.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2997" y="1969922"/>
            <a:ext cx="2041114" cy="15178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796676" y="3653662"/>
            <a:ext cx="27679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013BD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is the PIVOT POINT ?</a:t>
            </a: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06" y="3365499"/>
            <a:ext cx="2555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37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The Principle Of Stability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1270" y="3409113"/>
            <a:ext cx="4127500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8692" y="18971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The stability triangle is formed by drawing a line between the  </a:t>
            </a:r>
            <a:r>
              <a:rPr lang="en-US" b="1" u="sng" dirty="0">
                <a:solidFill>
                  <a:srgbClr val="FF0000"/>
                </a:solidFill>
              </a:rPr>
              <a:t>3 Point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suspension of a lift truck.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7510" y="4331122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Combined center of gravity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483152" y="4331122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Longitudinal Stability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397435" y="6311669"/>
            <a:ext cx="2438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 Black" pitchFamily="34" charset="0"/>
              </a:rPr>
              <a:t>Lateral Stability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3340090" y="4912147"/>
            <a:ext cx="1705735" cy="24357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15"/>
          <p:cNvSpPr>
            <a:spLocks noChangeShapeType="1"/>
          </p:cNvSpPr>
          <p:nvPr/>
        </p:nvSpPr>
        <p:spPr bwMode="auto">
          <a:xfrm flipH="1" flipV="1">
            <a:off x="6797042" y="3350028"/>
            <a:ext cx="6928" cy="981093"/>
          </a:xfrm>
          <a:prstGeom prst="line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6797042" y="5118598"/>
            <a:ext cx="6928" cy="736946"/>
          </a:xfrm>
          <a:prstGeom prst="line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6540561" y="6476231"/>
            <a:ext cx="1059870" cy="7425"/>
          </a:xfrm>
          <a:prstGeom prst="line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3175461" y="6466408"/>
            <a:ext cx="1021773" cy="9824"/>
          </a:xfrm>
          <a:prstGeom prst="line">
            <a:avLst/>
          </a:prstGeom>
          <a:noFill/>
          <a:ln w="3810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16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Attachments And Effect On Capacity And Stability</a:t>
            </a:r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88" y="43497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50" y="4857117"/>
            <a:ext cx="2102835" cy="1246681"/>
          </a:xfrm>
          <a:prstGeom prst="rect">
            <a:avLst/>
          </a:prstGeom>
        </p:spPr>
      </p:pic>
      <p:pic>
        <p:nvPicPr>
          <p:cNvPr id="6" name="Picture 6" descr="cascade attac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82" y="2070937"/>
            <a:ext cx="23622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18" y="2117487"/>
            <a:ext cx="1811582" cy="1167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123" y="3644290"/>
            <a:ext cx="787239" cy="685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BE5AF-0116-4C63-9E71-7AB6391A0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182" y="5184287"/>
            <a:ext cx="1671749" cy="8859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726622-5676-41A9-A242-30DFF7021DA6}"/>
              </a:ext>
            </a:extLst>
          </p:cNvPr>
          <p:cNvSpPr/>
          <p:nvPr/>
        </p:nvSpPr>
        <p:spPr>
          <a:xfrm>
            <a:off x="218114" y="2045784"/>
            <a:ext cx="3059840" cy="1761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attachments effect the trucks stability ?</a:t>
            </a:r>
          </a:p>
        </p:txBody>
      </p:sp>
    </p:spTree>
    <p:extLst>
      <p:ext uri="{BB962C8B-B14F-4D97-AF65-F5344CB8AC3E}">
        <p14:creationId xmlns:p14="http://schemas.microsoft.com/office/powerpoint/2010/main" val="38404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Stability, Balance, And Capacity:               Course 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FB38E-56C4-408E-ADEB-6EC02924CD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1) The basic principle used by all lift trucks is the principle of balance and stability?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2) The center of gravity does not move?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3) Raising a load changes the truck’s center of gravity?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4) A load with an extra-long load center changes the balance of your truck?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5) Fork Extensions decrease the safe capacity of the lift truck?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61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/>
              <a:t>Section 3</a:t>
            </a:r>
            <a:br>
              <a:rPr lang="en-US" dirty="0"/>
            </a:br>
            <a:r>
              <a:rPr lang="en-US" sz="6000" dirty="0"/>
              <a:t>Preoperational</a:t>
            </a:r>
            <a:r>
              <a:rPr lang="en-US" dirty="0"/>
              <a:t> </a:t>
            </a:r>
            <a:r>
              <a:rPr lang="en-US" sz="6700" dirty="0"/>
              <a:t>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92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Visual and Operational Inspection</a:t>
            </a:r>
          </a:p>
        </p:txBody>
      </p:sp>
      <p:pic>
        <p:nvPicPr>
          <p:cNvPr id="4" name="Picture 5" descr="GP25K MA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003" y="3084022"/>
            <a:ext cx="1318056" cy="273768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27316" y="2934393"/>
            <a:ext cx="246888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Forks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Fork Locks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Cylinders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Chains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Hoses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Rollers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Channels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 LOOK for Damage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en-US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14280" y="3031709"/>
            <a:ext cx="40386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Chunks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Separation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Flat spots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Low pressure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Horn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Unusual noise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Safety Belt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Warning devices</a:t>
            </a:r>
          </a:p>
        </p:txBody>
      </p:sp>
      <p:pic>
        <p:nvPicPr>
          <p:cNvPr id="7" name="Picture 12" descr="C:\Users\cmcconnell\Pictures\2013-08-30 009\IMG_0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3942905"/>
            <a:ext cx="2505075" cy="187880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C40453-C815-4E93-B58A-E95FE3424446}"/>
              </a:ext>
            </a:extLst>
          </p:cNvPr>
          <p:cNvSpPr/>
          <p:nvPr/>
        </p:nvSpPr>
        <p:spPr>
          <a:xfrm>
            <a:off x="1596044" y="1895302"/>
            <a:ext cx="9636472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OSHA requires a daily inspection of the truck at the </a:t>
            </a:r>
            <a:r>
              <a:rPr lang="en-US" dirty="0">
                <a:solidFill>
                  <a:srgbClr val="FF0000"/>
                </a:solidFill>
              </a:rPr>
              <a:t>start</a:t>
            </a:r>
            <a:r>
              <a:rPr lang="en-US" dirty="0">
                <a:solidFill>
                  <a:srgbClr val="00B0F0"/>
                </a:solidFill>
              </a:rPr>
              <a:t> of each shift by the </a:t>
            </a:r>
            <a:r>
              <a:rPr lang="en-US" dirty="0">
                <a:solidFill>
                  <a:srgbClr val="FF0000"/>
                </a:solidFill>
              </a:rPr>
              <a:t>operator.</a:t>
            </a:r>
          </a:p>
        </p:txBody>
      </p:sp>
    </p:spTree>
    <p:extLst>
      <p:ext uri="{BB962C8B-B14F-4D97-AF65-F5344CB8AC3E}">
        <p14:creationId xmlns:p14="http://schemas.microsoft.com/office/powerpoint/2010/main" val="771635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Internal Combustion / LP Trucks – Engine Compartment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456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Engine Oil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Hydraulic Oil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Trans. Fluid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Brake Fluid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Radiator </a:t>
            </a:r>
            <a:r>
              <a:rPr lang="en-US" sz="2400" b="1" u="sng" dirty="0">
                <a:solidFill>
                  <a:srgbClr val="013BD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cool</a:t>
            </a:r>
            <a:r>
              <a:rPr lang="en-US" sz="2400" u="sng" dirty="0">
                <a:solidFill>
                  <a:srgbClr val="013BD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Battery Levels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en-US" sz="2400" u="sng" dirty="0">
              <a:solidFill>
                <a:srgbClr val="013BD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en-US" sz="2400" u="sng" dirty="0">
              <a:solidFill>
                <a:srgbClr val="013BD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sz="2400" u="sng" dirty="0">
                <a:solidFill>
                  <a:srgbClr val="013BD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Follow Company Policies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883B447B-CA48-4307-B5F4-77EB85498B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818543"/>
              </p:ext>
            </p:extLst>
          </p:nvPr>
        </p:nvGraphicFramePr>
        <p:xfrm>
          <a:off x="9067800" y="5242929"/>
          <a:ext cx="1412099" cy="12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Photo Editor Photo" r:id="rId3" imgW="4877223" imgH="3657917" progId="MSPhotoEd.3">
                  <p:embed/>
                </p:oleObj>
              </mc:Choice>
              <mc:Fallback>
                <p:oleObj name="Photo Editor Photo" r:id="rId3" imgW="4877223" imgH="3657917" progId="MSPhotoEd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0" y="5242929"/>
                        <a:ext cx="1412099" cy="127888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504DC87-2203-429B-AF1D-7518F53D8055}"/>
              </a:ext>
            </a:extLst>
          </p:cNvPr>
          <p:cNvSpPr/>
          <p:nvPr/>
        </p:nvSpPr>
        <p:spPr>
          <a:xfrm>
            <a:off x="8204433" y="1861346"/>
            <a:ext cx="3359092" cy="302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Properly mounted tank</a:t>
            </a:r>
          </a:p>
          <a:p>
            <a:r>
              <a:rPr lang="en-US" b="1" dirty="0">
                <a:solidFill>
                  <a:schemeClr val="tx1"/>
                </a:solidFill>
              </a:rPr>
              <a:t>Pressure relief valve pointing up</a:t>
            </a:r>
          </a:p>
          <a:p>
            <a:r>
              <a:rPr lang="en-US" b="1" dirty="0">
                <a:solidFill>
                  <a:schemeClr val="tx1"/>
                </a:solidFill>
              </a:rPr>
              <a:t>Hose and connections</a:t>
            </a:r>
          </a:p>
          <a:p>
            <a:r>
              <a:rPr lang="en-US" b="1" dirty="0">
                <a:solidFill>
                  <a:schemeClr val="tx1"/>
                </a:solidFill>
              </a:rPr>
              <a:t>Tank restraint brackets</a:t>
            </a:r>
          </a:p>
          <a:p>
            <a:r>
              <a:rPr lang="en-US" b="1" dirty="0">
                <a:solidFill>
                  <a:schemeClr val="tx1"/>
                </a:solidFill>
              </a:rPr>
              <a:t>Leaks (Soapy water)</a:t>
            </a:r>
          </a:p>
          <a:p>
            <a:r>
              <a:rPr lang="en-US" b="1" dirty="0">
                <a:solidFill>
                  <a:schemeClr val="tx1"/>
                </a:solidFill>
              </a:rPr>
              <a:t>Check Tank for cracks dents</a:t>
            </a:r>
          </a:p>
          <a:p>
            <a:r>
              <a:rPr lang="en-US" b="1" dirty="0">
                <a:solidFill>
                  <a:schemeClr val="tx1"/>
                </a:solidFill>
              </a:rPr>
              <a:t>Check data stamp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AC52B4-B549-45AA-9E22-BF619EDD5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91" y="1728788"/>
            <a:ext cx="3790517" cy="49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Electric Trucks</a:t>
            </a:r>
          </a:p>
        </p:txBody>
      </p:sp>
      <p:pic>
        <p:nvPicPr>
          <p:cNvPr id="12" name="Picture 11" descr="C:\Users\kmeade\Desktop\Stuff I am using for workbook. KM\IMG_1221.JPG">
            <a:extLst>
              <a:ext uri="{FF2B5EF4-FFF2-40B4-BE49-F238E27FC236}">
                <a16:creationId xmlns:a16="http://schemas.microsoft.com/office/drawing/2014/main" id="{226F4CF0-694C-49F9-A253-CB226F7DA91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18579" r="6827" b="11008"/>
          <a:stretch/>
        </p:blipFill>
        <p:spPr bwMode="auto">
          <a:xfrm>
            <a:off x="8719485" y="2147631"/>
            <a:ext cx="2496749" cy="15711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screenshot of text&#10;&#10;Description automatically generated">
            <a:extLst>
              <a:ext uri="{FF2B5EF4-FFF2-40B4-BE49-F238E27FC236}">
                <a16:creationId xmlns:a16="http://schemas.microsoft.com/office/drawing/2014/main" id="{33FE09E3-B08F-47D0-82B3-AB421ECBC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5" y="1786404"/>
            <a:ext cx="2939025" cy="4763247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391110-93CC-4C62-ABCD-7CB8FE1A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92" y="2006226"/>
            <a:ext cx="3507618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34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Operational Inspection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2" y="2141537"/>
            <a:ext cx="3770850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55" y="2499919"/>
            <a:ext cx="3770851" cy="37708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35C9C2-59F5-48CF-AE8A-2C31105071B4}"/>
              </a:ext>
            </a:extLst>
          </p:cNvPr>
          <p:cNvSpPr/>
          <p:nvPr/>
        </p:nvSpPr>
        <p:spPr>
          <a:xfrm>
            <a:off x="4551639" y="1976677"/>
            <a:ext cx="3273279" cy="2340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Report any defects immediately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Never operate a truck in need of repairs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Repairs shall be made by authorized and trained personnel</a:t>
            </a:r>
          </a:p>
        </p:txBody>
      </p:sp>
    </p:spTree>
    <p:extLst>
      <p:ext uri="{BB962C8B-B14F-4D97-AF65-F5344CB8AC3E}">
        <p14:creationId xmlns:p14="http://schemas.microsoft.com/office/powerpoint/2010/main" val="1459041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Preoperational Inspection: Course 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2E29F-48F9-461F-AF4D-53B835B138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537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1) It is safe to change an LP tank inside a trailer at the loading dock?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2) Lift trucks should be inspected at the start of each shift?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3) Major leaks should be reported as soon as you spot one?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pPr marL="0" indent="0">
              <a:buNone/>
            </a:pP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4) Forklift driver should check battery levels 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5) You should operate a truck with a broken back-up alarm?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8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Accident Statistics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765734"/>
              </p:ext>
            </p:extLst>
          </p:nvPr>
        </p:nvGraphicFramePr>
        <p:xfrm>
          <a:off x="838200" y="174231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6093653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85</a:t>
            </a:r>
            <a:r>
              <a:rPr lang="en-US" sz="2000" dirty="0"/>
              <a:t> Fatalities  </a:t>
            </a:r>
            <a:r>
              <a:rPr lang="en-US" sz="2400" dirty="0">
                <a:solidFill>
                  <a:srgbClr val="FF0000"/>
                </a:solidFill>
              </a:rPr>
              <a:t>34,900</a:t>
            </a:r>
            <a:r>
              <a:rPr lang="en-US" sz="2000" dirty="0"/>
              <a:t> Serious Injuries</a:t>
            </a:r>
          </a:p>
        </p:txBody>
      </p:sp>
    </p:spTree>
    <p:extLst>
      <p:ext uri="{BB962C8B-B14F-4D97-AF65-F5344CB8AC3E}">
        <p14:creationId xmlns:p14="http://schemas.microsoft.com/office/powerpoint/2010/main" val="197182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423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Section 4</a:t>
            </a:r>
            <a:br>
              <a:rPr lang="en-US" sz="6000" dirty="0"/>
            </a:br>
            <a:r>
              <a:rPr lang="en-US" sz="6000" dirty="0"/>
              <a:t>General Rules Of The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48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Entering The Vehicle</a:t>
            </a: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99" y="2617005"/>
            <a:ext cx="4621734" cy="35618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866F1-3EA0-4888-8B8D-4D0424898566}"/>
              </a:ext>
            </a:extLst>
          </p:cNvPr>
          <p:cNvSpPr/>
          <p:nvPr/>
        </p:nvSpPr>
        <p:spPr>
          <a:xfrm>
            <a:off x="545284" y="2306972"/>
            <a:ext cx="2441197" cy="1988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point contact getting in or out of the </a:t>
            </a:r>
            <a:r>
              <a:rPr lang="en-US" dirty="0" err="1"/>
              <a:t>vehcile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44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Safety Guidelines When Operating A Lift Truck</a:t>
            </a:r>
          </a:p>
        </p:txBody>
      </p:sp>
      <p:pic>
        <p:nvPicPr>
          <p:cNvPr id="4" name="Picture 10" descr="BUKLE U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r="2956" b="9735"/>
          <a:stretch>
            <a:fillRect/>
          </a:stretch>
        </p:blipFill>
        <p:spPr bwMode="auto">
          <a:xfrm>
            <a:off x="5818747" y="5156220"/>
            <a:ext cx="1980450" cy="12182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957438"/>
              </p:ext>
            </p:extLst>
          </p:nvPr>
        </p:nvGraphicFramePr>
        <p:xfrm>
          <a:off x="724065" y="1936662"/>
          <a:ext cx="2677301" cy="198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Bitmap Image" r:id="rId4" imgW="5982535" imgH="4334480" progId="Paint.Picture">
                  <p:embed/>
                </p:oleObj>
              </mc:Choice>
              <mc:Fallback>
                <p:oleObj name="Bitmap Image" r:id="rId4" imgW="5982535" imgH="4334480" progId="Paint.Picture">
                  <p:embed/>
                  <p:pic>
                    <p:nvPicPr>
                      <p:cNvPr id="9830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065" y="1936662"/>
                        <a:ext cx="2677301" cy="198008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3422" r="5357" b="1971"/>
          <a:stretch/>
        </p:blipFill>
        <p:spPr bwMode="auto">
          <a:xfrm>
            <a:off x="8896350" y="2486024"/>
            <a:ext cx="1905000" cy="28956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 rot="624154">
            <a:off x="10065760" y="4335953"/>
            <a:ext cx="361950" cy="14922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14" y="1902655"/>
            <a:ext cx="1182316" cy="1182316"/>
          </a:xfrm>
          <a:prstGeom prst="rect">
            <a:avLst/>
          </a:prstGeom>
        </p:spPr>
      </p:pic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4279383" y="1902655"/>
            <a:ext cx="990600" cy="1143000"/>
          </a:xfrm>
          <a:prstGeom prst="diamond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398352" y="2226467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EE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F1AA7-619D-4A97-A7BC-7B6DA050BCC9}"/>
              </a:ext>
            </a:extLst>
          </p:cNvPr>
          <p:cNvSpPr/>
          <p:nvPr/>
        </p:nvSpPr>
        <p:spPr>
          <a:xfrm>
            <a:off x="6356190" y="4620664"/>
            <a:ext cx="1043940" cy="42672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100" b="1">
                <a:solidFill>
                  <a:srgbClr val="FF0000"/>
                </a:solidFill>
                <a:effectLst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It’s the law</a:t>
            </a:r>
            <a:endParaRPr lang="en-US" sz="1100">
              <a:solidFill>
                <a:srgbClr val="595959"/>
              </a:solidFill>
              <a:effectLst/>
              <a:latin typeface="Constantia" panose="02030602050306030303" pitchFamily="18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CE898-DF70-4038-B939-2F30DF32DE10}"/>
              </a:ext>
            </a:extLst>
          </p:cNvPr>
          <p:cNvSpPr/>
          <p:nvPr/>
        </p:nvSpPr>
        <p:spPr>
          <a:xfrm>
            <a:off x="4774683" y="3111622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Stay out of restricted areas that your truck in not rated for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F296F7-4C20-4065-9DD4-C56EEA74DD4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7" y="4625958"/>
            <a:ext cx="2508978" cy="1748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875865-060A-4FBF-A634-6B9BC555232C}"/>
              </a:ext>
            </a:extLst>
          </p:cNvPr>
          <p:cNvSpPr/>
          <p:nvPr/>
        </p:nvSpPr>
        <p:spPr>
          <a:xfrm>
            <a:off x="3242311" y="4304501"/>
            <a:ext cx="1043940" cy="2104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Keep three truck lengths between you and them</a:t>
            </a:r>
          </a:p>
        </p:txBody>
      </p:sp>
    </p:spTree>
    <p:extLst>
      <p:ext uri="{BB962C8B-B14F-4D97-AF65-F5344CB8AC3E}">
        <p14:creationId xmlns:p14="http://schemas.microsoft.com/office/powerpoint/2010/main" val="2195217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Pedestrian Traffic</a:t>
            </a:r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45776" r="16571" b="3175"/>
          <a:stretch>
            <a:fillRect/>
          </a:stretch>
        </p:blipFill>
        <p:spPr bwMode="auto">
          <a:xfrm>
            <a:off x="8100688" y="4417928"/>
            <a:ext cx="3253112" cy="175071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POTTER IN RE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" b="10001"/>
          <a:stretch>
            <a:fillRect/>
          </a:stretch>
        </p:blipFill>
        <p:spPr bwMode="auto">
          <a:xfrm>
            <a:off x="1550370" y="4661099"/>
            <a:ext cx="1967463" cy="1831776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339461"/>
              </p:ext>
            </p:extLst>
          </p:nvPr>
        </p:nvGraphicFramePr>
        <p:xfrm>
          <a:off x="1127970" y="2069670"/>
          <a:ext cx="1957505" cy="155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Bitmap Image" r:id="rId5" imgW="6009524" imgH="4563112" progId="Paint.Picture">
                  <p:embed/>
                </p:oleObj>
              </mc:Choice>
              <mc:Fallback>
                <p:oleObj name="Bitmap Image" r:id="rId5" imgW="6009524" imgH="4563112" progId="Paint.Picture">
                  <p:embed/>
                  <p:pic>
                    <p:nvPicPr>
                      <p:cNvPr id="14644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970" y="2069670"/>
                        <a:ext cx="1957505" cy="155831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HOR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340" y="1975331"/>
            <a:ext cx="1447800" cy="11209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cmcconnell\Pictures\2013-08-30 005\IMG_0209.JPG">
            <a:extLst>
              <a:ext uri="{FF2B5EF4-FFF2-40B4-BE49-F238E27FC236}">
                <a16:creationId xmlns:a16="http://schemas.microsoft.com/office/drawing/2014/main" id="{5CAA79C1-CE80-46FC-AFB9-EBA74118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5299" r="34274"/>
          <a:stretch>
            <a:fillRect/>
          </a:stretch>
        </p:blipFill>
        <p:spPr bwMode="auto">
          <a:xfrm>
            <a:off x="5776119" y="1822259"/>
            <a:ext cx="765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B4D2F6B8-2425-4A00-8C97-D27446449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96" y="4930393"/>
            <a:ext cx="18049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4D2F5D-942F-4F4C-BE1F-39AE266B9C81}"/>
              </a:ext>
            </a:extLst>
          </p:cNvPr>
          <p:cNvSpPr/>
          <p:nvPr/>
        </p:nvSpPr>
        <p:spPr>
          <a:xfrm>
            <a:off x="7801760" y="1975331"/>
            <a:ext cx="1593909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Using the horn properly , when and where</a:t>
            </a:r>
          </a:p>
        </p:txBody>
      </p:sp>
    </p:spTree>
    <p:extLst>
      <p:ext uri="{BB962C8B-B14F-4D97-AF65-F5344CB8AC3E}">
        <p14:creationId xmlns:p14="http://schemas.microsoft.com/office/powerpoint/2010/main" val="24125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Traveling On Ramps</a:t>
            </a: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23618"/>
            <a:ext cx="3054361" cy="23410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357397"/>
              </p:ext>
            </p:extLst>
          </p:nvPr>
        </p:nvGraphicFramePr>
        <p:xfrm>
          <a:off x="8396084" y="1995990"/>
          <a:ext cx="2618509" cy="2377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Bitmap Image" r:id="rId4" imgW="4142857" imgH="3761905" progId="Paint.Picture">
                  <p:embed/>
                </p:oleObj>
              </mc:Choice>
              <mc:Fallback>
                <p:oleObj name="Bitmap Image" r:id="rId4" imgW="4142857" imgH="3761905" progId="Paint.Picture">
                  <p:embed/>
                  <p:pic>
                    <p:nvPicPr>
                      <p:cNvPr id="2560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6084" y="1995990"/>
                        <a:ext cx="2618509" cy="2377906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1932E81-E40E-47C0-BDC4-44DE61A13F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65" y="4675121"/>
            <a:ext cx="3836670" cy="207137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D5186-CCFC-4B91-9B05-768CF4F21B3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50" y="5470464"/>
            <a:ext cx="958850" cy="799465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CB8364-881D-4900-A354-0A54E1A1D49B}"/>
              </a:ext>
            </a:extLst>
          </p:cNvPr>
          <p:cNvSpPr/>
          <p:nvPr/>
        </p:nvSpPr>
        <p:spPr>
          <a:xfrm>
            <a:off x="4672668" y="2273417"/>
            <a:ext cx="2776756" cy="1686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end up hill if traveling on a grade more then 10 per cent</a:t>
            </a:r>
          </a:p>
        </p:txBody>
      </p:sp>
    </p:spTree>
    <p:extLst>
      <p:ext uri="{BB962C8B-B14F-4D97-AF65-F5344CB8AC3E}">
        <p14:creationId xmlns:p14="http://schemas.microsoft.com/office/powerpoint/2010/main" val="47391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Tractor Trailers And Railcars</a:t>
            </a:r>
          </a:p>
        </p:txBody>
      </p:sp>
      <p:pic>
        <p:nvPicPr>
          <p:cNvPr id="4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8"/>
          <a:stretch>
            <a:fillRect/>
          </a:stretch>
        </p:blipFill>
        <p:spPr bwMode="auto">
          <a:xfrm>
            <a:off x="5440913" y="4684713"/>
            <a:ext cx="1386048" cy="1581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727" y="5048250"/>
            <a:ext cx="1297981" cy="16295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4489450"/>
            <a:ext cx="1806575" cy="13541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14" y="4684713"/>
            <a:ext cx="1560080" cy="9891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4" t="11163" r="4903"/>
          <a:stretch>
            <a:fillRect/>
          </a:stretch>
        </p:blipFill>
        <p:spPr bwMode="auto">
          <a:xfrm>
            <a:off x="3104713" y="4266406"/>
            <a:ext cx="1698625" cy="2188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2543175"/>
            <a:ext cx="1686464" cy="15446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45445"/>
          <a:stretch>
            <a:fillRect/>
          </a:stretch>
        </p:blipFill>
        <p:spPr bwMode="auto">
          <a:xfrm>
            <a:off x="3057570" y="2125266"/>
            <a:ext cx="2350465" cy="13581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94" y="2254750"/>
            <a:ext cx="1717675" cy="167063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125266"/>
            <a:ext cx="1508125" cy="162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67" y="4510549"/>
            <a:ext cx="819150" cy="1337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r="5647"/>
          <a:stretch>
            <a:fillRect/>
          </a:stretch>
        </p:blipFill>
        <p:spPr bwMode="auto">
          <a:xfrm>
            <a:off x="5841915" y="2279253"/>
            <a:ext cx="1341437" cy="1314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69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Parking Your Lift Truck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Attended Parking: 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Driver is within 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  <a:r>
              <a:rPr lang="en-US" i="1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feet of the truck.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Unattended Parking: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</a:rPr>
              <a:t>Driver is  more than </a:t>
            </a:r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</a:rPr>
              <a:t>25</a:t>
            </a:r>
            <a:r>
              <a:rPr lang="en-US" b="1" i="1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</a:rPr>
              <a:t> feet away. Truck is out-of- sight of the driver.</a:t>
            </a:r>
            <a:r>
              <a:rPr lang="en-US" b="1" i="1" dirty="0">
                <a:solidFill>
                  <a:srgbClr val="4D4D4D"/>
                </a:solidFill>
                <a:latin typeface="Batang" pitchFamily="18" charset="-127"/>
                <a:ea typeface="Batang" pitchFamily="18" charset="-127"/>
              </a:rPr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General Rules Of The Road: Course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2000" dirty="0"/>
              <a:t>When passing a pedestrian you should sound your horn, make eye contact.</a:t>
            </a:r>
          </a:p>
          <a:p>
            <a:pPr marL="0" indent="0">
              <a:buNone/>
            </a:pPr>
            <a:r>
              <a:rPr lang="en-US" sz="2000" dirty="0"/>
              <a:t>       True_____      False_____</a:t>
            </a:r>
          </a:p>
          <a:p>
            <a:pPr marL="457200" indent="-457200">
              <a:buAutoNum type="arabicParenR" startAt="2"/>
            </a:pPr>
            <a:r>
              <a:rPr lang="en-US" sz="2000" dirty="0"/>
              <a:t>It is okay to stick your leg outside the operator’s compartment when carrying a wide load.</a:t>
            </a:r>
          </a:p>
          <a:p>
            <a:pPr marL="0" indent="0">
              <a:buNone/>
            </a:pPr>
            <a:r>
              <a:rPr lang="en-US" sz="2000" dirty="0"/>
              <a:t>        True_____     False_____</a:t>
            </a:r>
          </a:p>
          <a:p>
            <a:pPr marL="457200" indent="-457200">
              <a:buAutoNum type="arabicParenR" startAt="3"/>
            </a:pPr>
            <a:r>
              <a:rPr lang="en-US" sz="2000" dirty="0"/>
              <a:t>Railroad tracks should be crossed straight on.</a:t>
            </a:r>
          </a:p>
          <a:p>
            <a:pPr marL="0" indent="0">
              <a:buNone/>
            </a:pPr>
            <a:r>
              <a:rPr lang="en-US" sz="2000" dirty="0"/>
              <a:t>        True_____     False_____</a:t>
            </a:r>
          </a:p>
          <a:p>
            <a:pPr marL="457200" indent="-457200">
              <a:buAutoNum type="arabicParenR" startAt="4"/>
            </a:pPr>
            <a:r>
              <a:rPr lang="en-US" sz="2000" dirty="0"/>
              <a:t>When you are driving a truck on a ramps you can drive any direction you want.</a:t>
            </a:r>
          </a:p>
          <a:p>
            <a:pPr marL="0" indent="0">
              <a:buNone/>
            </a:pPr>
            <a:r>
              <a:rPr lang="en-US" sz="2000" dirty="0"/>
              <a:t>        True_____     False_____</a:t>
            </a:r>
          </a:p>
          <a:p>
            <a:pPr marL="457200" indent="-457200">
              <a:buAutoNum type="arabicParenR" startAt="5"/>
            </a:pPr>
            <a:r>
              <a:rPr lang="en-US" sz="2000" dirty="0"/>
              <a:t>If the load you are carrying obstructs your vision, just raise the load to get a better view.</a:t>
            </a:r>
          </a:p>
          <a:p>
            <a:pPr marL="0" indent="0">
              <a:buNone/>
            </a:pPr>
            <a:r>
              <a:rPr lang="en-US" sz="2000" dirty="0"/>
              <a:t>        True_____     False_____</a:t>
            </a:r>
          </a:p>
        </p:txBody>
      </p:sp>
    </p:spTree>
    <p:extLst>
      <p:ext uri="{BB962C8B-B14F-4D97-AF65-F5344CB8AC3E}">
        <p14:creationId xmlns:p14="http://schemas.microsoft.com/office/powerpoint/2010/main" val="214615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73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Section 5</a:t>
            </a:r>
            <a:br>
              <a:rPr lang="en-US" sz="6000" dirty="0"/>
            </a:br>
            <a:r>
              <a:rPr lang="en-US" sz="6000" dirty="0"/>
              <a:t>Safe Load Handling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04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Causes Of Tip - Over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5138" y="2858250"/>
            <a:ext cx="2752725" cy="1657350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B2C6C386-138E-4C74-A234-F3E32B49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227" y="4415937"/>
            <a:ext cx="24765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1" descr="DockSafety">
            <a:extLst>
              <a:ext uri="{FF2B5EF4-FFF2-40B4-BE49-F238E27FC236}">
                <a16:creationId xmlns:a16="http://schemas.microsoft.com/office/drawing/2014/main" id="{153D0FCD-E356-47B2-9033-A83CF128D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1" t="15073" r="14159" b="11029"/>
          <a:stretch/>
        </p:blipFill>
        <p:spPr bwMode="auto">
          <a:xfrm>
            <a:off x="2085974" y="4120661"/>
            <a:ext cx="2505075" cy="19145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1D602D-9CDA-400A-9EBB-2A0709E9554F}"/>
              </a:ext>
            </a:extLst>
          </p:cNvPr>
          <p:cNvSpPr/>
          <p:nvPr/>
        </p:nvSpPr>
        <p:spPr>
          <a:xfrm>
            <a:off x="3011648" y="2004969"/>
            <a:ext cx="5704513" cy="53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handle freight properly</a:t>
            </a:r>
          </a:p>
        </p:txBody>
      </p:sp>
    </p:spTree>
    <p:extLst>
      <p:ext uri="{BB962C8B-B14F-4D97-AF65-F5344CB8AC3E}">
        <p14:creationId xmlns:p14="http://schemas.microsoft.com/office/powerpoint/2010/main" val="251985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70261"/>
            <a:ext cx="9144000" cy="2387600"/>
          </a:xfrm>
        </p:spPr>
        <p:txBody>
          <a:bodyPr/>
          <a:lstStyle/>
          <a:p>
            <a:r>
              <a:rPr lang="en-US" dirty="0"/>
              <a:t>Section 1                              Lift Truck Fundamentals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08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dirty="0">
                <a:solidFill>
                  <a:srgbClr val="0070C0"/>
                </a:solidFill>
              </a:rPr>
              <a:t>Safe Load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Assessing The Load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Fork Position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 Handling Techniques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399975"/>
              </p:ext>
            </p:extLst>
          </p:nvPr>
        </p:nvGraphicFramePr>
        <p:xfrm>
          <a:off x="8132618" y="1903614"/>
          <a:ext cx="1981200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Bitmap Image" r:id="rId3" imgW="6001588" imgH="4544059" progId="Paint.Picture">
                  <p:embed/>
                </p:oleObj>
              </mc:Choice>
              <mc:Fallback>
                <p:oleObj name="Bitmap Image" r:id="rId3" imgW="6001588" imgH="4544059" progId="Paint.Picture">
                  <p:embed/>
                  <p:pic>
                    <p:nvPicPr>
                      <p:cNvPr id="24371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2618" y="1903614"/>
                        <a:ext cx="1981200" cy="15017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-974" r="22015" b="18799"/>
          <a:stretch/>
        </p:blipFill>
        <p:spPr>
          <a:xfrm>
            <a:off x="9017414" y="4581525"/>
            <a:ext cx="2040028" cy="15954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8" descr="LOAD 3">
            <a:extLst>
              <a:ext uri="{FF2B5EF4-FFF2-40B4-BE49-F238E27FC236}">
                <a16:creationId xmlns:a16="http://schemas.microsoft.com/office/drawing/2014/main" id="{51D93B00-A7BF-45BF-A953-C4E2DF5A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107680"/>
            <a:ext cx="2819400" cy="11912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15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          Safe Load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Engaging A Load 2-8 inches load height</a:t>
            </a:r>
          </a:p>
          <a:p>
            <a:r>
              <a:rPr lang="en-US" dirty="0"/>
              <a:t>Inching Pedal</a:t>
            </a:r>
          </a:p>
          <a:p>
            <a:r>
              <a:rPr lang="en-US" dirty="0"/>
              <a:t>Executing Turns</a:t>
            </a:r>
          </a:p>
          <a:p>
            <a:r>
              <a:rPr lang="en-US" dirty="0"/>
              <a:t>Rear End Swing</a:t>
            </a:r>
          </a:p>
          <a:p>
            <a:r>
              <a:rPr lang="en-US" dirty="0"/>
              <a:t>Deploying Loads</a:t>
            </a:r>
          </a:p>
          <a:p>
            <a:r>
              <a:rPr lang="en-US" dirty="0"/>
              <a:t>Elevating Personnel</a:t>
            </a:r>
          </a:p>
        </p:txBody>
      </p:sp>
      <p:pic>
        <p:nvPicPr>
          <p:cNvPr id="4" name="Picture 12" descr="C:\Users\cmcconnell\AppData\Local\Microsoft\Windows\Temporary Internet Files\Content.IE5\IETRGLOY\1211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74" y="4668479"/>
            <a:ext cx="2266300" cy="150848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TURNING AISLES">
            <a:extLst>
              <a:ext uri="{FF2B5EF4-FFF2-40B4-BE49-F238E27FC236}">
                <a16:creationId xmlns:a16="http://schemas.microsoft.com/office/drawing/2014/main" id="{6F881930-139A-4532-A5FA-ADCB5C89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09" y="2307599"/>
            <a:ext cx="1445631" cy="15084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A8B5C44-17E2-473C-AB8E-116C5952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1"/>
          <a:stretch>
            <a:fillRect/>
          </a:stretch>
        </p:blipFill>
        <p:spPr bwMode="auto">
          <a:xfrm>
            <a:off x="6141200" y="4182664"/>
            <a:ext cx="1933576" cy="2233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254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Tip-Over Procedure</a:t>
            </a:r>
          </a:p>
        </p:txBody>
      </p:sp>
      <p:pic>
        <p:nvPicPr>
          <p:cNvPr id="4" name="Picture 5" descr="HOW TO TIPOV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27" y="2823384"/>
            <a:ext cx="4727280" cy="2725706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DEE4C4-A9B4-4C23-A589-4CD5D705FF61}"/>
              </a:ext>
            </a:extLst>
          </p:cNvPr>
          <p:cNvSpPr/>
          <p:nvPr/>
        </p:nvSpPr>
        <p:spPr>
          <a:xfrm>
            <a:off x="352425" y="2562225"/>
            <a:ext cx="5402423" cy="324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Always Fasten Seat Belt Anytime You Operate Your Truck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 jump! Stay with the truck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on 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Brace your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Lean forward and away from the fall</a:t>
            </a:r>
          </a:p>
        </p:txBody>
      </p:sp>
    </p:spTree>
    <p:extLst>
      <p:ext uri="{BB962C8B-B14F-4D97-AF65-F5344CB8AC3E}">
        <p14:creationId xmlns:p14="http://schemas.microsoft.com/office/powerpoint/2010/main" val="2435473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Safe Load Handling Techniques:               Course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6387D-0343-4BDF-999E-CA1ACE501A9D}"/>
              </a:ext>
            </a:extLst>
          </p:cNvPr>
          <p:cNvSpPr txBox="1"/>
          <p:nvPr/>
        </p:nvSpPr>
        <p:spPr>
          <a:xfrm>
            <a:off x="595996" y="1825625"/>
            <a:ext cx="5842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1) Always keep your foot on the brake pedal while selecting a direction?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2) Lift trucks pivot at the steering wheel?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3) Check with your supervisor when a load looks to heavy for your truck?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4) Use a spotter to help you travel with an oversized load?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5) Tilt the load full forward before you move the truck when stacking loads?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	True____		False____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08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Section 6</a:t>
            </a:r>
            <a:br>
              <a:rPr lang="en-US" sz="6000" dirty="0"/>
            </a:br>
            <a:r>
              <a:rPr lang="en-US" sz="6000" dirty="0"/>
              <a:t>Refueling Gasoline, Diesel        And LP Lift Trucks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81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en-US" dirty="0">
                <a:solidFill>
                  <a:srgbClr val="0070C0"/>
                </a:solidFill>
              </a:rPr>
              <a:t>Basic LP Fuel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Fuel Used In Internal Combustion Lift Trucks</a:t>
            </a:r>
          </a:p>
          <a:p>
            <a:endParaRPr lang="en-US" dirty="0"/>
          </a:p>
          <a:p>
            <a:r>
              <a:rPr lang="en-US" dirty="0"/>
              <a:t>PPE Personnel Protection Equipment</a:t>
            </a:r>
          </a:p>
          <a:p>
            <a:endParaRPr lang="en-US" dirty="0"/>
          </a:p>
          <a:p>
            <a:r>
              <a:rPr lang="en-US" dirty="0"/>
              <a:t>Company Policies</a:t>
            </a:r>
          </a:p>
          <a:p>
            <a:endParaRPr lang="en-US" dirty="0"/>
          </a:p>
          <a:p>
            <a:r>
              <a:rPr lang="en-US" dirty="0"/>
              <a:t>Carbon Monoxide</a:t>
            </a:r>
          </a:p>
        </p:txBody>
      </p:sp>
      <p:pic>
        <p:nvPicPr>
          <p:cNvPr id="4" name="Picture 10" descr="EXH FU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2777" b="2632"/>
          <a:stretch>
            <a:fillRect/>
          </a:stretch>
        </p:blipFill>
        <p:spPr bwMode="auto">
          <a:xfrm>
            <a:off x="8797765" y="3335889"/>
            <a:ext cx="1939081" cy="2111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054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LP Trucks</a:t>
            </a:r>
          </a:p>
        </p:txBody>
      </p:sp>
      <p:pic>
        <p:nvPicPr>
          <p:cNvPr id="4" name="Picture 10" descr="C:\Documents and Settings\CMcConnell\My Documents\My Pictures\Picture  of Order picker\Picture  of Order picker 01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/>
          <a:stretch>
            <a:fillRect/>
          </a:stretch>
        </p:blipFill>
        <p:spPr bwMode="auto">
          <a:xfrm>
            <a:off x="1005351" y="4532185"/>
            <a:ext cx="2739727" cy="17731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74" y="2268513"/>
            <a:ext cx="2097765" cy="16988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23061"/>
              </p:ext>
            </p:extLst>
          </p:nvPr>
        </p:nvGraphicFramePr>
        <p:xfrm>
          <a:off x="8995980" y="4361143"/>
          <a:ext cx="1900692" cy="1561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Bitmap Image" r:id="rId5" imgW="4334480" imgH="4476190" progId="Paint.Picture">
                  <p:embed/>
                </p:oleObj>
              </mc:Choice>
              <mc:Fallback>
                <p:oleObj name="Bitmap Image" r:id="rId5" imgW="4334480" imgH="4476190" progId="Paint.Picture">
                  <p:embed/>
                  <p:pic>
                    <p:nvPicPr>
                      <p:cNvPr id="10445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80" y="4361143"/>
                        <a:ext cx="1900692" cy="156128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B021A15-4F05-4376-9134-25821478C62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351" y="2120146"/>
            <a:ext cx="1303297" cy="169883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D4E54-EDCA-42C2-A476-8D5F7E9BFEC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512" y="2504526"/>
            <a:ext cx="2148523" cy="1314450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277D06A-5984-4588-93E6-B8CD2708C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69" y="4097599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E45C052-ECE1-457F-AF9F-5A672CD325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96" y="453218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3C42E-C4D7-452B-90C4-79D9309DC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12" y="436114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206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4293"/>
          </a:xfrm>
        </p:spPr>
        <p:txBody>
          <a:bodyPr/>
          <a:lstStyle/>
          <a:p>
            <a:r>
              <a:rPr lang="en-US" dirty="0"/>
              <a:t>                            </a:t>
            </a:r>
            <a:r>
              <a:rPr lang="en-US" dirty="0">
                <a:solidFill>
                  <a:srgbClr val="0070C0"/>
                </a:solidFill>
              </a:rPr>
              <a:t>LP / Gas / Diesel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Safety Rules</a:t>
            </a:r>
          </a:p>
          <a:p>
            <a:pPr marL="0" indent="0">
              <a:buNone/>
            </a:pPr>
            <a:r>
              <a:rPr lang="en-US" dirty="0"/>
              <a:t>Gasoline And Diesel Fueling</a:t>
            </a:r>
          </a:p>
          <a:p>
            <a:pPr marL="0" indent="0">
              <a:buNone/>
            </a:pPr>
            <a:r>
              <a:rPr lang="en-US" dirty="0"/>
              <a:t>Liquid Petroleum (LP) Fuel</a:t>
            </a:r>
          </a:p>
          <a:p>
            <a:pPr marL="0" indent="0">
              <a:buNone/>
            </a:pPr>
            <a:r>
              <a:rPr lang="en-US" dirty="0"/>
              <a:t>Characteristics of fuel</a:t>
            </a:r>
          </a:p>
          <a:p>
            <a:pPr marL="0" indent="0">
              <a:buNone/>
            </a:pPr>
            <a:r>
              <a:rPr lang="en-US" dirty="0"/>
              <a:t>Basic Fuel Guidelines</a:t>
            </a:r>
          </a:p>
          <a:p>
            <a:pPr marL="0" indent="0">
              <a:buNone/>
            </a:pPr>
            <a:r>
              <a:rPr lang="en-US" dirty="0"/>
              <a:t>Replacing LP/Gas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386EF-138E-4938-A7F3-5A67BA1FAC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30" y="1992313"/>
            <a:ext cx="1096645" cy="10287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73DDF-CB56-411D-8203-0868593E25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33" y="1826601"/>
            <a:ext cx="952326" cy="1698831"/>
          </a:xfrm>
          <a:prstGeom prst="rect">
            <a:avLst/>
          </a:prstGeom>
          <a:noFill/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A447FA91-E313-47BF-A522-D5BC8822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31" y="4263922"/>
            <a:ext cx="2097765" cy="16988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C:\Documents and Settings\CMcConnell\My Documents\My Pictures\Picture  of Order picker\Picture  of Order picker 018.jpg">
            <a:extLst>
              <a:ext uri="{FF2B5EF4-FFF2-40B4-BE49-F238E27FC236}">
                <a16:creationId xmlns:a16="http://schemas.microsoft.com/office/drawing/2014/main" id="{C7774362-6E5F-4824-BCF9-69F99D9E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/>
          <a:stretch>
            <a:fillRect/>
          </a:stretch>
        </p:blipFill>
        <p:spPr bwMode="auto">
          <a:xfrm>
            <a:off x="8193484" y="4263922"/>
            <a:ext cx="2739727" cy="17731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99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Refueling Gasoline, Diesel, And LP Lift Trucks: Course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900" dirty="0"/>
              <a:t>1. It is safe to change an LP tank inside a trailer at the loading dock.</a:t>
            </a:r>
          </a:p>
          <a:p>
            <a:r>
              <a:rPr lang="en-US" sz="1900" b="1" dirty="0"/>
              <a:t>True ____	False ____</a:t>
            </a:r>
          </a:p>
          <a:p>
            <a:endParaRPr lang="en-US" sz="1900" dirty="0"/>
          </a:p>
          <a:p>
            <a:r>
              <a:rPr lang="en-US" sz="1900" dirty="0"/>
              <a:t>2. Lift trucks should be inspected at the start of each shift.</a:t>
            </a:r>
          </a:p>
          <a:p>
            <a:r>
              <a:rPr lang="en-US" sz="1900" b="1" dirty="0"/>
              <a:t>True ____	False ____</a:t>
            </a:r>
          </a:p>
          <a:p>
            <a:endParaRPr lang="en-US" sz="1900" dirty="0"/>
          </a:p>
          <a:p>
            <a:r>
              <a:rPr lang="en-US" sz="1900" dirty="0"/>
              <a:t>3. Major leaks on your truck should be reported as soon as you spot one.</a:t>
            </a:r>
          </a:p>
          <a:p>
            <a:r>
              <a:rPr lang="en-US" sz="1900" b="1" dirty="0"/>
              <a:t>True ____	False ____</a:t>
            </a:r>
          </a:p>
          <a:p>
            <a:endParaRPr lang="en-US" sz="1900" dirty="0"/>
          </a:p>
          <a:p>
            <a:r>
              <a:rPr lang="en-US" sz="1900" dirty="0"/>
              <a:t>4. It’s not required to follow company policies.</a:t>
            </a:r>
          </a:p>
          <a:p>
            <a:r>
              <a:rPr lang="en-US" sz="1900" b="1" dirty="0"/>
              <a:t>True ____	False ____</a:t>
            </a:r>
          </a:p>
          <a:p>
            <a:endParaRPr lang="en-US" sz="1900" dirty="0"/>
          </a:p>
          <a:p>
            <a:r>
              <a:rPr lang="en-US" sz="1900" dirty="0"/>
              <a:t>5. You should operate a truck with a broken back up alarm.</a:t>
            </a:r>
          </a:p>
          <a:p>
            <a:r>
              <a:rPr lang="en-US" sz="1900" b="1" dirty="0"/>
              <a:t>True ____	False ____</a:t>
            </a:r>
            <a:endParaRPr lang="en-US" sz="1900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32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749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Section 7</a:t>
            </a:r>
            <a:br>
              <a:rPr lang="en-US" sz="6000" dirty="0"/>
            </a:br>
            <a:r>
              <a:rPr lang="en-US" sz="6000" dirty="0"/>
              <a:t>Battery Charging And Changing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6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63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 </a:t>
            </a:r>
            <a:r>
              <a:rPr lang="en-US" sz="3200" dirty="0"/>
              <a:t>Powered Industrial Truck Standards 29 CFR 1910.178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hangingPunct="0"/>
            <a:r>
              <a:rPr lang="en-US" sz="4000" dirty="0"/>
              <a:t>Requirements</a:t>
            </a:r>
          </a:p>
          <a:p>
            <a:pPr marL="0" lvl="0" indent="0" hangingPunct="0">
              <a:buNone/>
            </a:pPr>
            <a:r>
              <a:rPr lang="en-US" b="1" dirty="0"/>
              <a:t>Formal Training Must Include:</a:t>
            </a:r>
          </a:p>
          <a:p>
            <a:pPr marL="0" indent="0" hangingPunct="0">
              <a:buNone/>
            </a:pPr>
            <a:r>
              <a:rPr lang="en-US" dirty="0"/>
              <a:t>	Truck Related Topics		                                                </a:t>
            </a:r>
            <a:r>
              <a:rPr lang="en-US" sz="3500" b="1" dirty="0"/>
              <a:t>Employer Certification</a:t>
            </a:r>
            <a:r>
              <a:rPr lang="en-US" dirty="0"/>
              <a:t>:   Name of operator</a:t>
            </a:r>
          </a:p>
          <a:p>
            <a:pPr marL="0" indent="0" hangingPunct="0">
              <a:buNone/>
            </a:pPr>
            <a:r>
              <a:rPr lang="en-US" dirty="0"/>
              <a:t>	Work Related Topics                                                                                                                                                          Date of training</a:t>
            </a:r>
          </a:p>
          <a:p>
            <a:pPr marL="0" lvl="0" indent="0" hangingPunct="0">
              <a:buNone/>
            </a:pPr>
            <a:r>
              <a:rPr lang="en-US" b="1" dirty="0"/>
              <a:t>Practical Experience:                                                                                                                                                                                      </a:t>
            </a:r>
            <a:r>
              <a:rPr lang="en-US" dirty="0"/>
              <a:t>Date of evaluation</a:t>
            </a:r>
          </a:p>
          <a:p>
            <a:pPr marL="0" lvl="0" indent="0" hangingPunct="0">
              <a:buNone/>
            </a:pPr>
            <a:r>
              <a:rPr lang="en-US" dirty="0"/>
              <a:t>	Demonstrated by Trainer                                                                                                                                                  Identity of person(s) performing training and evaluation</a:t>
            </a:r>
          </a:p>
          <a:p>
            <a:pPr marL="0" lvl="0" indent="0" hangingPunct="0">
              <a:buNone/>
            </a:pPr>
            <a:r>
              <a:rPr lang="en-US" dirty="0"/>
              <a:t>	Exercise by Trainee</a:t>
            </a:r>
          </a:p>
          <a:p>
            <a:pPr marL="0" lvl="0" indent="0" hangingPunct="0">
              <a:buNone/>
            </a:pPr>
            <a:r>
              <a:rPr lang="en-US" b="1" dirty="0"/>
              <a:t>Evaluation of Driving Skills:</a:t>
            </a:r>
          </a:p>
          <a:p>
            <a:pPr marL="0" indent="0" hangingPunct="0">
              <a:buNone/>
            </a:pPr>
            <a:r>
              <a:rPr lang="en-US" dirty="0"/>
              <a:t>  	</a:t>
            </a:r>
            <a:r>
              <a:rPr lang="en-US" dirty="0">
                <a:solidFill>
                  <a:srgbClr val="0070C0"/>
                </a:solidFill>
              </a:rPr>
              <a:t>On the Type of Truck You Operate</a:t>
            </a:r>
          </a:p>
          <a:p>
            <a:pPr marL="0" indent="0" hangingPunct="0">
              <a:buNone/>
            </a:pPr>
            <a:r>
              <a:rPr lang="en-US" dirty="0">
                <a:solidFill>
                  <a:srgbClr val="0070C0"/>
                </a:solidFill>
              </a:rPr>
              <a:t>	Recertify Every 3 Years</a:t>
            </a:r>
          </a:p>
          <a:p>
            <a:pPr marL="0" indent="0" hangingPunct="0">
              <a:buNone/>
            </a:pPr>
            <a:r>
              <a:rPr lang="en-US" b="1" dirty="0"/>
              <a:t>Refresher Training</a:t>
            </a:r>
          </a:p>
          <a:p>
            <a:pPr marL="0" lvl="0" indent="0" hangingPunc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</a:rPr>
              <a:t>Operates in Unsafe Manner			</a:t>
            </a:r>
          </a:p>
          <a:p>
            <a:pPr marL="0" lvl="0" indent="0" hangingPunct="0">
              <a:buNone/>
            </a:pPr>
            <a:r>
              <a:rPr lang="en-US" dirty="0">
                <a:solidFill>
                  <a:srgbClr val="0070C0"/>
                </a:solidFill>
              </a:rPr>
              <a:t>	Near Miss				</a:t>
            </a:r>
          </a:p>
          <a:p>
            <a:pPr marL="0" lvl="0" indent="0" hangingPunct="0">
              <a:buNone/>
            </a:pPr>
            <a:r>
              <a:rPr lang="en-US" dirty="0">
                <a:solidFill>
                  <a:srgbClr val="0070C0"/>
                </a:solidFill>
              </a:rPr>
              <a:t>	Changes in the Workplace</a:t>
            </a:r>
          </a:p>
          <a:p>
            <a:pPr marL="0" lvl="0" indent="0" hangingPunct="0">
              <a:buNone/>
            </a:pPr>
            <a:r>
              <a:rPr lang="en-US" dirty="0">
                <a:solidFill>
                  <a:srgbClr val="0070C0"/>
                </a:solidFill>
              </a:rPr>
              <a:t>                             New Equipment</a:t>
            </a:r>
          </a:p>
          <a:p>
            <a:pPr marL="0" lvl="0" indent="0" hangingPunct="0">
              <a:buNone/>
            </a:pPr>
            <a:r>
              <a:rPr lang="en-US" dirty="0">
                <a:solidFill>
                  <a:srgbClr val="0070C0"/>
                </a:solidFill>
              </a:rPr>
              <a:t>                             Involved in an Accident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62" y="1111066"/>
            <a:ext cx="2289636" cy="393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280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 Battery Charging And Changing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Battery Size Affects The Following:</a:t>
            </a:r>
          </a:p>
          <a:p>
            <a:pPr marL="0" indent="0">
              <a:buNone/>
            </a:pPr>
            <a:r>
              <a:rPr lang="en-US" dirty="0"/>
              <a:t>Battery Hazards</a:t>
            </a:r>
          </a:p>
          <a:p>
            <a:pPr marL="0" indent="0">
              <a:buNone/>
            </a:pPr>
            <a:r>
              <a:rPr lang="en-US" dirty="0"/>
              <a:t>Battery Safety</a:t>
            </a:r>
          </a:p>
          <a:p>
            <a:pPr marL="0" indent="0">
              <a:buNone/>
            </a:pPr>
            <a:r>
              <a:rPr lang="en-US" dirty="0"/>
              <a:t>Changing Industrial Batteries</a:t>
            </a:r>
          </a:p>
          <a:p>
            <a:pPr marL="0" indent="0">
              <a:buNone/>
            </a:pPr>
            <a:r>
              <a:rPr lang="en-US" dirty="0"/>
              <a:t>Charging an Industrial Battery in a truck</a:t>
            </a:r>
          </a:p>
          <a:p>
            <a:pPr marL="0" indent="0">
              <a:buNone/>
            </a:pPr>
            <a:r>
              <a:rPr lang="en-US" dirty="0"/>
              <a:t>Watering Batteries</a:t>
            </a:r>
          </a:p>
          <a:p>
            <a:pPr marL="0" indent="0">
              <a:buNone/>
            </a:pPr>
            <a:r>
              <a:rPr lang="en-US" dirty="0"/>
              <a:t>Ensuring Maximum Battery life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87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Battery Charging And Changing</a:t>
            </a:r>
          </a:p>
        </p:txBody>
      </p:sp>
      <p:pic>
        <p:nvPicPr>
          <p:cNvPr id="4" name="Picture 9" descr="battery charg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37" y="2098828"/>
            <a:ext cx="2126690" cy="1188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51" y="5138870"/>
            <a:ext cx="2033904" cy="135400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95" y="2016125"/>
            <a:ext cx="850900" cy="14128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83" y="443461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782" y="366996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01" y="513887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E4B61D2-91F5-42BC-A68F-ED536D371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51" y="2275553"/>
            <a:ext cx="2360054" cy="15711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04C8A99C-D245-49B6-9AF3-54B5924CF7B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8020" y="4684880"/>
          <a:ext cx="2496749" cy="1839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Bitmap Image" r:id="rId10" imgW="5961905" imgH="4544059" progId="Paint.Picture">
                  <p:embed/>
                </p:oleObj>
              </mc:Choice>
              <mc:Fallback>
                <p:oleObj name="Bitmap Image" r:id="rId10" imgW="5961905" imgH="4544059" progId="Paint.Picture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:a16="http://schemas.microsoft.com/office/drawing/2014/main" id="{04C8A99C-D245-49B6-9AF3-54B5924CF7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020" y="4684880"/>
                        <a:ext cx="2496749" cy="183944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C:\Users\kmeade\Desktop\Stuff I am using for workbook. KM\IMG_1221.JPG">
            <a:extLst>
              <a:ext uri="{FF2B5EF4-FFF2-40B4-BE49-F238E27FC236}">
                <a16:creationId xmlns:a16="http://schemas.microsoft.com/office/drawing/2014/main" id="{226F4CF0-694C-49F9-A253-CB226F7DA91F}"/>
              </a:ext>
            </a:extLst>
          </p:cNvPr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18579" r="6827" b="11008"/>
          <a:stretch/>
        </p:blipFill>
        <p:spPr bwMode="auto">
          <a:xfrm>
            <a:off x="4273320" y="2122464"/>
            <a:ext cx="2496749" cy="15711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8441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6F8C-22EF-4FB1-96AE-011E6BDF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3187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Battery Charging and Changing: Course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6851-40C8-4E7C-953A-EB3A91229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69" y="947955"/>
            <a:ext cx="10850461" cy="578840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1. Battery size affects:</a:t>
            </a:r>
          </a:p>
          <a:p>
            <a:pPr marL="0" indent="0">
              <a:buNone/>
            </a:pPr>
            <a:r>
              <a:rPr lang="en-US" sz="900" dirty="0"/>
              <a:t>a.    Lifting capacity</a:t>
            </a:r>
          </a:p>
          <a:p>
            <a:pPr marL="0" indent="0">
              <a:buNone/>
            </a:pPr>
            <a:r>
              <a:rPr lang="en-US" sz="900" dirty="0"/>
              <a:t>b.    Lift truck stability</a:t>
            </a:r>
          </a:p>
          <a:p>
            <a:pPr marL="0" indent="0">
              <a:buNone/>
            </a:pPr>
            <a:r>
              <a:rPr lang="en-US" sz="900" dirty="0"/>
              <a:t>c.    Charge life</a:t>
            </a:r>
          </a:p>
          <a:p>
            <a:pPr marL="0" indent="0">
              <a:buNone/>
            </a:pPr>
            <a:r>
              <a:rPr lang="en-US" sz="900" dirty="0"/>
              <a:t>d.    All of the above</a:t>
            </a:r>
          </a:p>
          <a:p>
            <a:pPr marL="0" indent="0">
              <a:buNone/>
            </a:pPr>
            <a:r>
              <a:rPr lang="en-US" sz="1400" b="1" dirty="0"/>
              <a:t>2. If you are exposed to electrolyte, the first thing you need to do is:</a:t>
            </a:r>
          </a:p>
          <a:p>
            <a:pPr marL="0" indent="0">
              <a:buNone/>
            </a:pPr>
            <a:r>
              <a:rPr lang="en-US" sz="900" dirty="0"/>
              <a:t>a.    Seek medical attention</a:t>
            </a:r>
          </a:p>
          <a:p>
            <a:pPr marL="0" indent="0">
              <a:buNone/>
            </a:pPr>
            <a:r>
              <a:rPr lang="en-US" sz="900" dirty="0"/>
              <a:t>b.    Go to the nearest eyewash station and flush</a:t>
            </a:r>
          </a:p>
          <a:p>
            <a:pPr marL="0" indent="0">
              <a:buNone/>
            </a:pPr>
            <a:r>
              <a:rPr lang="en-US" sz="900" dirty="0"/>
              <a:t>c.    Wait until the shift is over</a:t>
            </a:r>
          </a:p>
          <a:p>
            <a:pPr marL="0" indent="0">
              <a:buNone/>
            </a:pPr>
            <a:r>
              <a:rPr lang="en-US" sz="900" dirty="0"/>
              <a:t>d.    None of the above</a:t>
            </a:r>
          </a:p>
          <a:p>
            <a:pPr marL="0" indent="0">
              <a:buNone/>
            </a:pPr>
            <a:r>
              <a:rPr lang="en-US" sz="1400" b="1" dirty="0"/>
              <a:t>3. After charging the battery, always turn the charger off first before disconnecting the battery from the charger:</a:t>
            </a:r>
          </a:p>
          <a:p>
            <a:pPr>
              <a:buAutoNum type="alphaLcPeriod"/>
            </a:pPr>
            <a:r>
              <a:rPr lang="en-US" sz="900" dirty="0"/>
              <a:t>True___</a:t>
            </a:r>
          </a:p>
          <a:p>
            <a:pPr>
              <a:buAutoNum type="alphaLcPeriod"/>
            </a:pPr>
            <a:r>
              <a:rPr lang="en-US" sz="900" dirty="0"/>
              <a:t> False ___</a:t>
            </a:r>
          </a:p>
          <a:p>
            <a:pPr marL="0" indent="0">
              <a:buNone/>
            </a:pPr>
            <a:r>
              <a:rPr lang="en-US" sz="1400" b="1" dirty="0"/>
              <a:t>4. Normally, you should add water to a battery only:</a:t>
            </a:r>
          </a:p>
          <a:p>
            <a:pPr>
              <a:buAutoNum type="alphaLcPeriod"/>
            </a:pPr>
            <a:r>
              <a:rPr lang="en-US" sz="900" dirty="0"/>
              <a:t>Before charging</a:t>
            </a:r>
          </a:p>
          <a:p>
            <a:pPr>
              <a:buAutoNum type="alphaLcPeriod"/>
            </a:pPr>
            <a:r>
              <a:rPr lang="en-US" sz="900" dirty="0"/>
              <a:t>It doesn’t matter when you add water</a:t>
            </a:r>
          </a:p>
          <a:p>
            <a:pPr>
              <a:buAutoNum type="alphaLcPeriod"/>
            </a:pPr>
            <a:r>
              <a:rPr lang="en-US" sz="900" dirty="0"/>
              <a:t>After charging</a:t>
            </a:r>
          </a:p>
          <a:p>
            <a:pPr>
              <a:buAutoNum type="alphaLcPeriod"/>
            </a:pPr>
            <a:r>
              <a:rPr lang="en-US" sz="900" dirty="0"/>
              <a:t>None of the above</a:t>
            </a:r>
          </a:p>
          <a:p>
            <a:pPr>
              <a:buAutoNum type="arabicPeriod" startAt="5"/>
            </a:pPr>
            <a:r>
              <a:rPr lang="en-US" sz="1400" b="1" dirty="0"/>
              <a:t>Always follow your company polices:</a:t>
            </a:r>
          </a:p>
          <a:p>
            <a:pPr>
              <a:buAutoNum type="alphaLcPeriod"/>
            </a:pPr>
            <a:r>
              <a:rPr lang="en-US" sz="900" dirty="0"/>
              <a:t>True ___</a:t>
            </a:r>
          </a:p>
          <a:p>
            <a:pPr>
              <a:buAutoNum type="alphaLcPeriod"/>
            </a:pPr>
            <a:r>
              <a:rPr lang="en-US" sz="900" dirty="0"/>
              <a:t>False ___</a:t>
            </a:r>
          </a:p>
          <a:p>
            <a:pPr>
              <a:buAutoNum type="alphaLcPeriod"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1072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Truck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212085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Class 1                                                                      Class 5</a:t>
            </a:r>
          </a:p>
          <a:p>
            <a:endParaRPr lang="en-US" dirty="0"/>
          </a:p>
          <a:p>
            <a:r>
              <a:rPr lang="en-US" dirty="0"/>
              <a:t>Class 2                                                                      Class 6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r>
              <a:rPr lang="en-US" dirty="0"/>
              <a:t>Class 3                                                                      Class 7</a:t>
            </a:r>
          </a:p>
          <a:p>
            <a:pPr marL="0" indent="0">
              <a:buNone/>
            </a:pPr>
            <a:r>
              <a:rPr lang="en-US" dirty="0"/>
              <a:t>            </a:t>
            </a:r>
          </a:p>
          <a:p>
            <a:r>
              <a:rPr lang="en-US" dirty="0"/>
              <a:t>Class 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75" y="1893428"/>
            <a:ext cx="773816" cy="6117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r="22209"/>
          <a:stretch>
            <a:fillRect/>
          </a:stretch>
        </p:blipFill>
        <p:spPr bwMode="auto">
          <a:xfrm>
            <a:off x="3826240" y="1915006"/>
            <a:ext cx="588814" cy="6178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7233" y="2895305"/>
            <a:ext cx="538947" cy="6151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14" y="2919454"/>
            <a:ext cx="596457" cy="5964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7736" y="2944122"/>
            <a:ext cx="552449" cy="608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3" y="2970753"/>
            <a:ext cx="575408" cy="555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89" y="3945051"/>
            <a:ext cx="558173" cy="63994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77" y="3967348"/>
            <a:ext cx="600075" cy="576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96" y="3967348"/>
            <a:ext cx="512480" cy="5572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96" y="3921353"/>
            <a:ext cx="546808" cy="6032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8178" y="5000556"/>
            <a:ext cx="859498" cy="580957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79" y="1915006"/>
            <a:ext cx="984299" cy="7372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0" r="13185"/>
          <a:stretch/>
        </p:blipFill>
        <p:spPr>
          <a:xfrm>
            <a:off x="9090822" y="2952642"/>
            <a:ext cx="795049" cy="61194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60024" y="3009778"/>
            <a:ext cx="790330" cy="59062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8179" y="3935869"/>
            <a:ext cx="820337" cy="5742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7973" y="3928045"/>
            <a:ext cx="765621" cy="5742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8177" y="3990181"/>
            <a:ext cx="885825" cy="44994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29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Qualities of a Professional Lift Truck Operator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1C66F0-6D6F-4913-96CC-CB03F8A9C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Is responsible</a:t>
            </a:r>
          </a:p>
          <a:p>
            <a:r>
              <a:rPr lang="en-US" dirty="0"/>
              <a:t>Arrives on time</a:t>
            </a:r>
          </a:p>
          <a:p>
            <a:r>
              <a:rPr lang="en-US" dirty="0"/>
              <a:t>Is rested, alert, and physically prepared </a:t>
            </a:r>
          </a:p>
          <a:p>
            <a:pPr marL="0" indent="0">
              <a:buNone/>
            </a:pPr>
            <a:r>
              <a:rPr lang="en-US" sz="2000" dirty="0"/>
              <a:t>(If you are under prescribed medication that causes drowsiness, contact your supervisor)</a:t>
            </a:r>
          </a:p>
          <a:p>
            <a:r>
              <a:rPr lang="en-US" dirty="0"/>
              <a:t>Is knowledgeable about company rules</a:t>
            </a:r>
          </a:p>
          <a:p>
            <a:r>
              <a:rPr lang="en-US" dirty="0"/>
              <a:t>Wears required protective clothing and equipment</a:t>
            </a:r>
          </a:p>
          <a:p>
            <a:r>
              <a:rPr lang="en-US" dirty="0"/>
              <a:t>Uses safety equipment including the operator restraint system</a:t>
            </a:r>
          </a:p>
          <a:p>
            <a:r>
              <a:rPr lang="en-US" dirty="0"/>
              <a:t>Has a desire to learn</a:t>
            </a:r>
          </a:p>
          <a:p>
            <a:r>
              <a:rPr lang="en-US" dirty="0"/>
              <a:t>Is skilled and works to improve those skills</a:t>
            </a:r>
          </a:p>
          <a:p>
            <a:r>
              <a:rPr lang="en-US" dirty="0"/>
              <a:t>Keeps vehicle under control</a:t>
            </a:r>
          </a:p>
          <a:p>
            <a:r>
              <a:rPr lang="en-US" dirty="0"/>
              <a:t>Removes jewelry if required</a:t>
            </a:r>
          </a:p>
        </p:txBody>
      </p:sp>
    </p:spTree>
    <p:extLst>
      <p:ext uri="{BB962C8B-B14F-4D97-AF65-F5344CB8AC3E}">
        <p14:creationId xmlns:p14="http://schemas.microsoft.com/office/powerpoint/2010/main" val="131329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Operation and Maintenance Manual</a:t>
            </a: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90" y="2386763"/>
            <a:ext cx="3801961" cy="34978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do not ope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963" y="3746284"/>
            <a:ext cx="1420812" cy="257143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54C672AC-2FCC-48C0-9627-FB407FDD7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2152650"/>
            <a:ext cx="1971675" cy="25527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702027-43F9-4434-83EF-EBEF6E18C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35" y="1895473"/>
            <a:ext cx="2482016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2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Legal Plates</a:t>
            </a:r>
          </a:p>
        </p:txBody>
      </p:sp>
      <p:pic>
        <p:nvPicPr>
          <p:cNvPr id="16" name="Picture 22" descr="C:\Users\cmcconnell\Pictures\2013-08-30 005\IMG_0205.JPG">
            <a:extLst>
              <a:ext uri="{FF2B5EF4-FFF2-40B4-BE49-F238E27FC236}">
                <a16:creationId xmlns:a16="http://schemas.microsoft.com/office/drawing/2014/main" id="{24254DA5-47EF-44E0-A188-57EBF7EC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6667" r="2779" b="15913"/>
          <a:stretch>
            <a:fillRect/>
          </a:stretch>
        </p:blipFill>
        <p:spPr bwMode="auto">
          <a:xfrm>
            <a:off x="3716674" y="2636849"/>
            <a:ext cx="4286424" cy="22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70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1176</Words>
  <Application>Microsoft Office PowerPoint</Application>
  <PresentationFormat>Widescreen</PresentationFormat>
  <Paragraphs>324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Batang</vt:lpstr>
      <vt:lpstr>Arial</vt:lpstr>
      <vt:lpstr>Arial Black</vt:lpstr>
      <vt:lpstr>Calibri</vt:lpstr>
      <vt:lpstr>Calibri Light</vt:lpstr>
      <vt:lpstr>Comic Sans MS</vt:lpstr>
      <vt:lpstr>Constantia</vt:lpstr>
      <vt:lpstr>Symbol</vt:lpstr>
      <vt:lpstr>Times New Roman</vt:lpstr>
      <vt:lpstr>Wingdings</vt:lpstr>
      <vt:lpstr>Office Theme</vt:lpstr>
      <vt:lpstr>Photo Editor Photo</vt:lpstr>
      <vt:lpstr>Bitmap Image</vt:lpstr>
      <vt:lpstr>Section 1- Lift Truck Fundamentals  Section 2- Stability, Balance, And Capacity  Section 3- Preoperational Inspection  Section 4- Safety Guidelines for Operating Lift Trucks   Section 5- Safe Load Handling Techniques  Section 6- Refueling Gasoline, Diesel, And LP Lift Trucks  Section 7- Battery Charging And Changing </vt:lpstr>
      <vt:lpstr>Why is Operator Safety Training Important ?</vt:lpstr>
      <vt:lpstr>Accident Statistics</vt:lpstr>
      <vt:lpstr>Section 1                              Lift Truck Fundamentals</vt:lpstr>
      <vt:lpstr> Powered Industrial Truck Standards 29 CFR 1910.178 </vt:lpstr>
      <vt:lpstr>Truck Classification</vt:lpstr>
      <vt:lpstr>Qualities of a Professional Lift Truck Operator</vt:lpstr>
      <vt:lpstr>Operation and Maintenance Manual</vt:lpstr>
      <vt:lpstr>Legal Plates</vt:lpstr>
      <vt:lpstr>Danger, Warning, And Caution Labels</vt:lpstr>
      <vt:lpstr>Differences Between Lift Trucks And Automobiles</vt:lpstr>
      <vt:lpstr>Lift Truck Terminology</vt:lpstr>
      <vt:lpstr>Lift Truck Fundamentals: Course Review</vt:lpstr>
      <vt:lpstr>Section 2                                                        Stability, Balance, And Capacity</vt:lpstr>
      <vt:lpstr>The Principle Of Balance</vt:lpstr>
      <vt:lpstr>Center Of Gravity</vt:lpstr>
      <vt:lpstr>Load Center</vt:lpstr>
      <vt:lpstr>Static Conditions And Dynamic Forces</vt:lpstr>
      <vt:lpstr>Capacity Plates</vt:lpstr>
      <vt:lpstr>                                Pivot Points</vt:lpstr>
      <vt:lpstr>The Principle Of Stability</vt:lpstr>
      <vt:lpstr>Attachments And Effect On Capacity And Stability</vt:lpstr>
      <vt:lpstr>Stability, Balance, And Capacity:               Course Review</vt:lpstr>
      <vt:lpstr>Section 3 Preoperational Inspection</vt:lpstr>
      <vt:lpstr>The Visual and Operational Inspection</vt:lpstr>
      <vt:lpstr>Internal Combustion / LP Trucks – Engine Compartment </vt:lpstr>
      <vt:lpstr>Electric Trucks</vt:lpstr>
      <vt:lpstr>The Operational Inspection</vt:lpstr>
      <vt:lpstr>Preoperational Inspection: Course Review</vt:lpstr>
      <vt:lpstr>Section 4 General Rules Of The Road</vt:lpstr>
      <vt:lpstr>Entering The Vehicle</vt:lpstr>
      <vt:lpstr>Safety Guidelines When Operating A Lift Truck</vt:lpstr>
      <vt:lpstr>Pedestrian Traffic</vt:lpstr>
      <vt:lpstr>Traveling On Ramps</vt:lpstr>
      <vt:lpstr>Tractor Trailers And Railcars</vt:lpstr>
      <vt:lpstr>Parking Your Lift Truck</vt:lpstr>
      <vt:lpstr>General Rules Of The Road: Course Review</vt:lpstr>
      <vt:lpstr>Section 5 Safe Load Handling Techniques</vt:lpstr>
      <vt:lpstr>Causes Of Tip - Over</vt:lpstr>
      <vt:lpstr>                   Safe Load Handling</vt:lpstr>
      <vt:lpstr>                    Safe Load Handling</vt:lpstr>
      <vt:lpstr>Tip-Over Procedure</vt:lpstr>
      <vt:lpstr>Safe Load Handling Techniques:               Course Review</vt:lpstr>
      <vt:lpstr>Section 6 Refueling Gasoline, Diesel        And LP Lift Trucks</vt:lpstr>
      <vt:lpstr>                Basic LP Fuel Guidelines</vt:lpstr>
      <vt:lpstr>LP Trucks</vt:lpstr>
      <vt:lpstr>                            LP / Gas / Diesel</vt:lpstr>
      <vt:lpstr>Refueling Gasoline, Diesel, And LP Lift Trucks: Course Review</vt:lpstr>
      <vt:lpstr>Section 7 Battery Charging And Changing</vt:lpstr>
      <vt:lpstr>           Battery Charging And Changing</vt:lpstr>
      <vt:lpstr>Battery Charging And Changing</vt:lpstr>
      <vt:lpstr>Battery Charging and Changing: Course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1                              Lift Truck Fundamentals</dc:title>
  <dc:creator>Chuck McConnell</dc:creator>
  <cp:lastModifiedBy>Chuck McConnell</cp:lastModifiedBy>
  <cp:revision>55</cp:revision>
  <dcterms:created xsi:type="dcterms:W3CDTF">2017-03-27T16:57:30Z</dcterms:created>
  <dcterms:modified xsi:type="dcterms:W3CDTF">2018-12-31T17:32:20Z</dcterms:modified>
</cp:coreProperties>
</file>