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0" r:id="rId4"/>
  </p:sldMasterIdLst>
  <p:notesMasterIdLst>
    <p:notesMasterId r:id="rId24"/>
  </p:notesMasterIdLst>
  <p:sldIdLst>
    <p:sldId id="256" r:id="rId5"/>
    <p:sldId id="882" r:id="rId6"/>
    <p:sldId id="883" r:id="rId7"/>
    <p:sldId id="887" r:id="rId8"/>
    <p:sldId id="884" r:id="rId9"/>
    <p:sldId id="764" r:id="rId10"/>
    <p:sldId id="268" r:id="rId11"/>
    <p:sldId id="765" r:id="rId12"/>
    <p:sldId id="885" r:id="rId13"/>
    <p:sldId id="875" r:id="rId14"/>
    <p:sldId id="892" r:id="rId15"/>
    <p:sldId id="891" r:id="rId16"/>
    <p:sldId id="890" r:id="rId17"/>
    <p:sldId id="766" r:id="rId18"/>
    <p:sldId id="767" r:id="rId19"/>
    <p:sldId id="888" r:id="rId20"/>
    <p:sldId id="769" r:id="rId21"/>
    <p:sldId id="267" r:id="rId22"/>
    <p:sldId id="8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96" autoAdjust="0"/>
    <p:restoredTop sz="94694"/>
  </p:normalViewPr>
  <p:slideViewPr>
    <p:cSldViewPr snapToGrid="0" snapToObjects="1">
      <p:cViewPr varScale="1">
        <p:scale>
          <a:sx n="85" d="100"/>
          <a:sy n="85" d="100"/>
        </p:scale>
        <p:origin x="1218" y="10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8DE0E-2D7E-4011-A457-FC2422EA54BB}" type="doc">
      <dgm:prSet loTypeId="urn:microsoft.com/office/officeart/2005/8/layout/hChevron3" loCatId="process" qsTypeId="urn:microsoft.com/office/officeart/2005/8/quickstyle/simple1" qsCatId="simple" csTypeId="urn:microsoft.com/office/officeart/2005/8/colors/colorful1#11" csCatId="colorful" phldr="1"/>
      <dgm:spPr/>
    </dgm:pt>
    <dgm:pt modelId="{87CCE962-2B63-48BD-8576-48A8031A1D23}">
      <dgm:prSet phldrT="[Text]"/>
      <dgm:spPr>
        <a:solidFill>
          <a:srgbClr val="D18B29"/>
        </a:solidFill>
        <a:ln>
          <a:noFill/>
        </a:ln>
      </dgm:spPr>
      <dgm:t>
        <a:bodyPr/>
        <a:lstStyle/>
        <a:p>
          <a:endParaRPr lang="en-US" dirty="0"/>
        </a:p>
      </dgm:t>
    </dgm:pt>
    <dgm:pt modelId="{6D37015D-3CBF-4814-92F2-59CF2392A5DC}" type="parTrans" cxnId="{6D668F86-DE59-46F1-85A3-AF2870870F35}">
      <dgm:prSet/>
      <dgm:spPr/>
      <dgm:t>
        <a:bodyPr/>
        <a:lstStyle/>
        <a:p>
          <a:endParaRPr lang="en-US"/>
        </a:p>
      </dgm:t>
    </dgm:pt>
    <dgm:pt modelId="{2968B424-3208-4E94-9F40-17EC430D34BF}" type="sibTrans" cxnId="{6D668F86-DE59-46F1-85A3-AF2870870F35}">
      <dgm:prSet/>
      <dgm:spPr/>
      <dgm:t>
        <a:bodyPr/>
        <a:lstStyle/>
        <a:p>
          <a:endParaRPr lang="en-US"/>
        </a:p>
      </dgm:t>
    </dgm:pt>
    <dgm:pt modelId="{A2BFFFBD-CDCD-4DCA-B3E1-134F9C591039}">
      <dgm:prSet phldrT="[Text]"/>
      <dgm:spPr>
        <a:solidFill>
          <a:srgbClr val="50C0AF"/>
        </a:solidFill>
        <a:ln>
          <a:noFill/>
        </a:ln>
      </dgm:spPr>
      <dgm:t>
        <a:bodyPr/>
        <a:lstStyle/>
        <a:p>
          <a:endParaRPr lang="en-US" dirty="0"/>
        </a:p>
      </dgm:t>
    </dgm:pt>
    <dgm:pt modelId="{D7FE4CA6-131F-4BF8-B8FD-AEC25ECF7ACC}" type="parTrans" cxnId="{C7D1558A-A395-4353-8135-B5B69640378A}">
      <dgm:prSet/>
      <dgm:spPr/>
      <dgm:t>
        <a:bodyPr/>
        <a:lstStyle/>
        <a:p>
          <a:endParaRPr lang="en-US"/>
        </a:p>
      </dgm:t>
    </dgm:pt>
    <dgm:pt modelId="{32174ACE-4FF5-4860-BC27-8A4F4759C761}" type="sibTrans" cxnId="{C7D1558A-A395-4353-8135-B5B69640378A}">
      <dgm:prSet/>
      <dgm:spPr/>
      <dgm:t>
        <a:bodyPr/>
        <a:lstStyle/>
        <a:p>
          <a:endParaRPr lang="en-US"/>
        </a:p>
      </dgm:t>
    </dgm:pt>
    <dgm:pt modelId="{502FA397-C1BD-4C75-90DB-0628DB66F005}">
      <dgm:prSet phldrT="[Text]"/>
      <dgm:spPr>
        <a:solidFill>
          <a:srgbClr val="58595B"/>
        </a:solidFill>
        <a:ln>
          <a:noFill/>
        </a:ln>
      </dgm:spPr>
      <dgm:t>
        <a:bodyPr/>
        <a:lstStyle/>
        <a:p>
          <a:r>
            <a:rPr lang="en-US" dirty="0"/>
            <a:t> </a:t>
          </a:r>
        </a:p>
      </dgm:t>
    </dgm:pt>
    <dgm:pt modelId="{9CB76F21-A435-42A6-91B1-4DE8CA94A10E}" type="parTrans" cxnId="{BB994206-219B-438C-B8CD-898B2486EED6}">
      <dgm:prSet/>
      <dgm:spPr/>
      <dgm:t>
        <a:bodyPr/>
        <a:lstStyle/>
        <a:p>
          <a:endParaRPr lang="en-US"/>
        </a:p>
      </dgm:t>
    </dgm:pt>
    <dgm:pt modelId="{D6377481-7D5A-4885-9EAE-C9116274BA7A}" type="sibTrans" cxnId="{BB994206-219B-438C-B8CD-898B2486EED6}">
      <dgm:prSet/>
      <dgm:spPr/>
      <dgm:t>
        <a:bodyPr/>
        <a:lstStyle/>
        <a:p>
          <a:endParaRPr lang="en-US"/>
        </a:p>
      </dgm:t>
    </dgm:pt>
    <dgm:pt modelId="{9E689DD4-596F-4D46-919D-8B8914655036}">
      <dgm:prSet phldrT="[Text]"/>
      <dgm:spPr>
        <a:solidFill>
          <a:srgbClr val="044E7D"/>
        </a:solidFill>
        <a:ln>
          <a:noFill/>
        </a:ln>
      </dgm:spPr>
      <dgm:t>
        <a:bodyPr/>
        <a:lstStyle/>
        <a:p>
          <a:r>
            <a:rPr lang="en-US" dirty="0"/>
            <a:t> </a:t>
          </a:r>
        </a:p>
      </dgm:t>
    </dgm:pt>
    <dgm:pt modelId="{DE29C34A-361C-47C7-A66A-04BCF4F6B9A2}" type="sibTrans" cxnId="{9DFC8A3A-C2E0-481D-B56C-179716E8028C}">
      <dgm:prSet/>
      <dgm:spPr/>
      <dgm:t>
        <a:bodyPr/>
        <a:lstStyle/>
        <a:p>
          <a:endParaRPr lang="en-US"/>
        </a:p>
      </dgm:t>
    </dgm:pt>
    <dgm:pt modelId="{63C12B00-DBDA-4BEA-932B-36768D542100}" type="parTrans" cxnId="{9DFC8A3A-C2E0-481D-B56C-179716E8028C}">
      <dgm:prSet/>
      <dgm:spPr/>
      <dgm:t>
        <a:bodyPr/>
        <a:lstStyle/>
        <a:p>
          <a:endParaRPr lang="en-US"/>
        </a:p>
      </dgm:t>
    </dgm:pt>
    <dgm:pt modelId="{5C34C59D-213C-4BD8-ADC7-58D16FC88BB0}" type="pres">
      <dgm:prSet presAssocID="{43E8DE0E-2D7E-4011-A457-FC2422EA54BB}" presName="Name0" presStyleCnt="0">
        <dgm:presLayoutVars>
          <dgm:dir/>
          <dgm:resizeHandles val="exact"/>
        </dgm:presLayoutVars>
      </dgm:prSet>
      <dgm:spPr/>
    </dgm:pt>
    <dgm:pt modelId="{DD9ED2A5-8246-4FA4-A347-A33630533606}" type="pres">
      <dgm:prSet presAssocID="{9E689DD4-596F-4D46-919D-8B8914655036}" presName="parTxOnly" presStyleLbl="node1" presStyleIdx="0" presStyleCnt="4" custScaleY="4196" custLinFactNeighborY="90548">
        <dgm:presLayoutVars>
          <dgm:bulletEnabled val="1"/>
        </dgm:presLayoutVars>
      </dgm:prSet>
      <dgm:spPr/>
    </dgm:pt>
    <dgm:pt modelId="{43E8DC37-ABD8-466C-B0E0-F83862BA531E}" type="pres">
      <dgm:prSet presAssocID="{DE29C34A-361C-47C7-A66A-04BCF4F6B9A2}" presName="parSpace" presStyleCnt="0"/>
      <dgm:spPr/>
    </dgm:pt>
    <dgm:pt modelId="{F3977B8D-51A3-4D86-97E6-83ED666B414C}" type="pres">
      <dgm:prSet presAssocID="{87CCE962-2B63-48BD-8576-48A8031A1D23}" presName="parTxOnly" presStyleLbl="node1" presStyleIdx="1" presStyleCnt="4" custScaleY="4196" custLinFactNeighborY="90548">
        <dgm:presLayoutVars>
          <dgm:bulletEnabled val="1"/>
        </dgm:presLayoutVars>
      </dgm:prSet>
      <dgm:spPr/>
    </dgm:pt>
    <dgm:pt modelId="{4562FE43-BF34-40C1-86EA-4690A0278500}" type="pres">
      <dgm:prSet presAssocID="{2968B424-3208-4E94-9F40-17EC430D34BF}" presName="parSpace" presStyleCnt="0"/>
      <dgm:spPr/>
    </dgm:pt>
    <dgm:pt modelId="{8582BC60-AD7B-4DBA-8C96-056F3B656C4C}" type="pres">
      <dgm:prSet presAssocID="{A2BFFFBD-CDCD-4DCA-B3E1-134F9C591039}" presName="parTxOnly" presStyleLbl="node1" presStyleIdx="2" presStyleCnt="4" custScaleY="4196" custLinFactNeighborY="90548">
        <dgm:presLayoutVars>
          <dgm:bulletEnabled val="1"/>
        </dgm:presLayoutVars>
      </dgm:prSet>
      <dgm:spPr/>
    </dgm:pt>
    <dgm:pt modelId="{06422E78-75E7-4E67-81DE-C5EC2BAA22CB}" type="pres">
      <dgm:prSet presAssocID="{32174ACE-4FF5-4860-BC27-8A4F4759C761}" presName="parSpace" presStyleCnt="0"/>
      <dgm:spPr/>
    </dgm:pt>
    <dgm:pt modelId="{9C61C48D-513B-4455-B05E-FB7593C302C6}" type="pres">
      <dgm:prSet presAssocID="{502FA397-C1BD-4C75-90DB-0628DB66F005}" presName="parTxOnly" presStyleLbl="node1" presStyleIdx="3" presStyleCnt="4" custScaleY="4196" custLinFactNeighborY="90548">
        <dgm:presLayoutVars>
          <dgm:bulletEnabled val="1"/>
        </dgm:presLayoutVars>
      </dgm:prSet>
      <dgm:spPr/>
    </dgm:pt>
  </dgm:ptLst>
  <dgm:cxnLst>
    <dgm:cxn modelId="{BB994206-219B-438C-B8CD-898B2486EED6}" srcId="{43E8DE0E-2D7E-4011-A457-FC2422EA54BB}" destId="{502FA397-C1BD-4C75-90DB-0628DB66F005}" srcOrd="3" destOrd="0" parTransId="{9CB76F21-A435-42A6-91B1-4DE8CA94A10E}" sibTransId="{D6377481-7D5A-4885-9EAE-C9116274BA7A}"/>
    <dgm:cxn modelId="{9F43322F-6FF3-4153-96B3-2A4609AB5D63}" type="presOf" srcId="{502FA397-C1BD-4C75-90DB-0628DB66F005}" destId="{9C61C48D-513B-4455-B05E-FB7593C302C6}" srcOrd="0" destOrd="0" presId="urn:microsoft.com/office/officeart/2005/8/layout/hChevron3"/>
    <dgm:cxn modelId="{68FEB537-061D-4827-9F31-BB44A541CA24}" type="presOf" srcId="{43E8DE0E-2D7E-4011-A457-FC2422EA54BB}" destId="{5C34C59D-213C-4BD8-ADC7-58D16FC88BB0}" srcOrd="0" destOrd="0" presId="urn:microsoft.com/office/officeart/2005/8/layout/hChevron3"/>
    <dgm:cxn modelId="{9DFC8A3A-C2E0-481D-B56C-179716E8028C}" srcId="{43E8DE0E-2D7E-4011-A457-FC2422EA54BB}" destId="{9E689DD4-596F-4D46-919D-8B8914655036}" srcOrd="0" destOrd="0" parTransId="{63C12B00-DBDA-4BEA-932B-36768D542100}" sibTransId="{DE29C34A-361C-47C7-A66A-04BCF4F6B9A2}"/>
    <dgm:cxn modelId="{BE652549-2166-4369-AE75-832F82A780FA}" type="presOf" srcId="{A2BFFFBD-CDCD-4DCA-B3E1-134F9C591039}" destId="{8582BC60-AD7B-4DBA-8C96-056F3B656C4C}" srcOrd="0" destOrd="0" presId="urn:microsoft.com/office/officeart/2005/8/layout/hChevron3"/>
    <dgm:cxn modelId="{4DE2BC71-C50F-43AF-AD12-577A4271A352}" type="presOf" srcId="{87CCE962-2B63-48BD-8576-48A8031A1D23}" destId="{F3977B8D-51A3-4D86-97E6-83ED666B414C}" srcOrd="0" destOrd="0" presId="urn:microsoft.com/office/officeart/2005/8/layout/hChevron3"/>
    <dgm:cxn modelId="{6D668F86-DE59-46F1-85A3-AF2870870F35}" srcId="{43E8DE0E-2D7E-4011-A457-FC2422EA54BB}" destId="{87CCE962-2B63-48BD-8576-48A8031A1D23}" srcOrd="1" destOrd="0" parTransId="{6D37015D-3CBF-4814-92F2-59CF2392A5DC}" sibTransId="{2968B424-3208-4E94-9F40-17EC430D34BF}"/>
    <dgm:cxn modelId="{C7D1558A-A395-4353-8135-B5B69640378A}" srcId="{43E8DE0E-2D7E-4011-A457-FC2422EA54BB}" destId="{A2BFFFBD-CDCD-4DCA-B3E1-134F9C591039}" srcOrd="2" destOrd="0" parTransId="{D7FE4CA6-131F-4BF8-B8FD-AEC25ECF7ACC}" sibTransId="{32174ACE-4FF5-4860-BC27-8A4F4759C761}"/>
    <dgm:cxn modelId="{44D3EFAF-2540-470E-8E72-93945DFFD61F}" type="presOf" srcId="{9E689DD4-596F-4D46-919D-8B8914655036}" destId="{DD9ED2A5-8246-4FA4-A347-A33630533606}" srcOrd="0" destOrd="0" presId="urn:microsoft.com/office/officeart/2005/8/layout/hChevron3"/>
    <dgm:cxn modelId="{215C2CD9-C7DE-4096-B72F-3E347AE24D46}" type="presParOf" srcId="{5C34C59D-213C-4BD8-ADC7-58D16FC88BB0}" destId="{DD9ED2A5-8246-4FA4-A347-A33630533606}" srcOrd="0" destOrd="0" presId="urn:microsoft.com/office/officeart/2005/8/layout/hChevron3"/>
    <dgm:cxn modelId="{6D452A9B-95E8-43D9-A7F1-0CDAD8112C84}" type="presParOf" srcId="{5C34C59D-213C-4BD8-ADC7-58D16FC88BB0}" destId="{43E8DC37-ABD8-466C-B0E0-F83862BA531E}" srcOrd="1" destOrd="0" presId="urn:microsoft.com/office/officeart/2005/8/layout/hChevron3"/>
    <dgm:cxn modelId="{13C00463-3F14-4983-BCA5-232EF044B625}" type="presParOf" srcId="{5C34C59D-213C-4BD8-ADC7-58D16FC88BB0}" destId="{F3977B8D-51A3-4D86-97E6-83ED666B414C}" srcOrd="2" destOrd="0" presId="urn:microsoft.com/office/officeart/2005/8/layout/hChevron3"/>
    <dgm:cxn modelId="{037B0E88-163A-45B4-B3C3-2103BF86FD21}" type="presParOf" srcId="{5C34C59D-213C-4BD8-ADC7-58D16FC88BB0}" destId="{4562FE43-BF34-40C1-86EA-4690A0278500}" srcOrd="3" destOrd="0" presId="urn:microsoft.com/office/officeart/2005/8/layout/hChevron3"/>
    <dgm:cxn modelId="{EDF88A82-436D-4502-9ACA-3E1BE7D6455F}" type="presParOf" srcId="{5C34C59D-213C-4BD8-ADC7-58D16FC88BB0}" destId="{8582BC60-AD7B-4DBA-8C96-056F3B656C4C}" srcOrd="4" destOrd="0" presId="urn:microsoft.com/office/officeart/2005/8/layout/hChevron3"/>
    <dgm:cxn modelId="{22EC2CDA-53DD-4C56-99D3-658E492038D8}" type="presParOf" srcId="{5C34C59D-213C-4BD8-ADC7-58D16FC88BB0}" destId="{06422E78-75E7-4E67-81DE-C5EC2BAA22CB}" srcOrd="5" destOrd="0" presId="urn:microsoft.com/office/officeart/2005/8/layout/hChevron3"/>
    <dgm:cxn modelId="{79E6AD66-3246-416B-8BBE-EEEE629C4FA5}" type="presParOf" srcId="{5C34C59D-213C-4BD8-ADC7-58D16FC88BB0}" destId="{9C61C48D-513B-4455-B05E-FB7593C302C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E8DE0E-2D7E-4011-A457-FC2422EA54BB}" type="doc">
      <dgm:prSet loTypeId="urn:microsoft.com/office/officeart/2005/8/layout/hChevron3" loCatId="process" qsTypeId="urn:microsoft.com/office/officeart/2005/8/quickstyle/simple1" qsCatId="simple" csTypeId="urn:microsoft.com/office/officeart/2005/8/colors/colorful1#38" csCatId="colorful" phldr="1"/>
      <dgm:spPr/>
    </dgm:pt>
    <dgm:pt modelId="{87CCE962-2B63-48BD-8576-48A8031A1D23}">
      <dgm:prSet phldrT="[Text]"/>
      <dgm:spPr>
        <a:solidFill>
          <a:srgbClr val="D18B29"/>
        </a:solidFill>
        <a:ln>
          <a:noFill/>
        </a:ln>
      </dgm:spPr>
      <dgm:t>
        <a:bodyPr/>
        <a:lstStyle/>
        <a:p>
          <a:endParaRPr lang="en-US" dirty="0"/>
        </a:p>
      </dgm:t>
    </dgm:pt>
    <dgm:pt modelId="{6D37015D-3CBF-4814-92F2-59CF2392A5DC}" type="parTrans" cxnId="{6D668F86-DE59-46F1-85A3-AF2870870F35}">
      <dgm:prSet/>
      <dgm:spPr/>
      <dgm:t>
        <a:bodyPr/>
        <a:lstStyle/>
        <a:p>
          <a:endParaRPr lang="en-US"/>
        </a:p>
      </dgm:t>
    </dgm:pt>
    <dgm:pt modelId="{2968B424-3208-4E94-9F40-17EC430D34BF}" type="sibTrans" cxnId="{6D668F86-DE59-46F1-85A3-AF2870870F35}">
      <dgm:prSet/>
      <dgm:spPr/>
      <dgm:t>
        <a:bodyPr/>
        <a:lstStyle/>
        <a:p>
          <a:endParaRPr lang="en-US"/>
        </a:p>
      </dgm:t>
    </dgm:pt>
    <dgm:pt modelId="{A2BFFFBD-CDCD-4DCA-B3E1-134F9C591039}">
      <dgm:prSet phldrT="[Text]"/>
      <dgm:spPr>
        <a:solidFill>
          <a:srgbClr val="50C0AF"/>
        </a:solidFill>
        <a:ln>
          <a:noFill/>
        </a:ln>
      </dgm:spPr>
      <dgm:t>
        <a:bodyPr/>
        <a:lstStyle/>
        <a:p>
          <a:endParaRPr lang="en-US" dirty="0"/>
        </a:p>
      </dgm:t>
    </dgm:pt>
    <dgm:pt modelId="{D7FE4CA6-131F-4BF8-B8FD-AEC25ECF7ACC}" type="parTrans" cxnId="{C7D1558A-A395-4353-8135-B5B69640378A}">
      <dgm:prSet/>
      <dgm:spPr/>
      <dgm:t>
        <a:bodyPr/>
        <a:lstStyle/>
        <a:p>
          <a:endParaRPr lang="en-US"/>
        </a:p>
      </dgm:t>
    </dgm:pt>
    <dgm:pt modelId="{32174ACE-4FF5-4860-BC27-8A4F4759C761}" type="sibTrans" cxnId="{C7D1558A-A395-4353-8135-B5B69640378A}">
      <dgm:prSet/>
      <dgm:spPr/>
      <dgm:t>
        <a:bodyPr/>
        <a:lstStyle/>
        <a:p>
          <a:endParaRPr lang="en-US"/>
        </a:p>
      </dgm:t>
    </dgm:pt>
    <dgm:pt modelId="{502FA397-C1BD-4C75-90DB-0628DB66F005}">
      <dgm:prSet phldrT="[Text]"/>
      <dgm:spPr>
        <a:solidFill>
          <a:srgbClr val="58595B"/>
        </a:solidFill>
        <a:ln>
          <a:noFill/>
        </a:ln>
      </dgm:spPr>
      <dgm:t>
        <a:bodyPr/>
        <a:lstStyle/>
        <a:p>
          <a:r>
            <a:rPr lang="en-US" dirty="0"/>
            <a:t> </a:t>
          </a:r>
        </a:p>
      </dgm:t>
    </dgm:pt>
    <dgm:pt modelId="{9CB76F21-A435-42A6-91B1-4DE8CA94A10E}" type="parTrans" cxnId="{BB994206-219B-438C-B8CD-898B2486EED6}">
      <dgm:prSet/>
      <dgm:spPr/>
      <dgm:t>
        <a:bodyPr/>
        <a:lstStyle/>
        <a:p>
          <a:endParaRPr lang="en-US"/>
        </a:p>
      </dgm:t>
    </dgm:pt>
    <dgm:pt modelId="{D6377481-7D5A-4885-9EAE-C9116274BA7A}" type="sibTrans" cxnId="{BB994206-219B-438C-B8CD-898B2486EED6}">
      <dgm:prSet/>
      <dgm:spPr/>
      <dgm:t>
        <a:bodyPr/>
        <a:lstStyle/>
        <a:p>
          <a:endParaRPr lang="en-US"/>
        </a:p>
      </dgm:t>
    </dgm:pt>
    <dgm:pt modelId="{9E689DD4-596F-4D46-919D-8B8914655036}">
      <dgm:prSet phldrT="[Text]"/>
      <dgm:spPr>
        <a:solidFill>
          <a:srgbClr val="044E7D"/>
        </a:solidFill>
        <a:ln>
          <a:noFill/>
        </a:ln>
      </dgm:spPr>
      <dgm:t>
        <a:bodyPr/>
        <a:lstStyle/>
        <a:p>
          <a:r>
            <a:rPr lang="en-US" dirty="0"/>
            <a:t> </a:t>
          </a:r>
        </a:p>
      </dgm:t>
    </dgm:pt>
    <dgm:pt modelId="{DE29C34A-361C-47C7-A66A-04BCF4F6B9A2}" type="sibTrans" cxnId="{9DFC8A3A-C2E0-481D-B56C-179716E8028C}">
      <dgm:prSet/>
      <dgm:spPr/>
      <dgm:t>
        <a:bodyPr/>
        <a:lstStyle/>
        <a:p>
          <a:endParaRPr lang="en-US"/>
        </a:p>
      </dgm:t>
    </dgm:pt>
    <dgm:pt modelId="{63C12B00-DBDA-4BEA-932B-36768D542100}" type="parTrans" cxnId="{9DFC8A3A-C2E0-481D-B56C-179716E8028C}">
      <dgm:prSet/>
      <dgm:spPr/>
      <dgm:t>
        <a:bodyPr/>
        <a:lstStyle/>
        <a:p>
          <a:endParaRPr lang="en-US"/>
        </a:p>
      </dgm:t>
    </dgm:pt>
    <dgm:pt modelId="{5C34C59D-213C-4BD8-ADC7-58D16FC88BB0}" type="pres">
      <dgm:prSet presAssocID="{43E8DE0E-2D7E-4011-A457-FC2422EA54BB}" presName="Name0" presStyleCnt="0">
        <dgm:presLayoutVars>
          <dgm:dir/>
          <dgm:resizeHandles val="exact"/>
        </dgm:presLayoutVars>
      </dgm:prSet>
      <dgm:spPr/>
    </dgm:pt>
    <dgm:pt modelId="{DD9ED2A5-8246-4FA4-A347-A33630533606}" type="pres">
      <dgm:prSet presAssocID="{9E689DD4-596F-4D46-919D-8B8914655036}" presName="parTxOnly" presStyleLbl="node1" presStyleIdx="0" presStyleCnt="4" custScaleY="4196" custLinFactNeighborY="90548">
        <dgm:presLayoutVars>
          <dgm:bulletEnabled val="1"/>
        </dgm:presLayoutVars>
      </dgm:prSet>
      <dgm:spPr/>
    </dgm:pt>
    <dgm:pt modelId="{43E8DC37-ABD8-466C-B0E0-F83862BA531E}" type="pres">
      <dgm:prSet presAssocID="{DE29C34A-361C-47C7-A66A-04BCF4F6B9A2}" presName="parSpace" presStyleCnt="0"/>
      <dgm:spPr/>
    </dgm:pt>
    <dgm:pt modelId="{F3977B8D-51A3-4D86-97E6-83ED666B414C}" type="pres">
      <dgm:prSet presAssocID="{87CCE962-2B63-48BD-8576-48A8031A1D23}" presName="parTxOnly" presStyleLbl="node1" presStyleIdx="1" presStyleCnt="4" custScaleY="4196" custLinFactNeighborY="90548">
        <dgm:presLayoutVars>
          <dgm:bulletEnabled val="1"/>
        </dgm:presLayoutVars>
      </dgm:prSet>
      <dgm:spPr/>
    </dgm:pt>
    <dgm:pt modelId="{4562FE43-BF34-40C1-86EA-4690A0278500}" type="pres">
      <dgm:prSet presAssocID="{2968B424-3208-4E94-9F40-17EC430D34BF}" presName="parSpace" presStyleCnt="0"/>
      <dgm:spPr/>
    </dgm:pt>
    <dgm:pt modelId="{8582BC60-AD7B-4DBA-8C96-056F3B656C4C}" type="pres">
      <dgm:prSet presAssocID="{A2BFFFBD-CDCD-4DCA-B3E1-134F9C591039}" presName="parTxOnly" presStyleLbl="node1" presStyleIdx="2" presStyleCnt="4" custScaleY="4196" custLinFactNeighborY="90548">
        <dgm:presLayoutVars>
          <dgm:bulletEnabled val="1"/>
        </dgm:presLayoutVars>
      </dgm:prSet>
      <dgm:spPr/>
    </dgm:pt>
    <dgm:pt modelId="{06422E78-75E7-4E67-81DE-C5EC2BAA22CB}" type="pres">
      <dgm:prSet presAssocID="{32174ACE-4FF5-4860-BC27-8A4F4759C761}" presName="parSpace" presStyleCnt="0"/>
      <dgm:spPr/>
    </dgm:pt>
    <dgm:pt modelId="{9C61C48D-513B-4455-B05E-FB7593C302C6}" type="pres">
      <dgm:prSet presAssocID="{502FA397-C1BD-4C75-90DB-0628DB66F005}" presName="parTxOnly" presStyleLbl="node1" presStyleIdx="3" presStyleCnt="4" custScaleY="4196" custLinFactNeighborY="90548">
        <dgm:presLayoutVars>
          <dgm:bulletEnabled val="1"/>
        </dgm:presLayoutVars>
      </dgm:prSet>
      <dgm:spPr/>
    </dgm:pt>
  </dgm:ptLst>
  <dgm:cxnLst>
    <dgm:cxn modelId="{BB994206-219B-438C-B8CD-898B2486EED6}" srcId="{43E8DE0E-2D7E-4011-A457-FC2422EA54BB}" destId="{502FA397-C1BD-4C75-90DB-0628DB66F005}" srcOrd="3" destOrd="0" parTransId="{9CB76F21-A435-42A6-91B1-4DE8CA94A10E}" sibTransId="{D6377481-7D5A-4885-9EAE-C9116274BA7A}"/>
    <dgm:cxn modelId="{792F7909-43AC-4027-9CDA-9D378A8C04AF}" type="presOf" srcId="{502FA397-C1BD-4C75-90DB-0628DB66F005}" destId="{9C61C48D-513B-4455-B05E-FB7593C302C6}" srcOrd="0" destOrd="0" presId="urn:microsoft.com/office/officeart/2005/8/layout/hChevron3"/>
    <dgm:cxn modelId="{8B8FBB34-51AB-43C2-A16E-2BF814919563}" type="presOf" srcId="{87CCE962-2B63-48BD-8576-48A8031A1D23}" destId="{F3977B8D-51A3-4D86-97E6-83ED666B414C}" srcOrd="0" destOrd="0" presId="urn:microsoft.com/office/officeart/2005/8/layout/hChevron3"/>
    <dgm:cxn modelId="{4DF31739-3D58-4C1E-9ADD-4D0C01665B3A}" type="presOf" srcId="{9E689DD4-596F-4D46-919D-8B8914655036}" destId="{DD9ED2A5-8246-4FA4-A347-A33630533606}" srcOrd="0" destOrd="0" presId="urn:microsoft.com/office/officeart/2005/8/layout/hChevron3"/>
    <dgm:cxn modelId="{54598A39-1BEB-4910-AEC8-11FAD1F0E880}" type="presOf" srcId="{43E8DE0E-2D7E-4011-A457-FC2422EA54BB}" destId="{5C34C59D-213C-4BD8-ADC7-58D16FC88BB0}" srcOrd="0" destOrd="0" presId="urn:microsoft.com/office/officeart/2005/8/layout/hChevron3"/>
    <dgm:cxn modelId="{9DFC8A3A-C2E0-481D-B56C-179716E8028C}" srcId="{43E8DE0E-2D7E-4011-A457-FC2422EA54BB}" destId="{9E689DD4-596F-4D46-919D-8B8914655036}" srcOrd="0" destOrd="0" parTransId="{63C12B00-DBDA-4BEA-932B-36768D542100}" sibTransId="{DE29C34A-361C-47C7-A66A-04BCF4F6B9A2}"/>
    <dgm:cxn modelId="{2BBC5C3F-3DDD-4225-986B-D30F11D86021}" type="presOf" srcId="{A2BFFFBD-CDCD-4DCA-B3E1-134F9C591039}" destId="{8582BC60-AD7B-4DBA-8C96-056F3B656C4C}" srcOrd="0" destOrd="0" presId="urn:microsoft.com/office/officeart/2005/8/layout/hChevron3"/>
    <dgm:cxn modelId="{6D668F86-DE59-46F1-85A3-AF2870870F35}" srcId="{43E8DE0E-2D7E-4011-A457-FC2422EA54BB}" destId="{87CCE962-2B63-48BD-8576-48A8031A1D23}" srcOrd="1" destOrd="0" parTransId="{6D37015D-3CBF-4814-92F2-59CF2392A5DC}" sibTransId="{2968B424-3208-4E94-9F40-17EC430D34BF}"/>
    <dgm:cxn modelId="{C7D1558A-A395-4353-8135-B5B69640378A}" srcId="{43E8DE0E-2D7E-4011-A457-FC2422EA54BB}" destId="{A2BFFFBD-CDCD-4DCA-B3E1-134F9C591039}" srcOrd="2" destOrd="0" parTransId="{D7FE4CA6-131F-4BF8-B8FD-AEC25ECF7ACC}" sibTransId="{32174ACE-4FF5-4860-BC27-8A4F4759C761}"/>
    <dgm:cxn modelId="{710A241B-90D0-4D1A-818C-12F352F1E612}" type="presParOf" srcId="{5C34C59D-213C-4BD8-ADC7-58D16FC88BB0}" destId="{DD9ED2A5-8246-4FA4-A347-A33630533606}" srcOrd="0" destOrd="0" presId="urn:microsoft.com/office/officeart/2005/8/layout/hChevron3"/>
    <dgm:cxn modelId="{31C1D109-E76D-48A7-9EBD-A9FB41AAB018}" type="presParOf" srcId="{5C34C59D-213C-4BD8-ADC7-58D16FC88BB0}" destId="{43E8DC37-ABD8-466C-B0E0-F83862BA531E}" srcOrd="1" destOrd="0" presId="urn:microsoft.com/office/officeart/2005/8/layout/hChevron3"/>
    <dgm:cxn modelId="{7D8DD539-72F9-4592-9269-EEC81EEFDEA8}" type="presParOf" srcId="{5C34C59D-213C-4BD8-ADC7-58D16FC88BB0}" destId="{F3977B8D-51A3-4D86-97E6-83ED666B414C}" srcOrd="2" destOrd="0" presId="urn:microsoft.com/office/officeart/2005/8/layout/hChevron3"/>
    <dgm:cxn modelId="{8B94AE8C-0118-4F99-8575-8066873DA0CD}" type="presParOf" srcId="{5C34C59D-213C-4BD8-ADC7-58D16FC88BB0}" destId="{4562FE43-BF34-40C1-86EA-4690A0278500}" srcOrd="3" destOrd="0" presId="urn:microsoft.com/office/officeart/2005/8/layout/hChevron3"/>
    <dgm:cxn modelId="{9B033AD5-890F-476A-BC01-FCFC7AEC862D}" type="presParOf" srcId="{5C34C59D-213C-4BD8-ADC7-58D16FC88BB0}" destId="{8582BC60-AD7B-4DBA-8C96-056F3B656C4C}" srcOrd="4" destOrd="0" presId="urn:microsoft.com/office/officeart/2005/8/layout/hChevron3"/>
    <dgm:cxn modelId="{B146D0CC-2B62-4E51-AEA1-89610FE57C6E}" type="presParOf" srcId="{5C34C59D-213C-4BD8-ADC7-58D16FC88BB0}" destId="{06422E78-75E7-4E67-81DE-C5EC2BAA22CB}" srcOrd="5" destOrd="0" presId="urn:microsoft.com/office/officeart/2005/8/layout/hChevron3"/>
    <dgm:cxn modelId="{5374B7FD-525F-4F4D-8905-CA3752B24A46}" type="presParOf" srcId="{5C34C59D-213C-4BD8-ADC7-58D16FC88BB0}" destId="{9C61C48D-513B-4455-B05E-FB7593C302C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ED2A5-8246-4FA4-A347-A33630533606}">
      <dsp:nvSpPr>
        <dsp:cNvPr id="0" name=""/>
        <dsp:cNvSpPr/>
      </dsp:nvSpPr>
      <dsp:spPr>
        <a:xfrm>
          <a:off x="2715" y="697226"/>
          <a:ext cx="2724233" cy="45723"/>
        </a:xfrm>
        <a:prstGeom prst="homePlate">
          <a:avLst/>
        </a:prstGeom>
        <a:solidFill>
          <a:srgbClr val="044E7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6668" bIns="13335"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2715" y="697226"/>
        <a:ext cx="2712802" cy="45723"/>
      </dsp:txXfrm>
    </dsp:sp>
    <dsp:sp modelId="{F3977B8D-51A3-4D86-97E6-83ED666B414C}">
      <dsp:nvSpPr>
        <dsp:cNvPr id="0" name=""/>
        <dsp:cNvSpPr/>
      </dsp:nvSpPr>
      <dsp:spPr>
        <a:xfrm>
          <a:off x="2182101" y="697226"/>
          <a:ext cx="2724233" cy="45723"/>
        </a:xfrm>
        <a:prstGeom prst="chevron">
          <a:avLst/>
        </a:prstGeom>
        <a:solidFill>
          <a:srgbClr val="D18B2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204963" y="697226"/>
        <a:ext cx="2678510" cy="45723"/>
      </dsp:txXfrm>
    </dsp:sp>
    <dsp:sp modelId="{8582BC60-AD7B-4DBA-8C96-056F3B656C4C}">
      <dsp:nvSpPr>
        <dsp:cNvPr id="0" name=""/>
        <dsp:cNvSpPr/>
      </dsp:nvSpPr>
      <dsp:spPr>
        <a:xfrm>
          <a:off x="4361488" y="697226"/>
          <a:ext cx="2724233" cy="45723"/>
        </a:xfrm>
        <a:prstGeom prst="chevron">
          <a:avLst/>
        </a:prstGeom>
        <a:solidFill>
          <a:srgbClr val="50C0A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84350" y="697226"/>
        <a:ext cx="2678510" cy="45723"/>
      </dsp:txXfrm>
    </dsp:sp>
    <dsp:sp modelId="{9C61C48D-513B-4455-B05E-FB7593C302C6}">
      <dsp:nvSpPr>
        <dsp:cNvPr id="0" name=""/>
        <dsp:cNvSpPr/>
      </dsp:nvSpPr>
      <dsp:spPr>
        <a:xfrm>
          <a:off x="6540875" y="697226"/>
          <a:ext cx="2724233" cy="45723"/>
        </a:xfrm>
        <a:prstGeom prst="chevron">
          <a:avLst/>
        </a:prstGeom>
        <a:solidFill>
          <a:srgbClr val="58595B"/>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563737" y="697226"/>
        <a:ext cx="2678510" cy="457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ED2A5-8246-4FA4-A347-A33630533606}">
      <dsp:nvSpPr>
        <dsp:cNvPr id="0" name=""/>
        <dsp:cNvSpPr/>
      </dsp:nvSpPr>
      <dsp:spPr>
        <a:xfrm>
          <a:off x="2715" y="697226"/>
          <a:ext cx="2724233" cy="45723"/>
        </a:xfrm>
        <a:prstGeom prst="homePlate">
          <a:avLst/>
        </a:prstGeom>
        <a:solidFill>
          <a:srgbClr val="044E7D"/>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6668" bIns="13335"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2715" y="697226"/>
        <a:ext cx="2712802" cy="45723"/>
      </dsp:txXfrm>
    </dsp:sp>
    <dsp:sp modelId="{F3977B8D-51A3-4D86-97E6-83ED666B414C}">
      <dsp:nvSpPr>
        <dsp:cNvPr id="0" name=""/>
        <dsp:cNvSpPr/>
      </dsp:nvSpPr>
      <dsp:spPr>
        <a:xfrm>
          <a:off x="2182101" y="697226"/>
          <a:ext cx="2724233" cy="45723"/>
        </a:xfrm>
        <a:prstGeom prst="chevron">
          <a:avLst/>
        </a:prstGeom>
        <a:solidFill>
          <a:srgbClr val="D18B29"/>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204963" y="697226"/>
        <a:ext cx="2678510" cy="45723"/>
      </dsp:txXfrm>
    </dsp:sp>
    <dsp:sp modelId="{8582BC60-AD7B-4DBA-8C96-056F3B656C4C}">
      <dsp:nvSpPr>
        <dsp:cNvPr id="0" name=""/>
        <dsp:cNvSpPr/>
      </dsp:nvSpPr>
      <dsp:spPr>
        <a:xfrm>
          <a:off x="4361488" y="697226"/>
          <a:ext cx="2724233" cy="45723"/>
        </a:xfrm>
        <a:prstGeom prst="chevron">
          <a:avLst/>
        </a:prstGeom>
        <a:solidFill>
          <a:srgbClr val="50C0A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384350" y="697226"/>
        <a:ext cx="2678510" cy="45723"/>
      </dsp:txXfrm>
    </dsp:sp>
    <dsp:sp modelId="{9C61C48D-513B-4455-B05E-FB7593C302C6}">
      <dsp:nvSpPr>
        <dsp:cNvPr id="0" name=""/>
        <dsp:cNvSpPr/>
      </dsp:nvSpPr>
      <dsp:spPr>
        <a:xfrm>
          <a:off x="6540875" y="697226"/>
          <a:ext cx="2724233" cy="45723"/>
        </a:xfrm>
        <a:prstGeom prst="chevron">
          <a:avLst/>
        </a:prstGeom>
        <a:solidFill>
          <a:srgbClr val="58595B"/>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13335" rIns="6668" bIns="13335"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563737" y="697226"/>
        <a:ext cx="2678510" cy="4572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55228-52CA-9D49-9F5B-C0FCE8798FAA}"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F8DB5-7C23-DC4E-B9BF-4FF5D35AA48F}" type="slidenum">
              <a:rPr lang="en-US" smtClean="0"/>
              <a:t>‹#›</a:t>
            </a:fld>
            <a:endParaRPr lang="en-US"/>
          </a:p>
        </p:txBody>
      </p:sp>
    </p:spTree>
    <p:extLst>
      <p:ext uri="{BB962C8B-B14F-4D97-AF65-F5344CB8AC3E}">
        <p14:creationId xmlns:p14="http://schemas.microsoft.com/office/powerpoint/2010/main" val="298673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68CE-1D05-4AB9-9D54-A8CC33FD181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EB368C3-9C25-4FBB-AF81-ABA3AE76730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54796BC-BB22-4296-985F-4FE31D19469F}"/>
              </a:ext>
            </a:extLst>
          </p:cNvPr>
          <p:cNvSpPr>
            <a:spLocks noGrp="1"/>
          </p:cNvSpPr>
          <p:nvPr>
            <p:ph type="dt" sz="half" idx="10"/>
          </p:nvPr>
        </p:nvSpPr>
        <p:spPr/>
        <p:txBody>
          <a:bodyPr/>
          <a:lstStyle/>
          <a:p>
            <a:fld id="{289CE5C1-BC02-CE41-A7BC-F33DC5ECBDAC}" type="datetime1">
              <a:rPr lang="en-US" smtClean="0"/>
              <a:t>5/13/2020</a:t>
            </a:fld>
            <a:endParaRPr lang="en-US" dirty="0"/>
          </a:p>
        </p:txBody>
      </p:sp>
      <p:sp>
        <p:nvSpPr>
          <p:cNvPr id="5" name="Footer Placeholder 4">
            <a:extLst>
              <a:ext uri="{FF2B5EF4-FFF2-40B4-BE49-F238E27FC236}">
                <a16:creationId xmlns:a16="http://schemas.microsoft.com/office/drawing/2014/main" id="{DAE6FE16-4B9C-468F-85BE-60C4D50017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6D3997-9381-460C-8B94-8FF20486C3B7}"/>
              </a:ext>
            </a:extLst>
          </p:cNvPr>
          <p:cNvSpPr>
            <a:spLocks noGrp="1"/>
          </p:cNvSpPr>
          <p:nvPr>
            <p:ph type="sldNum" sz="quarter" idx="12"/>
          </p:nvPr>
        </p:nvSpPr>
        <p:spPr>
          <a:xfrm>
            <a:off x="13117167" y="11950702"/>
            <a:ext cx="2057400" cy="365125"/>
          </a:xfrm>
        </p:spPr>
        <p:txBody>
          <a:bodyPr/>
          <a:lstStyle/>
          <a:p>
            <a:fld id="{AF88E988-FB04-AB4E-BE5A-59F242AF7F7A}" type="slidenum">
              <a:rPr lang="en-US" smtClean="0"/>
              <a:t>‹#›</a:t>
            </a:fld>
            <a:endParaRPr lang="en-US" dirty="0"/>
          </a:p>
        </p:txBody>
      </p:sp>
      <p:sp>
        <p:nvSpPr>
          <p:cNvPr id="7" name="Rectangle 2">
            <a:extLst>
              <a:ext uri="{FF2B5EF4-FFF2-40B4-BE49-F238E27FC236}">
                <a16:creationId xmlns:a16="http://schemas.microsoft.com/office/drawing/2014/main" id="{89FCA73F-9521-EA47-9641-A2EBAB64BE27}"/>
              </a:ext>
            </a:extLst>
          </p:cNvPr>
          <p:cNvSpPr>
            <a:spLocks noChangeArrowheads="1"/>
          </p:cNvSpPr>
          <p:nvPr userDrawn="1"/>
        </p:nvSpPr>
        <p:spPr bwMode="auto">
          <a:xfrm>
            <a:off x="6659217" y="559435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YSU Logo">
            <a:extLst>
              <a:ext uri="{FF2B5EF4-FFF2-40B4-BE49-F238E27FC236}">
                <a16:creationId xmlns:a16="http://schemas.microsoft.com/office/drawing/2014/main" id="{B68DB296-1871-1E4C-869C-65967A842F73}"/>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6659217" y="5594351"/>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85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A8361-828B-4ED6-B6E8-D1E8E222188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4D64175-5ED5-429D-84FC-6CA55DBE45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13151465-8849-4909-B5A2-657C7851727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8705BEC-D0B8-4635-8DF8-5F9008677051}"/>
              </a:ext>
            </a:extLst>
          </p:cNvPr>
          <p:cNvSpPr>
            <a:spLocks noGrp="1"/>
          </p:cNvSpPr>
          <p:nvPr>
            <p:ph type="dt" sz="half" idx="10"/>
          </p:nvPr>
        </p:nvSpPr>
        <p:spPr/>
        <p:txBody>
          <a:bodyPr/>
          <a:lstStyle/>
          <a:p>
            <a:fld id="{00D83A0D-F008-7445-A5BB-5FE80E32A788}" type="datetime1">
              <a:rPr lang="en-US" smtClean="0"/>
              <a:t>5/13/2020</a:t>
            </a:fld>
            <a:endParaRPr lang="en-US" dirty="0"/>
          </a:p>
        </p:txBody>
      </p:sp>
      <p:sp>
        <p:nvSpPr>
          <p:cNvPr id="6" name="Footer Placeholder 5">
            <a:extLst>
              <a:ext uri="{FF2B5EF4-FFF2-40B4-BE49-F238E27FC236}">
                <a16:creationId xmlns:a16="http://schemas.microsoft.com/office/drawing/2014/main" id="{66F55151-2914-42A4-8025-7116EEEA7B3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46EB3F-1200-42DF-B55A-ECB17BE95861}"/>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414576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AB00-F729-4CA7-B3FE-AF7E8E2E0E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4DC32A-D6AB-4E68-A15C-3B4CDC8377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3C26E-20B7-4E03-B828-98AB273A0925}"/>
              </a:ext>
            </a:extLst>
          </p:cNvPr>
          <p:cNvSpPr>
            <a:spLocks noGrp="1"/>
          </p:cNvSpPr>
          <p:nvPr>
            <p:ph type="dt" sz="half" idx="10"/>
          </p:nvPr>
        </p:nvSpPr>
        <p:spPr/>
        <p:txBody>
          <a:bodyPr/>
          <a:lstStyle/>
          <a:p>
            <a:fld id="{FDD3AEB5-85CE-B640-8D3C-F3546970F894}" type="datetime1">
              <a:rPr lang="en-US" smtClean="0"/>
              <a:t>5/13/2020</a:t>
            </a:fld>
            <a:endParaRPr lang="en-US" dirty="0"/>
          </a:p>
        </p:txBody>
      </p:sp>
      <p:sp>
        <p:nvSpPr>
          <p:cNvPr id="5" name="Footer Placeholder 4">
            <a:extLst>
              <a:ext uri="{FF2B5EF4-FFF2-40B4-BE49-F238E27FC236}">
                <a16:creationId xmlns:a16="http://schemas.microsoft.com/office/drawing/2014/main" id="{E782E4EB-3E8B-4162-9000-BCB6C44BBC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637CB0-65A3-4689-9807-B8E41160A18B}"/>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41354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F62B-C9F6-47FB-93EB-85003A58C31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1CB3BB-801C-4CE2-AA62-7799D7088D7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735AC4-BFAD-47E2-8D57-BBC702E230A8}"/>
              </a:ext>
            </a:extLst>
          </p:cNvPr>
          <p:cNvSpPr>
            <a:spLocks noGrp="1"/>
          </p:cNvSpPr>
          <p:nvPr>
            <p:ph type="dt" sz="half" idx="10"/>
          </p:nvPr>
        </p:nvSpPr>
        <p:spPr/>
        <p:txBody>
          <a:bodyPr/>
          <a:lstStyle/>
          <a:p>
            <a:fld id="{1718822D-7C13-0446-9CC1-5B190333B3BF}" type="datetime1">
              <a:rPr lang="en-US" smtClean="0"/>
              <a:t>5/13/2020</a:t>
            </a:fld>
            <a:endParaRPr lang="en-US" dirty="0"/>
          </a:p>
        </p:txBody>
      </p:sp>
      <p:sp>
        <p:nvSpPr>
          <p:cNvPr id="5" name="Footer Placeholder 4">
            <a:extLst>
              <a:ext uri="{FF2B5EF4-FFF2-40B4-BE49-F238E27FC236}">
                <a16:creationId xmlns:a16="http://schemas.microsoft.com/office/drawing/2014/main" id="{99AABB7D-42A8-4AE1-AD3E-BAD6980EF1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5A94DB-5C9C-4C01-A920-3DE7DE467941}"/>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803695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0C3C5F09-3F72-4C4E-8617-B2B5D6625E70}" type="slidenum">
              <a:rPr lang="en-US" smtClean="0"/>
              <a:pPr/>
              <a:t>‹#›</a:t>
            </a:fld>
            <a:endParaRPr lang="en-US" dirty="0"/>
          </a:p>
        </p:txBody>
      </p:sp>
      <p:sp>
        <p:nvSpPr>
          <p:cNvPr id="9" name="Content Placeholder 16"/>
          <p:cNvSpPr>
            <a:spLocks noGrp="1"/>
          </p:cNvSpPr>
          <p:nvPr>
            <p:ph sz="quarter" idx="14" hasCustomPrompt="1"/>
          </p:nvPr>
        </p:nvSpPr>
        <p:spPr>
          <a:xfrm>
            <a:off x="285751" y="1924049"/>
            <a:ext cx="6591299" cy="4048126"/>
          </a:xfrm>
        </p:spPr>
        <p:txBody>
          <a:bodyPr>
            <a:normAutofit/>
          </a:bodyPr>
          <a:lstStyle>
            <a:lvl1pPr marL="228600" indent="-228600" algn="l">
              <a:spcBef>
                <a:spcPts val="600"/>
              </a:spcBef>
              <a:spcAft>
                <a:spcPts val="300"/>
              </a:spcAft>
              <a:buClr>
                <a:schemeClr val="tx2"/>
              </a:buClr>
              <a:buFont typeface="Arial" pitchFamily="34" charset="0"/>
              <a:buChar char="•"/>
              <a:defRPr lang="en-US" sz="1200" b="0" kern="1200" baseline="0" dirty="0" smtClean="0">
                <a:solidFill>
                  <a:schemeClr val="tx1"/>
                </a:solidFill>
                <a:latin typeface="Proxima Nova Rg" pitchFamily="50" charset="0"/>
                <a:ea typeface="+mn-ea"/>
                <a:cs typeface="+mn-cs"/>
              </a:defRPr>
            </a:lvl1pPr>
            <a:lvl2pPr>
              <a:buClr>
                <a:srgbClr val="58595B"/>
              </a:buClr>
              <a:buFont typeface="Courier New" pitchFamily="49" charset="0"/>
              <a:buChar char="­"/>
              <a:defRPr lang="en-US" sz="1200" b="0" kern="1200" baseline="0" dirty="0" smtClean="0">
                <a:solidFill>
                  <a:schemeClr val="tx1"/>
                </a:solidFill>
                <a:latin typeface="Proxima Nova Rg" pitchFamily="50" charset="0"/>
                <a:ea typeface="+mn-ea"/>
                <a:cs typeface="+mn-cs"/>
              </a:defRPr>
            </a:lvl2pPr>
            <a:lvl3pPr>
              <a:buFont typeface="Courier New" pitchFamily="49" charset="0"/>
              <a:buChar char="o"/>
              <a:defRPr lang="en-US" sz="1200" b="0" kern="1200" baseline="0" dirty="0" smtClean="0">
                <a:solidFill>
                  <a:schemeClr val="tx1"/>
                </a:solidFill>
                <a:latin typeface="Proxima Nova Rg" pitchFamily="50" charset="0"/>
                <a:ea typeface="+mn-ea"/>
                <a:cs typeface="+mn-cs"/>
              </a:defRPr>
            </a:lvl3pPr>
          </a:lstStyle>
          <a:p>
            <a:pPr lvl="0"/>
            <a:r>
              <a:rPr lang="en-US" dirty="0"/>
              <a:t>Bullet one goes here</a:t>
            </a:r>
          </a:p>
          <a:p>
            <a:pPr lvl="1"/>
            <a:r>
              <a:rPr lang="en-US" dirty="0"/>
              <a:t>Sub-bullet one here</a:t>
            </a:r>
          </a:p>
          <a:p>
            <a:pPr lvl="2"/>
            <a:r>
              <a:rPr lang="en-US" dirty="0"/>
              <a:t>Sub-sub-bullet one here</a:t>
            </a:r>
          </a:p>
        </p:txBody>
      </p:sp>
      <p:pic>
        <p:nvPicPr>
          <p:cNvPr id="10" name="Picture 9" descr="Cammack_logo_RGB.jpg"/>
          <p:cNvPicPr>
            <a:picLocks noChangeAspect="1"/>
          </p:cNvPicPr>
          <p:nvPr userDrawn="1"/>
        </p:nvPicPr>
        <p:blipFill>
          <a:blip r:embed="rId2" cstate="print"/>
          <a:stretch>
            <a:fillRect/>
          </a:stretch>
        </p:blipFill>
        <p:spPr>
          <a:xfrm>
            <a:off x="209550" y="6191794"/>
            <a:ext cx="1828800" cy="666206"/>
          </a:xfrm>
          <a:prstGeom prst="rect">
            <a:avLst/>
          </a:prstGeom>
        </p:spPr>
      </p:pic>
      <p:sp>
        <p:nvSpPr>
          <p:cNvPr id="17" name="Content Placeholder 16"/>
          <p:cNvSpPr>
            <a:spLocks noGrp="1"/>
          </p:cNvSpPr>
          <p:nvPr>
            <p:ph sz="quarter" idx="10" hasCustomPrompt="1"/>
          </p:nvPr>
        </p:nvSpPr>
        <p:spPr>
          <a:xfrm>
            <a:off x="285750" y="400052"/>
            <a:ext cx="8858250" cy="485775"/>
          </a:xfrm>
        </p:spPr>
        <p:txBody>
          <a:bodyPr>
            <a:normAutofit/>
          </a:bodyPr>
          <a:lstStyle>
            <a:lvl1pPr algn="l">
              <a:buNone/>
              <a:defRPr lang="en-US" sz="2400" b="1" kern="1200" baseline="0" dirty="0" smtClean="0">
                <a:solidFill>
                  <a:schemeClr val="tx2"/>
                </a:solidFill>
                <a:latin typeface="Proxima Nova Rg" pitchFamily="50" charset="0"/>
                <a:ea typeface="+mn-ea"/>
                <a:cs typeface="+mn-cs"/>
              </a:defRPr>
            </a:lvl1pPr>
          </a:lstStyle>
          <a:p>
            <a:pPr lvl="0"/>
            <a:r>
              <a:rPr lang="en-US" dirty="0"/>
              <a:t>PAGE TITLE HERE</a:t>
            </a:r>
          </a:p>
        </p:txBody>
      </p:sp>
      <p:sp>
        <p:nvSpPr>
          <p:cNvPr id="18" name="Content Placeholder 16"/>
          <p:cNvSpPr>
            <a:spLocks noGrp="1"/>
          </p:cNvSpPr>
          <p:nvPr>
            <p:ph sz="quarter" idx="13" hasCustomPrompt="1"/>
          </p:nvPr>
        </p:nvSpPr>
        <p:spPr>
          <a:xfrm>
            <a:off x="285750" y="781050"/>
            <a:ext cx="8858250" cy="390525"/>
          </a:xfrm>
        </p:spPr>
        <p:txBody>
          <a:bodyPr>
            <a:normAutofit/>
          </a:bodyPr>
          <a:lstStyle>
            <a:lvl1pPr algn="l">
              <a:buNone/>
              <a:defRPr lang="en-US" sz="1400" b="1" i="0" kern="1200" baseline="0" dirty="0" smtClean="0">
                <a:solidFill>
                  <a:schemeClr val="tx1"/>
                </a:solidFill>
                <a:latin typeface="Proxima Nova Rg" pitchFamily="50" charset="0"/>
                <a:ea typeface="+mn-ea"/>
                <a:cs typeface="+mn-cs"/>
              </a:defRPr>
            </a:lvl1pPr>
          </a:lstStyle>
          <a:p>
            <a:pPr lvl="0"/>
            <a:r>
              <a:rPr lang="en-US" dirty="0"/>
              <a:t>Sub-Title Here</a:t>
            </a:r>
          </a:p>
        </p:txBody>
      </p:sp>
      <p:graphicFrame>
        <p:nvGraphicFramePr>
          <p:cNvPr id="19" name="Diagram 18"/>
          <p:cNvGraphicFramePr/>
          <p:nvPr userDrawn="1"/>
        </p:nvGraphicFramePr>
        <p:xfrm>
          <a:off x="1" y="-381000"/>
          <a:ext cx="9267824" cy="742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3"/>
          <p:cNvSpPr txBox="1">
            <a:spLocks/>
          </p:cNvSpPr>
          <p:nvPr userDrawn="1"/>
        </p:nvSpPr>
        <p:spPr>
          <a:xfrm>
            <a:off x="6553200" y="6356352"/>
            <a:ext cx="2133600" cy="365125"/>
          </a:xfrm>
          <a:prstGeom prst="rect">
            <a:avLst/>
          </a:prstGeom>
        </p:spPr>
        <p:txBody>
          <a:bodyPr vert="horz" lIns="91440" tIns="45720" rIns="91440" bIns="45720" rtlCol="0" anchor="ctr"/>
          <a:lstStyle>
            <a:lvl1pPr>
              <a:defRPr sz="900">
                <a:solidFill>
                  <a:schemeClr val="tx1"/>
                </a:solidFill>
                <a:latin typeface="Proxima Nova Rg" pitchFamily="50"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C3C5F09-3F72-4C4E-8617-B2B5D6625E70}" type="slidenum">
              <a:rPr kumimoji="0" lang="en-US" sz="900" b="0" i="0" u="none" strike="noStrike" kern="1200" cap="none" spc="0" normalizeH="0" baseline="0" noProof="0" smtClean="0">
                <a:ln>
                  <a:noFill/>
                </a:ln>
                <a:solidFill>
                  <a:schemeClr val="tx1"/>
                </a:solidFill>
                <a:effectLst/>
                <a:uLnTx/>
                <a:uFillTx/>
                <a:latin typeface="Proxima Nova Rg" pitchFamily="50"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Proxima Nova Rg" pitchFamily="50" charset="0"/>
              <a:ea typeface="+mn-ea"/>
              <a:cs typeface="+mn-cs"/>
            </a:endParaRPr>
          </a:p>
        </p:txBody>
      </p:sp>
      <p:sp>
        <p:nvSpPr>
          <p:cNvPr id="12" name="Footer Placeholder 2"/>
          <p:cNvSpPr txBox="1">
            <a:spLocks/>
          </p:cNvSpPr>
          <p:nvPr userDrawn="1"/>
        </p:nvSpPr>
        <p:spPr>
          <a:xfrm>
            <a:off x="3193577" y="6424592"/>
            <a:ext cx="5076967" cy="365125"/>
          </a:xfrm>
          <a:prstGeom prst="rect">
            <a:avLst/>
          </a:prstGeom>
        </p:spPr>
        <p:txBody>
          <a:bodyPr vert="horz" lIns="91440" tIns="45720" rIns="91440" bIns="45720" rtlCol="0" anchor="ctr"/>
          <a:lstStyle>
            <a:lvl1pPr>
              <a:defRPr sz="900">
                <a:solidFill>
                  <a:schemeClr val="tx1"/>
                </a:solidFill>
                <a:latin typeface="Proxima Nova Rg" pitchFamily="50"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solidFill>
                <a:effectLst/>
                <a:uLnTx/>
                <a:uFillTx/>
                <a:latin typeface="Proxima Nova Rg" pitchFamily="50" charset="0"/>
                <a:ea typeface="+mn-ea"/>
                <a:cs typeface="+mn-cs"/>
              </a:rPr>
              <a:t>Cammack Retirement Group | © 2020 All Rights Reserved | For Plan Sponsor Use Only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chemeClr val="tx1"/>
              </a:solidFill>
              <a:effectLst/>
              <a:uLnTx/>
              <a:uFillTx/>
              <a:latin typeface="Proxima Nova Rg" pitchFamily="50" charset="0"/>
              <a:ea typeface="+mn-ea"/>
              <a:cs typeface="+mn-cs"/>
            </a:endParaRPr>
          </a:p>
        </p:txBody>
      </p:sp>
    </p:spTree>
    <p:extLst>
      <p:ext uri="{BB962C8B-B14F-4D97-AF65-F5344CB8AC3E}">
        <p14:creationId xmlns:p14="http://schemas.microsoft.com/office/powerpoint/2010/main" val="138904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lumn Bullet Lists">
    <p:spTree>
      <p:nvGrpSpPr>
        <p:cNvPr id="1" name=""/>
        <p:cNvGrpSpPr/>
        <p:nvPr/>
      </p:nvGrpSpPr>
      <p:grpSpPr>
        <a:xfrm>
          <a:off x="0" y="0"/>
          <a:ext cx="0" cy="0"/>
          <a:chOff x="0" y="0"/>
          <a:chExt cx="0" cy="0"/>
        </a:xfrm>
      </p:grpSpPr>
      <p:pic>
        <p:nvPicPr>
          <p:cNvPr id="6" name="Picture 6" descr="Cammack_logo_RGB.jpg"/>
          <p:cNvPicPr>
            <a:picLocks noChangeAspect="1"/>
          </p:cNvPicPr>
          <p:nvPr userDrawn="1"/>
        </p:nvPicPr>
        <p:blipFill>
          <a:blip r:embed="rId2" cstate="print"/>
          <a:srcRect/>
          <a:stretch>
            <a:fillRect/>
          </a:stretch>
        </p:blipFill>
        <p:spPr bwMode="auto">
          <a:xfrm>
            <a:off x="209550" y="6191250"/>
            <a:ext cx="1828800" cy="666750"/>
          </a:xfrm>
          <a:prstGeom prst="rect">
            <a:avLst/>
          </a:prstGeom>
          <a:noFill/>
          <a:ln w="9525">
            <a:noFill/>
            <a:miter lim="800000"/>
            <a:headEnd/>
            <a:tailEnd/>
          </a:ln>
        </p:spPr>
      </p:pic>
      <p:graphicFrame>
        <p:nvGraphicFramePr>
          <p:cNvPr id="7" name="Diagram 6"/>
          <p:cNvGraphicFramePr/>
          <p:nvPr userDrawn="1"/>
        </p:nvGraphicFramePr>
        <p:xfrm>
          <a:off x="1" y="-381000"/>
          <a:ext cx="9267824" cy="742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userDrawn="1"/>
        </p:nvCxnSpPr>
        <p:spPr>
          <a:xfrm>
            <a:off x="4560888" y="1831975"/>
            <a:ext cx="0" cy="4264025"/>
          </a:xfrm>
          <a:prstGeom prst="line">
            <a:avLst/>
          </a:prstGeom>
          <a:ln>
            <a:solidFill>
              <a:srgbClr val="50C0AF"/>
            </a:solidFill>
          </a:ln>
        </p:spPr>
        <p:style>
          <a:lnRef idx="1">
            <a:schemeClr val="accent1"/>
          </a:lnRef>
          <a:fillRef idx="0">
            <a:schemeClr val="accent1"/>
          </a:fillRef>
          <a:effectRef idx="0">
            <a:schemeClr val="accent1"/>
          </a:effectRef>
          <a:fontRef idx="minor">
            <a:schemeClr val="tx1"/>
          </a:fontRef>
        </p:style>
      </p:cxnSp>
      <p:sp>
        <p:nvSpPr>
          <p:cNvPr id="11" name="Footer Placeholder 2"/>
          <p:cNvSpPr txBox="1">
            <a:spLocks/>
          </p:cNvSpPr>
          <p:nvPr userDrawn="1"/>
        </p:nvSpPr>
        <p:spPr>
          <a:xfrm>
            <a:off x="3194050" y="6424613"/>
            <a:ext cx="5076825" cy="365125"/>
          </a:xfrm>
          <a:prstGeom prst="rect">
            <a:avLst/>
          </a:prstGeom>
        </p:spPr>
        <p:txBody>
          <a:bodyPr lIns="91418" tIns="45709" rIns="91418" bIns="45709" anchor="ctr"/>
          <a:lstStyle>
            <a:lvl1pPr>
              <a:defRPr sz="900">
                <a:solidFill>
                  <a:schemeClr val="tx1"/>
                </a:solidFill>
                <a:latin typeface="Proxima Nova Rg" pitchFamily="50" charset="0"/>
              </a:defRPr>
            </a:lvl1pPr>
          </a:lstStyle>
          <a:p>
            <a:pPr algn="r" defTabSz="914186" fontAlgn="auto">
              <a:spcBef>
                <a:spcPts val="0"/>
              </a:spcBef>
              <a:spcAft>
                <a:spcPts val="0"/>
              </a:spcAft>
              <a:defRPr/>
            </a:pPr>
            <a:r>
              <a:rPr lang="en-US" dirty="0" err="1">
                <a:solidFill>
                  <a:schemeClr val="bg2"/>
                </a:solidFill>
                <a:cs typeface="+mn-cs"/>
              </a:rPr>
              <a:t>Cammack</a:t>
            </a:r>
            <a:r>
              <a:rPr lang="en-US" dirty="0">
                <a:solidFill>
                  <a:schemeClr val="bg2"/>
                </a:solidFill>
                <a:cs typeface="+mn-cs"/>
              </a:rPr>
              <a:t> Retirement Group | © 2020 All Rights Reserved | For Plan Sponsor Use Only</a:t>
            </a:r>
          </a:p>
          <a:p>
            <a:pPr algn="ctr" defTabSz="914186" fontAlgn="auto">
              <a:spcBef>
                <a:spcPts val="0"/>
              </a:spcBef>
              <a:spcAft>
                <a:spcPts val="0"/>
              </a:spcAft>
              <a:defRPr/>
            </a:pPr>
            <a:endParaRPr lang="en-US" dirty="0">
              <a:solidFill>
                <a:schemeClr val="bg2"/>
              </a:solidFill>
              <a:cs typeface="+mn-cs"/>
            </a:endParaRPr>
          </a:p>
        </p:txBody>
      </p:sp>
      <p:sp>
        <p:nvSpPr>
          <p:cNvPr id="9" name="Content Placeholder 16"/>
          <p:cNvSpPr>
            <a:spLocks noGrp="1"/>
          </p:cNvSpPr>
          <p:nvPr>
            <p:ph sz="quarter" idx="14"/>
          </p:nvPr>
        </p:nvSpPr>
        <p:spPr>
          <a:xfrm>
            <a:off x="285751" y="1924049"/>
            <a:ext cx="4181474" cy="4048126"/>
          </a:xfrm>
          <a:noFill/>
        </p:spPr>
        <p:txBody>
          <a:bodyPr lIns="91418" tIns="45709" rIns="91418" bIns="45709" rtlCol="0">
            <a:normAutofit/>
          </a:bodyPr>
          <a:lstStyle>
            <a:lvl1pPr marL="228546" indent="-228546" algn="l" defTabSz="914186" rtl="0" eaLnBrk="1" latinLnBrk="0" hangingPunct="1">
              <a:spcBef>
                <a:spcPts val="600"/>
              </a:spcBef>
              <a:spcAft>
                <a:spcPts val="300"/>
              </a:spcAft>
              <a:buClr>
                <a:schemeClr val="tx2"/>
              </a:buClr>
              <a:buFont typeface="Arial" pitchFamily="34" charset="0"/>
              <a:buChar char="•"/>
              <a:defRPr lang="en-US" sz="1200" b="0" kern="1200" baseline="0" dirty="0" smtClean="0">
                <a:solidFill>
                  <a:srgbClr val="58595B"/>
                </a:solidFill>
                <a:latin typeface="Proxima Nova Rg" pitchFamily="50" charset="0"/>
                <a:ea typeface="+mn-ea"/>
                <a:cs typeface="+mn-cs"/>
              </a:defRPr>
            </a:lvl1pPr>
            <a:lvl2pPr algn="l" defTabSz="914186" rtl="0" eaLnBrk="1" latinLnBrk="0" hangingPunct="1">
              <a:buClr>
                <a:schemeClr val="tx1"/>
              </a:buClr>
              <a:buFont typeface="Courier New" pitchFamily="49" charset="0"/>
              <a:buChar char="­"/>
              <a:defRPr lang="en-US" sz="1200" b="0" kern="1200" baseline="0" dirty="0" smtClean="0">
                <a:solidFill>
                  <a:srgbClr val="58595B"/>
                </a:solidFill>
                <a:latin typeface="Proxima Nova Rg" pitchFamily="50" charset="0"/>
                <a:ea typeface="+mn-ea"/>
                <a:cs typeface="+mn-cs"/>
              </a:defRPr>
            </a:lvl2pPr>
            <a:lvl3pPr algn="l" defTabSz="914186" rtl="0" eaLnBrk="1" latinLnBrk="0" hangingPunct="1">
              <a:buClr>
                <a:schemeClr val="tx1"/>
              </a:buClr>
              <a:buFont typeface="Wingdings" pitchFamily="2" charset="2"/>
              <a:buChar char="§"/>
              <a:defRPr lang="en-US" sz="1200" b="0" kern="1200" baseline="0" dirty="0" smtClean="0">
                <a:solidFill>
                  <a:srgbClr val="58595B"/>
                </a:solidFill>
                <a:latin typeface="Proxima Nova Rg" pitchFamily="50" charset="0"/>
                <a:ea typeface="+mn-ea"/>
                <a:cs typeface="+mn-cs"/>
              </a:defRPr>
            </a:lvl3pPr>
            <a:lvl4pPr algn="l" defTabSz="914186" rtl="0" eaLnBrk="1" latinLnBrk="0" hangingPunct="1">
              <a:buClr>
                <a:schemeClr val="tx1"/>
              </a:buClr>
              <a:buFont typeface="Courier New" pitchFamily="49" charset="0"/>
              <a:buChar char="o"/>
              <a:defRPr lang="en-US" sz="1200" b="0" kern="1200" baseline="0" dirty="0" smtClean="0">
                <a:solidFill>
                  <a:srgbClr val="58595B"/>
                </a:solidFill>
                <a:latin typeface="Proxima Nova Rg" pitchFamily="50" charset="0"/>
                <a:ea typeface="+mn-ea"/>
                <a:cs typeface="+mn-cs"/>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16"/>
          <p:cNvSpPr>
            <a:spLocks noGrp="1"/>
          </p:cNvSpPr>
          <p:nvPr>
            <p:ph sz="quarter" idx="15"/>
          </p:nvPr>
        </p:nvSpPr>
        <p:spPr>
          <a:xfrm>
            <a:off x="4667539" y="1924051"/>
            <a:ext cx="4133850" cy="4048125"/>
          </a:xfrm>
          <a:noFill/>
        </p:spPr>
        <p:txBody>
          <a:bodyPr>
            <a:normAutofit/>
          </a:bodyPr>
          <a:lstStyle>
            <a:lvl1pPr marL="0" indent="0" algn="l" defTabSz="914186" rtl="0" eaLnBrk="1" latinLnBrk="0" hangingPunct="1">
              <a:spcBef>
                <a:spcPts val="600"/>
              </a:spcBef>
              <a:spcAft>
                <a:spcPts val="300"/>
              </a:spcAft>
              <a:buClr>
                <a:schemeClr val="tx2"/>
              </a:buClr>
              <a:buFont typeface="Arial" pitchFamily="34" charset="0"/>
              <a:buChar char="•"/>
              <a:defRPr lang="en-US" sz="1200" b="0" kern="1200" baseline="0" dirty="0" smtClean="0">
                <a:solidFill>
                  <a:srgbClr val="58595B"/>
                </a:solidFill>
                <a:latin typeface="Proxima Nova Rg" pitchFamily="50" charset="0"/>
                <a:ea typeface="+mn-ea"/>
                <a:cs typeface="+mn-cs"/>
              </a:defRPr>
            </a:lvl1pPr>
            <a:lvl2pPr algn="l" defTabSz="914186" rtl="0" eaLnBrk="1" latinLnBrk="0" hangingPunct="1">
              <a:buClr>
                <a:schemeClr val="tx1"/>
              </a:buClr>
              <a:buFont typeface="Symbol" pitchFamily="18" charset="2"/>
              <a:buChar char="-"/>
              <a:defRPr lang="en-US" sz="1200" b="0" kern="1200" baseline="0" dirty="0" smtClean="0">
                <a:solidFill>
                  <a:srgbClr val="58595B"/>
                </a:solidFill>
                <a:latin typeface="Proxima Nova Rg" pitchFamily="50" charset="0"/>
                <a:ea typeface="+mn-ea"/>
                <a:cs typeface="+mn-cs"/>
              </a:defRPr>
            </a:lvl2pPr>
            <a:lvl3pPr algn="l" defTabSz="914186" rtl="0" eaLnBrk="1" latinLnBrk="0" hangingPunct="1">
              <a:buClr>
                <a:schemeClr val="tx1"/>
              </a:buClr>
              <a:buFont typeface="Wingdings" pitchFamily="2" charset="2"/>
              <a:buChar char="§"/>
              <a:defRPr lang="en-US" sz="1200" b="0" kern="1200" baseline="0" dirty="0" smtClean="0">
                <a:solidFill>
                  <a:srgbClr val="58595B"/>
                </a:solidFill>
                <a:latin typeface="Proxima Nova Rg" pitchFamily="50" charset="0"/>
                <a:ea typeface="+mn-ea"/>
                <a:cs typeface="+mn-cs"/>
              </a:defRPr>
            </a:lvl3pPr>
            <a:lvl4pPr>
              <a:buClr>
                <a:schemeClr val="tx1"/>
              </a:buClr>
              <a:buFont typeface="Courier New" pitchFamily="49" charset="0"/>
              <a:buChar char="o"/>
              <a:defRPr lang="en-US" sz="1200" kern="1200" baseline="0" dirty="0" smtClean="0">
                <a:solidFill>
                  <a:srgbClr val="58595B"/>
                </a:solidFill>
                <a:latin typeface="Proxima Nova Rg" pitchFamily="50" charset="0"/>
                <a:ea typeface="+mn-ea"/>
                <a:cs typeface="+mn-cs"/>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8" name="Content Placeholder 16"/>
          <p:cNvSpPr>
            <a:spLocks noGrp="1"/>
          </p:cNvSpPr>
          <p:nvPr>
            <p:ph sz="quarter" idx="10"/>
          </p:nvPr>
        </p:nvSpPr>
        <p:spPr>
          <a:xfrm>
            <a:off x="285750" y="400052"/>
            <a:ext cx="8858250" cy="485775"/>
          </a:xfrm>
        </p:spPr>
        <p:txBody>
          <a:bodyPr>
            <a:normAutofit/>
          </a:bodyPr>
          <a:lstStyle>
            <a:lvl1pPr algn="l">
              <a:buNone/>
              <a:defRPr lang="en-US" sz="2400" b="1" kern="1200" baseline="0" dirty="0" smtClean="0">
                <a:solidFill>
                  <a:schemeClr val="tx2"/>
                </a:solidFill>
                <a:latin typeface="Proxima Nova Rg" pitchFamily="50" charset="0"/>
                <a:ea typeface="+mn-ea"/>
                <a:cs typeface="+mn-cs"/>
              </a:defRPr>
            </a:lvl1pPr>
          </a:lstStyle>
          <a:p>
            <a:pPr lvl="0"/>
            <a:r>
              <a:rPr lang="en-US"/>
              <a:t>Click to edit Master text styles</a:t>
            </a:r>
          </a:p>
        </p:txBody>
      </p:sp>
      <p:sp>
        <p:nvSpPr>
          <p:cNvPr id="19" name="Content Placeholder 16"/>
          <p:cNvSpPr>
            <a:spLocks noGrp="1"/>
          </p:cNvSpPr>
          <p:nvPr>
            <p:ph sz="quarter" idx="13"/>
          </p:nvPr>
        </p:nvSpPr>
        <p:spPr>
          <a:xfrm>
            <a:off x="285750" y="781052"/>
            <a:ext cx="8858250" cy="390525"/>
          </a:xfrm>
        </p:spPr>
        <p:txBody>
          <a:bodyPr>
            <a:normAutofit/>
          </a:bodyPr>
          <a:lstStyle>
            <a:lvl1pPr algn="l">
              <a:buNone/>
              <a:defRPr lang="en-US" sz="1400" b="1" i="0" kern="1200" baseline="0" dirty="0" smtClean="0">
                <a:solidFill>
                  <a:schemeClr val="bg2"/>
                </a:solidFill>
                <a:latin typeface="Proxima Nova Rg" pitchFamily="50" charset="0"/>
                <a:ea typeface="+mn-ea"/>
                <a:cs typeface="+mn-cs"/>
              </a:defRPr>
            </a:lvl1pPr>
          </a:lstStyle>
          <a:p>
            <a:pPr lvl="0"/>
            <a:r>
              <a:rPr lang="en-US" dirty="0"/>
              <a:t>Click to edit Master text styles</a:t>
            </a:r>
          </a:p>
        </p:txBody>
      </p:sp>
      <p:sp>
        <p:nvSpPr>
          <p:cNvPr id="13" name="Slide Number Placeholder 3"/>
          <p:cNvSpPr>
            <a:spLocks noGrp="1"/>
          </p:cNvSpPr>
          <p:nvPr>
            <p:ph type="sldNum" sz="quarter" idx="17"/>
          </p:nvPr>
        </p:nvSpPr>
        <p:spPr>
          <a:xfrm>
            <a:off x="6553200" y="6356350"/>
            <a:ext cx="2133600" cy="365125"/>
          </a:xfrm>
          <a:prstGeom prst="rect">
            <a:avLst/>
          </a:prstGeom>
        </p:spPr>
        <p:txBody>
          <a:bodyPr/>
          <a:lstStyle>
            <a:lvl1pPr>
              <a:defRPr>
                <a:solidFill>
                  <a:schemeClr val="bg2"/>
                </a:solidFill>
              </a:defRPr>
            </a:lvl1pPr>
          </a:lstStyle>
          <a:p>
            <a:pPr>
              <a:defRPr/>
            </a:pPr>
            <a:fld id="{6F000309-D303-4914-983C-BDEF3CA2AA2C}" type="slidenum">
              <a:rPr lang="en-US" smtClean="0"/>
              <a:pPr>
                <a:defRPr/>
              </a:pPr>
              <a:t>‹#›</a:t>
            </a:fld>
            <a:endParaRPr lang="en-US" dirty="0"/>
          </a:p>
        </p:txBody>
      </p:sp>
    </p:spTree>
    <p:extLst>
      <p:ext uri="{BB962C8B-B14F-4D97-AF65-F5344CB8AC3E}">
        <p14:creationId xmlns:p14="http://schemas.microsoft.com/office/powerpoint/2010/main" val="326972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533A4-A85E-EB4E-A299-683AD663B4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D9235-2C6A-554C-A22D-B401E516A71E}"/>
              </a:ext>
            </a:extLst>
          </p:cNvPr>
          <p:cNvSpPr>
            <a:spLocks noGrp="1"/>
          </p:cNvSpPr>
          <p:nvPr>
            <p:ph type="dt" sz="half" idx="10"/>
          </p:nvPr>
        </p:nvSpPr>
        <p:spPr/>
        <p:txBody>
          <a:bodyPr/>
          <a:lstStyle/>
          <a:p>
            <a:fld id="{1232571A-0794-1947-BC9E-0EF4AFE1FC24}" type="datetime1">
              <a:rPr lang="en-US" smtClean="0"/>
              <a:t>5/13/2020</a:t>
            </a:fld>
            <a:endParaRPr lang="en-US" dirty="0"/>
          </a:p>
        </p:txBody>
      </p:sp>
      <p:sp>
        <p:nvSpPr>
          <p:cNvPr id="4" name="Footer Placeholder 3">
            <a:extLst>
              <a:ext uri="{FF2B5EF4-FFF2-40B4-BE49-F238E27FC236}">
                <a16:creationId xmlns:a16="http://schemas.microsoft.com/office/drawing/2014/main" id="{E218609E-C71D-C247-80F1-8F6E62A6431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72E34D0-B1F0-6D48-9012-EF47FB662A60}"/>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5752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DC834-E4AC-414D-B022-3A5E7AAB1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36065-0849-488F-A5C4-C8F4269F6F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8252B-BBF2-40A7-A4AA-E16733EF41C0}"/>
              </a:ext>
            </a:extLst>
          </p:cNvPr>
          <p:cNvSpPr>
            <a:spLocks noGrp="1"/>
          </p:cNvSpPr>
          <p:nvPr>
            <p:ph type="dt" sz="half" idx="10"/>
          </p:nvPr>
        </p:nvSpPr>
        <p:spPr/>
        <p:txBody>
          <a:bodyPr/>
          <a:lstStyle/>
          <a:p>
            <a:fld id="{7A042970-157D-104E-9658-D779F77319B1}" type="datetime1">
              <a:rPr lang="en-US" smtClean="0"/>
              <a:t>5/13/2020</a:t>
            </a:fld>
            <a:endParaRPr lang="en-US" dirty="0"/>
          </a:p>
        </p:txBody>
      </p:sp>
      <p:sp>
        <p:nvSpPr>
          <p:cNvPr id="5" name="Footer Placeholder 4">
            <a:extLst>
              <a:ext uri="{FF2B5EF4-FFF2-40B4-BE49-F238E27FC236}">
                <a16:creationId xmlns:a16="http://schemas.microsoft.com/office/drawing/2014/main" id="{20359514-4B21-441A-A6F7-0A08D373B0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DC4164-87BA-404C-AC78-B007B4C73A1D}"/>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81671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BE92-2B30-458B-A72C-CF1888E72DB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8427724-0CE1-43D2-B101-F6C79582F72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FF449F-B554-4902-95A2-4BD9ADB65882}"/>
              </a:ext>
            </a:extLst>
          </p:cNvPr>
          <p:cNvSpPr>
            <a:spLocks noGrp="1"/>
          </p:cNvSpPr>
          <p:nvPr>
            <p:ph type="dt" sz="half" idx="10"/>
          </p:nvPr>
        </p:nvSpPr>
        <p:spPr/>
        <p:txBody>
          <a:bodyPr/>
          <a:lstStyle/>
          <a:p>
            <a:fld id="{7636BD60-4D07-AD44-9DCF-0247286F57BA}" type="datetime1">
              <a:rPr lang="en-US" smtClean="0"/>
              <a:t>5/13/2020</a:t>
            </a:fld>
            <a:endParaRPr lang="en-US" dirty="0"/>
          </a:p>
        </p:txBody>
      </p:sp>
      <p:sp>
        <p:nvSpPr>
          <p:cNvPr id="5" name="Footer Placeholder 4">
            <a:extLst>
              <a:ext uri="{FF2B5EF4-FFF2-40B4-BE49-F238E27FC236}">
                <a16:creationId xmlns:a16="http://schemas.microsoft.com/office/drawing/2014/main" id="{199C113E-8302-41CA-8F6A-0707F81626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4E7E17-EAEA-483E-A6BF-D30699C8BDA4}"/>
              </a:ext>
            </a:extLst>
          </p:cNvPr>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313872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2FD-02AD-4021-93FF-8877CCED46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621CE-9B51-4A9D-99AD-2331DA40E7B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B1DDD2-04AF-4DDE-870C-808A8C8576A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1D6EE1-1099-4D26-A5D1-254234F5D9BC}"/>
              </a:ext>
            </a:extLst>
          </p:cNvPr>
          <p:cNvSpPr>
            <a:spLocks noGrp="1"/>
          </p:cNvSpPr>
          <p:nvPr>
            <p:ph type="dt" sz="half" idx="10"/>
          </p:nvPr>
        </p:nvSpPr>
        <p:spPr/>
        <p:txBody>
          <a:bodyPr/>
          <a:lstStyle/>
          <a:p>
            <a:fld id="{536F4E97-100D-6546-93C0-A2F95EFC587A}" type="datetime1">
              <a:rPr lang="en-US" smtClean="0"/>
              <a:t>5/13/2020</a:t>
            </a:fld>
            <a:endParaRPr lang="en-US" dirty="0"/>
          </a:p>
        </p:txBody>
      </p:sp>
      <p:sp>
        <p:nvSpPr>
          <p:cNvPr id="6" name="Footer Placeholder 5">
            <a:extLst>
              <a:ext uri="{FF2B5EF4-FFF2-40B4-BE49-F238E27FC236}">
                <a16:creationId xmlns:a16="http://schemas.microsoft.com/office/drawing/2014/main" id="{D79ABE3A-BF6E-4AC8-8677-F19A209EDCC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055D668-C57C-431F-9C26-B4D39F8B352F}"/>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429312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95DF-4B8E-4176-8D16-D394D71AA76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22FFE3-4C54-475F-B6B9-81F1D98C125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5B1322B-A159-4845-9E2B-57DA6B965AB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EDF0F9-B55B-4BB7-9D43-7E965F7587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BB4AE10-52B6-4FF1-B804-3244B604058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6E2259-571A-431E-BC8C-E6AB388B5C0D}"/>
              </a:ext>
            </a:extLst>
          </p:cNvPr>
          <p:cNvSpPr>
            <a:spLocks noGrp="1"/>
          </p:cNvSpPr>
          <p:nvPr>
            <p:ph type="dt" sz="half" idx="10"/>
          </p:nvPr>
        </p:nvSpPr>
        <p:spPr/>
        <p:txBody>
          <a:bodyPr/>
          <a:lstStyle/>
          <a:p>
            <a:fld id="{72FBB0C4-D303-9446-960C-1AFB521BDAE9}" type="datetime1">
              <a:rPr lang="en-US" smtClean="0"/>
              <a:t>5/13/2020</a:t>
            </a:fld>
            <a:endParaRPr lang="en-US" dirty="0"/>
          </a:p>
        </p:txBody>
      </p:sp>
      <p:sp>
        <p:nvSpPr>
          <p:cNvPr id="8" name="Footer Placeholder 7">
            <a:extLst>
              <a:ext uri="{FF2B5EF4-FFF2-40B4-BE49-F238E27FC236}">
                <a16:creationId xmlns:a16="http://schemas.microsoft.com/office/drawing/2014/main" id="{61C4A58C-78FB-4E7B-9F6A-B9491F27A4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EA2B88C-9855-4CDA-A866-DE0BCD2B4692}"/>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96500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ACAC2-59FF-479A-A700-1AED0B2ABD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36F901-7FBD-46A7-AF60-A88133E28506}"/>
              </a:ext>
            </a:extLst>
          </p:cNvPr>
          <p:cNvSpPr>
            <a:spLocks noGrp="1"/>
          </p:cNvSpPr>
          <p:nvPr>
            <p:ph type="dt" sz="half" idx="10"/>
          </p:nvPr>
        </p:nvSpPr>
        <p:spPr/>
        <p:txBody>
          <a:bodyPr/>
          <a:lstStyle/>
          <a:p>
            <a:fld id="{59D6B592-20ED-AD4E-A90F-B04D2DE1968C}" type="datetime1">
              <a:rPr lang="en-US" smtClean="0"/>
              <a:t>5/13/2020</a:t>
            </a:fld>
            <a:endParaRPr lang="en-US" dirty="0"/>
          </a:p>
        </p:txBody>
      </p:sp>
      <p:sp>
        <p:nvSpPr>
          <p:cNvPr id="4" name="Footer Placeholder 3">
            <a:extLst>
              <a:ext uri="{FF2B5EF4-FFF2-40B4-BE49-F238E27FC236}">
                <a16:creationId xmlns:a16="http://schemas.microsoft.com/office/drawing/2014/main" id="{446E05C6-C547-4D4F-BE3E-2D992A54A3E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5B5E523-EAE2-4271-9A6D-E2C10A6FD6E1}"/>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32071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53761B-DDE8-4CA7-A437-38A08BA8103D}"/>
              </a:ext>
            </a:extLst>
          </p:cNvPr>
          <p:cNvSpPr>
            <a:spLocks noGrp="1"/>
          </p:cNvSpPr>
          <p:nvPr>
            <p:ph type="dt" sz="half" idx="10"/>
          </p:nvPr>
        </p:nvSpPr>
        <p:spPr/>
        <p:txBody>
          <a:bodyPr/>
          <a:lstStyle/>
          <a:p>
            <a:fld id="{524867C6-E864-0A44-AE8C-EAC80864A7CD}" type="datetime1">
              <a:rPr lang="en-US" smtClean="0"/>
              <a:t>5/13/2020</a:t>
            </a:fld>
            <a:endParaRPr lang="en-US" dirty="0"/>
          </a:p>
        </p:txBody>
      </p:sp>
      <p:sp>
        <p:nvSpPr>
          <p:cNvPr id="3" name="Footer Placeholder 2">
            <a:extLst>
              <a:ext uri="{FF2B5EF4-FFF2-40B4-BE49-F238E27FC236}">
                <a16:creationId xmlns:a16="http://schemas.microsoft.com/office/drawing/2014/main" id="{5273DB7D-1F44-4262-B786-5C515791F69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02DCFA-B586-4136-A496-ED95D2A84DCD}"/>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99646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7CE98-D6B4-40D3-815C-609E62C2E3A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16847C2-B04E-4712-928E-0500A28743E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16E1BE-AAC4-4FFB-BDC3-F3DD3FFE1D8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240A137-1F6D-46EC-A1B0-746225B4CFF9}"/>
              </a:ext>
            </a:extLst>
          </p:cNvPr>
          <p:cNvSpPr>
            <a:spLocks noGrp="1"/>
          </p:cNvSpPr>
          <p:nvPr>
            <p:ph type="dt" sz="half" idx="10"/>
          </p:nvPr>
        </p:nvSpPr>
        <p:spPr/>
        <p:txBody>
          <a:bodyPr/>
          <a:lstStyle/>
          <a:p>
            <a:fld id="{0C402F70-DEBA-944B-8997-F07B4EC5766D}" type="datetime1">
              <a:rPr lang="en-US" smtClean="0"/>
              <a:t>5/13/2020</a:t>
            </a:fld>
            <a:endParaRPr lang="en-US" dirty="0"/>
          </a:p>
        </p:txBody>
      </p:sp>
      <p:sp>
        <p:nvSpPr>
          <p:cNvPr id="6" name="Footer Placeholder 5">
            <a:extLst>
              <a:ext uri="{FF2B5EF4-FFF2-40B4-BE49-F238E27FC236}">
                <a16:creationId xmlns:a16="http://schemas.microsoft.com/office/drawing/2014/main" id="{11FCAC9F-1E3D-4A80-9833-5E8960885A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4FC1160-4EB5-4C28-AB0B-0CE87E2C72C3}"/>
              </a:ext>
            </a:extLst>
          </p:cNvPr>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04381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601E6-C2F4-47C1-831F-E286C50637A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1CF5EE-F8BD-4168-B116-7FD59F95258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F44DA-37DA-452B-92EE-4B09E20A6B2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32571A-0794-1947-BC9E-0EF4AFE1FC24}" type="datetime1">
              <a:rPr lang="en-US" smtClean="0"/>
              <a:t>5/13/2020</a:t>
            </a:fld>
            <a:endParaRPr lang="en-US" dirty="0"/>
          </a:p>
        </p:txBody>
      </p:sp>
      <p:sp>
        <p:nvSpPr>
          <p:cNvPr id="5" name="Footer Placeholder 4">
            <a:extLst>
              <a:ext uri="{FF2B5EF4-FFF2-40B4-BE49-F238E27FC236}">
                <a16:creationId xmlns:a16="http://schemas.microsoft.com/office/drawing/2014/main" id="{C10F9277-5249-4156-9876-E798F71B422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44C77C-774A-41C8-AB20-D0EC676C770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127985473"/>
      </p:ext>
    </p:extLst>
  </p:cSld>
  <p:clrMap bg1="lt1" tx1="dk1" bg2="lt2" tx2="dk2" accent1="accent1" accent2="accent2" accent3="accent3" accent4="accent4" accent5="accent5" accent6="accent6" hlink="hlink" folHlink="folHlink"/>
  <p:sldLayoutIdLst>
    <p:sldLayoutId id="2147493471" r:id="rId1"/>
    <p:sldLayoutId id="2147493484" r:id="rId2"/>
    <p:sldLayoutId id="2147493472" r:id="rId3"/>
    <p:sldLayoutId id="2147493473" r:id="rId4"/>
    <p:sldLayoutId id="2147493474" r:id="rId5"/>
    <p:sldLayoutId id="2147493475" r:id="rId6"/>
    <p:sldLayoutId id="2147493476" r:id="rId7"/>
    <p:sldLayoutId id="2147493477" r:id="rId8"/>
    <p:sldLayoutId id="2147493478" r:id="rId9"/>
    <p:sldLayoutId id="2147493479" r:id="rId10"/>
    <p:sldLayoutId id="2147493480" r:id="rId11"/>
    <p:sldLayoutId id="2147493481" r:id="rId12"/>
    <p:sldLayoutId id="2147493482" r:id="rId13"/>
    <p:sldLayoutId id="2147493483" r:id="rId14"/>
  </p:sldLayoutIdLst>
  <p:hf sldNum="0" hdr="0" ft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file:////var/folders/_q/_77sr80x1rb8jzs7hjx4ctnc0000gn/T/com.microsoft.Word/WebArchiveCopyPasteTempFiles/ysu_logo.png" TargetMode="External"/><Relationship Id="rId5" Type="http://schemas.openxmlformats.org/officeDocument/2006/relationships/image" Target="../media/image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su.edu/human-resources/403b-and-alternative-retirement-plan-arp-vendor-consolidation" TargetMode="External"/><Relationship Id="rId1" Type="http://schemas.openxmlformats.org/officeDocument/2006/relationships/slideLayout" Target="../slideLayouts/slideLayout13.xml"/><Relationship Id="rId4" Type="http://schemas.openxmlformats.org/officeDocument/2006/relationships/image" Target="file:////var/folders/_q/_77sr80x1rb8jzs7hjx4ctnc0000gn/T/com.microsoft.Word/WebArchiveCopyPasteTempFiles/ysu_logo.p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Layout" Target="../slideLayouts/slideLayout13.xml"/><Relationship Id="rId4" Type="http://schemas.openxmlformats.org/officeDocument/2006/relationships/image" Target="file:////var/folders/_q/_77sr80x1rb8jzs7hjx4ctnc0000gn/T/com.microsoft.Word/WebArchiveCopyPasteTempFiles/ysu_logo.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file:////var/folders/_q/_77sr80x1rb8jzs7hjx4ctnc0000gn/T/com.microsoft.Word/WebArchiveCopyPasteTempFiles/ysu_logo.png"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Retirement Plan Enhancements </a:t>
            </a:r>
          </a:p>
        </p:txBody>
      </p:sp>
      <p:sp>
        <p:nvSpPr>
          <p:cNvPr id="3" name="Subtitle 2"/>
          <p:cNvSpPr>
            <a:spLocks noGrp="1"/>
          </p:cNvSpPr>
          <p:nvPr>
            <p:ph type="subTitle" idx="1"/>
          </p:nvPr>
        </p:nvSpPr>
        <p:spPr/>
        <p:txBody>
          <a:bodyPr/>
          <a:lstStyle/>
          <a:p>
            <a:r>
              <a:rPr lang="en-US" dirty="0"/>
              <a:t>Spring 2020</a:t>
            </a:r>
          </a:p>
        </p:txBody>
      </p:sp>
    </p:spTree>
    <p:extLst>
      <p:ext uri="{BB962C8B-B14F-4D97-AF65-F5344CB8AC3E}">
        <p14:creationId xmlns:p14="http://schemas.microsoft.com/office/powerpoint/2010/main" val="163972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8092" y="5771130"/>
            <a:ext cx="2788584" cy="188023"/>
          </a:xfrm>
          <a:prstGeom prst="rect">
            <a:avLst/>
          </a:prstGeom>
        </p:spPr>
        <p:txBody>
          <a:bodyPr vert="horz" wrap="square" lIns="0" tIns="8405" rIns="0" bIns="0" rtlCol="0">
            <a:spAutoFit/>
          </a:bodyPr>
          <a:lstStyle/>
          <a:p>
            <a:pPr marL="8405">
              <a:lnSpc>
                <a:spcPts val="708"/>
              </a:lnSpc>
              <a:spcBef>
                <a:spcPts val="66"/>
              </a:spcBef>
            </a:pPr>
            <a:r>
              <a:rPr sz="596" spc="-3" dirty="0">
                <a:solidFill>
                  <a:srgbClr val="57585B"/>
                </a:solidFill>
                <a:latin typeface="Proxima Nova Rg"/>
                <a:cs typeface="Proxima Nova Rg"/>
              </a:rPr>
              <a:t>Data Source: Morningstar as </a:t>
            </a:r>
            <a:r>
              <a:rPr sz="596" dirty="0">
                <a:solidFill>
                  <a:srgbClr val="57585B"/>
                </a:solidFill>
                <a:latin typeface="Proxima Nova Rg"/>
                <a:cs typeface="Proxima Nova Rg"/>
              </a:rPr>
              <a:t>of</a:t>
            </a:r>
            <a:r>
              <a:rPr sz="596" spc="20" dirty="0">
                <a:solidFill>
                  <a:srgbClr val="57585B"/>
                </a:solidFill>
                <a:latin typeface="Proxima Nova Rg"/>
                <a:cs typeface="Proxima Nova Rg"/>
              </a:rPr>
              <a:t> </a:t>
            </a:r>
            <a:r>
              <a:rPr sz="596" spc="-3" dirty="0">
                <a:solidFill>
                  <a:srgbClr val="57585B"/>
                </a:solidFill>
                <a:latin typeface="Proxima Nova Rg"/>
                <a:cs typeface="Proxima Nova Rg"/>
              </a:rPr>
              <a:t>12.31.2019</a:t>
            </a:r>
            <a:endParaRPr sz="596">
              <a:latin typeface="Proxima Nova Rg"/>
              <a:cs typeface="Proxima Nova Rg"/>
            </a:endParaRPr>
          </a:p>
          <a:p>
            <a:pPr marL="12187">
              <a:lnSpc>
                <a:spcPts val="708"/>
              </a:lnSpc>
              <a:tabLst>
                <a:tab pos="1859155" algn="l"/>
              </a:tabLst>
            </a:pPr>
            <a:r>
              <a:rPr sz="596" spc="-3" dirty="0">
                <a:solidFill>
                  <a:srgbClr val="57575A"/>
                </a:solidFill>
                <a:latin typeface="Proxima Nova Rg"/>
                <a:cs typeface="Proxima Nova Rg"/>
              </a:rPr>
              <a:t>Confidential Information </a:t>
            </a:r>
            <a:r>
              <a:rPr sz="596" dirty="0">
                <a:solidFill>
                  <a:srgbClr val="57575A"/>
                </a:solidFill>
                <a:latin typeface="Proxima Nova Rg"/>
                <a:cs typeface="Proxima Nova Rg"/>
              </a:rPr>
              <a:t>- </a:t>
            </a:r>
            <a:r>
              <a:rPr sz="596" spc="-3" dirty="0">
                <a:solidFill>
                  <a:srgbClr val="57575A"/>
                </a:solidFill>
                <a:latin typeface="Proxima Nova Rg"/>
                <a:cs typeface="Proxima Nova Rg"/>
              </a:rPr>
              <a:t>For Plan </a:t>
            </a:r>
            <a:r>
              <a:rPr sz="596" dirty="0">
                <a:solidFill>
                  <a:srgbClr val="57575A"/>
                </a:solidFill>
                <a:latin typeface="Proxima Nova Rg"/>
                <a:cs typeface="Proxima Nova Rg"/>
              </a:rPr>
              <a:t>Sponsor</a:t>
            </a:r>
            <a:r>
              <a:rPr sz="596" spc="50" dirty="0">
                <a:solidFill>
                  <a:srgbClr val="57575A"/>
                </a:solidFill>
                <a:latin typeface="Proxima Nova Rg"/>
                <a:cs typeface="Proxima Nova Rg"/>
              </a:rPr>
              <a:t> </a:t>
            </a:r>
            <a:r>
              <a:rPr sz="596" dirty="0">
                <a:solidFill>
                  <a:srgbClr val="57575A"/>
                </a:solidFill>
                <a:latin typeface="Proxima Nova Rg"/>
                <a:cs typeface="Proxima Nova Rg"/>
              </a:rPr>
              <a:t>Use</a:t>
            </a:r>
            <a:r>
              <a:rPr sz="596" spc="-3" dirty="0">
                <a:solidFill>
                  <a:srgbClr val="57575A"/>
                </a:solidFill>
                <a:latin typeface="Proxima Nova Rg"/>
                <a:cs typeface="Proxima Nova Rg"/>
              </a:rPr>
              <a:t> </a:t>
            </a:r>
            <a:r>
              <a:rPr sz="596" dirty="0">
                <a:solidFill>
                  <a:srgbClr val="57575A"/>
                </a:solidFill>
                <a:latin typeface="Proxima Nova Rg"/>
                <a:cs typeface="Proxima Nova Rg"/>
              </a:rPr>
              <a:t>Only	© </a:t>
            </a:r>
            <a:r>
              <a:rPr sz="596" spc="-3" dirty="0">
                <a:solidFill>
                  <a:srgbClr val="57575A"/>
                </a:solidFill>
                <a:latin typeface="Proxima Nova Rg"/>
                <a:cs typeface="Proxima Nova Rg"/>
              </a:rPr>
              <a:t>2020 </a:t>
            </a:r>
            <a:r>
              <a:rPr sz="596" dirty="0">
                <a:solidFill>
                  <a:srgbClr val="57575A"/>
                </a:solidFill>
                <a:latin typeface="Proxima Nova Rg"/>
                <a:cs typeface="Proxima Nova Rg"/>
              </a:rPr>
              <a:t>All </a:t>
            </a:r>
            <a:r>
              <a:rPr sz="596" spc="-3" dirty="0">
                <a:solidFill>
                  <a:srgbClr val="57575A"/>
                </a:solidFill>
                <a:latin typeface="Proxima Nova Rg"/>
                <a:cs typeface="Proxima Nova Rg"/>
              </a:rPr>
              <a:t>Rights</a:t>
            </a:r>
            <a:r>
              <a:rPr sz="596" spc="-47" dirty="0">
                <a:solidFill>
                  <a:srgbClr val="57575A"/>
                </a:solidFill>
                <a:latin typeface="Proxima Nova Rg"/>
                <a:cs typeface="Proxima Nova Rg"/>
              </a:rPr>
              <a:t> </a:t>
            </a:r>
            <a:r>
              <a:rPr sz="596" spc="-3" dirty="0">
                <a:solidFill>
                  <a:srgbClr val="57575A"/>
                </a:solidFill>
                <a:latin typeface="Proxima Nova Rg"/>
                <a:cs typeface="Proxima Nova Rg"/>
              </a:rPr>
              <a:t>Reserved</a:t>
            </a:r>
            <a:endParaRPr sz="596">
              <a:latin typeface="Proxima Nova Rg"/>
              <a:cs typeface="Proxima Nova Rg"/>
            </a:endParaRPr>
          </a:p>
        </p:txBody>
      </p:sp>
      <p:graphicFrame>
        <p:nvGraphicFramePr>
          <p:cNvPr id="4" name="object 4"/>
          <p:cNvGraphicFramePr>
            <a:graphicFrameLocks noGrp="1"/>
          </p:cNvGraphicFramePr>
          <p:nvPr/>
        </p:nvGraphicFramePr>
        <p:xfrm>
          <a:off x="5995707" y="2672603"/>
          <a:ext cx="1577087" cy="2765443"/>
        </p:xfrm>
        <a:graphic>
          <a:graphicData uri="http://schemas.openxmlformats.org/drawingml/2006/table">
            <a:tbl>
              <a:tblPr firstRow="1" bandRow="1">
                <a:tableStyleId>{2D5ABB26-0587-4C30-8999-92F81FD0307C}</a:tableStyleId>
              </a:tblPr>
              <a:tblGrid>
                <a:gridCol w="1202322">
                  <a:extLst>
                    <a:ext uri="{9D8B030D-6E8A-4147-A177-3AD203B41FA5}">
                      <a16:colId xmlns:a16="http://schemas.microsoft.com/office/drawing/2014/main" val="20000"/>
                    </a:ext>
                  </a:extLst>
                </a:gridCol>
                <a:gridCol w="374765">
                  <a:extLst>
                    <a:ext uri="{9D8B030D-6E8A-4147-A177-3AD203B41FA5}">
                      <a16:colId xmlns:a16="http://schemas.microsoft.com/office/drawing/2014/main" val="20001"/>
                    </a:ext>
                  </a:extLst>
                </a:gridCol>
              </a:tblGrid>
              <a:tr h="172232">
                <a:tc>
                  <a:txBody>
                    <a:bodyPr/>
                    <a:lstStyle/>
                    <a:p>
                      <a:pPr marL="9525">
                        <a:lnSpc>
                          <a:spcPct val="100000"/>
                        </a:lnSpc>
                        <a:spcBef>
                          <a:spcPts val="225"/>
                        </a:spcBef>
                      </a:pPr>
                      <a:r>
                        <a:rPr sz="800" b="1" spc="-5" dirty="0">
                          <a:solidFill>
                            <a:srgbClr val="1F487C"/>
                          </a:solidFill>
                          <a:latin typeface="Proxima Nova Rg"/>
                          <a:cs typeface="Proxima Nova Rg"/>
                        </a:rPr>
                        <a:t>Equity</a:t>
                      </a:r>
                      <a:endParaRPr sz="800" dirty="0">
                        <a:latin typeface="Proxima Nova Rg"/>
                        <a:cs typeface="Proxima Nova Rg"/>
                      </a:endParaRPr>
                    </a:p>
                  </a:txBody>
                  <a:tcPr marL="0" marR="0" marT="18910" marB="0">
                    <a:solidFill>
                      <a:srgbClr val="F1F1F1"/>
                    </a:solidFill>
                  </a:tcPr>
                </a:tc>
                <a:tc>
                  <a:txBody>
                    <a:bodyPr/>
                    <a:lstStyle/>
                    <a:p>
                      <a:pPr>
                        <a:lnSpc>
                          <a:spcPct val="100000"/>
                        </a:lnSpc>
                      </a:pPr>
                      <a:endParaRPr sz="700">
                        <a:latin typeface="Times New Roman"/>
                        <a:cs typeface="Times New Roman"/>
                      </a:endParaRPr>
                    </a:p>
                  </a:txBody>
                  <a:tcPr marL="0" marR="0" marT="0" marB="0">
                    <a:solidFill>
                      <a:srgbClr val="F1F1F1"/>
                    </a:solidFill>
                  </a:tcPr>
                </a:tc>
                <a:extLst>
                  <a:ext uri="{0D108BD9-81ED-4DB2-BD59-A6C34878D82A}">
                    <a16:rowId xmlns:a16="http://schemas.microsoft.com/office/drawing/2014/main" val="10000"/>
                  </a:ext>
                </a:extLst>
              </a:tr>
              <a:tr h="174488">
                <a:tc>
                  <a:txBody>
                    <a:bodyPr/>
                    <a:lstStyle/>
                    <a:p>
                      <a:pPr marL="118745">
                        <a:lnSpc>
                          <a:spcPct val="100000"/>
                        </a:lnSpc>
                        <a:spcBef>
                          <a:spcPts val="225"/>
                        </a:spcBef>
                      </a:pPr>
                      <a:r>
                        <a:rPr sz="800" spc="-5" dirty="0">
                          <a:latin typeface="Proxima Nova Rg"/>
                          <a:cs typeface="Proxima Nova Rg"/>
                        </a:rPr>
                        <a:t>U.S. Large</a:t>
                      </a:r>
                      <a:r>
                        <a:rPr sz="800" spc="30" dirty="0">
                          <a:latin typeface="Proxima Nova Rg"/>
                          <a:cs typeface="Proxima Nova Rg"/>
                        </a:rPr>
                        <a:t> </a:t>
                      </a:r>
                      <a:r>
                        <a:rPr sz="800" spc="-5" dirty="0">
                          <a:latin typeface="Proxima Nova Rg"/>
                          <a:cs typeface="Proxima Nova Rg"/>
                        </a:rPr>
                        <a:t>Cap</a:t>
                      </a:r>
                      <a:endParaRPr sz="800">
                        <a:latin typeface="Proxima Nova Rg"/>
                        <a:cs typeface="Proxima Nova Rg"/>
                      </a:endParaRPr>
                    </a:p>
                  </a:txBody>
                  <a:tcPr marL="0" marR="0" marT="18910" marB="0"/>
                </a:tc>
                <a:tc>
                  <a:txBody>
                    <a:bodyPr/>
                    <a:lstStyle/>
                    <a:p>
                      <a:pPr marL="242570">
                        <a:lnSpc>
                          <a:spcPct val="100000"/>
                        </a:lnSpc>
                        <a:spcBef>
                          <a:spcPts val="225"/>
                        </a:spcBef>
                      </a:pPr>
                      <a:r>
                        <a:rPr sz="800" dirty="0">
                          <a:latin typeface="Proxima Nova Rg"/>
                          <a:cs typeface="Proxima Nova Rg"/>
                        </a:rPr>
                        <a:t>P</a:t>
                      </a:r>
                      <a:endParaRPr sz="800">
                        <a:latin typeface="Proxima Nova Rg"/>
                        <a:cs typeface="Proxima Nova Rg"/>
                      </a:endParaRPr>
                    </a:p>
                  </a:txBody>
                  <a:tcPr marL="0" marR="0" marT="18910" marB="0"/>
                </a:tc>
                <a:extLst>
                  <a:ext uri="{0D108BD9-81ED-4DB2-BD59-A6C34878D82A}">
                    <a16:rowId xmlns:a16="http://schemas.microsoft.com/office/drawing/2014/main" val="10001"/>
                  </a:ext>
                </a:extLst>
              </a:tr>
              <a:tr h="172251">
                <a:tc>
                  <a:txBody>
                    <a:bodyPr/>
                    <a:lstStyle/>
                    <a:p>
                      <a:pPr marL="118745">
                        <a:lnSpc>
                          <a:spcPct val="100000"/>
                        </a:lnSpc>
                        <a:spcBef>
                          <a:spcPts val="200"/>
                        </a:spcBef>
                      </a:pPr>
                      <a:r>
                        <a:rPr sz="800" spc="-5" dirty="0">
                          <a:latin typeface="Proxima Nova Rg"/>
                          <a:cs typeface="Proxima Nova Rg"/>
                        </a:rPr>
                        <a:t>U.S. Mid</a:t>
                      </a:r>
                      <a:r>
                        <a:rPr sz="800" spc="15" dirty="0">
                          <a:latin typeface="Proxima Nova Rg"/>
                          <a:cs typeface="Proxima Nova Rg"/>
                        </a:rPr>
                        <a:t> </a:t>
                      </a:r>
                      <a:r>
                        <a:rPr sz="800" spc="-5" dirty="0">
                          <a:latin typeface="Proxima Nova Rg"/>
                          <a:cs typeface="Proxima Nova Rg"/>
                        </a:rPr>
                        <a:t>Cap</a:t>
                      </a:r>
                      <a:endParaRPr sz="800">
                        <a:latin typeface="Proxima Nova Rg"/>
                        <a:cs typeface="Proxima Nova Rg"/>
                      </a:endParaRPr>
                    </a:p>
                  </a:txBody>
                  <a:tcPr marL="0" marR="0" marT="16809" marB="0"/>
                </a:tc>
                <a:tc>
                  <a:txBody>
                    <a:bodyPr/>
                    <a:lstStyle/>
                    <a:p>
                      <a:pPr marL="242570">
                        <a:lnSpc>
                          <a:spcPct val="100000"/>
                        </a:lnSpc>
                        <a:spcBef>
                          <a:spcPts val="200"/>
                        </a:spcBef>
                      </a:pPr>
                      <a:r>
                        <a:rPr sz="800" dirty="0">
                          <a:latin typeface="Proxima Nova Rg"/>
                          <a:cs typeface="Proxima Nova Rg"/>
                        </a:rPr>
                        <a:t>P</a:t>
                      </a:r>
                      <a:endParaRPr sz="800">
                        <a:latin typeface="Proxima Nova Rg"/>
                        <a:cs typeface="Proxima Nova Rg"/>
                      </a:endParaRPr>
                    </a:p>
                  </a:txBody>
                  <a:tcPr marL="0" marR="0" marT="16809" marB="0"/>
                </a:tc>
                <a:extLst>
                  <a:ext uri="{0D108BD9-81ED-4DB2-BD59-A6C34878D82A}">
                    <a16:rowId xmlns:a16="http://schemas.microsoft.com/office/drawing/2014/main" val="10002"/>
                  </a:ext>
                </a:extLst>
              </a:tr>
              <a:tr h="172251">
                <a:tc>
                  <a:txBody>
                    <a:bodyPr/>
                    <a:lstStyle/>
                    <a:p>
                      <a:pPr marL="118745">
                        <a:lnSpc>
                          <a:spcPct val="100000"/>
                        </a:lnSpc>
                        <a:spcBef>
                          <a:spcPts val="200"/>
                        </a:spcBef>
                      </a:pPr>
                      <a:r>
                        <a:rPr sz="800" spc="-5" dirty="0">
                          <a:latin typeface="Proxima Nova Rg"/>
                          <a:cs typeface="Proxima Nova Rg"/>
                        </a:rPr>
                        <a:t>U.S. Small</a:t>
                      </a:r>
                      <a:r>
                        <a:rPr sz="800" spc="15" dirty="0">
                          <a:latin typeface="Proxima Nova Rg"/>
                          <a:cs typeface="Proxima Nova Rg"/>
                        </a:rPr>
                        <a:t> </a:t>
                      </a:r>
                      <a:r>
                        <a:rPr sz="800" spc="-5" dirty="0">
                          <a:latin typeface="Proxima Nova Rg"/>
                          <a:cs typeface="Proxima Nova Rg"/>
                        </a:rPr>
                        <a:t>Cap</a:t>
                      </a:r>
                      <a:endParaRPr sz="800">
                        <a:latin typeface="Proxima Nova Rg"/>
                        <a:cs typeface="Proxima Nova Rg"/>
                      </a:endParaRPr>
                    </a:p>
                  </a:txBody>
                  <a:tcPr marL="0" marR="0" marT="16809" marB="0"/>
                </a:tc>
                <a:tc>
                  <a:txBody>
                    <a:bodyPr/>
                    <a:lstStyle/>
                    <a:p>
                      <a:pPr marL="242570">
                        <a:lnSpc>
                          <a:spcPct val="100000"/>
                        </a:lnSpc>
                        <a:spcBef>
                          <a:spcPts val="200"/>
                        </a:spcBef>
                      </a:pPr>
                      <a:r>
                        <a:rPr sz="800" dirty="0">
                          <a:latin typeface="Proxima Nova Rg"/>
                          <a:cs typeface="Proxima Nova Rg"/>
                        </a:rPr>
                        <a:t>P</a:t>
                      </a:r>
                      <a:endParaRPr sz="800">
                        <a:latin typeface="Proxima Nova Rg"/>
                        <a:cs typeface="Proxima Nova Rg"/>
                      </a:endParaRPr>
                    </a:p>
                  </a:txBody>
                  <a:tcPr marL="0" marR="0" marT="16809" marB="0"/>
                </a:tc>
                <a:extLst>
                  <a:ext uri="{0D108BD9-81ED-4DB2-BD59-A6C34878D82A}">
                    <a16:rowId xmlns:a16="http://schemas.microsoft.com/office/drawing/2014/main" val="10003"/>
                  </a:ext>
                </a:extLst>
              </a:tr>
              <a:tr h="172251">
                <a:tc>
                  <a:txBody>
                    <a:bodyPr/>
                    <a:lstStyle/>
                    <a:p>
                      <a:pPr marL="118745">
                        <a:lnSpc>
                          <a:spcPct val="100000"/>
                        </a:lnSpc>
                        <a:spcBef>
                          <a:spcPts val="200"/>
                        </a:spcBef>
                      </a:pPr>
                      <a:r>
                        <a:rPr sz="800" spc="-5" dirty="0">
                          <a:latin typeface="Proxima Nova Rg"/>
                          <a:cs typeface="Proxima Nova Rg"/>
                        </a:rPr>
                        <a:t>International</a:t>
                      </a:r>
                      <a:r>
                        <a:rPr sz="800" spc="-10" dirty="0">
                          <a:latin typeface="Proxima Nova Rg"/>
                          <a:cs typeface="Proxima Nova Rg"/>
                        </a:rPr>
                        <a:t> </a:t>
                      </a:r>
                      <a:r>
                        <a:rPr sz="800" spc="-5" dirty="0">
                          <a:latin typeface="Proxima Nova Rg"/>
                          <a:cs typeface="Proxima Nova Rg"/>
                        </a:rPr>
                        <a:t>Equity</a:t>
                      </a:r>
                      <a:endParaRPr sz="800">
                        <a:latin typeface="Proxima Nova Rg"/>
                        <a:cs typeface="Proxima Nova Rg"/>
                      </a:endParaRPr>
                    </a:p>
                  </a:txBody>
                  <a:tcPr marL="0" marR="0" marT="16809" marB="0"/>
                </a:tc>
                <a:tc>
                  <a:txBody>
                    <a:bodyPr/>
                    <a:lstStyle/>
                    <a:p>
                      <a:pPr marL="242570">
                        <a:lnSpc>
                          <a:spcPct val="100000"/>
                        </a:lnSpc>
                        <a:spcBef>
                          <a:spcPts val="200"/>
                        </a:spcBef>
                      </a:pPr>
                      <a:r>
                        <a:rPr sz="800" dirty="0">
                          <a:latin typeface="Proxima Nova Rg"/>
                          <a:cs typeface="Proxima Nova Rg"/>
                        </a:rPr>
                        <a:t>P</a:t>
                      </a:r>
                      <a:endParaRPr sz="800">
                        <a:latin typeface="Proxima Nova Rg"/>
                        <a:cs typeface="Proxima Nova Rg"/>
                      </a:endParaRPr>
                    </a:p>
                  </a:txBody>
                  <a:tcPr marL="0" marR="0" marT="16809" marB="0"/>
                </a:tc>
                <a:extLst>
                  <a:ext uri="{0D108BD9-81ED-4DB2-BD59-A6C34878D82A}">
                    <a16:rowId xmlns:a16="http://schemas.microsoft.com/office/drawing/2014/main" val="10004"/>
                  </a:ext>
                </a:extLst>
              </a:tr>
              <a:tr h="169903">
                <a:tc>
                  <a:txBody>
                    <a:bodyPr/>
                    <a:lstStyle/>
                    <a:p>
                      <a:pPr marL="118745">
                        <a:lnSpc>
                          <a:spcPct val="100000"/>
                        </a:lnSpc>
                        <a:spcBef>
                          <a:spcPts val="200"/>
                        </a:spcBef>
                      </a:pPr>
                      <a:r>
                        <a:rPr sz="800" spc="-5" dirty="0">
                          <a:latin typeface="Proxima Nova Rg"/>
                          <a:cs typeface="Proxima Nova Rg"/>
                        </a:rPr>
                        <a:t>Emerging Markets</a:t>
                      </a:r>
                      <a:r>
                        <a:rPr sz="800" spc="20" dirty="0">
                          <a:latin typeface="Proxima Nova Rg"/>
                          <a:cs typeface="Proxima Nova Rg"/>
                        </a:rPr>
                        <a:t> </a:t>
                      </a:r>
                      <a:r>
                        <a:rPr sz="800" spc="-5" dirty="0">
                          <a:latin typeface="Proxima Nova Rg"/>
                          <a:cs typeface="Proxima Nova Rg"/>
                        </a:rPr>
                        <a:t>Equity</a:t>
                      </a:r>
                      <a:endParaRPr sz="800">
                        <a:latin typeface="Proxima Nova Rg"/>
                        <a:cs typeface="Proxima Nova Rg"/>
                      </a:endParaRPr>
                    </a:p>
                  </a:txBody>
                  <a:tcPr marL="0" marR="0" marT="16809" marB="0"/>
                </a:tc>
                <a:tc>
                  <a:txBody>
                    <a:bodyPr/>
                    <a:lstStyle/>
                    <a:p>
                      <a:pPr marL="242570">
                        <a:lnSpc>
                          <a:spcPct val="100000"/>
                        </a:lnSpc>
                        <a:spcBef>
                          <a:spcPts val="200"/>
                        </a:spcBef>
                      </a:pPr>
                      <a:r>
                        <a:rPr sz="800" dirty="0">
                          <a:latin typeface="Proxima Nova Rg"/>
                          <a:cs typeface="Proxima Nova Rg"/>
                        </a:rPr>
                        <a:t>P</a:t>
                      </a:r>
                      <a:endParaRPr sz="800">
                        <a:latin typeface="Proxima Nova Rg"/>
                        <a:cs typeface="Proxima Nova Rg"/>
                      </a:endParaRPr>
                    </a:p>
                  </a:txBody>
                  <a:tcPr marL="0" marR="0" marT="16809" marB="0"/>
                </a:tc>
                <a:extLst>
                  <a:ext uri="{0D108BD9-81ED-4DB2-BD59-A6C34878D82A}">
                    <a16:rowId xmlns:a16="http://schemas.microsoft.com/office/drawing/2014/main" val="10005"/>
                  </a:ext>
                </a:extLst>
              </a:tr>
              <a:tr h="172232">
                <a:tc>
                  <a:txBody>
                    <a:bodyPr/>
                    <a:lstStyle/>
                    <a:p>
                      <a:pPr marL="9525">
                        <a:lnSpc>
                          <a:spcPct val="100000"/>
                        </a:lnSpc>
                        <a:spcBef>
                          <a:spcPts val="225"/>
                        </a:spcBef>
                      </a:pPr>
                      <a:r>
                        <a:rPr sz="800" b="1" spc="-5" dirty="0">
                          <a:solidFill>
                            <a:srgbClr val="1F487C"/>
                          </a:solidFill>
                          <a:latin typeface="Proxima Nova Rg"/>
                          <a:cs typeface="Proxima Nova Rg"/>
                        </a:rPr>
                        <a:t>Fixed</a:t>
                      </a:r>
                      <a:r>
                        <a:rPr sz="800" b="1" spc="10" dirty="0">
                          <a:solidFill>
                            <a:srgbClr val="1F487C"/>
                          </a:solidFill>
                          <a:latin typeface="Proxima Nova Rg"/>
                          <a:cs typeface="Proxima Nova Rg"/>
                        </a:rPr>
                        <a:t> </a:t>
                      </a:r>
                      <a:r>
                        <a:rPr sz="800" b="1" spc="-5" dirty="0">
                          <a:solidFill>
                            <a:srgbClr val="1F487C"/>
                          </a:solidFill>
                          <a:latin typeface="Proxima Nova Rg"/>
                          <a:cs typeface="Proxima Nova Rg"/>
                        </a:rPr>
                        <a:t>Income</a:t>
                      </a:r>
                      <a:endParaRPr sz="800">
                        <a:latin typeface="Proxima Nova Rg"/>
                        <a:cs typeface="Proxima Nova Rg"/>
                      </a:endParaRPr>
                    </a:p>
                  </a:txBody>
                  <a:tcPr marL="0" marR="0" marT="18910" marB="0">
                    <a:solidFill>
                      <a:srgbClr val="F1F1F1"/>
                    </a:solidFill>
                  </a:tcPr>
                </a:tc>
                <a:tc>
                  <a:txBody>
                    <a:bodyPr/>
                    <a:lstStyle/>
                    <a:p>
                      <a:pPr>
                        <a:lnSpc>
                          <a:spcPct val="100000"/>
                        </a:lnSpc>
                      </a:pPr>
                      <a:endParaRPr sz="700">
                        <a:latin typeface="Times New Roman"/>
                        <a:cs typeface="Times New Roman"/>
                      </a:endParaRPr>
                    </a:p>
                  </a:txBody>
                  <a:tcPr marL="0" marR="0" marT="0" marB="0">
                    <a:solidFill>
                      <a:srgbClr val="F1F1F1"/>
                    </a:solidFill>
                  </a:tcPr>
                </a:tc>
                <a:extLst>
                  <a:ext uri="{0D108BD9-81ED-4DB2-BD59-A6C34878D82A}">
                    <a16:rowId xmlns:a16="http://schemas.microsoft.com/office/drawing/2014/main" val="10006"/>
                  </a:ext>
                </a:extLst>
              </a:tr>
              <a:tr h="174488">
                <a:tc>
                  <a:txBody>
                    <a:bodyPr/>
                    <a:lstStyle/>
                    <a:p>
                      <a:pPr marL="118745">
                        <a:lnSpc>
                          <a:spcPct val="100000"/>
                        </a:lnSpc>
                        <a:spcBef>
                          <a:spcPts val="225"/>
                        </a:spcBef>
                      </a:pPr>
                      <a:r>
                        <a:rPr sz="800" spc="-5" dirty="0">
                          <a:latin typeface="Proxima Nova Rg"/>
                          <a:cs typeface="Proxima Nova Rg"/>
                        </a:rPr>
                        <a:t>U.S. Fixed</a:t>
                      </a:r>
                      <a:r>
                        <a:rPr sz="800" spc="20" dirty="0">
                          <a:latin typeface="Proxima Nova Rg"/>
                          <a:cs typeface="Proxima Nova Rg"/>
                        </a:rPr>
                        <a:t> </a:t>
                      </a:r>
                      <a:r>
                        <a:rPr sz="800" spc="-5" dirty="0">
                          <a:latin typeface="Proxima Nova Rg"/>
                          <a:cs typeface="Proxima Nova Rg"/>
                        </a:rPr>
                        <a:t>Income</a:t>
                      </a:r>
                      <a:endParaRPr sz="800">
                        <a:latin typeface="Proxima Nova Rg"/>
                        <a:cs typeface="Proxima Nova Rg"/>
                      </a:endParaRPr>
                    </a:p>
                  </a:txBody>
                  <a:tcPr marL="0" marR="0" marT="18910" marB="0"/>
                </a:tc>
                <a:tc>
                  <a:txBody>
                    <a:bodyPr/>
                    <a:lstStyle/>
                    <a:p>
                      <a:pPr marL="242570">
                        <a:lnSpc>
                          <a:spcPct val="100000"/>
                        </a:lnSpc>
                        <a:spcBef>
                          <a:spcPts val="225"/>
                        </a:spcBef>
                      </a:pPr>
                      <a:r>
                        <a:rPr sz="800" dirty="0">
                          <a:latin typeface="Proxima Nova Rg"/>
                          <a:cs typeface="Proxima Nova Rg"/>
                        </a:rPr>
                        <a:t>P</a:t>
                      </a:r>
                      <a:endParaRPr sz="800">
                        <a:latin typeface="Proxima Nova Rg"/>
                        <a:cs typeface="Proxima Nova Rg"/>
                      </a:endParaRPr>
                    </a:p>
                  </a:txBody>
                  <a:tcPr marL="0" marR="0" marT="18910" marB="0"/>
                </a:tc>
                <a:extLst>
                  <a:ext uri="{0D108BD9-81ED-4DB2-BD59-A6C34878D82A}">
                    <a16:rowId xmlns:a16="http://schemas.microsoft.com/office/drawing/2014/main" val="10007"/>
                  </a:ext>
                </a:extLst>
              </a:tr>
              <a:tr h="172251">
                <a:tc>
                  <a:txBody>
                    <a:bodyPr/>
                    <a:lstStyle/>
                    <a:p>
                      <a:pPr marL="118745">
                        <a:lnSpc>
                          <a:spcPct val="100000"/>
                        </a:lnSpc>
                        <a:spcBef>
                          <a:spcPts val="200"/>
                        </a:spcBef>
                      </a:pPr>
                      <a:r>
                        <a:rPr sz="800" spc="-5" dirty="0">
                          <a:latin typeface="Proxima Nova Rg"/>
                          <a:cs typeface="Proxima Nova Rg"/>
                        </a:rPr>
                        <a:t>U.S.</a:t>
                      </a:r>
                      <a:r>
                        <a:rPr sz="800" spc="10" dirty="0">
                          <a:latin typeface="Proxima Nova Rg"/>
                          <a:cs typeface="Proxima Nova Rg"/>
                        </a:rPr>
                        <a:t> </a:t>
                      </a:r>
                      <a:r>
                        <a:rPr sz="800" spc="-5" dirty="0">
                          <a:latin typeface="Proxima Nova Rg"/>
                          <a:cs typeface="Proxima Nova Rg"/>
                        </a:rPr>
                        <a:t>TIPs</a:t>
                      </a:r>
                      <a:endParaRPr sz="800">
                        <a:latin typeface="Proxima Nova Rg"/>
                        <a:cs typeface="Proxima Nova Rg"/>
                      </a:endParaRPr>
                    </a:p>
                  </a:txBody>
                  <a:tcPr marL="0" marR="0" marT="16809" marB="0"/>
                </a:tc>
                <a:tc>
                  <a:txBody>
                    <a:bodyPr/>
                    <a:lstStyle/>
                    <a:p>
                      <a:pPr marL="242570">
                        <a:lnSpc>
                          <a:spcPct val="100000"/>
                        </a:lnSpc>
                        <a:spcBef>
                          <a:spcPts val="200"/>
                        </a:spcBef>
                      </a:pPr>
                      <a:r>
                        <a:rPr sz="800" dirty="0">
                          <a:latin typeface="Proxima Nova Rg"/>
                          <a:cs typeface="Proxima Nova Rg"/>
                        </a:rPr>
                        <a:t>P</a:t>
                      </a:r>
                      <a:endParaRPr sz="800">
                        <a:latin typeface="Proxima Nova Rg"/>
                        <a:cs typeface="Proxima Nova Rg"/>
                      </a:endParaRPr>
                    </a:p>
                  </a:txBody>
                  <a:tcPr marL="0" marR="0" marT="16809" marB="0"/>
                </a:tc>
                <a:extLst>
                  <a:ext uri="{0D108BD9-81ED-4DB2-BD59-A6C34878D82A}">
                    <a16:rowId xmlns:a16="http://schemas.microsoft.com/office/drawing/2014/main" val="10008"/>
                  </a:ext>
                </a:extLst>
              </a:tr>
              <a:tr h="172251">
                <a:tc>
                  <a:txBody>
                    <a:bodyPr/>
                    <a:lstStyle/>
                    <a:p>
                      <a:pPr marL="118745">
                        <a:lnSpc>
                          <a:spcPct val="100000"/>
                        </a:lnSpc>
                        <a:spcBef>
                          <a:spcPts val="200"/>
                        </a:spcBef>
                      </a:pPr>
                      <a:r>
                        <a:rPr sz="800" spc="-5" dirty="0">
                          <a:latin typeface="Proxima Nova Rg"/>
                          <a:cs typeface="Proxima Nova Rg"/>
                        </a:rPr>
                        <a:t>High</a:t>
                      </a:r>
                      <a:r>
                        <a:rPr sz="800" spc="20" dirty="0">
                          <a:latin typeface="Proxima Nova Rg"/>
                          <a:cs typeface="Proxima Nova Rg"/>
                        </a:rPr>
                        <a:t> </a:t>
                      </a:r>
                      <a:r>
                        <a:rPr sz="800" spc="-5" dirty="0">
                          <a:latin typeface="Proxima Nova Rg"/>
                          <a:cs typeface="Proxima Nova Rg"/>
                        </a:rPr>
                        <a:t>Yield</a:t>
                      </a:r>
                      <a:endParaRPr sz="800">
                        <a:latin typeface="Proxima Nova Rg"/>
                        <a:cs typeface="Proxima Nova Rg"/>
                      </a:endParaRPr>
                    </a:p>
                  </a:txBody>
                  <a:tcPr marL="0" marR="0" marT="16809"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9"/>
                  </a:ext>
                </a:extLst>
              </a:tr>
              <a:tr h="172251">
                <a:tc>
                  <a:txBody>
                    <a:bodyPr/>
                    <a:lstStyle/>
                    <a:p>
                      <a:pPr marL="118745">
                        <a:lnSpc>
                          <a:spcPct val="100000"/>
                        </a:lnSpc>
                        <a:spcBef>
                          <a:spcPts val="200"/>
                        </a:spcBef>
                      </a:pPr>
                      <a:r>
                        <a:rPr sz="800" spc="-5" dirty="0">
                          <a:latin typeface="Proxima Nova Rg"/>
                          <a:cs typeface="Proxima Nova Rg"/>
                        </a:rPr>
                        <a:t>Emerging Markets</a:t>
                      </a:r>
                      <a:r>
                        <a:rPr sz="800" spc="20" dirty="0">
                          <a:latin typeface="Proxima Nova Rg"/>
                          <a:cs typeface="Proxima Nova Rg"/>
                        </a:rPr>
                        <a:t> </a:t>
                      </a:r>
                      <a:r>
                        <a:rPr sz="800" spc="-5" dirty="0">
                          <a:latin typeface="Proxima Nova Rg"/>
                          <a:cs typeface="Proxima Nova Rg"/>
                        </a:rPr>
                        <a:t>Debt</a:t>
                      </a:r>
                      <a:endParaRPr sz="800">
                        <a:latin typeface="Proxima Nova Rg"/>
                        <a:cs typeface="Proxima Nova Rg"/>
                      </a:endParaRPr>
                    </a:p>
                  </a:txBody>
                  <a:tcPr marL="0" marR="0" marT="16809"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10"/>
                  </a:ext>
                </a:extLst>
              </a:tr>
              <a:tr h="248439">
                <a:tc>
                  <a:txBody>
                    <a:bodyPr/>
                    <a:lstStyle/>
                    <a:p>
                      <a:pPr marL="118745">
                        <a:lnSpc>
                          <a:spcPct val="100000"/>
                        </a:lnSpc>
                        <a:spcBef>
                          <a:spcPts val="200"/>
                        </a:spcBef>
                      </a:pPr>
                      <a:r>
                        <a:rPr sz="800" spc="-5" dirty="0">
                          <a:latin typeface="Proxima Nova Rg"/>
                          <a:cs typeface="Proxima Nova Rg"/>
                        </a:rPr>
                        <a:t>International Fixed Income</a:t>
                      </a:r>
                      <a:endParaRPr sz="800">
                        <a:latin typeface="Proxima Nova Rg"/>
                        <a:cs typeface="Proxima Nova Rg"/>
                      </a:endParaRPr>
                    </a:p>
                  </a:txBody>
                  <a:tcPr marL="0" marR="0" marT="16809"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11"/>
                  </a:ext>
                </a:extLst>
              </a:tr>
              <a:tr h="172232">
                <a:tc>
                  <a:txBody>
                    <a:bodyPr/>
                    <a:lstStyle/>
                    <a:p>
                      <a:pPr marL="9525">
                        <a:lnSpc>
                          <a:spcPct val="100000"/>
                        </a:lnSpc>
                        <a:spcBef>
                          <a:spcPts val="225"/>
                        </a:spcBef>
                      </a:pPr>
                      <a:r>
                        <a:rPr sz="800" b="1" spc="-5" dirty="0">
                          <a:solidFill>
                            <a:srgbClr val="1F487C"/>
                          </a:solidFill>
                          <a:latin typeface="Proxima Nova Rg"/>
                          <a:cs typeface="Proxima Nova Rg"/>
                        </a:rPr>
                        <a:t>Alternative</a:t>
                      </a:r>
                      <a:endParaRPr sz="800">
                        <a:latin typeface="Proxima Nova Rg"/>
                        <a:cs typeface="Proxima Nova Rg"/>
                      </a:endParaRPr>
                    </a:p>
                  </a:txBody>
                  <a:tcPr marL="0" marR="0" marT="18910" marB="0">
                    <a:solidFill>
                      <a:srgbClr val="F1F1F1"/>
                    </a:solidFill>
                  </a:tcPr>
                </a:tc>
                <a:tc>
                  <a:txBody>
                    <a:bodyPr/>
                    <a:lstStyle/>
                    <a:p>
                      <a:pPr>
                        <a:lnSpc>
                          <a:spcPct val="100000"/>
                        </a:lnSpc>
                      </a:pPr>
                      <a:endParaRPr sz="700">
                        <a:latin typeface="Times New Roman"/>
                        <a:cs typeface="Times New Roman"/>
                      </a:endParaRPr>
                    </a:p>
                  </a:txBody>
                  <a:tcPr marL="0" marR="0" marT="0" marB="0">
                    <a:solidFill>
                      <a:srgbClr val="F1F1F1"/>
                    </a:solidFill>
                  </a:tcPr>
                </a:tc>
                <a:extLst>
                  <a:ext uri="{0D108BD9-81ED-4DB2-BD59-A6C34878D82A}">
                    <a16:rowId xmlns:a16="http://schemas.microsoft.com/office/drawing/2014/main" val="10012"/>
                  </a:ext>
                </a:extLst>
              </a:tr>
              <a:tr h="174488">
                <a:tc>
                  <a:txBody>
                    <a:bodyPr/>
                    <a:lstStyle/>
                    <a:p>
                      <a:pPr marL="118745">
                        <a:lnSpc>
                          <a:spcPct val="100000"/>
                        </a:lnSpc>
                        <a:spcBef>
                          <a:spcPts val="225"/>
                        </a:spcBef>
                      </a:pPr>
                      <a:r>
                        <a:rPr sz="800" spc="-5" dirty="0">
                          <a:latin typeface="Proxima Nova Rg"/>
                          <a:cs typeface="Proxima Nova Rg"/>
                        </a:rPr>
                        <a:t>Commodities</a:t>
                      </a:r>
                      <a:endParaRPr sz="800">
                        <a:latin typeface="Proxima Nova Rg"/>
                        <a:cs typeface="Proxima Nova Rg"/>
                      </a:endParaRPr>
                    </a:p>
                  </a:txBody>
                  <a:tcPr marL="0" marR="0" marT="1891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13"/>
                  </a:ext>
                </a:extLst>
              </a:tr>
              <a:tr h="147989">
                <a:tc>
                  <a:txBody>
                    <a:bodyPr/>
                    <a:lstStyle/>
                    <a:p>
                      <a:pPr marL="128905">
                        <a:lnSpc>
                          <a:spcPts val="1300"/>
                        </a:lnSpc>
                        <a:spcBef>
                          <a:spcPts val="200"/>
                        </a:spcBef>
                      </a:pPr>
                      <a:r>
                        <a:rPr sz="800" spc="-5" dirty="0">
                          <a:latin typeface="Proxima Nova Rg"/>
                          <a:cs typeface="Proxima Nova Rg"/>
                        </a:rPr>
                        <a:t>Real</a:t>
                      </a:r>
                      <a:r>
                        <a:rPr sz="800" spc="15" dirty="0">
                          <a:latin typeface="Proxima Nova Rg"/>
                          <a:cs typeface="Proxima Nova Rg"/>
                        </a:rPr>
                        <a:t> </a:t>
                      </a:r>
                      <a:r>
                        <a:rPr sz="800" spc="-5" dirty="0">
                          <a:latin typeface="Proxima Nova Rg"/>
                          <a:cs typeface="Proxima Nova Rg"/>
                        </a:rPr>
                        <a:t>Estate</a:t>
                      </a:r>
                      <a:endParaRPr sz="800">
                        <a:latin typeface="Proxima Nova Rg"/>
                        <a:cs typeface="Proxima Nova Rg"/>
                      </a:endParaRPr>
                    </a:p>
                  </a:txBody>
                  <a:tcPr marL="0" marR="0" marT="16809"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14"/>
                  </a:ext>
                </a:extLst>
              </a:tr>
            </a:tbl>
          </a:graphicData>
        </a:graphic>
      </p:graphicFrame>
      <p:sp>
        <p:nvSpPr>
          <p:cNvPr id="5" name="object 5"/>
          <p:cNvSpPr txBox="1"/>
          <p:nvPr/>
        </p:nvSpPr>
        <p:spPr>
          <a:xfrm>
            <a:off x="5908302" y="2546826"/>
            <a:ext cx="1566439" cy="130700"/>
          </a:xfrm>
          <a:prstGeom prst="rect">
            <a:avLst/>
          </a:prstGeom>
        </p:spPr>
        <p:txBody>
          <a:bodyPr vert="horz" wrap="square" lIns="0" tIns="8405" rIns="0" bIns="0" rtlCol="0">
            <a:spAutoFit/>
          </a:bodyPr>
          <a:lstStyle/>
          <a:p>
            <a:pPr marL="8405">
              <a:spcBef>
                <a:spcPts val="66"/>
              </a:spcBef>
            </a:pPr>
            <a:r>
              <a:rPr lang="en-US" sz="794" b="1" dirty="0">
                <a:solidFill>
                  <a:srgbClr val="044E7C"/>
                </a:solidFill>
                <a:latin typeface="Proxima Nova Rg"/>
                <a:cs typeface="Proxima Nova Rg"/>
              </a:rPr>
              <a:t>        </a:t>
            </a:r>
            <a:r>
              <a:rPr sz="794" b="1" dirty="0">
                <a:solidFill>
                  <a:srgbClr val="044E7C"/>
                </a:solidFill>
                <a:latin typeface="Proxima Nova Rg"/>
                <a:cs typeface="Proxima Nova Rg"/>
              </a:rPr>
              <a:t>ASSET</a:t>
            </a:r>
            <a:r>
              <a:rPr sz="794" b="1" spc="-17" dirty="0">
                <a:solidFill>
                  <a:srgbClr val="044E7C"/>
                </a:solidFill>
                <a:latin typeface="Proxima Nova Rg"/>
                <a:cs typeface="Proxima Nova Rg"/>
              </a:rPr>
              <a:t> </a:t>
            </a:r>
            <a:r>
              <a:rPr sz="794" b="1" spc="-3" dirty="0">
                <a:solidFill>
                  <a:srgbClr val="044E7C"/>
                </a:solidFill>
                <a:latin typeface="Proxima Nova Rg"/>
                <a:cs typeface="Proxima Nova Rg"/>
              </a:rPr>
              <a:t>ALLOCATION</a:t>
            </a:r>
            <a:endParaRPr sz="794" dirty="0">
              <a:latin typeface="Proxima Nova Rg"/>
              <a:cs typeface="Proxima Nova Rg"/>
            </a:endParaRPr>
          </a:p>
        </p:txBody>
      </p:sp>
      <p:sp>
        <p:nvSpPr>
          <p:cNvPr id="6" name="object 6"/>
          <p:cNvSpPr txBox="1"/>
          <p:nvPr/>
        </p:nvSpPr>
        <p:spPr>
          <a:xfrm>
            <a:off x="1536571" y="445156"/>
            <a:ext cx="5688916" cy="1502101"/>
          </a:xfrm>
          <a:prstGeom prst="rect">
            <a:avLst/>
          </a:prstGeom>
        </p:spPr>
        <p:txBody>
          <a:bodyPr vert="horz" wrap="square" lIns="0" tIns="8405" rIns="0" bIns="0" rtlCol="0">
            <a:spAutoFit/>
          </a:bodyPr>
          <a:lstStyle/>
          <a:p>
            <a:pPr marL="51270">
              <a:spcBef>
                <a:spcPts val="66"/>
              </a:spcBef>
            </a:pPr>
            <a:r>
              <a:rPr lang="en-US" sz="2000" dirty="0">
                <a:latin typeface="Proxima Nova Rg"/>
                <a:cs typeface="Proxima Nova Rg"/>
              </a:rPr>
              <a:t>TIER I- TARGET DATE FUNDS- </a:t>
            </a:r>
            <a:r>
              <a:rPr lang="en-US" sz="2000" spc="-3" dirty="0">
                <a:latin typeface="Proxima Nova Rg"/>
                <a:cs typeface="Proxima Nova Rg"/>
              </a:rPr>
              <a:t> </a:t>
            </a:r>
            <a:r>
              <a:rPr sz="2000" spc="-3" dirty="0">
                <a:latin typeface="Proxima Nova Rg"/>
                <a:cs typeface="Proxima Nova Rg"/>
              </a:rPr>
              <a:t>TIAA-CREF LIFECYCLE </a:t>
            </a:r>
            <a:r>
              <a:rPr sz="2000" dirty="0">
                <a:latin typeface="Proxima Nova Rg"/>
                <a:cs typeface="Proxima Nova Rg"/>
              </a:rPr>
              <a:t>INDEX</a:t>
            </a:r>
          </a:p>
          <a:p>
            <a:pPr marL="8405">
              <a:spcBef>
                <a:spcPts val="159"/>
              </a:spcBef>
            </a:pPr>
            <a:endParaRPr lang="en-US" sz="1050" b="1" spc="-3" dirty="0">
              <a:solidFill>
                <a:srgbClr val="044E7C"/>
              </a:solidFill>
              <a:latin typeface="Proxima Nova Rg"/>
              <a:cs typeface="Proxima Nova Rg"/>
            </a:endParaRPr>
          </a:p>
          <a:p>
            <a:pPr marL="8405">
              <a:spcBef>
                <a:spcPts val="159"/>
              </a:spcBef>
            </a:pPr>
            <a:r>
              <a:rPr lang="en-US" sz="1050" b="1" spc="-3" dirty="0">
                <a:solidFill>
                  <a:srgbClr val="044E7C"/>
                </a:solidFill>
                <a:latin typeface="Proxima Nova Rg"/>
                <a:cs typeface="Proxima Nova Rg"/>
              </a:rPr>
              <a:t>Fund Description- </a:t>
            </a:r>
            <a:r>
              <a:rPr lang="en-US" sz="825" spc="-3" dirty="0">
                <a:solidFill>
                  <a:srgbClr val="044E7C"/>
                </a:solidFill>
                <a:latin typeface="Proxima Nova Rg"/>
                <a:cs typeface="Proxima Nova Rg"/>
              </a:rPr>
              <a:t>The Lifecycle Index Funds glidepath, the planned progression of asset allocation changes over time, has been structured with the objective of maximizing risk-adjusted outcomes by investing in a diversified portfolio of equity and fixed-income index investments.</a:t>
            </a:r>
            <a:endParaRPr sz="959" dirty="0">
              <a:latin typeface="Proxima Nova Rg"/>
              <a:cs typeface="Proxima Nova Rg"/>
            </a:endParaRPr>
          </a:p>
          <a:p>
            <a:pPr marL="8405"/>
            <a:endParaRPr sz="728" dirty="0">
              <a:latin typeface="Proxima Nova Rg"/>
              <a:cs typeface="Proxima Nova Rg"/>
            </a:endParaRPr>
          </a:p>
          <a:p>
            <a:pPr marL="8405">
              <a:spcBef>
                <a:spcPts val="159"/>
              </a:spcBef>
            </a:pPr>
            <a:endParaRPr sz="728" dirty="0">
              <a:latin typeface="Proxima Nova Rg"/>
              <a:cs typeface="Proxima Nova Rg"/>
            </a:endParaRPr>
          </a:p>
        </p:txBody>
      </p:sp>
      <p:sp>
        <p:nvSpPr>
          <p:cNvPr id="8" name="object 8"/>
          <p:cNvSpPr txBox="1"/>
          <p:nvPr/>
        </p:nvSpPr>
        <p:spPr>
          <a:xfrm>
            <a:off x="1543233" y="2529232"/>
            <a:ext cx="953060" cy="130700"/>
          </a:xfrm>
          <a:prstGeom prst="rect">
            <a:avLst/>
          </a:prstGeom>
        </p:spPr>
        <p:txBody>
          <a:bodyPr vert="horz" wrap="square" lIns="0" tIns="8405" rIns="0" bIns="0" rtlCol="0">
            <a:spAutoFit/>
          </a:bodyPr>
          <a:lstStyle/>
          <a:p>
            <a:pPr marL="8405">
              <a:spcBef>
                <a:spcPts val="66"/>
              </a:spcBef>
            </a:pPr>
            <a:r>
              <a:rPr sz="794" b="1" spc="-3" dirty="0">
                <a:solidFill>
                  <a:srgbClr val="044E7C"/>
                </a:solidFill>
                <a:latin typeface="Proxima Nova Rg"/>
                <a:cs typeface="Proxima Nova Rg"/>
              </a:rPr>
              <a:t>EQUITY</a:t>
            </a:r>
            <a:r>
              <a:rPr sz="794" b="1" spc="-23" dirty="0">
                <a:solidFill>
                  <a:srgbClr val="044E7C"/>
                </a:solidFill>
                <a:latin typeface="Proxima Nova Rg"/>
                <a:cs typeface="Proxima Nova Rg"/>
              </a:rPr>
              <a:t> </a:t>
            </a:r>
            <a:r>
              <a:rPr sz="794" b="1" spc="-3" dirty="0">
                <a:solidFill>
                  <a:srgbClr val="044E7C"/>
                </a:solidFill>
                <a:latin typeface="Proxima Nova Rg"/>
                <a:cs typeface="Proxima Nova Rg"/>
              </a:rPr>
              <a:t>GLIDEPATH</a:t>
            </a:r>
            <a:endParaRPr sz="794" dirty="0">
              <a:latin typeface="Proxima Nova Rg"/>
              <a:cs typeface="Proxima Nova Rg"/>
            </a:endParaRPr>
          </a:p>
        </p:txBody>
      </p:sp>
      <p:sp>
        <p:nvSpPr>
          <p:cNvPr id="9" name="object 9"/>
          <p:cNvSpPr/>
          <p:nvPr/>
        </p:nvSpPr>
        <p:spPr>
          <a:xfrm>
            <a:off x="3916456" y="2553091"/>
            <a:ext cx="60512" cy="60512"/>
          </a:xfrm>
          <a:custGeom>
            <a:avLst/>
            <a:gdLst/>
            <a:ahLst/>
            <a:cxnLst/>
            <a:rect l="l" t="t" r="r" b="b"/>
            <a:pathLst>
              <a:path w="91439" h="91439">
                <a:moveTo>
                  <a:pt x="0" y="0"/>
                </a:moveTo>
                <a:lnTo>
                  <a:pt x="91439" y="0"/>
                </a:lnTo>
                <a:lnTo>
                  <a:pt x="91439" y="91439"/>
                </a:lnTo>
                <a:lnTo>
                  <a:pt x="0" y="91439"/>
                </a:lnTo>
                <a:lnTo>
                  <a:pt x="0" y="0"/>
                </a:lnTo>
                <a:close/>
              </a:path>
            </a:pathLst>
          </a:custGeom>
          <a:solidFill>
            <a:srgbClr val="D9D9D9"/>
          </a:solidFill>
        </p:spPr>
        <p:txBody>
          <a:bodyPr wrap="square" lIns="0" tIns="0" rIns="0" bIns="0" rtlCol="0"/>
          <a:lstStyle/>
          <a:p>
            <a:endParaRPr sz="1191"/>
          </a:p>
        </p:txBody>
      </p:sp>
      <p:sp>
        <p:nvSpPr>
          <p:cNvPr id="10" name="object 10"/>
          <p:cNvSpPr/>
          <p:nvPr/>
        </p:nvSpPr>
        <p:spPr>
          <a:xfrm>
            <a:off x="3916456" y="2685713"/>
            <a:ext cx="60512" cy="60512"/>
          </a:xfrm>
          <a:custGeom>
            <a:avLst/>
            <a:gdLst/>
            <a:ahLst/>
            <a:cxnLst/>
            <a:rect l="l" t="t" r="r" b="b"/>
            <a:pathLst>
              <a:path w="91439" h="91439">
                <a:moveTo>
                  <a:pt x="0" y="0"/>
                </a:moveTo>
                <a:lnTo>
                  <a:pt x="91439" y="0"/>
                </a:lnTo>
                <a:lnTo>
                  <a:pt x="91439" y="91439"/>
                </a:lnTo>
                <a:lnTo>
                  <a:pt x="0" y="91439"/>
                </a:lnTo>
                <a:lnTo>
                  <a:pt x="0" y="0"/>
                </a:lnTo>
                <a:close/>
              </a:path>
            </a:pathLst>
          </a:custGeom>
          <a:solidFill>
            <a:srgbClr val="044E7C"/>
          </a:solidFill>
        </p:spPr>
        <p:txBody>
          <a:bodyPr wrap="square" lIns="0" tIns="0" rIns="0" bIns="0" rtlCol="0"/>
          <a:lstStyle/>
          <a:p>
            <a:endParaRPr sz="1191"/>
          </a:p>
        </p:txBody>
      </p:sp>
      <p:sp>
        <p:nvSpPr>
          <p:cNvPr id="11" name="object 11"/>
          <p:cNvSpPr txBox="1"/>
          <p:nvPr/>
        </p:nvSpPr>
        <p:spPr>
          <a:xfrm>
            <a:off x="4018990" y="2504410"/>
            <a:ext cx="1577088" cy="247655"/>
          </a:xfrm>
          <a:prstGeom prst="rect">
            <a:avLst/>
          </a:prstGeom>
        </p:spPr>
        <p:txBody>
          <a:bodyPr vert="horz" wrap="square" lIns="0" tIns="8405" rIns="0" bIns="0" rtlCol="0">
            <a:spAutoFit/>
          </a:bodyPr>
          <a:lstStyle/>
          <a:p>
            <a:pPr marL="8405" marR="3362">
              <a:lnSpc>
                <a:spcPct val="134900"/>
              </a:lnSpc>
              <a:spcBef>
                <a:spcPts val="66"/>
              </a:spcBef>
            </a:pPr>
            <a:r>
              <a:rPr sz="596" spc="-3" dirty="0">
                <a:latin typeface="Proxima Nova Rg"/>
                <a:cs typeface="Proxima Nova Rg"/>
              </a:rPr>
              <a:t>Max/Min equity exposure for peer comparisons  Target Date</a:t>
            </a:r>
            <a:r>
              <a:rPr sz="596" spc="14" dirty="0">
                <a:latin typeface="Proxima Nova Rg"/>
                <a:cs typeface="Proxima Nova Rg"/>
              </a:rPr>
              <a:t> </a:t>
            </a:r>
            <a:r>
              <a:rPr sz="596" spc="-3" dirty="0">
                <a:latin typeface="Proxima Nova Rg"/>
                <a:cs typeface="Proxima Nova Rg"/>
              </a:rPr>
              <a:t>Glidepath</a:t>
            </a:r>
            <a:endParaRPr sz="596" dirty="0">
              <a:latin typeface="Proxima Nova Rg"/>
              <a:cs typeface="Proxima Nova Rg"/>
            </a:endParaRPr>
          </a:p>
        </p:txBody>
      </p:sp>
      <p:sp>
        <p:nvSpPr>
          <p:cNvPr id="12" name="object 12"/>
          <p:cNvSpPr txBox="1"/>
          <p:nvPr/>
        </p:nvSpPr>
        <p:spPr>
          <a:xfrm>
            <a:off x="1682469" y="4648497"/>
            <a:ext cx="4173631" cy="1023021"/>
          </a:xfrm>
          <a:prstGeom prst="rect">
            <a:avLst/>
          </a:prstGeom>
        </p:spPr>
        <p:txBody>
          <a:bodyPr vert="horz" wrap="square" lIns="0" tIns="7985" rIns="0" bIns="0" rtlCol="0">
            <a:spAutoFit/>
          </a:bodyPr>
          <a:lstStyle/>
          <a:p>
            <a:pPr marL="8405">
              <a:spcBef>
                <a:spcPts val="63"/>
              </a:spcBef>
              <a:tabLst>
                <a:tab pos="121871" algn="l"/>
              </a:tabLst>
            </a:pPr>
            <a:r>
              <a:rPr sz="728" spc="-3" dirty="0">
                <a:latin typeface="Proxima Nova Rg"/>
                <a:cs typeface="Proxima Nova Rg"/>
              </a:rPr>
              <a:t>›	</a:t>
            </a:r>
            <a:r>
              <a:rPr sz="728" spc="-7" dirty="0">
                <a:latin typeface="Proxima Nova Rg"/>
                <a:cs typeface="Proxima Nova Rg"/>
              </a:rPr>
              <a:t>Equity </a:t>
            </a:r>
            <a:r>
              <a:rPr sz="728" spc="-3" dirty="0">
                <a:latin typeface="Proxima Nova Rg"/>
                <a:cs typeface="Proxima Nova Rg"/>
              </a:rPr>
              <a:t>at retirement (age 65) is</a:t>
            </a:r>
            <a:r>
              <a:rPr sz="728" spc="50" dirty="0">
                <a:latin typeface="Proxima Nova Rg"/>
                <a:cs typeface="Proxima Nova Rg"/>
              </a:rPr>
              <a:t> </a:t>
            </a:r>
            <a:r>
              <a:rPr sz="728" spc="-3" dirty="0">
                <a:latin typeface="Proxima Nova Rg"/>
                <a:cs typeface="Proxima Nova Rg"/>
              </a:rPr>
              <a:t>50.0%</a:t>
            </a:r>
            <a:endParaRPr sz="728" dirty="0">
              <a:latin typeface="Proxima Nova Rg"/>
              <a:cs typeface="Proxima Nova Rg"/>
            </a:endParaRPr>
          </a:p>
          <a:p>
            <a:pPr marL="8405">
              <a:tabLst>
                <a:tab pos="121871" algn="l"/>
              </a:tabLst>
            </a:pPr>
            <a:r>
              <a:rPr sz="728" spc="-3" dirty="0">
                <a:latin typeface="Proxima Nova Rg"/>
                <a:cs typeface="Proxima Nova Rg"/>
              </a:rPr>
              <a:t>›	</a:t>
            </a:r>
            <a:r>
              <a:rPr sz="728" spc="-7" dirty="0">
                <a:latin typeface="Proxima Nova Rg"/>
                <a:cs typeface="Proxima Nova Rg"/>
              </a:rPr>
              <a:t>Equity </a:t>
            </a:r>
            <a:r>
              <a:rPr sz="728" spc="-3" dirty="0">
                <a:latin typeface="Proxima Nova Rg"/>
                <a:cs typeface="Proxima Nova Rg"/>
              </a:rPr>
              <a:t>at </a:t>
            </a:r>
            <a:r>
              <a:rPr sz="728" spc="-7" dirty="0">
                <a:latin typeface="Proxima Nova Rg"/>
                <a:cs typeface="Proxima Nova Rg"/>
              </a:rPr>
              <a:t>landing </a:t>
            </a:r>
            <a:r>
              <a:rPr sz="728" spc="-3" dirty="0">
                <a:latin typeface="Proxima Nova Rg"/>
                <a:cs typeface="Proxima Nova Rg"/>
              </a:rPr>
              <a:t>point (age 95) is</a:t>
            </a:r>
            <a:r>
              <a:rPr sz="728" spc="43" dirty="0">
                <a:latin typeface="Proxima Nova Rg"/>
                <a:cs typeface="Proxima Nova Rg"/>
              </a:rPr>
              <a:t> </a:t>
            </a:r>
            <a:r>
              <a:rPr sz="728" spc="-3" dirty="0">
                <a:latin typeface="Proxima Nova Rg"/>
                <a:cs typeface="Proxima Nova Rg"/>
              </a:rPr>
              <a:t>20.0%</a:t>
            </a:r>
            <a:endParaRPr sz="728" dirty="0">
              <a:latin typeface="Proxima Nova Rg"/>
              <a:cs typeface="Proxima Nova Rg"/>
            </a:endParaRPr>
          </a:p>
          <a:p>
            <a:pPr marL="8405">
              <a:tabLst>
                <a:tab pos="121871" algn="l"/>
              </a:tabLst>
            </a:pPr>
            <a:r>
              <a:rPr sz="728" spc="-3" dirty="0">
                <a:latin typeface="Proxima Nova Rg"/>
                <a:cs typeface="Proxima Nova Rg"/>
              </a:rPr>
              <a:t>›	</a:t>
            </a:r>
            <a:r>
              <a:rPr sz="728" b="1" spc="-3" dirty="0">
                <a:latin typeface="Proxima Nova Rg"/>
                <a:cs typeface="Proxima Nova Rg"/>
              </a:rPr>
              <a:t>2010: </a:t>
            </a:r>
            <a:r>
              <a:rPr sz="728" spc="-7" dirty="0">
                <a:latin typeface="Proxima Nova Rg"/>
                <a:cs typeface="Proxima Nova Rg"/>
              </a:rPr>
              <a:t>Added </a:t>
            </a:r>
            <a:r>
              <a:rPr sz="728" spc="-3" dirty="0">
                <a:latin typeface="Proxima Nova Rg"/>
                <a:cs typeface="Proxima Nova Rg"/>
              </a:rPr>
              <a:t>EM </a:t>
            </a:r>
            <a:r>
              <a:rPr sz="728" spc="-7" dirty="0">
                <a:latin typeface="Proxima Nova Rg"/>
                <a:cs typeface="Proxima Nova Rg"/>
              </a:rPr>
              <a:t>Equity</a:t>
            </a:r>
            <a:r>
              <a:rPr sz="728" spc="40" dirty="0">
                <a:latin typeface="Proxima Nova Rg"/>
                <a:cs typeface="Proxima Nova Rg"/>
              </a:rPr>
              <a:t> </a:t>
            </a:r>
            <a:r>
              <a:rPr sz="728" spc="-3" dirty="0">
                <a:latin typeface="Proxima Nova Rg"/>
                <a:cs typeface="Proxima Nova Rg"/>
              </a:rPr>
              <a:t>Index</a:t>
            </a:r>
            <a:endParaRPr sz="728" dirty="0">
              <a:latin typeface="Proxima Nova Rg"/>
              <a:cs typeface="Proxima Nova Rg"/>
            </a:endParaRPr>
          </a:p>
          <a:p>
            <a:pPr marL="8405">
              <a:tabLst>
                <a:tab pos="121871" algn="l"/>
              </a:tabLst>
            </a:pPr>
            <a:r>
              <a:rPr sz="728" spc="-3" dirty="0">
                <a:latin typeface="Proxima Nova Rg"/>
                <a:cs typeface="Proxima Nova Rg"/>
              </a:rPr>
              <a:t>›	</a:t>
            </a:r>
            <a:r>
              <a:rPr sz="728" b="1" spc="-3" dirty="0">
                <a:latin typeface="Proxima Nova Rg"/>
                <a:cs typeface="Proxima Nova Rg"/>
              </a:rPr>
              <a:t>2013: </a:t>
            </a:r>
            <a:r>
              <a:rPr sz="728" spc="-3" dirty="0">
                <a:latin typeface="Proxima Nova Rg"/>
                <a:cs typeface="Proxima Nova Rg"/>
              </a:rPr>
              <a:t>Increased International </a:t>
            </a:r>
            <a:r>
              <a:rPr sz="728" spc="-7" dirty="0">
                <a:latin typeface="Proxima Nova Rg"/>
                <a:cs typeface="Proxima Nova Rg"/>
              </a:rPr>
              <a:t>Equity </a:t>
            </a:r>
            <a:r>
              <a:rPr sz="728" spc="-3" dirty="0">
                <a:latin typeface="Proxima Nova Rg"/>
                <a:cs typeface="Proxima Nova Rg"/>
              </a:rPr>
              <a:t>as a % of total equity from 25% to</a:t>
            </a:r>
            <a:r>
              <a:rPr sz="728" spc="80" dirty="0">
                <a:latin typeface="Proxima Nova Rg"/>
                <a:cs typeface="Proxima Nova Rg"/>
              </a:rPr>
              <a:t> </a:t>
            </a:r>
            <a:r>
              <a:rPr sz="728" spc="-3" dirty="0">
                <a:latin typeface="Proxima Nova Rg"/>
                <a:cs typeface="Proxima Nova Rg"/>
              </a:rPr>
              <a:t>30%</a:t>
            </a:r>
            <a:endParaRPr sz="728" dirty="0">
              <a:latin typeface="Proxima Nova Rg"/>
              <a:cs typeface="Proxima Nova Rg"/>
            </a:endParaRPr>
          </a:p>
          <a:p>
            <a:pPr marL="8405">
              <a:lnSpc>
                <a:spcPts val="851"/>
              </a:lnSpc>
              <a:tabLst>
                <a:tab pos="121871" algn="l"/>
              </a:tabLst>
            </a:pPr>
            <a:r>
              <a:rPr sz="728" spc="-3" dirty="0">
                <a:latin typeface="Proxima Nova Rg"/>
                <a:cs typeface="Proxima Nova Rg"/>
              </a:rPr>
              <a:t>›	</a:t>
            </a:r>
            <a:r>
              <a:rPr sz="728" b="1" spc="-3" dirty="0">
                <a:latin typeface="Proxima Nova Rg"/>
                <a:cs typeface="Proxima Nova Rg"/>
              </a:rPr>
              <a:t>2015: </a:t>
            </a:r>
            <a:r>
              <a:rPr sz="728" spc="-7" dirty="0">
                <a:latin typeface="Proxima Nova Rg"/>
                <a:cs typeface="Proxima Nova Rg"/>
              </a:rPr>
              <a:t>Added </a:t>
            </a:r>
            <a:r>
              <a:rPr sz="728" spc="-3" dirty="0">
                <a:latin typeface="Proxima Nova Rg"/>
                <a:cs typeface="Proxima Nova Rg"/>
              </a:rPr>
              <a:t>Short-term </a:t>
            </a:r>
            <a:r>
              <a:rPr sz="728" spc="-7" dirty="0">
                <a:latin typeface="Proxima Nova Rg"/>
                <a:cs typeface="Proxima Nova Rg"/>
              </a:rPr>
              <a:t>Bonds </a:t>
            </a:r>
            <a:r>
              <a:rPr sz="728" spc="-3" dirty="0">
                <a:latin typeface="Proxima Nova Rg"/>
                <a:cs typeface="Proxima Nova Rg"/>
              </a:rPr>
              <a:t>as </a:t>
            </a:r>
            <a:r>
              <a:rPr sz="728" spc="-7" dirty="0">
                <a:latin typeface="Proxima Nova Rg"/>
                <a:cs typeface="Proxima Nova Rg"/>
              </a:rPr>
              <a:t>distinct </a:t>
            </a:r>
            <a:r>
              <a:rPr sz="728" spc="-3" dirty="0">
                <a:latin typeface="Proxima Nova Rg"/>
                <a:cs typeface="Proxima Nova Rg"/>
              </a:rPr>
              <a:t>asset</a:t>
            </a:r>
            <a:r>
              <a:rPr sz="728" spc="96" dirty="0">
                <a:latin typeface="Proxima Nova Rg"/>
                <a:cs typeface="Proxima Nova Rg"/>
              </a:rPr>
              <a:t> </a:t>
            </a:r>
            <a:r>
              <a:rPr sz="728" spc="-7" dirty="0">
                <a:latin typeface="Proxima Nova Rg"/>
                <a:cs typeface="Proxima Nova Rg"/>
              </a:rPr>
              <a:t>class</a:t>
            </a:r>
            <a:endParaRPr sz="728" dirty="0">
              <a:latin typeface="Proxima Nova Rg"/>
              <a:cs typeface="Proxima Nova Rg"/>
            </a:endParaRPr>
          </a:p>
          <a:p>
            <a:pPr marL="8405">
              <a:lnSpc>
                <a:spcPts val="851"/>
              </a:lnSpc>
              <a:tabLst>
                <a:tab pos="121871" algn="l"/>
              </a:tabLst>
            </a:pPr>
            <a:r>
              <a:rPr sz="728" spc="-3" dirty="0">
                <a:latin typeface="Proxima Nova Rg"/>
                <a:cs typeface="Proxima Nova Rg"/>
              </a:rPr>
              <a:t>›	</a:t>
            </a:r>
            <a:r>
              <a:rPr sz="728" b="1" spc="-3" dirty="0">
                <a:latin typeface="Proxima Nova Rg"/>
                <a:cs typeface="Proxima Nova Rg"/>
              </a:rPr>
              <a:t>2016: </a:t>
            </a:r>
            <a:r>
              <a:rPr sz="728" spc="-3" dirty="0">
                <a:latin typeface="Proxima Nova Rg"/>
                <a:cs typeface="Proxima Nova Rg"/>
              </a:rPr>
              <a:t>Increased equity for younger investors (2045-2060</a:t>
            </a:r>
            <a:r>
              <a:rPr sz="728" spc="63" dirty="0">
                <a:latin typeface="Proxima Nova Rg"/>
                <a:cs typeface="Proxima Nova Rg"/>
              </a:rPr>
              <a:t> </a:t>
            </a:r>
            <a:r>
              <a:rPr sz="728" spc="-3" dirty="0">
                <a:latin typeface="Proxima Nova Rg"/>
                <a:cs typeface="Proxima Nova Rg"/>
              </a:rPr>
              <a:t>funds)</a:t>
            </a:r>
            <a:endParaRPr sz="728" dirty="0">
              <a:latin typeface="Proxima Nova Rg"/>
              <a:cs typeface="Proxima Nova Rg"/>
            </a:endParaRPr>
          </a:p>
          <a:p>
            <a:pPr marL="121871" marR="3362" indent="-113886" algn="just"/>
            <a:r>
              <a:rPr sz="728" spc="-3" dirty="0">
                <a:latin typeface="Proxima Nova Rg"/>
                <a:cs typeface="Proxima Nova Rg"/>
              </a:rPr>
              <a:t>› </a:t>
            </a:r>
            <a:r>
              <a:rPr sz="728" b="1" spc="-3" dirty="0">
                <a:latin typeface="Proxima Nova Rg"/>
                <a:cs typeface="Proxima Nova Rg"/>
              </a:rPr>
              <a:t>2019: </a:t>
            </a:r>
            <a:r>
              <a:rPr sz="728" dirty="0">
                <a:latin typeface="Proxima Nova Rg"/>
                <a:cs typeface="Proxima Nova Rg"/>
              </a:rPr>
              <a:t>The </a:t>
            </a:r>
            <a:r>
              <a:rPr sz="728" spc="-3" dirty="0">
                <a:latin typeface="Proxima Nova Rg"/>
                <a:cs typeface="Proxima Nova Rg"/>
              </a:rPr>
              <a:t>final landing point for </a:t>
            </a:r>
            <a:r>
              <a:rPr sz="728" dirty="0">
                <a:latin typeface="Proxima Nova Rg"/>
                <a:cs typeface="Proxima Nova Rg"/>
              </a:rPr>
              <a:t>the Lifecycle </a:t>
            </a:r>
            <a:r>
              <a:rPr sz="728" spc="-3" dirty="0">
                <a:latin typeface="Proxima Nova Rg"/>
                <a:cs typeface="Proxima Nova Rg"/>
              </a:rPr>
              <a:t>funds glidepath </a:t>
            </a:r>
            <a:r>
              <a:rPr sz="728" dirty="0">
                <a:latin typeface="Proxima Nova Rg"/>
                <a:cs typeface="Proxima Nova Rg"/>
              </a:rPr>
              <a:t>extended </a:t>
            </a:r>
            <a:r>
              <a:rPr sz="728" spc="-3" dirty="0">
                <a:latin typeface="Proxima Nova Rg"/>
                <a:cs typeface="Proxima Nova Rg"/>
              </a:rPr>
              <a:t>from </a:t>
            </a:r>
            <a:r>
              <a:rPr sz="728" dirty="0">
                <a:latin typeface="Proxima Nova Rg"/>
                <a:cs typeface="Proxima Nova Rg"/>
              </a:rPr>
              <a:t>10 </a:t>
            </a:r>
            <a:r>
              <a:rPr sz="728" spc="-3" dirty="0">
                <a:latin typeface="Proxima Nova Rg"/>
                <a:cs typeface="Proxima Nova Rg"/>
              </a:rPr>
              <a:t>years past  retirement </a:t>
            </a:r>
            <a:r>
              <a:rPr sz="728" dirty="0">
                <a:latin typeface="Proxima Nova Rg"/>
                <a:cs typeface="Proxima Nova Rg"/>
              </a:rPr>
              <a:t>to </a:t>
            </a:r>
            <a:r>
              <a:rPr sz="728" spc="-3" dirty="0">
                <a:latin typeface="Proxima Nova Rg"/>
                <a:cs typeface="Proxima Nova Rg"/>
              </a:rPr>
              <a:t>30 years past retirement. </a:t>
            </a:r>
            <a:r>
              <a:rPr sz="728" dirty="0">
                <a:latin typeface="Proxima Nova Rg"/>
                <a:cs typeface="Proxima Nova Rg"/>
              </a:rPr>
              <a:t>The </a:t>
            </a:r>
            <a:r>
              <a:rPr sz="728" spc="-3" dirty="0">
                <a:latin typeface="Proxima Nova Rg"/>
                <a:cs typeface="Proxima Nova Rg"/>
              </a:rPr>
              <a:t>asset allocation will remain static </a:t>
            </a:r>
            <a:r>
              <a:rPr sz="728" dirty="0">
                <a:latin typeface="Proxima Nova Rg"/>
                <a:cs typeface="Proxima Nova Rg"/>
              </a:rPr>
              <a:t>after age </a:t>
            </a:r>
            <a:r>
              <a:rPr sz="728" spc="-3" dirty="0">
                <a:latin typeface="Proxima Nova Rg"/>
                <a:cs typeface="Proxima Nova Rg"/>
              </a:rPr>
              <a:t>95 with </a:t>
            </a:r>
            <a:r>
              <a:rPr sz="728" spc="-7" dirty="0">
                <a:latin typeface="Proxima Nova Rg"/>
                <a:cs typeface="Proxima Nova Rg"/>
              </a:rPr>
              <a:t>an  </a:t>
            </a:r>
            <a:r>
              <a:rPr sz="728" spc="-3" dirty="0">
                <a:latin typeface="Proxima Nova Rg"/>
                <a:cs typeface="Proxima Nova Rg"/>
              </a:rPr>
              <a:t>20% of equity compared to the previous asset allocation of 40% after age</a:t>
            </a:r>
            <a:r>
              <a:rPr sz="728" spc="89" dirty="0">
                <a:latin typeface="Proxima Nova Rg"/>
                <a:cs typeface="Proxima Nova Rg"/>
              </a:rPr>
              <a:t> </a:t>
            </a:r>
            <a:r>
              <a:rPr sz="728" spc="-3" dirty="0">
                <a:latin typeface="Proxima Nova Rg"/>
                <a:cs typeface="Proxima Nova Rg"/>
              </a:rPr>
              <a:t>75.</a:t>
            </a:r>
            <a:endParaRPr sz="728" dirty="0">
              <a:latin typeface="Proxima Nova Rg"/>
              <a:cs typeface="Proxima Nova Rg"/>
            </a:endParaRPr>
          </a:p>
        </p:txBody>
      </p:sp>
      <p:sp>
        <p:nvSpPr>
          <p:cNvPr id="13" name="object 13"/>
          <p:cNvSpPr txBox="1"/>
          <p:nvPr/>
        </p:nvSpPr>
        <p:spPr>
          <a:xfrm>
            <a:off x="6680812" y="5312602"/>
            <a:ext cx="844643" cy="191871"/>
          </a:xfrm>
          <a:prstGeom prst="rect">
            <a:avLst/>
          </a:prstGeom>
        </p:spPr>
        <p:txBody>
          <a:bodyPr vert="horz" wrap="square" lIns="0" tIns="8405" rIns="0" bIns="0" rtlCol="0">
            <a:spAutoFit/>
          </a:bodyPr>
          <a:lstStyle/>
          <a:p>
            <a:pPr marL="8405" marR="3362">
              <a:spcBef>
                <a:spcPts val="66"/>
              </a:spcBef>
            </a:pPr>
            <a:r>
              <a:rPr sz="596" dirty="0">
                <a:latin typeface="Proxima Nova Rg"/>
                <a:cs typeface="Proxima Nova Rg"/>
              </a:rPr>
              <a:t>A = </a:t>
            </a:r>
            <a:r>
              <a:rPr sz="596" spc="-3" dirty="0">
                <a:latin typeface="Proxima Nova Rg"/>
                <a:cs typeface="Proxima Nova Rg"/>
              </a:rPr>
              <a:t>Active Management  </a:t>
            </a:r>
            <a:r>
              <a:rPr sz="596" dirty="0">
                <a:latin typeface="Proxima Nova Rg"/>
                <a:cs typeface="Proxima Nova Rg"/>
              </a:rPr>
              <a:t>P = </a:t>
            </a:r>
            <a:r>
              <a:rPr sz="596" spc="-3" dirty="0">
                <a:latin typeface="Proxima Nova Rg"/>
                <a:cs typeface="Proxima Nova Rg"/>
              </a:rPr>
              <a:t>Passive</a:t>
            </a:r>
            <a:r>
              <a:rPr sz="596" spc="-37" dirty="0">
                <a:latin typeface="Proxima Nova Rg"/>
                <a:cs typeface="Proxima Nova Rg"/>
              </a:rPr>
              <a:t> </a:t>
            </a:r>
            <a:r>
              <a:rPr sz="596" spc="-3" dirty="0">
                <a:latin typeface="Proxima Nova Rg"/>
                <a:cs typeface="Proxima Nova Rg"/>
              </a:rPr>
              <a:t>Management</a:t>
            </a:r>
            <a:endParaRPr sz="596">
              <a:latin typeface="Proxima Nova Rg"/>
              <a:cs typeface="Proxima Nova Rg"/>
            </a:endParaRPr>
          </a:p>
        </p:txBody>
      </p:sp>
      <p:sp>
        <p:nvSpPr>
          <p:cNvPr id="14" name="object 14"/>
          <p:cNvSpPr/>
          <p:nvPr/>
        </p:nvSpPr>
        <p:spPr>
          <a:xfrm>
            <a:off x="5908302" y="2464846"/>
            <a:ext cx="84212" cy="84212"/>
          </a:xfrm>
          <a:prstGeom prst="rect">
            <a:avLst/>
          </a:prstGeom>
          <a:blipFill>
            <a:blip r:embed="rId2" cstate="print"/>
            <a:stretch>
              <a:fillRect/>
            </a:stretch>
          </a:blipFill>
        </p:spPr>
        <p:txBody>
          <a:bodyPr wrap="square" lIns="0" tIns="0" rIns="0" bIns="0" rtlCol="0"/>
          <a:lstStyle/>
          <a:p>
            <a:endParaRPr sz="1191"/>
          </a:p>
        </p:txBody>
      </p:sp>
      <p:sp>
        <p:nvSpPr>
          <p:cNvPr id="15" name="object 15"/>
          <p:cNvSpPr/>
          <p:nvPr/>
        </p:nvSpPr>
        <p:spPr>
          <a:xfrm>
            <a:off x="1536574" y="2308141"/>
            <a:ext cx="6045293" cy="238685"/>
          </a:xfrm>
          <a:custGeom>
            <a:avLst/>
            <a:gdLst/>
            <a:ahLst/>
            <a:cxnLst/>
            <a:rect l="l" t="t" r="r" b="b"/>
            <a:pathLst>
              <a:path w="9135110" h="360680">
                <a:moveTo>
                  <a:pt x="0" y="0"/>
                </a:moveTo>
                <a:lnTo>
                  <a:pt x="9134997" y="0"/>
                </a:lnTo>
                <a:lnTo>
                  <a:pt x="9134997" y="360370"/>
                </a:lnTo>
                <a:lnTo>
                  <a:pt x="0" y="360370"/>
                </a:lnTo>
                <a:lnTo>
                  <a:pt x="0" y="0"/>
                </a:lnTo>
                <a:close/>
              </a:path>
            </a:pathLst>
          </a:custGeom>
          <a:solidFill>
            <a:srgbClr val="FFFFFF"/>
          </a:solidFill>
        </p:spPr>
        <p:txBody>
          <a:bodyPr wrap="square" lIns="0" tIns="0" rIns="0" bIns="0" rtlCol="0"/>
          <a:lstStyle/>
          <a:p>
            <a:endParaRPr sz="1191"/>
          </a:p>
        </p:txBody>
      </p:sp>
      <p:sp>
        <p:nvSpPr>
          <p:cNvPr id="17" name="object 17"/>
          <p:cNvSpPr/>
          <p:nvPr/>
        </p:nvSpPr>
        <p:spPr>
          <a:xfrm>
            <a:off x="1536571" y="2308137"/>
            <a:ext cx="5938170" cy="161138"/>
          </a:xfrm>
          <a:prstGeom prst="rect">
            <a:avLst/>
          </a:prstGeom>
          <a:blipFill>
            <a:blip r:embed="rId3" cstate="print"/>
            <a:stretch>
              <a:fillRect/>
            </a:stretch>
          </a:blipFill>
        </p:spPr>
        <p:txBody>
          <a:bodyPr wrap="square" lIns="0" tIns="0" rIns="0" bIns="0" rtlCol="0"/>
          <a:lstStyle/>
          <a:p>
            <a:endParaRPr sz="1191"/>
          </a:p>
        </p:txBody>
      </p:sp>
      <p:sp>
        <p:nvSpPr>
          <p:cNvPr id="18" name="object 18"/>
          <p:cNvSpPr/>
          <p:nvPr/>
        </p:nvSpPr>
        <p:spPr>
          <a:xfrm>
            <a:off x="6051596" y="2353258"/>
            <a:ext cx="81866" cy="83792"/>
          </a:xfrm>
          <a:prstGeom prst="rect">
            <a:avLst/>
          </a:prstGeom>
          <a:blipFill>
            <a:blip r:embed="rId4" cstate="print"/>
            <a:stretch>
              <a:fillRect/>
            </a:stretch>
          </a:blipFill>
        </p:spPr>
        <p:txBody>
          <a:bodyPr wrap="square" lIns="0" tIns="0" rIns="0" bIns="0" rtlCol="0"/>
          <a:lstStyle/>
          <a:p>
            <a:endParaRPr sz="1191"/>
          </a:p>
        </p:txBody>
      </p:sp>
      <p:sp>
        <p:nvSpPr>
          <p:cNvPr id="19" name="object 19"/>
          <p:cNvSpPr/>
          <p:nvPr/>
        </p:nvSpPr>
        <p:spPr>
          <a:xfrm>
            <a:off x="2074378" y="2898516"/>
            <a:ext cx="3513464" cy="1456905"/>
          </a:xfrm>
          <a:custGeom>
            <a:avLst/>
            <a:gdLst/>
            <a:ahLst/>
            <a:cxnLst/>
            <a:rect l="l" t="t" r="r" b="b"/>
            <a:pathLst>
              <a:path w="5309234" h="2201545">
                <a:moveTo>
                  <a:pt x="482345" y="0"/>
                </a:moveTo>
                <a:lnTo>
                  <a:pt x="0" y="0"/>
                </a:lnTo>
                <a:lnTo>
                  <a:pt x="0" y="2201418"/>
                </a:lnTo>
                <a:lnTo>
                  <a:pt x="5308854" y="2201418"/>
                </a:lnTo>
                <a:lnTo>
                  <a:pt x="5308854" y="943356"/>
                </a:lnTo>
                <a:lnTo>
                  <a:pt x="3861054" y="943356"/>
                </a:lnTo>
                <a:lnTo>
                  <a:pt x="3377946" y="800100"/>
                </a:lnTo>
                <a:lnTo>
                  <a:pt x="2895600" y="640080"/>
                </a:lnTo>
                <a:lnTo>
                  <a:pt x="2413254" y="444233"/>
                </a:lnTo>
                <a:lnTo>
                  <a:pt x="1930145" y="288785"/>
                </a:lnTo>
                <a:lnTo>
                  <a:pt x="1447800" y="111252"/>
                </a:lnTo>
                <a:lnTo>
                  <a:pt x="965454" y="22098"/>
                </a:lnTo>
                <a:lnTo>
                  <a:pt x="482345" y="0"/>
                </a:lnTo>
                <a:close/>
              </a:path>
            </a:pathLst>
          </a:custGeom>
          <a:solidFill>
            <a:srgbClr val="F1F1F1"/>
          </a:solidFill>
        </p:spPr>
        <p:txBody>
          <a:bodyPr wrap="square" lIns="0" tIns="0" rIns="0" bIns="0" rtlCol="0"/>
          <a:lstStyle/>
          <a:p>
            <a:endParaRPr sz="1191"/>
          </a:p>
        </p:txBody>
      </p:sp>
      <p:sp>
        <p:nvSpPr>
          <p:cNvPr id="20" name="object 20"/>
          <p:cNvSpPr/>
          <p:nvPr/>
        </p:nvSpPr>
        <p:spPr>
          <a:xfrm>
            <a:off x="2074378" y="3030629"/>
            <a:ext cx="3513464" cy="1324955"/>
          </a:xfrm>
          <a:custGeom>
            <a:avLst/>
            <a:gdLst/>
            <a:ahLst/>
            <a:cxnLst/>
            <a:rect l="l" t="t" r="r" b="b"/>
            <a:pathLst>
              <a:path w="5309234" h="2002154">
                <a:moveTo>
                  <a:pt x="482345" y="0"/>
                </a:moveTo>
                <a:lnTo>
                  <a:pt x="0" y="0"/>
                </a:lnTo>
                <a:lnTo>
                  <a:pt x="0" y="2001786"/>
                </a:lnTo>
                <a:lnTo>
                  <a:pt x="5308854" y="2001786"/>
                </a:lnTo>
                <a:lnTo>
                  <a:pt x="5308854" y="1556766"/>
                </a:lnTo>
                <a:lnTo>
                  <a:pt x="4343400" y="1111758"/>
                </a:lnTo>
                <a:lnTo>
                  <a:pt x="3861054" y="1111758"/>
                </a:lnTo>
                <a:lnTo>
                  <a:pt x="3377946" y="778776"/>
                </a:lnTo>
                <a:lnTo>
                  <a:pt x="2895600" y="661416"/>
                </a:lnTo>
                <a:lnTo>
                  <a:pt x="2413254" y="393954"/>
                </a:lnTo>
                <a:lnTo>
                  <a:pt x="1930145" y="178308"/>
                </a:lnTo>
                <a:lnTo>
                  <a:pt x="1447800" y="44970"/>
                </a:lnTo>
                <a:lnTo>
                  <a:pt x="965454" y="11429"/>
                </a:lnTo>
                <a:lnTo>
                  <a:pt x="482345" y="0"/>
                </a:lnTo>
                <a:close/>
              </a:path>
            </a:pathLst>
          </a:custGeom>
          <a:solidFill>
            <a:srgbClr val="FFFFFF"/>
          </a:solidFill>
        </p:spPr>
        <p:txBody>
          <a:bodyPr wrap="square" lIns="0" tIns="0" rIns="0" bIns="0" rtlCol="0"/>
          <a:lstStyle/>
          <a:p>
            <a:endParaRPr sz="1191"/>
          </a:p>
        </p:txBody>
      </p:sp>
      <p:sp>
        <p:nvSpPr>
          <p:cNvPr id="21" name="object 21"/>
          <p:cNvSpPr/>
          <p:nvPr/>
        </p:nvSpPr>
        <p:spPr>
          <a:xfrm>
            <a:off x="1914777" y="2883637"/>
            <a:ext cx="0" cy="1471613"/>
          </a:xfrm>
          <a:custGeom>
            <a:avLst/>
            <a:gdLst/>
            <a:ahLst/>
            <a:cxnLst/>
            <a:rect l="l" t="t" r="r" b="b"/>
            <a:pathLst>
              <a:path h="2223770">
                <a:moveTo>
                  <a:pt x="0" y="2223516"/>
                </a:moveTo>
                <a:lnTo>
                  <a:pt x="0" y="0"/>
                </a:lnTo>
              </a:path>
            </a:pathLst>
          </a:custGeom>
          <a:ln w="9906">
            <a:solidFill>
              <a:srgbClr val="7E7E7E"/>
            </a:solidFill>
          </a:ln>
        </p:spPr>
        <p:txBody>
          <a:bodyPr wrap="square" lIns="0" tIns="0" rIns="0" bIns="0" rtlCol="0"/>
          <a:lstStyle/>
          <a:p>
            <a:endParaRPr sz="1191"/>
          </a:p>
        </p:txBody>
      </p:sp>
      <p:sp>
        <p:nvSpPr>
          <p:cNvPr id="22" name="object 22"/>
          <p:cNvSpPr/>
          <p:nvPr/>
        </p:nvSpPr>
        <p:spPr>
          <a:xfrm>
            <a:off x="1888051" y="4355082"/>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3" name="object 23"/>
          <p:cNvSpPr/>
          <p:nvPr/>
        </p:nvSpPr>
        <p:spPr>
          <a:xfrm>
            <a:off x="1888051" y="4207837"/>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4" name="object 24"/>
          <p:cNvSpPr/>
          <p:nvPr/>
        </p:nvSpPr>
        <p:spPr>
          <a:xfrm>
            <a:off x="1888051" y="4061096"/>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5" name="object 25"/>
          <p:cNvSpPr/>
          <p:nvPr/>
        </p:nvSpPr>
        <p:spPr>
          <a:xfrm>
            <a:off x="1888051" y="3913850"/>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6" name="object 26"/>
          <p:cNvSpPr/>
          <p:nvPr/>
        </p:nvSpPr>
        <p:spPr>
          <a:xfrm>
            <a:off x="1888051" y="3766605"/>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7" name="object 27"/>
          <p:cNvSpPr/>
          <p:nvPr/>
        </p:nvSpPr>
        <p:spPr>
          <a:xfrm>
            <a:off x="1888051" y="3619359"/>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8" name="object 28"/>
          <p:cNvSpPr/>
          <p:nvPr/>
        </p:nvSpPr>
        <p:spPr>
          <a:xfrm>
            <a:off x="1888051" y="3472115"/>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29" name="object 29"/>
          <p:cNvSpPr/>
          <p:nvPr/>
        </p:nvSpPr>
        <p:spPr>
          <a:xfrm>
            <a:off x="1888051" y="3324869"/>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30" name="object 30"/>
          <p:cNvSpPr/>
          <p:nvPr/>
        </p:nvSpPr>
        <p:spPr>
          <a:xfrm>
            <a:off x="1888051" y="3178128"/>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31" name="object 31"/>
          <p:cNvSpPr/>
          <p:nvPr/>
        </p:nvSpPr>
        <p:spPr>
          <a:xfrm>
            <a:off x="1888051" y="3030883"/>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32" name="object 32"/>
          <p:cNvSpPr/>
          <p:nvPr/>
        </p:nvSpPr>
        <p:spPr>
          <a:xfrm>
            <a:off x="1888051" y="2883638"/>
            <a:ext cx="26894" cy="0"/>
          </a:xfrm>
          <a:custGeom>
            <a:avLst/>
            <a:gdLst/>
            <a:ahLst/>
            <a:cxnLst/>
            <a:rect l="l" t="t" r="r" b="b"/>
            <a:pathLst>
              <a:path w="40640">
                <a:moveTo>
                  <a:pt x="0" y="0"/>
                </a:moveTo>
                <a:lnTo>
                  <a:pt x="40386" y="0"/>
                </a:lnTo>
              </a:path>
            </a:pathLst>
          </a:custGeom>
          <a:ln w="9906">
            <a:solidFill>
              <a:srgbClr val="7E7E7E"/>
            </a:solidFill>
          </a:ln>
        </p:spPr>
        <p:txBody>
          <a:bodyPr wrap="square" lIns="0" tIns="0" rIns="0" bIns="0" rtlCol="0"/>
          <a:lstStyle/>
          <a:p>
            <a:endParaRPr sz="1191"/>
          </a:p>
        </p:txBody>
      </p:sp>
      <p:sp>
        <p:nvSpPr>
          <p:cNvPr id="33" name="object 33"/>
          <p:cNvSpPr/>
          <p:nvPr/>
        </p:nvSpPr>
        <p:spPr>
          <a:xfrm>
            <a:off x="1914777" y="4355082"/>
            <a:ext cx="3832412" cy="0"/>
          </a:xfrm>
          <a:custGeom>
            <a:avLst/>
            <a:gdLst/>
            <a:ahLst/>
            <a:cxnLst/>
            <a:rect l="l" t="t" r="r" b="b"/>
            <a:pathLst>
              <a:path w="5791200">
                <a:moveTo>
                  <a:pt x="0" y="0"/>
                </a:moveTo>
                <a:lnTo>
                  <a:pt x="5791200" y="0"/>
                </a:lnTo>
              </a:path>
            </a:pathLst>
          </a:custGeom>
          <a:ln w="9906">
            <a:solidFill>
              <a:srgbClr val="57585B"/>
            </a:solidFill>
          </a:ln>
        </p:spPr>
        <p:txBody>
          <a:bodyPr wrap="square" lIns="0" tIns="0" rIns="0" bIns="0" rtlCol="0"/>
          <a:lstStyle/>
          <a:p>
            <a:endParaRPr sz="1191"/>
          </a:p>
        </p:txBody>
      </p:sp>
      <p:sp>
        <p:nvSpPr>
          <p:cNvPr id="34" name="object 34"/>
          <p:cNvSpPr/>
          <p:nvPr/>
        </p:nvSpPr>
        <p:spPr>
          <a:xfrm>
            <a:off x="2074378" y="2972136"/>
            <a:ext cx="3513464" cy="1088792"/>
          </a:xfrm>
          <a:custGeom>
            <a:avLst/>
            <a:gdLst/>
            <a:ahLst/>
            <a:cxnLst/>
            <a:rect l="l" t="t" r="r" b="b"/>
            <a:pathLst>
              <a:path w="5309234" h="1645285">
                <a:moveTo>
                  <a:pt x="0" y="0"/>
                </a:moveTo>
                <a:lnTo>
                  <a:pt x="482345" y="27432"/>
                </a:lnTo>
                <a:lnTo>
                  <a:pt x="965454" y="55626"/>
                </a:lnTo>
                <a:lnTo>
                  <a:pt x="1447800" y="88392"/>
                </a:lnTo>
                <a:lnTo>
                  <a:pt x="1930145" y="230886"/>
                </a:lnTo>
                <a:lnTo>
                  <a:pt x="2413254" y="409194"/>
                </a:lnTo>
                <a:lnTo>
                  <a:pt x="2895600" y="586740"/>
                </a:lnTo>
                <a:lnTo>
                  <a:pt x="3377946" y="764286"/>
                </a:lnTo>
                <a:lnTo>
                  <a:pt x="3861054" y="978408"/>
                </a:lnTo>
                <a:lnTo>
                  <a:pt x="4343400" y="1089660"/>
                </a:lnTo>
                <a:lnTo>
                  <a:pt x="4826508" y="1200150"/>
                </a:lnTo>
                <a:lnTo>
                  <a:pt x="5308854" y="1645158"/>
                </a:lnTo>
              </a:path>
            </a:pathLst>
          </a:custGeom>
          <a:ln w="28956">
            <a:solidFill>
              <a:srgbClr val="006FC0"/>
            </a:solidFill>
          </a:ln>
        </p:spPr>
        <p:txBody>
          <a:bodyPr wrap="square" lIns="0" tIns="0" rIns="0" bIns="0" rtlCol="0"/>
          <a:lstStyle/>
          <a:p>
            <a:endParaRPr sz="1191"/>
          </a:p>
        </p:txBody>
      </p:sp>
      <p:sp>
        <p:nvSpPr>
          <p:cNvPr id="35" name="object 35"/>
          <p:cNvSpPr txBox="1"/>
          <p:nvPr/>
        </p:nvSpPr>
        <p:spPr>
          <a:xfrm>
            <a:off x="1551631" y="3330407"/>
            <a:ext cx="89768" cy="578224"/>
          </a:xfrm>
          <a:prstGeom prst="rect">
            <a:avLst/>
          </a:prstGeom>
        </p:spPr>
        <p:txBody>
          <a:bodyPr vert="vert270" wrap="square" lIns="0" tIns="0" rIns="0" bIns="0" rtlCol="0">
            <a:spAutoFit/>
          </a:bodyPr>
          <a:lstStyle/>
          <a:p>
            <a:pPr marL="8405">
              <a:lnSpc>
                <a:spcPts val="695"/>
              </a:lnSpc>
            </a:pPr>
            <a:r>
              <a:rPr sz="662" b="1" spc="-3" dirty="0">
                <a:latin typeface="Calibri"/>
                <a:cs typeface="Calibri"/>
              </a:rPr>
              <a:t>Equity</a:t>
            </a:r>
            <a:r>
              <a:rPr sz="662" b="1" spc="-26" dirty="0">
                <a:latin typeface="Calibri"/>
                <a:cs typeface="Calibri"/>
              </a:rPr>
              <a:t> </a:t>
            </a:r>
            <a:r>
              <a:rPr sz="662" b="1" spc="-3" dirty="0">
                <a:latin typeface="Calibri"/>
                <a:cs typeface="Calibri"/>
              </a:rPr>
              <a:t>Exposure</a:t>
            </a:r>
            <a:endParaRPr sz="662">
              <a:latin typeface="Calibri"/>
              <a:cs typeface="Calibri"/>
            </a:endParaRPr>
          </a:p>
        </p:txBody>
      </p:sp>
      <p:sp>
        <p:nvSpPr>
          <p:cNvPr id="36" name="object 36"/>
          <p:cNvSpPr txBox="1"/>
          <p:nvPr/>
        </p:nvSpPr>
        <p:spPr>
          <a:xfrm>
            <a:off x="1632010" y="2769558"/>
            <a:ext cx="4107656" cy="1920738"/>
          </a:xfrm>
          <a:prstGeom prst="rect">
            <a:avLst/>
          </a:prstGeom>
        </p:spPr>
        <p:txBody>
          <a:bodyPr vert="horz" wrap="square" lIns="0" tIns="54629" rIns="0" bIns="0" rtlCol="0">
            <a:spAutoFit/>
          </a:bodyPr>
          <a:lstStyle/>
          <a:p>
            <a:pPr marR="3897334" algn="r">
              <a:spcBef>
                <a:spcPts val="431"/>
              </a:spcBef>
            </a:pPr>
            <a:r>
              <a:rPr sz="662" dirty="0">
                <a:latin typeface="Calibri"/>
                <a:cs typeface="Calibri"/>
              </a:rPr>
              <a:t>1</a:t>
            </a:r>
            <a:r>
              <a:rPr sz="662" spc="-3" dirty="0">
                <a:latin typeface="Calibri"/>
                <a:cs typeface="Calibri"/>
              </a:rPr>
              <a:t>0</a:t>
            </a:r>
            <a:r>
              <a:rPr sz="662" dirty="0">
                <a:latin typeface="Calibri"/>
                <a:cs typeface="Calibri"/>
              </a:rPr>
              <a:t>0%</a:t>
            </a:r>
          </a:p>
          <a:p>
            <a:pPr marR="3898174" algn="r">
              <a:spcBef>
                <a:spcPts val="364"/>
              </a:spcBef>
            </a:pPr>
            <a:r>
              <a:rPr sz="662" dirty="0">
                <a:latin typeface="Calibri"/>
                <a:cs typeface="Calibri"/>
              </a:rPr>
              <a:t>9</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8</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7</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6</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5</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4</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3</a:t>
            </a:r>
            <a:r>
              <a:rPr sz="662" spc="-3" dirty="0">
                <a:latin typeface="Calibri"/>
                <a:cs typeface="Calibri"/>
              </a:rPr>
              <a:t>0%</a:t>
            </a:r>
            <a:endParaRPr sz="662" dirty="0">
              <a:latin typeface="Calibri"/>
              <a:cs typeface="Calibri"/>
            </a:endParaRPr>
          </a:p>
          <a:p>
            <a:pPr marR="3898174" algn="r">
              <a:spcBef>
                <a:spcPts val="368"/>
              </a:spcBef>
            </a:pPr>
            <a:r>
              <a:rPr sz="662" dirty="0">
                <a:latin typeface="Calibri"/>
                <a:cs typeface="Calibri"/>
              </a:rPr>
              <a:t>2</a:t>
            </a:r>
            <a:r>
              <a:rPr sz="662" spc="-3" dirty="0">
                <a:latin typeface="Calibri"/>
                <a:cs typeface="Calibri"/>
              </a:rPr>
              <a:t>0%</a:t>
            </a:r>
            <a:endParaRPr sz="662" dirty="0">
              <a:latin typeface="Calibri"/>
              <a:cs typeface="Calibri"/>
            </a:endParaRPr>
          </a:p>
          <a:p>
            <a:pPr marR="3898174" algn="r">
              <a:spcBef>
                <a:spcPts val="364"/>
              </a:spcBef>
            </a:pPr>
            <a:r>
              <a:rPr sz="662" dirty="0">
                <a:latin typeface="Calibri"/>
                <a:cs typeface="Calibri"/>
              </a:rPr>
              <a:t>1</a:t>
            </a:r>
            <a:r>
              <a:rPr sz="662" spc="-3" dirty="0">
                <a:latin typeface="Calibri"/>
                <a:cs typeface="Calibri"/>
              </a:rPr>
              <a:t>0%</a:t>
            </a:r>
            <a:endParaRPr sz="662" dirty="0">
              <a:latin typeface="Calibri"/>
              <a:cs typeface="Calibri"/>
            </a:endParaRPr>
          </a:p>
          <a:p>
            <a:pPr marR="3897334" algn="r">
              <a:spcBef>
                <a:spcPts val="364"/>
              </a:spcBef>
            </a:pPr>
            <a:r>
              <a:rPr sz="662" dirty="0">
                <a:latin typeface="Calibri"/>
                <a:cs typeface="Calibri"/>
              </a:rPr>
              <a:t>0%</a:t>
            </a:r>
          </a:p>
          <a:p>
            <a:pPr marL="357206">
              <a:lnSpc>
                <a:spcPts val="758"/>
              </a:lnSpc>
              <a:spcBef>
                <a:spcPts val="66"/>
              </a:spcBef>
              <a:tabLst>
                <a:tab pos="676592" algn="l"/>
                <a:tab pos="995976" algn="l"/>
                <a:tab pos="1315361" algn="l"/>
                <a:tab pos="1634745" algn="l"/>
                <a:tab pos="1954130" algn="l"/>
                <a:tab pos="2273515" algn="l"/>
                <a:tab pos="2592899" algn="l"/>
                <a:tab pos="2912284" algn="l"/>
                <a:tab pos="3231669" algn="l"/>
                <a:tab pos="3551474" algn="l"/>
                <a:tab pos="3838079" algn="l"/>
              </a:tabLst>
            </a:pPr>
            <a:r>
              <a:rPr sz="662" spc="-3" dirty="0">
                <a:latin typeface="Calibri"/>
                <a:cs typeface="Calibri"/>
              </a:rPr>
              <a:t>2060	2055	2050	2045	2040	2035	2030	2025	2020	2015	2010	Ret</a:t>
            </a:r>
            <a:r>
              <a:rPr sz="662" spc="-20" dirty="0">
                <a:latin typeface="Calibri"/>
                <a:cs typeface="Calibri"/>
              </a:rPr>
              <a:t> </a:t>
            </a:r>
            <a:r>
              <a:rPr sz="662" spc="-3" dirty="0">
                <a:latin typeface="Calibri"/>
                <a:cs typeface="Calibri"/>
              </a:rPr>
              <a:t>Inc</a:t>
            </a:r>
            <a:endParaRPr sz="662" dirty="0">
              <a:latin typeface="Calibri"/>
              <a:cs typeface="Calibri"/>
            </a:endParaRPr>
          </a:p>
          <a:p>
            <a:pPr marL="58834">
              <a:lnSpc>
                <a:spcPts val="916"/>
              </a:lnSpc>
              <a:tabLst>
                <a:tab pos="1800321" algn="l"/>
              </a:tabLst>
            </a:pPr>
            <a:r>
              <a:rPr sz="1191" b="1" spc="-5" baseline="-18518" dirty="0">
                <a:solidFill>
                  <a:srgbClr val="044E7C"/>
                </a:solidFill>
                <a:latin typeface="Proxima Nova Rg"/>
                <a:cs typeface="Proxima Nova Rg"/>
              </a:rPr>
              <a:t>GLIDEPATH</a:t>
            </a:r>
            <a:r>
              <a:rPr sz="1191" b="1" spc="10" baseline="-18518" dirty="0">
                <a:solidFill>
                  <a:srgbClr val="044E7C"/>
                </a:solidFill>
                <a:latin typeface="Proxima Nova Rg"/>
                <a:cs typeface="Proxima Nova Rg"/>
              </a:rPr>
              <a:t> </a:t>
            </a:r>
            <a:r>
              <a:rPr sz="1191" b="1" spc="-5" baseline="-18518" dirty="0">
                <a:solidFill>
                  <a:srgbClr val="044E7C"/>
                </a:solidFill>
                <a:latin typeface="Proxima Nova Rg"/>
                <a:cs typeface="Proxima Nova Rg"/>
              </a:rPr>
              <a:t>NOTES	</a:t>
            </a:r>
            <a:r>
              <a:rPr sz="695" b="1" spc="-3" dirty="0">
                <a:latin typeface="Calibri"/>
                <a:cs typeface="Calibri"/>
              </a:rPr>
              <a:t>Target Date</a:t>
            </a:r>
            <a:r>
              <a:rPr sz="695" b="1" spc="3" dirty="0">
                <a:latin typeface="Calibri"/>
                <a:cs typeface="Calibri"/>
              </a:rPr>
              <a:t> </a:t>
            </a:r>
            <a:r>
              <a:rPr sz="695" b="1" spc="-3" dirty="0">
                <a:latin typeface="Calibri"/>
                <a:cs typeface="Calibri"/>
              </a:rPr>
              <a:t>Series</a:t>
            </a:r>
            <a:endParaRPr sz="695" dirty="0">
              <a:latin typeface="Calibri"/>
              <a:cs typeface="Calibri"/>
            </a:endParaRPr>
          </a:p>
        </p:txBody>
      </p:sp>
      <p:sp>
        <p:nvSpPr>
          <p:cNvPr id="37" name="object 37"/>
          <p:cNvSpPr txBox="1"/>
          <p:nvPr/>
        </p:nvSpPr>
        <p:spPr>
          <a:xfrm>
            <a:off x="4526200" y="5803379"/>
            <a:ext cx="91608" cy="90048"/>
          </a:xfrm>
          <a:prstGeom prst="rect">
            <a:avLst/>
          </a:prstGeom>
        </p:spPr>
        <p:txBody>
          <a:bodyPr vert="horz" wrap="square" lIns="0" tIns="8405" rIns="0" bIns="0" rtlCol="0">
            <a:spAutoFit/>
          </a:bodyPr>
          <a:lstStyle/>
          <a:p>
            <a:pPr marL="8405">
              <a:spcBef>
                <a:spcPts val="66"/>
              </a:spcBef>
            </a:pPr>
            <a:r>
              <a:rPr lang="en-US" sz="530" dirty="0">
                <a:latin typeface="Arial"/>
                <a:cs typeface="Arial"/>
              </a:rPr>
              <a:t>7</a:t>
            </a:r>
            <a:endParaRPr sz="530" dirty="0">
              <a:latin typeface="Arial"/>
              <a:cs typeface="Arial"/>
            </a:endParaRPr>
          </a:p>
        </p:txBody>
      </p:sp>
      <p:pic>
        <p:nvPicPr>
          <p:cNvPr id="38" name="Picture 1" descr="YSU Logo">
            <a:extLst>
              <a:ext uri="{FF2B5EF4-FFF2-40B4-BE49-F238E27FC236}">
                <a16:creationId xmlns:a16="http://schemas.microsoft.com/office/drawing/2014/main" id="{2F295965-C247-4B3C-9F19-1F6D0A029DA4}"/>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769100" y="5608203"/>
            <a:ext cx="2374900" cy="762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CABCED20-259F-4F65-8F00-41AEF2B28165}"/>
              </a:ext>
            </a:extLst>
          </p:cNvPr>
          <p:cNvSpPr>
            <a:spLocks noGrp="1"/>
          </p:cNvSpPr>
          <p:nvPr>
            <p:ph type="sldNum" sz="quarter" idx="12"/>
          </p:nvPr>
        </p:nvSpPr>
        <p:spPr/>
        <p:txBody>
          <a:bodyPr/>
          <a:lstStyle/>
          <a:p>
            <a:fld id="{2066355A-084C-D24E-9AD2-7E4FC41EA627}"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7FF9D10-6811-4B7F-9EA7-88F9C7C98D6F}"/>
              </a:ext>
            </a:extLst>
          </p:cNvPr>
          <p:cNvSpPr>
            <a:spLocks noGrp="1"/>
          </p:cNvSpPr>
          <p:nvPr>
            <p:ph sz="quarter" idx="10"/>
          </p:nvPr>
        </p:nvSpPr>
        <p:spPr/>
        <p:txBody>
          <a:bodyPr/>
          <a:lstStyle/>
          <a:p>
            <a:r>
              <a:rPr lang="en-US" spc="-5" dirty="0">
                <a:solidFill>
                  <a:schemeClr val="bg2"/>
                </a:solidFill>
              </a:rPr>
              <a:t>INVESTMENT</a:t>
            </a:r>
            <a:r>
              <a:rPr lang="en-US" spc="-85" dirty="0">
                <a:solidFill>
                  <a:schemeClr val="bg2"/>
                </a:solidFill>
              </a:rPr>
              <a:t> MENU- TIAA</a:t>
            </a:r>
            <a:endParaRPr lang="en-US" dirty="0">
              <a:solidFill>
                <a:schemeClr val="bg2"/>
              </a:solidFill>
            </a:endParaRPr>
          </a:p>
        </p:txBody>
      </p:sp>
      <p:sp>
        <p:nvSpPr>
          <p:cNvPr id="4" name="object 4">
            <a:extLst>
              <a:ext uri="{FF2B5EF4-FFF2-40B4-BE49-F238E27FC236}">
                <a16:creationId xmlns:a16="http://schemas.microsoft.com/office/drawing/2014/main" id="{9F22F209-338C-45B2-AF50-024D2D55D202}"/>
              </a:ext>
            </a:extLst>
          </p:cNvPr>
          <p:cNvSpPr txBox="1"/>
          <p:nvPr/>
        </p:nvSpPr>
        <p:spPr>
          <a:xfrm>
            <a:off x="290283" y="1109446"/>
            <a:ext cx="8706485" cy="159385"/>
          </a:xfrm>
          <a:prstGeom prst="rect">
            <a:avLst/>
          </a:prstGeom>
          <a:solidFill>
            <a:srgbClr val="044E7C"/>
          </a:solidFill>
        </p:spPr>
        <p:txBody>
          <a:bodyPr vert="horz" wrap="square" lIns="0" tIns="0" rIns="0" bIns="0" rtlCol="0">
            <a:spAutoFit/>
          </a:bodyPr>
          <a:lstStyle/>
          <a:p>
            <a:pPr marL="6350">
              <a:lnSpc>
                <a:spcPts val="1165"/>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1 – </a:t>
            </a:r>
            <a:r>
              <a:rPr sz="1000" b="1" spc="-5" dirty="0">
                <a:solidFill>
                  <a:srgbClr val="FFFFFF"/>
                </a:solidFill>
                <a:latin typeface="Proxima Nova Rg"/>
                <a:cs typeface="Proxima Nova Rg"/>
              </a:rPr>
              <a:t>TARGET DATE,</a:t>
            </a:r>
            <a:endParaRPr sz="1000" dirty="0">
              <a:latin typeface="Proxima Nova Rg"/>
              <a:cs typeface="Proxima Nova Rg"/>
            </a:endParaRPr>
          </a:p>
        </p:txBody>
      </p:sp>
      <p:sp>
        <p:nvSpPr>
          <p:cNvPr id="5" name="object 5">
            <a:extLst>
              <a:ext uri="{FF2B5EF4-FFF2-40B4-BE49-F238E27FC236}">
                <a16:creationId xmlns:a16="http://schemas.microsoft.com/office/drawing/2014/main" id="{74E7CB20-A94C-4198-B079-2A925763AD1B}"/>
              </a:ext>
            </a:extLst>
          </p:cNvPr>
          <p:cNvSpPr txBox="1"/>
          <p:nvPr/>
        </p:nvSpPr>
        <p:spPr>
          <a:xfrm>
            <a:off x="351922" y="1251310"/>
            <a:ext cx="2137571" cy="289823"/>
          </a:xfrm>
          <a:prstGeom prst="rect">
            <a:avLst/>
          </a:prstGeom>
        </p:spPr>
        <p:txBody>
          <a:bodyPr vert="horz" wrap="square" lIns="0" tIns="12700" rIns="0" bIns="0" rtlCol="0">
            <a:spAutoFit/>
          </a:bodyPr>
          <a:lstStyle/>
          <a:p>
            <a:pPr marL="12700">
              <a:lnSpc>
                <a:spcPct val="100000"/>
              </a:lnSpc>
              <a:spcBef>
                <a:spcPts val="100"/>
              </a:spcBef>
            </a:pPr>
            <a:r>
              <a:rPr lang="en-US" sz="900" spc="-5" dirty="0">
                <a:latin typeface="Proxima Nova Rg"/>
                <a:cs typeface="Proxima Nova Rg"/>
              </a:rPr>
              <a:t>TIAA Lifecycle Index Target Date Funds Funds</a:t>
            </a:r>
            <a:endParaRPr sz="900" dirty="0">
              <a:latin typeface="Proxima Nova Rg"/>
              <a:cs typeface="Proxima Nova Rg"/>
            </a:endParaRPr>
          </a:p>
        </p:txBody>
      </p:sp>
      <p:sp>
        <p:nvSpPr>
          <p:cNvPr id="6" name="object 6">
            <a:extLst>
              <a:ext uri="{FF2B5EF4-FFF2-40B4-BE49-F238E27FC236}">
                <a16:creationId xmlns:a16="http://schemas.microsoft.com/office/drawing/2014/main" id="{9E3574E0-308A-434D-BA6A-9340D4677567}"/>
              </a:ext>
            </a:extLst>
          </p:cNvPr>
          <p:cNvSpPr txBox="1"/>
          <p:nvPr/>
        </p:nvSpPr>
        <p:spPr>
          <a:xfrm>
            <a:off x="290283" y="1411833"/>
            <a:ext cx="8706485" cy="159385"/>
          </a:xfrm>
          <a:prstGeom prst="rect">
            <a:avLst/>
          </a:prstGeom>
          <a:solidFill>
            <a:srgbClr val="044E7C"/>
          </a:solidFill>
        </p:spPr>
        <p:txBody>
          <a:bodyPr vert="horz" wrap="square" lIns="0" tIns="0" rIns="0" bIns="0" rtlCol="0">
            <a:spAutoFit/>
          </a:bodyPr>
          <a:lstStyle/>
          <a:p>
            <a:pPr marL="6350">
              <a:lnSpc>
                <a:spcPts val="1165"/>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2 – CORE</a:t>
            </a:r>
            <a:r>
              <a:rPr sz="1000" b="1" spc="-50" dirty="0">
                <a:solidFill>
                  <a:srgbClr val="FFFFFF"/>
                </a:solidFill>
                <a:latin typeface="Proxima Nova Rg"/>
                <a:cs typeface="Proxima Nova Rg"/>
              </a:rPr>
              <a:t> </a:t>
            </a:r>
            <a:r>
              <a:rPr sz="1000" b="1" spc="-5" dirty="0">
                <a:solidFill>
                  <a:srgbClr val="FFFFFF"/>
                </a:solidFill>
                <a:latin typeface="Proxima Nova Rg"/>
                <a:cs typeface="Proxima Nova Rg"/>
              </a:rPr>
              <a:t>INVESTMENTS</a:t>
            </a:r>
            <a:endParaRPr sz="1000" dirty="0">
              <a:latin typeface="Proxima Nova Rg"/>
              <a:cs typeface="Proxima Nova Rg"/>
            </a:endParaRPr>
          </a:p>
        </p:txBody>
      </p:sp>
      <p:sp>
        <p:nvSpPr>
          <p:cNvPr id="7" name="object 7">
            <a:extLst>
              <a:ext uri="{FF2B5EF4-FFF2-40B4-BE49-F238E27FC236}">
                <a16:creationId xmlns:a16="http://schemas.microsoft.com/office/drawing/2014/main" id="{30E1E834-BB67-4B00-B2A8-91C13CFF97EB}"/>
              </a:ext>
            </a:extLst>
          </p:cNvPr>
          <p:cNvSpPr txBox="1"/>
          <p:nvPr/>
        </p:nvSpPr>
        <p:spPr>
          <a:xfrm>
            <a:off x="290283" y="1570647"/>
            <a:ext cx="8706485" cy="144145"/>
          </a:xfrm>
          <a:prstGeom prst="rect">
            <a:avLst/>
          </a:prstGeom>
          <a:solidFill>
            <a:srgbClr val="50C0AE"/>
          </a:solidFill>
        </p:spPr>
        <p:txBody>
          <a:bodyPr vert="horz" wrap="square" lIns="0" tIns="0" rIns="0" bIns="0" rtlCol="0">
            <a:spAutoFit/>
          </a:bodyPr>
          <a:lstStyle/>
          <a:p>
            <a:pPr marL="6350">
              <a:lnSpc>
                <a:spcPts val="1045"/>
              </a:lnSpc>
            </a:pPr>
            <a:r>
              <a:rPr sz="900" b="1" spc="-5" dirty="0">
                <a:solidFill>
                  <a:srgbClr val="FFFFFF"/>
                </a:solidFill>
                <a:latin typeface="Proxima Nova Rg"/>
                <a:cs typeface="Proxima Nova Rg"/>
              </a:rPr>
              <a:t>CAPITAL</a:t>
            </a:r>
            <a:r>
              <a:rPr sz="900" b="1" spc="-20" dirty="0">
                <a:solidFill>
                  <a:srgbClr val="FFFFFF"/>
                </a:solidFill>
                <a:latin typeface="Proxima Nova Rg"/>
                <a:cs typeface="Proxima Nova Rg"/>
              </a:rPr>
              <a:t> </a:t>
            </a:r>
            <a:r>
              <a:rPr sz="900" b="1" spc="-5" dirty="0">
                <a:solidFill>
                  <a:srgbClr val="FFFFFF"/>
                </a:solidFill>
                <a:latin typeface="Proxima Nova Rg"/>
                <a:cs typeface="Proxima Nova Rg"/>
              </a:rPr>
              <a:t>PRESERVATION</a:t>
            </a:r>
            <a:endParaRPr sz="900" dirty="0">
              <a:latin typeface="Proxima Nova Rg"/>
              <a:cs typeface="Proxima Nova Rg"/>
            </a:endParaRPr>
          </a:p>
        </p:txBody>
      </p:sp>
      <p:sp>
        <p:nvSpPr>
          <p:cNvPr id="9" name="object 8">
            <a:extLst>
              <a:ext uri="{FF2B5EF4-FFF2-40B4-BE49-F238E27FC236}">
                <a16:creationId xmlns:a16="http://schemas.microsoft.com/office/drawing/2014/main" id="{81AEF53B-37D0-4D84-9AF3-D011C22F470D}"/>
              </a:ext>
            </a:extLst>
          </p:cNvPr>
          <p:cNvSpPr txBox="1"/>
          <p:nvPr/>
        </p:nvSpPr>
        <p:spPr>
          <a:xfrm>
            <a:off x="284190" y="1697259"/>
            <a:ext cx="5756275" cy="151323"/>
          </a:xfrm>
          <a:prstGeom prst="rect">
            <a:avLst/>
          </a:prstGeom>
        </p:spPr>
        <p:txBody>
          <a:bodyPr vert="horz" wrap="square" lIns="0" tIns="12700" rIns="0" bIns="0" rtlCol="0">
            <a:spAutoFit/>
          </a:bodyPr>
          <a:lstStyle/>
          <a:p>
            <a:pPr marL="12700">
              <a:lnSpc>
                <a:spcPct val="100000"/>
              </a:lnSpc>
              <a:spcBef>
                <a:spcPts val="100"/>
              </a:spcBef>
              <a:tabLst>
                <a:tab pos="2217420" algn="l"/>
                <a:tab pos="4667250" algn="l"/>
              </a:tabLst>
            </a:pPr>
            <a:r>
              <a:rPr sz="900" b="1" spc="-5" dirty="0">
                <a:solidFill>
                  <a:srgbClr val="50C0AE"/>
                </a:solidFill>
                <a:latin typeface="Proxima Nova Rg"/>
                <a:cs typeface="Proxima Nova Rg"/>
              </a:rPr>
              <a:t>FIXED/STABLE	MONEY MARKET	</a:t>
            </a:r>
            <a:endParaRPr sz="900" dirty="0">
              <a:latin typeface="Proxima Nova Rg"/>
              <a:cs typeface="Proxima Nova Rg"/>
            </a:endParaRPr>
          </a:p>
        </p:txBody>
      </p:sp>
      <p:sp>
        <p:nvSpPr>
          <p:cNvPr id="10" name="object 11">
            <a:extLst>
              <a:ext uri="{FF2B5EF4-FFF2-40B4-BE49-F238E27FC236}">
                <a16:creationId xmlns:a16="http://schemas.microsoft.com/office/drawing/2014/main" id="{D72318C2-2F14-482C-BAF5-AB31A125F37A}"/>
              </a:ext>
            </a:extLst>
          </p:cNvPr>
          <p:cNvSpPr txBox="1"/>
          <p:nvPr/>
        </p:nvSpPr>
        <p:spPr>
          <a:xfrm>
            <a:off x="2358687" y="1714793"/>
            <a:ext cx="1807795" cy="302647"/>
          </a:xfrm>
          <a:prstGeom prst="rect">
            <a:avLst/>
          </a:prstGeom>
        </p:spPr>
        <p:txBody>
          <a:bodyPr vert="horz" wrap="square" lIns="0" tIns="12700" rIns="0" bIns="0" rtlCol="0">
            <a:spAutoFit/>
          </a:bodyPr>
          <a:lstStyle/>
          <a:p>
            <a:pPr marL="12700">
              <a:lnSpc>
                <a:spcPct val="100000"/>
              </a:lnSpc>
              <a:spcBef>
                <a:spcPts val="100"/>
              </a:spcBef>
            </a:pPr>
            <a:endParaRPr lang="en-US" sz="900" spc="-5" dirty="0">
              <a:solidFill>
                <a:srgbClr val="57585B"/>
              </a:solidFill>
              <a:latin typeface="Proxima Nova Rg"/>
              <a:cs typeface="Proxima Nova Rg"/>
            </a:endParaRPr>
          </a:p>
          <a:p>
            <a:pPr marL="12700">
              <a:lnSpc>
                <a:spcPct val="100000"/>
              </a:lnSpc>
              <a:spcBef>
                <a:spcPts val="100"/>
              </a:spcBef>
            </a:pPr>
            <a:r>
              <a:rPr sz="900" spc="-5" dirty="0">
                <a:solidFill>
                  <a:srgbClr val="57585B"/>
                </a:solidFill>
                <a:latin typeface="Proxima Nova Rg"/>
                <a:cs typeface="Proxima Nova Rg"/>
              </a:rPr>
              <a:t>Vanguard Federal Money</a:t>
            </a:r>
            <a:r>
              <a:rPr sz="900" dirty="0">
                <a:solidFill>
                  <a:srgbClr val="57585B"/>
                </a:solidFill>
                <a:latin typeface="Proxima Nova Rg"/>
                <a:cs typeface="Proxima Nova Rg"/>
              </a:rPr>
              <a:t> </a:t>
            </a:r>
            <a:r>
              <a:rPr sz="900" spc="-5" dirty="0">
                <a:solidFill>
                  <a:srgbClr val="57585B"/>
                </a:solidFill>
                <a:latin typeface="Proxima Nova Rg"/>
                <a:cs typeface="Proxima Nova Rg"/>
              </a:rPr>
              <a:t>Market</a:t>
            </a:r>
            <a:endParaRPr sz="900" dirty="0">
              <a:latin typeface="Proxima Nova Rg"/>
              <a:cs typeface="Proxima Nova Rg"/>
            </a:endParaRPr>
          </a:p>
        </p:txBody>
      </p:sp>
      <p:sp>
        <p:nvSpPr>
          <p:cNvPr id="11" name="object 13">
            <a:extLst>
              <a:ext uri="{FF2B5EF4-FFF2-40B4-BE49-F238E27FC236}">
                <a16:creationId xmlns:a16="http://schemas.microsoft.com/office/drawing/2014/main" id="{5D42A457-DA54-4B80-9011-301A1E7CCE7A}"/>
              </a:ext>
            </a:extLst>
          </p:cNvPr>
          <p:cNvSpPr txBox="1"/>
          <p:nvPr/>
        </p:nvSpPr>
        <p:spPr>
          <a:xfrm>
            <a:off x="4939286" y="2275632"/>
            <a:ext cx="1168400" cy="302647"/>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18A29"/>
                </a:solidFill>
                <a:latin typeface="Proxima Nova Rg"/>
                <a:cs typeface="Proxima Nova Rg"/>
              </a:rPr>
              <a:t>HIGH</a:t>
            </a:r>
            <a:r>
              <a:rPr sz="900" b="1" dirty="0">
                <a:solidFill>
                  <a:srgbClr val="D18A29"/>
                </a:solidFill>
                <a:latin typeface="Proxima Nova Rg"/>
                <a:cs typeface="Proxima Nova Rg"/>
              </a:rPr>
              <a:t> </a:t>
            </a:r>
            <a:r>
              <a:rPr sz="900" b="1" spc="-5" dirty="0">
                <a:solidFill>
                  <a:srgbClr val="D18A29"/>
                </a:solidFill>
                <a:latin typeface="Proxima Nova Rg"/>
                <a:cs typeface="Proxima Nova Rg"/>
              </a:rPr>
              <a:t>YIELD</a:t>
            </a:r>
            <a:endParaRPr lang="en-US" sz="900" b="1" spc="-5" dirty="0">
              <a:solidFill>
                <a:srgbClr val="D18A29"/>
              </a:solidFill>
              <a:latin typeface="Proxima Nova Rg"/>
              <a:cs typeface="Proxima Nova Rg"/>
            </a:endParaRPr>
          </a:p>
          <a:p>
            <a:pPr marL="12700">
              <a:lnSpc>
                <a:spcPct val="100000"/>
              </a:lnSpc>
              <a:spcBef>
                <a:spcPts val="100"/>
              </a:spcBef>
            </a:pPr>
            <a:r>
              <a:rPr lang="en-US" sz="900" spc="-5" dirty="0">
                <a:solidFill>
                  <a:srgbClr val="57585B"/>
                </a:solidFill>
                <a:latin typeface="Proxima Nova Rg"/>
                <a:cs typeface="Proxima Nova Rg"/>
              </a:rPr>
              <a:t>PGIM Hi</a:t>
            </a:r>
            <a:r>
              <a:rPr sz="900" spc="-5" dirty="0">
                <a:solidFill>
                  <a:srgbClr val="57585B"/>
                </a:solidFill>
                <a:latin typeface="Proxima Nova Rg"/>
                <a:cs typeface="Proxima Nova Rg"/>
              </a:rPr>
              <a:t>gh</a:t>
            </a:r>
            <a:r>
              <a:rPr sz="900" spc="-30" dirty="0">
                <a:solidFill>
                  <a:srgbClr val="57585B"/>
                </a:solidFill>
                <a:latin typeface="Proxima Nova Rg"/>
                <a:cs typeface="Proxima Nova Rg"/>
              </a:rPr>
              <a:t> </a:t>
            </a:r>
            <a:r>
              <a:rPr sz="900" spc="-5" dirty="0">
                <a:solidFill>
                  <a:srgbClr val="57585B"/>
                </a:solidFill>
                <a:latin typeface="Proxima Nova Rg"/>
                <a:cs typeface="Proxima Nova Rg"/>
              </a:rPr>
              <a:t>Yield</a:t>
            </a:r>
            <a:endParaRPr sz="900" dirty="0">
              <a:latin typeface="Proxima Nova Rg"/>
              <a:cs typeface="Proxima Nova Rg"/>
            </a:endParaRPr>
          </a:p>
        </p:txBody>
      </p:sp>
      <p:sp>
        <p:nvSpPr>
          <p:cNvPr id="12" name="object 14">
            <a:extLst>
              <a:ext uri="{FF2B5EF4-FFF2-40B4-BE49-F238E27FC236}">
                <a16:creationId xmlns:a16="http://schemas.microsoft.com/office/drawing/2014/main" id="{916D58D9-2930-44D1-A734-D792DEF81DA8}"/>
              </a:ext>
            </a:extLst>
          </p:cNvPr>
          <p:cNvSpPr txBox="1"/>
          <p:nvPr/>
        </p:nvSpPr>
        <p:spPr>
          <a:xfrm>
            <a:off x="2489494" y="2835225"/>
            <a:ext cx="1424940" cy="329565"/>
          </a:xfrm>
          <a:prstGeom prst="rect">
            <a:avLst/>
          </a:prstGeom>
        </p:spPr>
        <p:txBody>
          <a:bodyPr vert="horz" wrap="square" lIns="0" tIns="27305" rIns="0" bIns="0" rtlCol="0">
            <a:spAutoFit/>
          </a:bodyPr>
          <a:lstStyle/>
          <a:p>
            <a:pPr marL="12700">
              <a:lnSpc>
                <a:spcPct val="100000"/>
              </a:lnSpc>
              <a:spcBef>
                <a:spcPts val="215"/>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p>
            <a:pPr marL="12700">
              <a:lnSpc>
                <a:spcPct val="100000"/>
              </a:lnSpc>
              <a:spcBef>
                <a:spcPts val="114"/>
              </a:spcBef>
            </a:pPr>
            <a:r>
              <a:rPr lang="en-US" sz="900" spc="-5" dirty="0">
                <a:solidFill>
                  <a:srgbClr val="57585B"/>
                </a:solidFill>
                <a:latin typeface="Proxima Nova Rg"/>
                <a:cs typeface="Proxima Nova Rg"/>
              </a:rPr>
              <a:t>I Shares S &amp; P 500</a:t>
            </a:r>
            <a:r>
              <a:rPr sz="900" spc="-5" dirty="0">
                <a:solidFill>
                  <a:srgbClr val="57585B"/>
                </a:solidFill>
                <a:latin typeface="Proxima Nova Rg"/>
                <a:cs typeface="Proxima Nova Rg"/>
              </a:rPr>
              <a:t> Index</a:t>
            </a:r>
            <a:endParaRPr sz="900" dirty="0">
              <a:latin typeface="Proxima Nova Rg"/>
              <a:cs typeface="Proxima Nova Rg"/>
            </a:endParaRPr>
          </a:p>
        </p:txBody>
      </p:sp>
      <p:sp>
        <p:nvSpPr>
          <p:cNvPr id="13" name="object 15">
            <a:extLst>
              <a:ext uri="{FF2B5EF4-FFF2-40B4-BE49-F238E27FC236}">
                <a16:creationId xmlns:a16="http://schemas.microsoft.com/office/drawing/2014/main" id="{4F4D0488-A98E-46C5-8F7F-509420B2915E}"/>
              </a:ext>
            </a:extLst>
          </p:cNvPr>
          <p:cNvSpPr txBox="1"/>
          <p:nvPr/>
        </p:nvSpPr>
        <p:spPr>
          <a:xfrm>
            <a:off x="4939286" y="2835278"/>
            <a:ext cx="928369" cy="329565"/>
          </a:xfrm>
          <a:prstGeom prst="rect">
            <a:avLst/>
          </a:prstGeom>
        </p:spPr>
        <p:txBody>
          <a:bodyPr vert="horz" wrap="square" lIns="0" tIns="27305" rIns="0" bIns="0" rtlCol="0">
            <a:spAutoFit/>
          </a:bodyPr>
          <a:lstStyle/>
          <a:p>
            <a:pPr marL="12700">
              <a:lnSpc>
                <a:spcPct val="100000"/>
              </a:lnSpc>
              <a:spcBef>
                <a:spcPts val="215"/>
              </a:spcBef>
            </a:pPr>
            <a:r>
              <a:rPr sz="900" b="1" spc="-5" dirty="0">
                <a:solidFill>
                  <a:srgbClr val="DD6F5C"/>
                </a:solidFill>
                <a:latin typeface="Proxima Nova Rg"/>
                <a:cs typeface="Proxima Nova Rg"/>
              </a:rPr>
              <a:t>LARGE</a:t>
            </a:r>
            <a:r>
              <a:rPr sz="900" b="1" spc="-7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p>
            <a:pPr marL="12700">
              <a:lnSpc>
                <a:spcPct val="100000"/>
              </a:lnSpc>
              <a:spcBef>
                <a:spcPts val="114"/>
              </a:spcBef>
            </a:pPr>
            <a:r>
              <a:rPr sz="900" spc="-5" dirty="0">
                <a:solidFill>
                  <a:srgbClr val="57585B"/>
                </a:solidFill>
                <a:latin typeface="Proxima Nova Rg"/>
                <a:cs typeface="Proxima Nova Rg"/>
              </a:rPr>
              <a:t>MFS Growth</a:t>
            </a:r>
            <a:r>
              <a:rPr sz="900" spc="-50" dirty="0">
                <a:solidFill>
                  <a:srgbClr val="57585B"/>
                </a:solidFill>
                <a:latin typeface="Proxima Nova Rg"/>
                <a:cs typeface="Proxima Nova Rg"/>
              </a:rPr>
              <a:t> </a:t>
            </a:r>
            <a:r>
              <a:rPr sz="900" spc="-5" dirty="0">
                <a:solidFill>
                  <a:srgbClr val="57585B"/>
                </a:solidFill>
                <a:latin typeface="Proxima Nova Rg"/>
                <a:cs typeface="Proxima Nova Rg"/>
              </a:rPr>
              <a:t>Fund</a:t>
            </a:r>
            <a:endParaRPr sz="900" dirty="0">
              <a:latin typeface="Proxima Nova Rg"/>
              <a:cs typeface="Proxima Nova Rg"/>
            </a:endParaRPr>
          </a:p>
        </p:txBody>
      </p:sp>
      <p:sp>
        <p:nvSpPr>
          <p:cNvPr id="14" name="object 16">
            <a:extLst>
              <a:ext uri="{FF2B5EF4-FFF2-40B4-BE49-F238E27FC236}">
                <a16:creationId xmlns:a16="http://schemas.microsoft.com/office/drawing/2014/main" id="{45405D89-40E6-4CF0-97CF-7F1AEAE2FDE7}"/>
              </a:ext>
            </a:extLst>
          </p:cNvPr>
          <p:cNvSpPr txBox="1"/>
          <p:nvPr/>
        </p:nvSpPr>
        <p:spPr>
          <a:xfrm>
            <a:off x="6853053" y="2835278"/>
            <a:ext cx="2131060" cy="329565"/>
          </a:xfrm>
          <a:prstGeom prst="rect">
            <a:avLst/>
          </a:prstGeom>
        </p:spPr>
        <p:txBody>
          <a:bodyPr vert="horz" wrap="square" lIns="0" tIns="27305" rIns="0" bIns="0" rtlCol="0">
            <a:spAutoFit/>
          </a:bodyPr>
          <a:lstStyle/>
          <a:p>
            <a:pPr marL="12700">
              <a:lnSpc>
                <a:spcPct val="100000"/>
              </a:lnSpc>
              <a:spcBef>
                <a:spcPts val="215"/>
              </a:spcBef>
            </a:pPr>
            <a:r>
              <a:rPr sz="900" b="1" spc="-5" dirty="0">
                <a:solidFill>
                  <a:srgbClr val="DD6F5C"/>
                </a:solidFill>
                <a:latin typeface="Proxima Nova Rg"/>
                <a:cs typeface="Proxima Nova Rg"/>
              </a:rPr>
              <a:t>HYBRID</a:t>
            </a:r>
            <a:endParaRPr sz="900" dirty="0">
              <a:latin typeface="Proxima Nova Rg"/>
              <a:cs typeface="Proxima Nova Rg"/>
            </a:endParaRPr>
          </a:p>
          <a:p>
            <a:pPr marL="12700">
              <a:lnSpc>
                <a:spcPct val="100000"/>
              </a:lnSpc>
              <a:spcBef>
                <a:spcPts val="114"/>
              </a:spcBef>
            </a:pPr>
            <a:r>
              <a:rPr sz="900" spc="-5" dirty="0">
                <a:solidFill>
                  <a:srgbClr val="57585B"/>
                </a:solidFill>
                <a:latin typeface="Proxima Nova Rg"/>
                <a:cs typeface="Proxima Nova Rg"/>
              </a:rPr>
              <a:t>CREF Social Choice (Socially</a:t>
            </a:r>
            <a:r>
              <a:rPr sz="900" spc="50" dirty="0">
                <a:solidFill>
                  <a:srgbClr val="57585B"/>
                </a:solidFill>
                <a:latin typeface="Proxima Nova Rg"/>
                <a:cs typeface="Proxima Nova Rg"/>
              </a:rPr>
              <a:t> </a:t>
            </a:r>
            <a:r>
              <a:rPr sz="900" spc="-5" dirty="0">
                <a:solidFill>
                  <a:srgbClr val="57585B"/>
                </a:solidFill>
                <a:latin typeface="Proxima Nova Rg"/>
                <a:cs typeface="Proxima Nova Rg"/>
              </a:rPr>
              <a:t>Responsible)</a:t>
            </a:r>
            <a:endParaRPr sz="900" dirty="0">
              <a:latin typeface="Proxima Nova Rg"/>
              <a:cs typeface="Proxima Nova Rg"/>
            </a:endParaRPr>
          </a:p>
        </p:txBody>
      </p:sp>
      <p:sp>
        <p:nvSpPr>
          <p:cNvPr id="15" name="object 17">
            <a:extLst>
              <a:ext uri="{FF2B5EF4-FFF2-40B4-BE49-F238E27FC236}">
                <a16:creationId xmlns:a16="http://schemas.microsoft.com/office/drawing/2014/main" id="{243B2F54-4551-47D8-97A9-F691A181D193}"/>
              </a:ext>
            </a:extLst>
          </p:cNvPr>
          <p:cNvSpPr txBox="1"/>
          <p:nvPr/>
        </p:nvSpPr>
        <p:spPr>
          <a:xfrm>
            <a:off x="2489494" y="3297124"/>
            <a:ext cx="1598294" cy="302647"/>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p>
            <a:pPr marL="12700">
              <a:lnSpc>
                <a:spcPct val="100000"/>
              </a:lnSpc>
              <a:spcBef>
                <a:spcPts val="50"/>
              </a:spcBef>
            </a:pPr>
            <a:r>
              <a:rPr sz="900" spc="-5" dirty="0">
                <a:solidFill>
                  <a:srgbClr val="57585B"/>
                </a:solidFill>
                <a:latin typeface="Proxima Nova Rg"/>
                <a:cs typeface="Proxima Nova Rg"/>
              </a:rPr>
              <a:t>Vanguard </a:t>
            </a:r>
            <a:r>
              <a:rPr lang="en-US" sz="900" spc="-5" dirty="0">
                <a:solidFill>
                  <a:srgbClr val="57585B"/>
                </a:solidFill>
                <a:latin typeface="Proxima Nova Rg"/>
                <a:cs typeface="Proxima Nova Rg"/>
              </a:rPr>
              <a:t>Extended MKT</a:t>
            </a:r>
            <a:r>
              <a:rPr sz="900" spc="-15"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p:txBody>
      </p:sp>
      <p:sp>
        <p:nvSpPr>
          <p:cNvPr id="16" name="object 18">
            <a:extLst>
              <a:ext uri="{FF2B5EF4-FFF2-40B4-BE49-F238E27FC236}">
                <a16:creationId xmlns:a16="http://schemas.microsoft.com/office/drawing/2014/main" id="{BA3A9862-475C-48A3-8EF8-F44FC14DE3D1}"/>
              </a:ext>
            </a:extLst>
          </p:cNvPr>
          <p:cNvSpPr txBox="1"/>
          <p:nvPr/>
        </p:nvSpPr>
        <p:spPr>
          <a:xfrm>
            <a:off x="4939286" y="3297124"/>
            <a:ext cx="1598295" cy="306705"/>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p>
            <a:pPr marL="12700">
              <a:lnSpc>
                <a:spcPct val="100000"/>
              </a:lnSpc>
              <a:spcBef>
                <a:spcPts val="50"/>
              </a:spcBef>
            </a:pPr>
            <a:r>
              <a:rPr lang="en-US" sz="900" spc="-5" dirty="0">
                <a:solidFill>
                  <a:srgbClr val="57585B"/>
                </a:solidFill>
                <a:latin typeface="Proxima Nova Rg"/>
                <a:cs typeface="Proxima Nova Rg"/>
              </a:rPr>
              <a:t>MFS</a:t>
            </a:r>
            <a:r>
              <a:rPr sz="900" spc="-5" dirty="0">
                <a:solidFill>
                  <a:srgbClr val="57585B"/>
                </a:solidFill>
                <a:latin typeface="Proxima Nova Rg"/>
                <a:cs typeface="Proxima Nova Rg"/>
              </a:rPr>
              <a:t> Mid Cap</a:t>
            </a:r>
            <a:r>
              <a:rPr sz="900" spc="10" dirty="0">
                <a:solidFill>
                  <a:srgbClr val="57585B"/>
                </a:solidFill>
                <a:latin typeface="Proxima Nova Rg"/>
                <a:cs typeface="Proxima Nova Rg"/>
              </a:rPr>
              <a:t> </a:t>
            </a:r>
            <a:r>
              <a:rPr lang="en-US" sz="900" spc="10" dirty="0">
                <a:solidFill>
                  <a:srgbClr val="57585B"/>
                </a:solidFill>
                <a:latin typeface="Proxima Nova Rg"/>
                <a:cs typeface="Proxima Nova Rg"/>
              </a:rPr>
              <a:t>Growth</a:t>
            </a:r>
            <a:endParaRPr sz="900" dirty="0">
              <a:latin typeface="Proxima Nova Rg"/>
              <a:cs typeface="Proxima Nova Rg"/>
            </a:endParaRPr>
          </a:p>
        </p:txBody>
      </p:sp>
      <p:sp>
        <p:nvSpPr>
          <p:cNvPr id="17" name="object 19">
            <a:extLst>
              <a:ext uri="{FF2B5EF4-FFF2-40B4-BE49-F238E27FC236}">
                <a16:creationId xmlns:a16="http://schemas.microsoft.com/office/drawing/2014/main" id="{B0F537DF-73B5-4C5C-A25B-54CC3E2CB59A}"/>
              </a:ext>
            </a:extLst>
          </p:cNvPr>
          <p:cNvSpPr txBox="1"/>
          <p:nvPr/>
        </p:nvSpPr>
        <p:spPr>
          <a:xfrm>
            <a:off x="2489493" y="3727846"/>
            <a:ext cx="1715221" cy="302647"/>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p>
            <a:pPr marL="12700">
              <a:lnSpc>
                <a:spcPct val="100000"/>
              </a:lnSpc>
              <a:spcBef>
                <a:spcPts val="50"/>
              </a:spcBef>
            </a:pPr>
            <a:r>
              <a:rPr sz="900" spc="-5" dirty="0">
                <a:solidFill>
                  <a:srgbClr val="57585B"/>
                </a:solidFill>
                <a:latin typeface="Proxima Nova Rg"/>
                <a:cs typeface="Proxima Nova Rg"/>
              </a:rPr>
              <a:t>Vanguard </a:t>
            </a:r>
            <a:r>
              <a:rPr lang="en-US" sz="900" spc="-5" dirty="0">
                <a:solidFill>
                  <a:srgbClr val="57585B"/>
                </a:solidFill>
                <a:latin typeface="Proxima Nova Rg"/>
                <a:cs typeface="Proxima Nova Rg"/>
              </a:rPr>
              <a:t>Extended MKT</a:t>
            </a:r>
            <a:r>
              <a:rPr sz="900" spc="-15"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p:txBody>
      </p:sp>
      <p:sp>
        <p:nvSpPr>
          <p:cNvPr id="18" name="object 20">
            <a:extLst>
              <a:ext uri="{FF2B5EF4-FFF2-40B4-BE49-F238E27FC236}">
                <a16:creationId xmlns:a16="http://schemas.microsoft.com/office/drawing/2014/main" id="{52DC2B26-6976-42D0-8127-4E220F2195C9}"/>
              </a:ext>
            </a:extLst>
          </p:cNvPr>
          <p:cNvSpPr txBox="1"/>
          <p:nvPr/>
        </p:nvSpPr>
        <p:spPr>
          <a:xfrm>
            <a:off x="4939286" y="3720670"/>
            <a:ext cx="2240447" cy="309700"/>
          </a:xfrm>
          <a:prstGeom prst="rect">
            <a:avLst/>
          </a:prstGeom>
        </p:spPr>
        <p:txBody>
          <a:bodyPr vert="horz" wrap="square" lIns="0" tIns="19685" rIns="0" bIns="0" rtlCol="0">
            <a:spAutoFit/>
          </a:bodyPr>
          <a:lstStyle/>
          <a:p>
            <a:pPr marL="12700">
              <a:lnSpc>
                <a:spcPct val="100000"/>
              </a:lnSpc>
              <a:spcBef>
                <a:spcPts val="15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p>
            <a:pPr marL="12700">
              <a:lnSpc>
                <a:spcPct val="100000"/>
              </a:lnSpc>
              <a:spcBef>
                <a:spcPts val="55"/>
              </a:spcBef>
            </a:pPr>
            <a:r>
              <a:rPr lang="en-US" sz="900" dirty="0">
                <a:solidFill>
                  <a:schemeClr val="tx1">
                    <a:lumMod val="65000"/>
                    <a:lumOff val="35000"/>
                  </a:schemeClr>
                </a:solidFill>
                <a:latin typeface="Proxima Nova Rg"/>
                <a:cs typeface="Proxima Nova Rg"/>
              </a:rPr>
              <a:t>Federated Kaufman Small Cap</a:t>
            </a:r>
            <a:endParaRPr sz="900" dirty="0">
              <a:solidFill>
                <a:schemeClr val="tx1">
                  <a:lumMod val="65000"/>
                  <a:lumOff val="35000"/>
                </a:schemeClr>
              </a:solidFill>
              <a:latin typeface="Proxima Nova Rg"/>
              <a:cs typeface="Proxima Nova Rg"/>
            </a:endParaRPr>
          </a:p>
        </p:txBody>
      </p:sp>
      <p:sp>
        <p:nvSpPr>
          <p:cNvPr id="19" name="object 21">
            <a:extLst>
              <a:ext uri="{FF2B5EF4-FFF2-40B4-BE49-F238E27FC236}">
                <a16:creationId xmlns:a16="http://schemas.microsoft.com/office/drawing/2014/main" id="{124ECC48-9264-4E0B-9869-9F1E41C37E82}"/>
              </a:ext>
            </a:extLst>
          </p:cNvPr>
          <p:cNvSpPr txBox="1"/>
          <p:nvPr/>
        </p:nvSpPr>
        <p:spPr>
          <a:xfrm>
            <a:off x="4939286" y="4158567"/>
            <a:ext cx="3528060" cy="306705"/>
          </a:xfrm>
          <a:prstGeom prst="rect">
            <a:avLst/>
          </a:prstGeom>
        </p:spPr>
        <p:txBody>
          <a:bodyPr vert="horz" wrap="square" lIns="0" tIns="12700" rIns="0" bIns="0" rtlCol="0">
            <a:spAutoFit/>
          </a:bodyPr>
          <a:lstStyle/>
          <a:p>
            <a:pPr marL="12700">
              <a:lnSpc>
                <a:spcPct val="100000"/>
              </a:lnSpc>
              <a:spcBef>
                <a:spcPts val="100"/>
              </a:spcBef>
              <a:tabLst>
                <a:tab pos="1925955" algn="l"/>
              </a:tabLst>
            </a:pPr>
            <a:r>
              <a:rPr sz="900" b="1" spc="-5" dirty="0">
                <a:solidFill>
                  <a:srgbClr val="EBA99D"/>
                </a:solidFill>
                <a:latin typeface="Proxima Nova Rg"/>
                <a:cs typeface="Proxima Nova Rg"/>
              </a:rPr>
              <a:t>EMERGING</a:t>
            </a:r>
            <a:r>
              <a:rPr sz="900" b="1" spc="10" dirty="0">
                <a:solidFill>
                  <a:srgbClr val="EBA99D"/>
                </a:solidFill>
                <a:latin typeface="Proxima Nova Rg"/>
                <a:cs typeface="Proxima Nova Rg"/>
              </a:rPr>
              <a:t> </a:t>
            </a:r>
            <a:r>
              <a:rPr sz="900" b="1" spc="-5" dirty="0">
                <a:solidFill>
                  <a:srgbClr val="EBA99D"/>
                </a:solidFill>
                <a:latin typeface="Proxima Nova Rg"/>
                <a:cs typeface="Proxima Nova Rg"/>
              </a:rPr>
              <a:t>MARKETS</a:t>
            </a:r>
            <a:r>
              <a:rPr sz="900" b="1" spc="10" dirty="0">
                <a:solidFill>
                  <a:srgbClr val="EBA99D"/>
                </a:solidFill>
                <a:latin typeface="Proxima Nova Rg"/>
                <a:cs typeface="Proxima Nova Rg"/>
              </a:rPr>
              <a:t> </a:t>
            </a:r>
            <a:r>
              <a:rPr sz="900" b="1" spc="-5" dirty="0">
                <a:solidFill>
                  <a:srgbClr val="EBA99D"/>
                </a:solidFill>
                <a:latin typeface="Proxima Nova Rg"/>
                <a:cs typeface="Proxima Nova Rg"/>
              </a:rPr>
              <a:t>STOCK	</a:t>
            </a:r>
            <a:r>
              <a:rPr sz="900" b="1" spc="-5" dirty="0">
                <a:solidFill>
                  <a:srgbClr val="DD6F5C"/>
                </a:solidFill>
                <a:latin typeface="Proxima Nova Rg"/>
                <a:cs typeface="Proxima Nova Rg"/>
              </a:rPr>
              <a:t>DIVERSIFIED GLOBAL</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EQUITY</a:t>
            </a:r>
            <a:endParaRPr sz="900" dirty="0">
              <a:latin typeface="Proxima Nova Rg"/>
              <a:cs typeface="Proxima Nova Rg"/>
            </a:endParaRPr>
          </a:p>
          <a:p>
            <a:pPr marL="12700">
              <a:lnSpc>
                <a:spcPct val="100000"/>
              </a:lnSpc>
              <a:spcBef>
                <a:spcPts val="50"/>
              </a:spcBef>
              <a:tabLst>
                <a:tab pos="1925955" algn="l"/>
              </a:tabLst>
            </a:pPr>
            <a:r>
              <a:rPr lang="en-US" sz="900" spc="-5" dirty="0">
                <a:solidFill>
                  <a:srgbClr val="57585B"/>
                </a:solidFill>
                <a:latin typeface="Proxima Nova Rg"/>
                <a:cs typeface="Proxima Nova Rg"/>
              </a:rPr>
              <a:t>American Funds New World</a:t>
            </a:r>
            <a:r>
              <a:rPr sz="900" spc="-5" dirty="0">
                <a:solidFill>
                  <a:srgbClr val="57585B"/>
                </a:solidFill>
                <a:latin typeface="Proxima Nova Rg"/>
                <a:cs typeface="Proxima Nova Rg"/>
              </a:rPr>
              <a:t>	</a:t>
            </a:r>
            <a:endParaRPr sz="900" dirty="0">
              <a:highlight>
                <a:srgbClr val="FFFF00"/>
              </a:highlight>
              <a:latin typeface="Proxima Nova Rg"/>
              <a:cs typeface="Proxima Nova Rg"/>
            </a:endParaRPr>
          </a:p>
        </p:txBody>
      </p:sp>
      <p:sp>
        <p:nvSpPr>
          <p:cNvPr id="20" name="object 23">
            <a:extLst>
              <a:ext uri="{FF2B5EF4-FFF2-40B4-BE49-F238E27FC236}">
                <a16:creationId xmlns:a16="http://schemas.microsoft.com/office/drawing/2014/main" id="{CFBAE113-FE23-47C1-B720-34FCAFFABA05}"/>
              </a:ext>
            </a:extLst>
          </p:cNvPr>
          <p:cNvSpPr txBox="1"/>
          <p:nvPr/>
        </p:nvSpPr>
        <p:spPr>
          <a:xfrm>
            <a:off x="290283" y="2149017"/>
            <a:ext cx="8706485" cy="144145"/>
          </a:xfrm>
          <a:prstGeom prst="rect">
            <a:avLst/>
          </a:prstGeom>
          <a:solidFill>
            <a:srgbClr val="D18A29"/>
          </a:solidFill>
        </p:spPr>
        <p:txBody>
          <a:bodyPr vert="horz" wrap="square" lIns="0" tIns="0" rIns="0" bIns="0" rtlCol="0">
            <a:spAutoFit/>
          </a:bodyPr>
          <a:lstStyle/>
          <a:p>
            <a:pPr marL="6350">
              <a:lnSpc>
                <a:spcPts val="1045"/>
              </a:lnSpc>
            </a:pPr>
            <a:r>
              <a:rPr sz="900" b="1" dirty="0">
                <a:solidFill>
                  <a:srgbClr val="FFFFFF"/>
                </a:solidFill>
                <a:latin typeface="Proxima Nova Rg"/>
                <a:cs typeface="Proxima Nova Rg"/>
              </a:rPr>
              <a:t>CORE AND DIVERSIFYING FIXED</a:t>
            </a:r>
            <a:r>
              <a:rPr sz="900" b="1" spc="-50" dirty="0">
                <a:solidFill>
                  <a:srgbClr val="FFFFFF"/>
                </a:solidFill>
                <a:latin typeface="Proxima Nova Rg"/>
                <a:cs typeface="Proxima Nova Rg"/>
              </a:rPr>
              <a:t> </a:t>
            </a:r>
            <a:r>
              <a:rPr sz="900" b="1" dirty="0">
                <a:solidFill>
                  <a:srgbClr val="FFFFFF"/>
                </a:solidFill>
                <a:latin typeface="Proxima Nova Rg"/>
                <a:cs typeface="Proxima Nova Rg"/>
              </a:rPr>
              <a:t>INCOME</a:t>
            </a:r>
            <a:endParaRPr sz="900" dirty="0">
              <a:latin typeface="Proxima Nova Rg"/>
              <a:cs typeface="Proxima Nova Rg"/>
            </a:endParaRPr>
          </a:p>
        </p:txBody>
      </p:sp>
      <p:sp>
        <p:nvSpPr>
          <p:cNvPr id="21" name="object 24">
            <a:extLst>
              <a:ext uri="{FF2B5EF4-FFF2-40B4-BE49-F238E27FC236}">
                <a16:creationId xmlns:a16="http://schemas.microsoft.com/office/drawing/2014/main" id="{EA58C768-AD95-4E38-8C6E-FDBB9A1E82CF}"/>
              </a:ext>
            </a:extLst>
          </p:cNvPr>
          <p:cNvSpPr txBox="1"/>
          <p:nvPr/>
        </p:nvSpPr>
        <p:spPr>
          <a:xfrm>
            <a:off x="284142" y="2278184"/>
            <a:ext cx="1872614" cy="441146"/>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18A29"/>
                </a:solidFill>
                <a:latin typeface="Proxima Nova Rg"/>
                <a:cs typeface="Proxima Nova Rg"/>
              </a:rPr>
              <a:t>INTERMEDIATE</a:t>
            </a:r>
            <a:endParaRPr sz="900" dirty="0">
              <a:latin typeface="Proxima Nova Rg"/>
              <a:cs typeface="Proxima Nova Rg"/>
            </a:endParaRPr>
          </a:p>
          <a:p>
            <a:pPr marL="12700">
              <a:lnSpc>
                <a:spcPct val="100000"/>
              </a:lnSpc>
              <a:spcBef>
                <a:spcPts val="15"/>
              </a:spcBef>
            </a:pPr>
            <a:r>
              <a:rPr sz="900" dirty="0">
                <a:solidFill>
                  <a:srgbClr val="57585B"/>
                </a:solidFill>
                <a:latin typeface="Proxima Nova Rg"/>
                <a:cs typeface="Proxima Nova Rg"/>
              </a:rPr>
              <a:t>Vanguard Total Bond Market</a:t>
            </a:r>
            <a:r>
              <a:rPr lang="en-US" sz="900" dirty="0">
                <a:solidFill>
                  <a:srgbClr val="57585B"/>
                </a:solidFill>
                <a:latin typeface="Proxima Nova Rg"/>
                <a:cs typeface="Proxima Nova Rg"/>
              </a:rPr>
              <a:t> </a:t>
            </a:r>
            <a:r>
              <a:rPr sz="900" spc="-80" dirty="0">
                <a:solidFill>
                  <a:srgbClr val="57585B"/>
                </a:solidFill>
                <a:latin typeface="Proxima Nova Rg"/>
                <a:cs typeface="Proxima Nova Rg"/>
              </a:rPr>
              <a:t> </a:t>
            </a:r>
            <a:r>
              <a:rPr sz="900" dirty="0">
                <a:solidFill>
                  <a:srgbClr val="57585B"/>
                </a:solidFill>
                <a:latin typeface="Proxima Nova Rg"/>
                <a:cs typeface="Proxima Nova Rg"/>
              </a:rPr>
              <a:t>Index</a:t>
            </a:r>
            <a:endParaRPr sz="900" dirty="0">
              <a:latin typeface="Proxima Nova Rg"/>
              <a:cs typeface="Proxima Nova Rg"/>
            </a:endParaRPr>
          </a:p>
          <a:p>
            <a:pPr marL="12700">
              <a:lnSpc>
                <a:spcPct val="100000"/>
              </a:lnSpc>
              <a:spcBef>
                <a:spcPts val="70"/>
              </a:spcBef>
            </a:pPr>
            <a:r>
              <a:rPr lang="en-US" sz="900" spc="5" dirty="0">
                <a:solidFill>
                  <a:srgbClr val="57585B"/>
                </a:solidFill>
                <a:latin typeface="Proxima Nova Rg"/>
                <a:cs typeface="Proxima Nova Rg"/>
              </a:rPr>
              <a:t>PGIM Total Return</a:t>
            </a:r>
            <a:r>
              <a:rPr sz="900" spc="5" dirty="0">
                <a:solidFill>
                  <a:srgbClr val="57585B"/>
                </a:solidFill>
                <a:latin typeface="Proxima Nova Rg"/>
                <a:cs typeface="Proxima Nova Rg"/>
              </a:rPr>
              <a:t> </a:t>
            </a:r>
            <a:r>
              <a:rPr sz="900" spc="-5" dirty="0">
                <a:solidFill>
                  <a:srgbClr val="57585B"/>
                </a:solidFill>
                <a:latin typeface="Proxima Nova Rg"/>
                <a:cs typeface="Proxima Nova Rg"/>
              </a:rPr>
              <a:t>Bond</a:t>
            </a:r>
            <a:endParaRPr sz="900" dirty="0">
              <a:latin typeface="Proxima Nova Rg"/>
              <a:cs typeface="Proxima Nova Rg"/>
            </a:endParaRPr>
          </a:p>
        </p:txBody>
      </p:sp>
      <p:sp>
        <p:nvSpPr>
          <p:cNvPr id="22" name="object 25">
            <a:extLst>
              <a:ext uri="{FF2B5EF4-FFF2-40B4-BE49-F238E27FC236}">
                <a16:creationId xmlns:a16="http://schemas.microsoft.com/office/drawing/2014/main" id="{49D27B94-F875-4BCB-A5AA-07D930898C03}"/>
              </a:ext>
            </a:extLst>
          </p:cNvPr>
          <p:cNvSpPr txBox="1"/>
          <p:nvPr/>
        </p:nvSpPr>
        <p:spPr>
          <a:xfrm>
            <a:off x="290283" y="2723311"/>
            <a:ext cx="8706485" cy="144145"/>
          </a:xfrm>
          <a:prstGeom prst="rect">
            <a:avLst/>
          </a:prstGeom>
          <a:solidFill>
            <a:srgbClr val="DD6F5C"/>
          </a:solidFill>
        </p:spPr>
        <p:txBody>
          <a:bodyPr vert="horz" wrap="square" lIns="0" tIns="5715" rIns="0" bIns="0" rtlCol="0">
            <a:spAutoFit/>
          </a:bodyPr>
          <a:lstStyle/>
          <a:p>
            <a:pPr marL="6350">
              <a:lnSpc>
                <a:spcPct val="100000"/>
              </a:lnSpc>
              <a:spcBef>
                <a:spcPts val="45"/>
              </a:spcBef>
            </a:pPr>
            <a:r>
              <a:rPr sz="900" b="1" spc="-5" dirty="0">
                <a:solidFill>
                  <a:srgbClr val="FFFFFF"/>
                </a:solidFill>
                <a:latin typeface="Proxima Nova Rg"/>
                <a:cs typeface="Proxima Nova Rg"/>
              </a:rPr>
              <a:t>DOMESTIC EQUITY</a:t>
            </a:r>
            <a:endParaRPr sz="900" dirty="0">
              <a:latin typeface="Proxima Nova Rg"/>
              <a:cs typeface="Proxima Nova Rg"/>
            </a:endParaRPr>
          </a:p>
        </p:txBody>
      </p:sp>
      <p:sp>
        <p:nvSpPr>
          <p:cNvPr id="23" name="object 26">
            <a:extLst>
              <a:ext uri="{FF2B5EF4-FFF2-40B4-BE49-F238E27FC236}">
                <a16:creationId xmlns:a16="http://schemas.microsoft.com/office/drawing/2014/main" id="{DC91B8FA-9D19-480D-8611-0C456D169D7C}"/>
              </a:ext>
            </a:extLst>
          </p:cNvPr>
          <p:cNvSpPr txBox="1"/>
          <p:nvPr/>
        </p:nvSpPr>
        <p:spPr>
          <a:xfrm>
            <a:off x="284142" y="2862689"/>
            <a:ext cx="1424940" cy="289823"/>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p>
            <a:pPr marL="12700">
              <a:lnSpc>
                <a:spcPct val="100000"/>
              </a:lnSpc>
              <a:spcBef>
                <a:spcPts val="15"/>
              </a:spcBef>
            </a:pPr>
            <a:r>
              <a:rPr lang="en-US" sz="900" dirty="0">
                <a:solidFill>
                  <a:schemeClr val="tx1">
                    <a:lumMod val="65000"/>
                    <a:lumOff val="35000"/>
                  </a:schemeClr>
                </a:solidFill>
                <a:latin typeface="Proxima Nova Rg"/>
                <a:cs typeface="Proxima Nova Rg"/>
              </a:rPr>
              <a:t>Columbia Dividend Income</a:t>
            </a:r>
            <a:endParaRPr sz="900" dirty="0">
              <a:solidFill>
                <a:schemeClr val="tx1">
                  <a:lumMod val="65000"/>
                  <a:lumOff val="35000"/>
                </a:schemeClr>
              </a:solidFill>
              <a:latin typeface="Proxima Nova Rg"/>
              <a:cs typeface="Proxima Nova Rg"/>
            </a:endParaRPr>
          </a:p>
        </p:txBody>
      </p:sp>
      <p:sp>
        <p:nvSpPr>
          <p:cNvPr id="24" name="object 27">
            <a:extLst>
              <a:ext uri="{FF2B5EF4-FFF2-40B4-BE49-F238E27FC236}">
                <a16:creationId xmlns:a16="http://schemas.microsoft.com/office/drawing/2014/main" id="{8A3C94A3-13F0-41A7-A739-896ABC21CA3B}"/>
              </a:ext>
            </a:extLst>
          </p:cNvPr>
          <p:cNvSpPr txBox="1"/>
          <p:nvPr/>
        </p:nvSpPr>
        <p:spPr>
          <a:xfrm>
            <a:off x="284142" y="3301067"/>
            <a:ext cx="1699895" cy="428322"/>
          </a:xfrm>
          <a:prstGeom prst="rect">
            <a:avLst/>
          </a:prstGeom>
        </p:spPr>
        <p:txBody>
          <a:bodyPr vert="horz" wrap="square" lIns="0" tIns="12700" rIns="0" bIns="0" rtlCol="0">
            <a:spAutoFit/>
          </a:bodyPr>
          <a:lstStyle/>
          <a:p>
            <a:pPr marL="12700">
              <a:lnSpc>
                <a:spcPct val="100000"/>
              </a:lnSpc>
              <a:spcBef>
                <a:spcPts val="100"/>
              </a:spcBef>
            </a:pPr>
            <a:r>
              <a:rPr sz="900" b="1"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dirty="0">
                <a:solidFill>
                  <a:srgbClr val="DD6F5C"/>
                </a:solidFill>
                <a:latin typeface="Proxima Nova Rg"/>
                <a:cs typeface="Proxima Nova Rg"/>
              </a:rPr>
              <a:t>VALUE</a:t>
            </a:r>
            <a:endParaRPr sz="900" dirty="0">
              <a:latin typeface="Proxima Nova Rg"/>
              <a:cs typeface="Proxima Nova Rg"/>
            </a:endParaRPr>
          </a:p>
          <a:p>
            <a:pPr marL="12700">
              <a:lnSpc>
                <a:spcPct val="100000"/>
              </a:lnSpc>
              <a:spcBef>
                <a:spcPts val="15"/>
              </a:spcBef>
            </a:pPr>
            <a:r>
              <a:rPr lang="en-US" sz="900" dirty="0">
                <a:solidFill>
                  <a:srgbClr val="57585B"/>
                </a:solidFill>
                <a:latin typeface="Proxima Nova Rg"/>
                <a:cs typeface="Proxima Nova Rg"/>
              </a:rPr>
              <a:t>Wells Fargo Special</a:t>
            </a:r>
            <a:r>
              <a:rPr sz="900" dirty="0">
                <a:solidFill>
                  <a:srgbClr val="57585B"/>
                </a:solidFill>
                <a:latin typeface="Proxima Nova Rg"/>
                <a:cs typeface="Proxima Nova Rg"/>
              </a:rPr>
              <a:t> Mid Cap</a:t>
            </a:r>
            <a:r>
              <a:rPr sz="900" spc="-55" dirty="0">
                <a:solidFill>
                  <a:srgbClr val="57585B"/>
                </a:solidFill>
                <a:latin typeface="Proxima Nova Rg"/>
                <a:cs typeface="Proxima Nova Rg"/>
              </a:rPr>
              <a:t> </a:t>
            </a:r>
            <a:r>
              <a:rPr sz="900" dirty="0">
                <a:solidFill>
                  <a:srgbClr val="57585B"/>
                </a:solidFill>
                <a:latin typeface="Proxima Nova Rg"/>
                <a:cs typeface="Proxima Nova Rg"/>
              </a:rPr>
              <a:t>Value</a:t>
            </a:r>
            <a:endParaRPr sz="900" dirty="0">
              <a:latin typeface="Proxima Nova Rg"/>
              <a:cs typeface="Proxima Nova Rg"/>
            </a:endParaRPr>
          </a:p>
        </p:txBody>
      </p:sp>
      <p:sp>
        <p:nvSpPr>
          <p:cNvPr id="25" name="object 28">
            <a:extLst>
              <a:ext uri="{FF2B5EF4-FFF2-40B4-BE49-F238E27FC236}">
                <a16:creationId xmlns:a16="http://schemas.microsoft.com/office/drawing/2014/main" id="{37B0AA64-5571-46F3-84DF-F946BABE60C1}"/>
              </a:ext>
            </a:extLst>
          </p:cNvPr>
          <p:cNvSpPr txBox="1"/>
          <p:nvPr/>
        </p:nvSpPr>
        <p:spPr>
          <a:xfrm>
            <a:off x="284142" y="3737770"/>
            <a:ext cx="1872614" cy="301625"/>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p>
            <a:pPr marL="12700">
              <a:lnSpc>
                <a:spcPct val="100000"/>
              </a:lnSpc>
              <a:spcBef>
                <a:spcPts val="15"/>
              </a:spcBef>
            </a:pPr>
            <a:r>
              <a:rPr sz="900" dirty="0">
                <a:solidFill>
                  <a:srgbClr val="57585B"/>
                </a:solidFill>
                <a:latin typeface="Proxima Nova Rg"/>
                <a:cs typeface="Proxima Nova Rg"/>
              </a:rPr>
              <a:t>Wells Fargo Special Small Cap</a:t>
            </a:r>
            <a:r>
              <a:rPr sz="900" spc="-70" dirty="0">
                <a:solidFill>
                  <a:srgbClr val="57585B"/>
                </a:solidFill>
                <a:latin typeface="Proxima Nova Rg"/>
                <a:cs typeface="Proxima Nova Rg"/>
              </a:rPr>
              <a:t> </a:t>
            </a:r>
            <a:r>
              <a:rPr sz="900" dirty="0">
                <a:solidFill>
                  <a:srgbClr val="57585B"/>
                </a:solidFill>
                <a:latin typeface="Proxima Nova Rg"/>
                <a:cs typeface="Proxima Nova Rg"/>
              </a:rPr>
              <a:t>Value</a:t>
            </a:r>
            <a:endParaRPr sz="900" dirty="0">
              <a:latin typeface="Proxima Nova Rg"/>
              <a:cs typeface="Proxima Nova Rg"/>
            </a:endParaRPr>
          </a:p>
        </p:txBody>
      </p:sp>
      <p:sp>
        <p:nvSpPr>
          <p:cNvPr id="26" name="object 29">
            <a:extLst>
              <a:ext uri="{FF2B5EF4-FFF2-40B4-BE49-F238E27FC236}">
                <a16:creationId xmlns:a16="http://schemas.microsoft.com/office/drawing/2014/main" id="{3F8CA687-F0AA-42E7-987A-9CB7A9FF3574}"/>
              </a:ext>
            </a:extLst>
          </p:cNvPr>
          <p:cNvSpPr txBox="1"/>
          <p:nvPr/>
        </p:nvSpPr>
        <p:spPr>
          <a:xfrm>
            <a:off x="290283" y="4031945"/>
            <a:ext cx="8706485" cy="144145"/>
          </a:xfrm>
          <a:prstGeom prst="rect">
            <a:avLst/>
          </a:prstGeom>
          <a:solidFill>
            <a:srgbClr val="EBA99D"/>
          </a:solidFill>
        </p:spPr>
        <p:txBody>
          <a:bodyPr vert="horz" wrap="square" lIns="0" tIns="10795" rIns="0" bIns="0" rtlCol="0">
            <a:spAutoFit/>
          </a:bodyPr>
          <a:lstStyle/>
          <a:p>
            <a:pPr marL="6350">
              <a:lnSpc>
                <a:spcPts val="1045"/>
              </a:lnSpc>
              <a:spcBef>
                <a:spcPts val="85"/>
              </a:spcBef>
            </a:pPr>
            <a:r>
              <a:rPr sz="900" b="1" spc="-5" dirty="0">
                <a:solidFill>
                  <a:srgbClr val="FFFFFF"/>
                </a:solidFill>
                <a:latin typeface="Proxima Nova Rg"/>
                <a:cs typeface="Proxima Nova Rg"/>
              </a:rPr>
              <a:t>INTERNATIONAL/GLOBAL</a:t>
            </a:r>
            <a:r>
              <a:rPr sz="900" b="1" dirty="0">
                <a:solidFill>
                  <a:srgbClr val="FFFFFF"/>
                </a:solidFill>
                <a:latin typeface="Proxima Nova Rg"/>
                <a:cs typeface="Proxima Nova Rg"/>
              </a:rPr>
              <a:t> </a:t>
            </a:r>
            <a:r>
              <a:rPr sz="900" b="1" spc="-5" dirty="0">
                <a:solidFill>
                  <a:srgbClr val="FFFFFF"/>
                </a:solidFill>
                <a:latin typeface="Proxima Nova Rg"/>
                <a:cs typeface="Proxima Nova Rg"/>
              </a:rPr>
              <a:t>EQUITY</a:t>
            </a:r>
            <a:endParaRPr sz="900" dirty="0">
              <a:latin typeface="Proxima Nova Rg"/>
              <a:cs typeface="Proxima Nova Rg"/>
            </a:endParaRPr>
          </a:p>
        </p:txBody>
      </p:sp>
      <p:sp>
        <p:nvSpPr>
          <p:cNvPr id="27" name="object 30">
            <a:extLst>
              <a:ext uri="{FF2B5EF4-FFF2-40B4-BE49-F238E27FC236}">
                <a16:creationId xmlns:a16="http://schemas.microsoft.com/office/drawing/2014/main" id="{CB795556-756E-4FCF-B1C5-AD4993FF9A74}"/>
              </a:ext>
            </a:extLst>
          </p:cNvPr>
          <p:cNvSpPr txBox="1"/>
          <p:nvPr/>
        </p:nvSpPr>
        <p:spPr>
          <a:xfrm>
            <a:off x="284142" y="4176148"/>
            <a:ext cx="2074545" cy="448309"/>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EBA99D"/>
                </a:solidFill>
                <a:latin typeface="Proxima Nova Rg"/>
                <a:cs typeface="Proxima Nova Rg"/>
              </a:rPr>
              <a:t>FOREIGN LARGE</a:t>
            </a:r>
            <a:r>
              <a:rPr sz="900" b="1" spc="-20" dirty="0">
                <a:solidFill>
                  <a:srgbClr val="EBA99D"/>
                </a:solidFill>
                <a:latin typeface="Proxima Nova Rg"/>
                <a:cs typeface="Proxima Nova Rg"/>
              </a:rPr>
              <a:t> </a:t>
            </a:r>
            <a:r>
              <a:rPr sz="900" b="1" spc="-5" dirty="0">
                <a:solidFill>
                  <a:srgbClr val="EBA99D"/>
                </a:solidFill>
                <a:latin typeface="Proxima Nova Rg"/>
                <a:cs typeface="Proxima Nova Rg"/>
              </a:rPr>
              <a:t>CAP</a:t>
            </a:r>
            <a:endParaRPr sz="900" dirty="0">
              <a:latin typeface="Proxima Nova Rg"/>
              <a:cs typeface="Proxima Nova Rg"/>
            </a:endParaRPr>
          </a:p>
          <a:p>
            <a:pPr marL="12700">
              <a:lnSpc>
                <a:spcPct val="100000"/>
              </a:lnSpc>
              <a:spcBef>
                <a:spcPts val="15"/>
              </a:spcBef>
            </a:pPr>
            <a:r>
              <a:rPr lang="en-US" sz="900" dirty="0">
                <a:solidFill>
                  <a:schemeClr val="tx1">
                    <a:lumMod val="65000"/>
                    <a:lumOff val="35000"/>
                  </a:schemeClr>
                </a:solidFill>
                <a:latin typeface="Proxima Nova Rg"/>
                <a:cs typeface="Proxima Nova Rg"/>
              </a:rPr>
              <a:t>MFS International Diversification</a:t>
            </a:r>
            <a:endParaRPr sz="900" dirty="0">
              <a:solidFill>
                <a:schemeClr val="tx1">
                  <a:lumMod val="65000"/>
                  <a:lumOff val="35000"/>
                </a:schemeClr>
              </a:solidFill>
              <a:latin typeface="Proxima Nova Rg"/>
              <a:cs typeface="Proxima Nova Rg"/>
            </a:endParaRPr>
          </a:p>
          <a:p>
            <a:pPr marL="12700">
              <a:lnSpc>
                <a:spcPct val="100000"/>
              </a:lnSpc>
              <a:spcBef>
                <a:spcPts val="70"/>
              </a:spcBef>
            </a:pPr>
            <a:endParaRPr sz="900" dirty="0">
              <a:latin typeface="Proxima Nova Rg"/>
              <a:cs typeface="Proxima Nova Rg"/>
            </a:endParaRPr>
          </a:p>
        </p:txBody>
      </p:sp>
      <p:sp>
        <p:nvSpPr>
          <p:cNvPr id="28" name="object 31">
            <a:extLst>
              <a:ext uri="{FF2B5EF4-FFF2-40B4-BE49-F238E27FC236}">
                <a16:creationId xmlns:a16="http://schemas.microsoft.com/office/drawing/2014/main" id="{AE84F2B5-F539-4787-822D-CF99E356B9DF}"/>
              </a:ext>
            </a:extLst>
          </p:cNvPr>
          <p:cNvSpPr txBox="1"/>
          <p:nvPr/>
        </p:nvSpPr>
        <p:spPr>
          <a:xfrm>
            <a:off x="290283" y="4606239"/>
            <a:ext cx="8706485" cy="144145"/>
          </a:xfrm>
          <a:prstGeom prst="rect">
            <a:avLst/>
          </a:prstGeom>
          <a:solidFill>
            <a:srgbClr val="63BBE1"/>
          </a:solidFill>
        </p:spPr>
        <p:txBody>
          <a:bodyPr vert="horz" wrap="square" lIns="0" tIns="20955" rIns="0" bIns="0" rtlCol="0">
            <a:spAutoFit/>
          </a:bodyPr>
          <a:lstStyle/>
          <a:p>
            <a:pPr marL="6350">
              <a:lnSpc>
                <a:spcPts val="965"/>
              </a:lnSpc>
              <a:spcBef>
                <a:spcPts val="165"/>
              </a:spcBef>
            </a:pPr>
            <a:r>
              <a:rPr sz="900" b="1" dirty="0">
                <a:solidFill>
                  <a:srgbClr val="FFFFFF"/>
                </a:solidFill>
                <a:latin typeface="Proxima Nova Rg"/>
                <a:cs typeface="Proxima Nova Rg"/>
              </a:rPr>
              <a:t>INFLATION</a:t>
            </a:r>
            <a:r>
              <a:rPr sz="900" b="1" spc="-20" dirty="0">
                <a:solidFill>
                  <a:srgbClr val="FFFFFF"/>
                </a:solidFill>
                <a:latin typeface="Proxima Nova Rg"/>
                <a:cs typeface="Proxima Nova Rg"/>
              </a:rPr>
              <a:t> </a:t>
            </a:r>
            <a:r>
              <a:rPr sz="900" b="1" dirty="0">
                <a:solidFill>
                  <a:srgbClr val="FFFFFF"/>
                </a:solidFill>
                <a:latin typeface="Proxima Nova Rg"/>
                <a:cs typeface="Proxima Nova Rg"/>
              </a:rPr>
              <a:t>HEDGE</a:t>
            </a:r>
            <a:endParaRPr sz="900" dirty="0">
              <a:latin typeface="Proxima Nova Rg"/>
              <a:cs typeface="Proxima Nova Rg"/>
            </a:endParaRPr>
          </a:p>
        </p:txBody>
      </p:sp>
      <p:sp>
        <p:nvSpPr>
          <p:cNvPr id="29" name="object 32">
            <a:extLst>
              <a:ext uri="{FF2B5EF4-FFF2-40B4-BE49-F238E27FC236}">
                <a16:creationId xmlns:a16="http://schemas.microsoft.com/office/drawing/2014/main" id="{D6EBC3BD-18CE-41F6-8C64-F61FF4C74656}"/>
              </a:ext>
            </a:extLst>
          </p:cNvPr>
          <p:cNvSpPr txBox="1"/>
          <p:nvPr/>
        </p:nvSpPr>
        <p:spPr>
          <a:xfrm>
            <a:off x="284142" y="4760653"/>
            <a:ext cx="1736725" cy="301625"/>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63BBE1"/>
                </a:solidFill>
                <a:latin typeface="Proxima Nova Rg"/>
                <a:cs typeface="Proxima Nova Rg"/>
              </a:rPr>
              <a:t>INFLATION PROTECTED</a:t>
            </a:r>
            <a:r>
              <a:rPr sz="900" b="1" spc="-45" dirty="0">
                <a:solidFill>
                  <a:srgbClr val="63BBE1"/>
                </a:solidFill>
                <a:latin typeface="Proxima Nova Rg"/>
                <a:cs typeface="Proxima Nova Rg"/>
              </a:rPr>
              <a:t> </a:t>
            </a:r>
            <a:r>
              <a:rPr sz="900" b="1" spc="-5" dirty="0">
                <a:solidFill>
                  <a:srgbClr val="63BBE1"/>
                </a:solidFill>
                <a:latin typeface="Proxima Nova Rg"/>
                <a:cs typeface="Proxima Nova Rg"/>
              </a:rPr>
              <a:t>BOND</a:t>
            </a:r>
            <a:endParaRPr sz="900" dirty="0">
              <a:latin typeface="Proxima Nova Rg"/>
              <a:cs typeface="Proxima Nova Rg"/>
            </a:endParaRPr>
          </a:p>
          <a:p>
            <a:pPr marL="12700">
              <a:lnSpc>
                <a:spcPct val="100000"/>
              </a:lnSpc>
              <a:spcBef>
                <a:spcPts val="15"/>
              </a:spcBef>
            </a:pPr>
            <a:r>
              <a:rPr sz="900" dirty="0">
                <a:solidFill>
                  <a:srgbClr val="57585B"/>
                </a:solidFill>
                <a:latin typeface="Proxima Nova Rg"/>
                <a:cs typeface="Proxima Nova Rg"/>
              </a:rPr>
              <a:t>Vanguard </a:t>
            </a:r>
            <a:r>
              <a:rPr sz="900" spc="-5" dirty="0">
                <a:solidFill>
                  <a:srgbClr val="57585B"/>
                </a:solidFill>
                <a:latin typeface="Proxima Nova Rg"/>
                <a:cs typeface="Proxima Nova Rg"/>
              </a:rPr>
              <a:t>Inflation-Protected</a:t>
            </a:r>
            <a:r>
              <a:rPr sz="900" spc="-25" dirty="0">
                <a:solidFill>
                  <a:srgbClr val="57585B"/>
                </a:solidFill>
                <a:latin typeface="Proxima Nova Rg"/>
                <a:cs typeface="Proxima Nova Rg"/>
              </a:rPr>
              <a:t> </a:t>
            </a:r>
            <a:r>
              <a:rPr sz="900" spc="-5" dirty="0">
                <a:solidFill>
                  <a:srgbClr val="57585B"/>
                </a:solidFill>
                <a:latin typeface="Proxima Nova Rg"/>
                <a:cs typeface="Proxima Nova Rg"/>
              </a:rPr>
              <a:t>Secs</a:t>
            </a:r>
            <a:endParaRPr sz="900" dirty="0">
              <a:latin typeface="Proxima Nova Rg"/>
              <a:cs typeface="Proxima Nova Rg"/>
            </a:endParaRPr>
          </a:p>
        </p:txBody>
      </p:sp>
      <p:sp>
        <p:nvSpPr>
          <p:cNvPr id="30" name="object 33">
            <a:extLst>
              <a:ext uri="{FF2B5EF4-FFF2-40B4-BE49-F238E27FC236}">
                <a16:creationId xmlns:a16="http://schemas.microsoft.com/office/drawing/2014/main" id="{E9D065E8-ED33-455F-B1DC-A4149F35EAA5}"/>
              </a:ext>
            </a:extLst>
          </p:cNvPr>
          <p:cNvSpPr txBox="1"/>
          <p:nvPr/>
        </p:nvSpPr>
        <p:spPr>
          <a:xfrm>
            <a:off x="2489494" y="4732837"/>
            <a:ext cx="1598294" cy="453970"/>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63BBE1"/>
                </a:solidFill>
                <a:latin typeface="Proxima Nova Rg"/>
                <a:cs typeface="Proxima Nova Rg"/>
              </a:rPr>
              <a:t>REAL</a:t>
            </a:r>
            <a:r>
              <a:rPr sz="900" b="1" spc="-20" dirty="0">
                <a:solidFill>
                  <a:srgbClr val="63BBE1"/>
                </a:solidFill>
                <a:latin typeface="Proxima Nova Rg"/>
                <a:cs typeface="Proxima Nova Rg"/>
              </a:rPr>
              <a:t> </a:t>
            </a:r>
            <a:r>
              <a:rPr sz="900" b="1" spc="-5" dirty="0">
                <a:solidFill>
                  <a:srgbClr val="63BBE1"/>
                </a:solidFill>
                <a:latin typeface="Proxima Nova Rg"/>
                <a:cs typeface="Proxima Nova Rg"/>
              </a:rPr>
              <a:t>ESTATE/REIT</a:t>
            </a:r>
            <a:endParaRPr sz="900" dirty="0">
              <a:latin typeface="Proxima Nova Rg"/>
              <a:cs typeface="Proxima Nova Rg"/>
            </a:endParaRPr>
          </a:p>
          <a:p>
            <a:pPr marL="12700" marR="5080">
              <a:lnSpc>
                <a:spcPct val="100000"/>
              </a:lnSpc>
              <a:spcBef>
                <a:spcPts val="50"/>
              </a:spcBef>
            </a:pPr>
            <a:r>
              <a:rPr sz="900" spc="-5" dirty="0">
                <a:solidFill>
                  <a:srgbClr val="57585B"/>
                </a:solidFill>
                <a:latin typeface="Proxima Nova Rg"/>
                <a:cs typeface="Proxima Nova Rg"/>
              </a:rPr>
              <a:t>TIAA Real Estate Account  </a:t>
            </a:r>
            <a:endParaRPr lang="en-US" sz="900" spc="-5" dirty="0">
              <a:solidFill>
                <a:srgbClr val="57585B"/>
              </a:solidFill>
              <a:latin typeface="Proxima Nova Rg"/>
              <a:cs typeface="Proxima Nova Rg"/>
            </a:endParaRPr>
          </a:p>
          <a:p>
            <a:pPr marL="12700" marR="5080">
              <a:lnSpc>
                <a:spcPct val="100000"/>
              </a:lnSpc>
              <a:spcBef>
                <a:spcPts val="50"/>
              </a:spcBef>
            </a:pPr>
            <a:r>
              <a:rPr lang="en-US" sz="900" spc="-5" dirty="0">
                <a:solidFill>
                  <a:srgbClr val="57585B"/>
                </a:solidFill>
                <a:latin typeface="Proxima Nova Rg"/>
                <a:cs typeface="Proxima Nova Rg"/>
              </a:rPr>
              <a:t>Vanguard Real Estate Index</a:t>
            </a:r>
            <a:endParaRPr sz="900" dirty="0">
              <a:latin typeface="Proxima Nova Rg"/>
              <a:cs typeface="Proxima Nova Rg"/>
            </a:endParaRPr>
          </a:p>
        </p:txBody>
      </p:sp>
      <p:sp>
        <p:nvSpPr>
          <p:cNvPr id="31" name="object 11">
            <a:extLst>
              <a:ext uri="{FF2B5EF4-FFF2-40B4-BE49-F238E27FC236}">
                <a16:creationId xmlns:a16="http://schemas.microsoft.com/office/drawing/2014/main" id="{327442E3-62D3-4AC4-9DDF-32B1BE21FDBD}"/>
              </a:ext>
            </a:extLst>
          </p:cNvPr>
          <p:cNvSpPr txBox="1"/>
          <p:nvPr/>
        </p:nvSpPr>
        <p:spPr>
          <a:xfrm>
            <a:off x="6853053" y="4313949"/>
            <a:ext cx="1677035" cy="151323"/>
          </a:xfrm>
          <a:prstGeom prst="rect">
            <a:avLst/>
          </a:prstGeom>
        </p:spPr>
        <p:txBody>
          <a:bodyPr vert="horz" wrap="square" lIns="0" tIns="12700" rIns="0" bIns="0" rtlCol="0">
            <a:spAutoFit/>
          </a:bodyPr>
          <a:lstStyle/>
          <a:p>
            <a:pPr marL="12700">
              <a:lnSpc>
                <a:spcPct val="100000"/>
              </a:lnSpc>
              <a:spcBef>
                <a:spcPts val="100"/>
              </a:spcBef>
            </a:pPr>
            <a:r>
              <a:rPr lang="en-US" sz="900" spc="-5" dirty="0">
                <a:solidFill>
                  <a:srgbClr val="57585B"/>
                </a:solidFill>
                <a:latin typeface="Proxima Nova Rg"/>
                <a:cs typeface="Proxima Nova Rg"/>
              </a:rPr>
              <a:t>CREF Stock</a:t>
            </a:r>
            <a:endParaRPr sz="900" dirty="0">
              <a:latin typeface="Proxima Nova Rg"/>
              <a:cs typeface="Proxima Nova Rg"/>
            </a:endParaRPr>
          </a:p>
        </p:txBody>
      </p:sp>
      <p:sp>
        <p:nvSpPr>
          <p:cNvPr id="32" name="object 11">
            <a:extLst>
              <a:ext uri="{FF2B5EF4-FFF2-40B4-BE49-F238E27FC236}">
                <a16:creationId xmlns:a16="http://schemas.microsoft.com/office/drawing/2014/main" id="{29945B4C-3D9A-422D-81AD-C0B46C5BB281}"/>
              </a:ext>
            </a:extLst>
          </p:cNvPr>
          <p:cNvSpPr txBox="1"/>
          <p:nvPr/>
        </p:nvSpPr>
        <p:spPr>
          <a:xfrm>
            <a:off x="284142" y="1845688"/>
            <a:ext cx="1677035" cy="151323"/>
          </a:xfrm>
          <a:prstGeom prst="rect">
            <a:avLst/>
          </a:prstGeom>
        </p:spPr>
        <p:txBody>
          <a:bodyPr vert="horz" wrap="square" lIns="0" tIns="12700" rIns="0" bIns="0" rtlCol="0">
            <a:spAutoFit/>
          </a:bodyPr>
          <a:lstStyle/>
          <a:p>
            <a:pPr marL="12700">
              <a:lnSpc>
                <a:spcPct val="100000"/>
              </a:lnSpc>
              <a:spcBef>
                <a:spcPts val="100"/>
              </a:spcBef>
            </a:pPr>
            <a:r>
              <a:rPr lang="en-US" sz="900" spc="-5" dirty="0">
                <a:solidFill>
                  <a:srgbClr val="57585B"/>
                </a:solidFill>
                <a:latin typeface="Proxima Nova Rg"/>
                <a:cs typeface="Proxima Nova Rg"/>
              </a:rPr>
              <a:t>TIAA Traditional </a:t>
            </a:r>
            <a:endParaRPr sz="900" dirty="0">
              <a:latin typeface="Proxima Nova Rg"/>
              <a:cs typeface="Proxima Nova Rg"/>
            </a:endParaRPr>
          </a:p>
        </p:txBody>
      </p:sp>
      <p:sp>
        <p:nvSpPr>
          <p:cNvPr id="3" name="Rectangle 2">
            <a:extLst>
              <a:ext uri="{FF2B5EF4-FFF2-40B4-BE49-F238E27FC236}">
                <a16:creationId xmlns:a16="http://schemas.microsoft.com/office/drawing/2014/main" id="{C9BAD426-8993-A147-84E9-73FE94F833E6}"/>
              </a:ext>
            </a:extLst>
          </p:cNvPr>
          <p:cNvSpPr>
            <a:spLocks noChangeArrowheads="1"/>
          </p:cNvSpPr>
          <p:nvPr/>
        </p:nvSpPr>
        <p:spPr bwMode="auto">
          <a:xfrm>
            <a:off x="676910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object 4">
            <a:extLst>
              <a:ext uri="{FF2B5EF4-FFF2-40B4-BE49-F238E27FC236}">
                <a16:creationId xmlns:a16="http://schemas.microsoft.com/office/drawing/2014/main" id="{9B680A36-FEA8-47A1-BF6E-DCA3E44F4B4F}"/>
              </a:ext>
            </a:extLst>
          </p:cNvPr>
          <p:cNvSpPr txBox="1"/>
          <p:nvPr/>
        </p:nvSpPr>
        <p:spPr>
          <a:xfrm>
            <a:off x="171176" y="5253235"/>
            <a:ext cx="8770302" cy="319480"/>
          </a:xfrm>
          <a:custGeom>
            <a:avLst/>
            <a:gdLst>
              <a:gd name="connsiteX0" fmla="*/ 0 w 8307459"/>
              <a:gd name="connsiteY0" fmla="*/ 0 h 153888"/>
              <a:gd name="connsiteX1" fmla="*/ 8307459 w 8307459"/>
              <a:gd name="connsiteY1" fmla="*/ 0 h 153888"/>
              <a:gd name="connsiteX2" fmla="*/ 8307459 w 8307459"/>
              <a:gd name="connsiteY2" fmla="*/ 153888 h 153888"/>
              <a:gd name="connsiteX3" fmla="*/ 0 w 8307459"/>
              <a:gd name="connsiteY3" fmla="*/ 153888 h 153888"/>
              <a:gd name="connsiteX4" fmla="*/ 0 w 8307459"/>
              <a:gd name="connsiteY4" fmla="*/ 0 h 153888"/>
              <a:gd name="connsiteX0" fmla="*/ 0 w 8307459"/>
              <a:gd name="connsiteY0" fmla="*/ 0 h 2027844"/>
              <a:gd name="connsiteX1" fmla="*/ 8307459 w 8307459"/>
              <a:gd name="connsiteY1" fmla="*/ 0 h 2027844"/>
              <a:gd name="connsiteX2" fmla="*/ 8307459 w 8307459"/>
              <a:gd name="connsiteY2" fmla="*/ 153888 h 2027844"/>
              <a:gd name="connsiteX3" fmla="*/ 67734 w 8307459"/>
              <a:gd name="connsiteY3" fmla="*/ 2027844 h 2027844"/>
              <a:gd name="connsiteX4" fmla="*/ 0 w 8307459"/>
              <a:gd name="connsiteY4" fmla="*/ 0 h 2027844"/>
              <a:gd name="connsiteX0" fmla="*/ 0 w 8747725"/>
              <a:gd name="connsiteY0" fmla="*/ 0 h 2152021"/>
              <a:gd name="connsiteX1" fmla="*/ 8307459 w 8747725"/>
              <a:gd name="connsiteY1" fmla="*/ 0 h 2152021"/>
              <a:gd name="connsiteX2" fmla="*/ 8747725 w 8747725"/>
              <a:gd name="connsiteY2" fmla="*/ 2152021 h 2152021"/>
              <a:gd name="connsiteX3" fmla="*/ 67734 w 8747725"/>
              <a:gd name="connsiteY3" fmla="*/ 2027844 h 2152021"/>
              <a:gd name="connsiteX4" fmla="*/ 0 w 8747725"/>
              <a:gd name="connsiteY4" fmla="*/ 0 h 2152021"/>
              <a:gd name="connsiteX0" fmla="*/ 0 w 8747725"/>
              <a:gd name="connsiteY0" fmla="*/ 0 h 2152021"/>
              <a:gd name="connsiteX1" fmla="*/ 8634836 w 8747725"/>
              <a:gd name="connsiteY1" fmla="*/ 1761067 h 2152021"/>
              <a:gd name="connsiteX2" fmla="*/ 8747725 w 8747725"/>
              <a:gd name="connsiteY2" fmla="*/ 2152021 h 2152021"/>
              <a:gd name="connsiteX3" fmla="*/ 67734 w 8747725"/>
              <a:gd name="connsiteY3" fmla="*/ 2027844 h 2152021"/>
              <a:gd name="connsiteX4" fmla="*/ 0 w 8747725"/>
              <a:gd name="connsiteY4" fmla="*/ 0 h 2152021"/>
              <a:gd name="connsiteX0" fmla="*/ 0 w 8736436"/>
              <a:gd name="connsiteY0" fmla="*/ 0 h 424821"/>
              <a:gd name="connsiteX1" fmla="*/ 8623547 w 8736436"/>
              <a:gd name="connsiteY1" fmla="*/ 33867 h 424821"/>
              <a:gd name="connsiteX2" fmla="*/ 8736436 w 8736436"/>
              <a:gd name="connsiteY2" fmla="*/ 424821 h 424821"/>
              <a:gd name="connsiteX3" fmla="*/ 56445 w 8736436"/>
              <a:gd name="connsiteY3" fmla="*/ 300644 h 424821"/>
              <a:gd name="connsiteX4" fmla="*/ 0 w 8736436"/>
              <a:gd name="connsiteY4" fmla="*/ 0 h 424821"/>
              <a:gd name="connsiteX0" fmla="*/ 90311 w 8826747"/>
              <a:gd name="connsiteY0" fmla="*/ 0 h 673177"/>
              <a:gd name="connsiteX1" fmla="*/ 8713858 w 8826747"/>
              <a:gd name="connsiteY1" fmla="*/ 33867 h 673177"/>
              <a:gd name="connsiteX2" fmla="*/ 8826747 w 8826747"/>
              <a:gd name="connsiteY2" fmla="*/ 424821 h 673177"/>
              <a:gd name="connsiteX3" fmla="*/ 0 w 8826747"/>
              <a:gd name="connsiteY3" fmla="*/ 673177 h 673177"/>
              <a:gd name="connsiteX4" fmla="*/ 90311 w 8826747"/>
              <a:gd name="connsiteY4" fmla="*/ 0 h 673177"/>
              <a:gd name="connsiteX0" fmla="*/ 90311 w 8826747"/>
              <a:gd name="connsiteY0" fmla="*/ 237067 h 639310"/>
              <a:gd name="connsiteX1" fmla="*/ 8713858 w 8826747"/>
              <a:gd name="connsiteY1" fmla="*/ 0 h 639310"/>
              <a:gd name="connsiteX2" fmla="*/ 8826747 w 8826747"/>
              <a:gd name="connsiteY2" fmla="*/ 390954 h 639310"/>
              <a:gd name="connsiteX3" fmla="*/ 0 w 8826747"/>
              <a:gd name="connsiteY3" fmla="*/ 639310 h 639310"/>
              <a:gd name="connsiteX4" fmla="*/ 90311 w 8826747"/>
              <a:gd name="connsiteY4" fmla="*/ 237067 h 639310"/>
              <a:gd name="connsiteX0" fmla="*/ 90311 w 8747725"/>
              <a:gd name="connsiteY0" fmla="*/ 237067 h 763488"/>
              <a:gd name="connsiteX1" fmla="*/ 8713858 w 8747725"/>
              <a:gd name="connsiteY1" fmla="*/ 0 h 763488"/>
              <a:gd name="connsiteX2" fmla="*/ 8747725 w 8747725"/>
              <a:gd name="connsiteY2" fmla="*/ 763488 h 763488"/>
              <a:gd name="connsiteX3" fmla="*/ 0 w 8747725"/>
              <a:gd name="connsiteY3" fmla="*/ 639310 h 763488"/>
              <a:gd name="connsiteX4" fmla="*/ 90311 w 8747725"/>
              <a:gd name="connsiteY4" fmla="*/ 237067 h 763488"/>
              <a:gd name="connsiteX0" fmla="*/ 90311 w 8747725"/>
              <a:gd name="connsiteY0" fmla="*/ 0 h 526421"/>
              <a:gd name="connsiteX1" fmla="*/ 8657414 w 8747725"/>
              <a:gd name="connsiteY1" fmla="*/ 237067 h 526421"/>
              <a:gd name="connsiteX2" fmla="*/ 8747725 w 8747725"/>
              <a:gd name="connsiteY2" fmla="*/ 526421 h 526421"/>
              <a:gd name="connsiteX3" fmla="*/ 0 w 8747725"/>
              <a:gd name="connsiteY3" fmla="*/ 402243 h 526421"/>
              <a:gd name="connsiteX4" fmla="*/ 90311 w 8747725"/>
              <a:gd name="connsiteY4" fmla="*/ 0 h 526421"/>
              <a:gd name="connsiteX0" fmla="*/ 112889 w 8747725"/>
              <a:gd name="connsiteY0" fmla="*/ 0 h 289354"/>
              <a:gd name="connsiteX1" fmla="*/ 8657414 w 8747725"/>
              <a:gd name="connsiteY1" fmla="*/ 0 h 289354"/>
              <a:gd name="connsiteX2" fmla="*/ 8747725 w 8747725"/>
              <a:gd name="connsiteY2" fmla="*/ 289354 h 289354"/>
              <a:gd name="connsiteX3" fmla="*/ 0 w 8747725"/>
              <a:gd name="connsiteY3" fmla="*/ 165176 h 289354"/>
              <a:gd name="connsiteX4" fmla="*/ 112889 w 8747725"/>
              <a:gd name="connsiteY4" fmla="*/ 0 h 289354"/>
              <a:gd name="connsiteX0" fmla="*/ 0 w 8634836"/>
              <a:gd name="connsiteY0" fmla="*/ 0 h 289354"/>
              <a:gd name="connsiteX1" fmla="*/ 8544525 w 8634836"/>
              <a:gd name="connsiteY1" fmla="*/ 0 h 289354"/>
              <a:gd name="connsiteX2" fmla="*/ 8634836 w 8634836"/>
              <a:gd name="connsiteY2" fmla="*/ 289354 h 289354"/>
              <a:gd name="connsiteX3" fmla="*/ 11289 w 8634836"/>
              <a:gd name="connsiteY3" fmla="*/ 176465 h 289354"/>
              <a:gd name="connsiteX4" fmla="*/ 0 w 8634836"/>
              <a:gd name="connsiteY4" fmla="*/ 0 h 289354"/>
              <a:gd name="connsiteX0" fmla="*/ 0 w 8544525"/>
              <a:gd name="connsiteY0" fmla="*/ 0 h 266776"/>
              <a:gd name="connsiteX1" fmla="*/ 8544525 w 8544525"/>
              <a:gd name="connsiteY1" fmla="*/ 0 h 266776"/>
              <a:gd name="connsiteX2" fmla="*/ 8465503 w 8544525"/>
              <a:gd name="connsiteY2" fmla="*/ 266776 h 266776"/>
              <a:gd name="connsiteX3" fmla="*/ 11289 w 8544525"/>
              <a:gd name="connsiteY3" fmla="*/ 176465 h 266776"/>
              <a:gd name="connsiteX4" fmla="*/ 0 w 8544525"/>
              <a:gd name="connsiteY4" fmla="*/ 0 h 266776"/>
              <a:gd name="connsiteX0" fmla="*/ 0 w 8544525"/>
              <a:gd name="connsiteY0" fmla="*/ 0 h 244198"/>
              <a:gd name="connsiteX1" fmla="*/ 8544525 w 8544525"/>
              <a:gd name="connsiteY1" fmla="*/ 0 h 244198"/>
              <a:gd name="connsiteX2" fmla="*/ 8544525 w 8544525"/>
              <a:gd name="connsiteY2" fmla="*/ 244198 h 244198"/>
              <a:gd name="connsiteX3" fmla="*/ 11289 w 8544525"/>
              <a:gd name="connsiteY3" fmla="*/ 176465 h 244198"/>
              <a:gd name="connsiteX4" fmla="*/ 0 w 8544525"/>
              <a:gd name="connsiteY4" fmla="*/ 0 h 244198"/>
              <a:gd name="connsiteX0" fmla="*/ 11289 w 8555814"/>
              <a:gd name="connsiteY0" fmla="*/ 0 h 266776"/>
              <a:gd name="connsiteX1" fmla="*/ 8555814 w 8555814"/>
              <a:gd name="connsiteY1" fmla="*/ 0 h 266776"/>
              <a:gd name="connsiteX2" fmla="*/ 8555814 w 8555814"/>
              <a:gd name="connsiteY2" fmla="*/ 244198 h 266776"/>
              <a:gd name="connsiteX3" fmla="*/ 0 w 8555814"/>
              <a:gd name="connsiteY3" fmla="*/ 266776 h 266776"/>
              <a:gd name="connsiteX4" fmla="*/ 11289 w 8555814"/>
              <a:gd name="connsiteY4" fmla="*/ 0 h 266776"/>
              <a:gd name="connsiteX0" fmla="*/ 0 w 8544525"/>
              <a:gd name="connsiteY0" fmla="*/ 0 h 403766"/>
              <a:gd name="connsiteX1" fmla="*/ 8544525 w 8544525"/>
              <a:gd name="connsiteY1" fmla="*/ 0 h 403766"/>
              <a:gd name="connsiteX2" fmla="*/ 8544525 w 8544525"/>
              <a:gd name="connsiteY2" fmla="*/ 244198 h 403766"/>
              <a:gd name="connsiteX3" fmla="*/ 11289 w 8544525"/>
              <a:gd name="connsiteY3" fmla="*/ 403766 h 403766"/>
              <a:gd name="connsiteX4" fmla="*/ 0 w 8544525"/>
              <a:gd name="connsiteY4" fmla="*/ 0 h 403766"/>
              <a:gd name="connsiteX0" fmla="*/ 0 w 8544525"/>
              <a:gd name="connsiteY0" fmla="*/ 0 h 498610"/>
              <a:gd name="connsiteX1" fmla="*/ 8544525 w 8544525"/>
              <a:gd name="connsiteY1" fmla="*/ 0 h 498610"/>
              <a:gd name="connsiteX2" fmla="*/ 8510658 w 8544525"/>
              <a:gd name="connsiteY2" fmla="*/ 498610 h 498610"/>
              <a:gd name="connsiteX3" fmla="*/ 11289 w 8544525"/>
              <a:gd name="connsiteY3" fmla="*/ 403766 h 498610"/>
              <a:gd name="connsiteX4" fmla="*/ 0 w 8544525"/>
              <a:gd name="connsiteY4" fmla="*/ 0 h 498610"/>
              <a:gd name="connsiteX0" fmla="*/ 0 w 8770303"/>
              <a:gd name="connsiteY0" fmla="*/ 0 h 479040"/>
              <a:gd name="connsiteX1" fmla="*/ 8544525 w 8770303"/>
              <a:gd name="connsiteY1" fmla="*/ 0 h 479040"/>
              <a:gd name="connsiteX2" fmla="*/ 8770303 w 8770303"/>
              <a:gd name="connsiteY2" fmla="*/ 479040 h 479040"/>
              <a:gd name="connsiteX3" fmla="*/ 11289 w 8770303"/>
              <a:gd name="connsiteY3" fmla="*/ 403766 h 479040"/>
              <a:gd name="connsiteX4" fmla="*/ 0 w 8770303"/>
              <a:gd name="connsiteY4" fmla="*/ 0 h 479040"/>
              <a:gd name="connsiteX0" fmla="*/ 0 w 8770303"/>
              <a:gd name="connsiteY0" fmla="*/ 78279 h 557319"/>
              <a:gd name="connsiteX1" fmla="*/ 8770302 w 8770303"/>
              <a:gd name="connsiteY1" fmla="*/ 0 h 557319"/>
              <a:gd name="connsiteX2" fmla="*/ 8770303 w 8770303"/>
              <a:gd name="connsiteY2" fmla="*/ 557319 h 557319"/>
              <a:gd name="connsiteX3" fmla="*/ 11289 w 8770303"/>
              <a:gd name="connsiteY3" fmla="*/ 482045 h 557319"/>
              <a:gd name="connsiteX4" fmla="*/ 0 w 8770303"/>
              <a:gd name="connsiteY4" fmla="*/ 78279 h 557319"/>
              <a:gd name="connsiteX0" fmla="*/ 0 w 8770303"/>
              <a:gd name="connsiteY0" fmla="*/ 78279 h 557319"/>
              <a:gd name="connsiteX1" fmla="*/ 8770302 w 8770303"/>
              <a:gd name="connsiteY1" fmla="*/ 0 h 557319"/>
              <a:gd name="connsiteX2" fmla="*/ 8770303 w 8770303"/>
              <a:gd name="connsiteY2" fmla="*/ 557319 h 557319"/>
              <a:gd name="connsiteX3" fmla="*/ 0 w 8770303"/>
              <a:gd name="connsiteY3" fmla="*/ 540756 h 557319"/>
              <a:gd name="connsiteX4" fmla="*/ 0 w 8770303"/>
              <a:gd name="connsiteY4" fmla="*/ 78279 h 557319"/>
              <a:gd name="connsiteX0" fmla="*/ 0 w 8804170"/>
              <a:gd name="connsiteY0" fmla="*/ 19569 h 557319"/>
              <a:gd name="connsiteX1" fmla="*/ 8804169 w 8804170"/>
              <a:gd name="connsiteY1" fmla="*/ 0 h 557319"/>
              <a:gd name="connsiteX2" fmla="*/ 8804170 w 8804170"/>
              <a:gd name="connsiteY2" fmla="*/ 557319 h 557319"/>
              <a:gd name="connsiteX3" fmla="*/ 33867 w 8804170"/>
              <a:gd name="connsiteY3" fmla="*/ 540756 h 557319"/>
              <a:gd name="connsiteX4" fmla="*/ 0 w 8804170"/>
              <a:gd name="connsiteY4" fmla="*/ 19569 h 557319"/>
              <a:gd name="connsiteX0" fmla="*/ 22578 w 8770303"/>
              <a:gd name="connsiteY0" fmla="*/ 19569 h 557319"/>
              <a:gd name="connsiteX1" fmla="*/ 8770302 w 8770303"/>
              <a:gd name="connsiteY1" fmla="*/ 0 h 557319"/>
              <a:gd name="connsiteX2" fmla="*/ 8770303 w 8770303"/>
              <a:gd name="connsiteY2" fmla="*/ 557319 h 557319"/>
              <a:gd name="connsiteX3" fmla="*/ 0 w 8770303"/>
              <a:gd name="connsiteY3" fmla="*/ 540756 h 557319"/>
              <a:gd name="connsiteX4" fmla="*/ 22578 w 8770303"/>
              <a:gd name="connsiteY4" fmla="*/ 19569 h 557319"/>
              <a:gd name="connsiteX0" fmla="*/ 33867 w 8770303"/>
              <a:gd name="connsiteY0" fmla="*/ 0 h 694492"/>
              <a:gd name="connsiteX1" fmla="*/ 8770302 w 8770303"/>
              <a:gd name="connsiteY1" fmla="*/ 137173 h 694492"/>
              <a:gd name="connsiteX2" fmla="*/ 8770303 w 8770303"/>
              <a:gd name="connsiteY2" fmla="*/ 694492 h 694492"/>
              <a:gd name="connsiteX3" fmla="*/ 0 w 8770303"/>
              <a:gd name="connsiteY3" fmla="*/ 677929 h 694492"/>
              <a:gd name="connsiteX4" fmla="*/ 33867 w 8770303"/>
              <a:gd name="connsiteY4" fmla="*/ 0 h 694492"/>
              <a:gd name="connsiteX0" fmla="*/ 33867 w 8770303"/>
              <a:gd name="connsiteY0" fmla="*/ 0 h 717114"/>
              <a:gd name="connsiteX1" fmla="*/ 8770302 w 8770303"/>
              <a:gd name="connsiteY1" fmla="*/ 137173 h 717114"/>
              <a:gd name="connsiteX2" fmla="*/ 8770303 w 8770303"/>
              <a:gd name="connsiteY2" fmla="*/ 694492 h 717114"/>
              <a:gd name="connsiteX3" fmla="*/ 0 w 8770303"/>
              <a:gd name="connsiteY3" fmla="*/ 717114 h 717114"/>
              <a:gd name="connsiteX4" fmla="*/ 33867 w 8770303"/>
              <a:gd name="connsiteY4" fmla="*/ 0 h 717114"/>
              <a:gd name="connsiteX0" fmla="*/ 33867 w 8770303"/>
              <a:gd name="connsiteY0" fmla="*/ 0 h 968794"/>
              <a:gd name="connsiteX1" fmla="*/ 8770302 w 8770303"/>
              <a:gd name="connsiteY1" fmla="*/ 137173 h 968794"/>
              <a:gd name="connsiteX2" fmla="*/ 8770303 w 8770303"/>
              <a:gd name="connsiteY2" fmla="*/ 968794 h 968794"/>
              <a:gd name="connsiteX3" fmla="*/ 0 w 8770303"/>
              <a:gd name="connsiteY3" fmla="*/ 717114 h 968794"/>
              <a:gd name="connsiteX4" fmla="*/ 33867 w 8770303"/>
              <a:gd name="connsiteY4" fmla="*/ 0 h 96879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0 w 8792879"/>
              <a:gd name="connsiteY0" fmla="*/ 0 h 694492"/>
              <a:gd name="connsiteX1" fmla="*/ 8792879 w 8792879"/>
              <a:gd name="connsiteY1" fmla="*/ 58801 h 694492"/>
              <a:gd name="connsiteX2" fmla="*/ 8781591 w 8792879"/>
              <a:gd name="connsiteY2" fmla="*/ 694492 h 694492"/>
              <a:gd name="connsiteX3" fmla="*/ 22577 w 8792879"/>
              <a:gd name="connsiteY3" fmla="*/ 638742 h 694492"/>
              <a:gd name="connsiteX4" fmla="*/ 0 w 8792879"/>
              <a:gd name="connsiteY4" fmla="*/ 0 h 694492"/>
              <a:gd name="connsiteX0" fmla="*/ 0 w 8792879"/>
              <a:gd name="connsiteY0" fmla="*/ 0 h 991411"/>
              <a:gd name="connsiteX1" fmla="*/ 8792879 w 8792879"/>
              <a:gd name="connsiteY1" fmla="*/ 58801 h 991411"/>
              <a:gd name="connsiteX2" fmla="*/ 8781591 w 8792879"/>
              <a:gd name="connsiteY2" fmla="*/ 694492 h 991411"/>
              <a:gd name="connsiteX3" fmla="*/ 11288 w 8792879"/>
              <a:gd name="connsiteY3" fmla="*/ 991411 h 991411"/>
              <a:gd name="connsiteX4" fmla="*/ 0 w 8792879"/>
              <a:gd name="connsiteY4" fmla="*/ 0 h 991411"/>
              <a:gd name="connsiteX0" fmla="*/ 0 w 8815458"/>
              <a:gd name="connsiteY0" fmla="*/ 0 h 1086347"/>
              <a:gd name="connsiteX1" fmla="*/ 8792879 w 8815458"/>
              <a:gd name="connsiteY1" fmla="*/ 58801 h 1086347"/>
              <a:gd name="connsiteX2" fmla="*/ 8815458 w 8815458"/>
              <a:gd name="connsiteY2" fmla="*/ 1086347 h 1086347"/>
              <a:gd name="connsiteX3" fmla="*/ 11288 w 8815458"/>
              <a:gd name="connsiteY3" fmla="*/ 991411 h 1086347"/>
              <a:gd name="connsiteX4" fmla="*/ 0 w 8815458"/>
              <a:gd name="connsiteY4" fmla="*/ 0 h 1086347"/>
              <a:gd name="connsiteX0" fmla="*/ 0 w 8792879"/>
              <a:gd name="connsiteY0" fmla="*/ 0 h 991411"/>
              <a:gd name="connsiteX1" fmla="*/ 8792879 w 8792879"/>
              <a:gd name="connsiteY1" fmla="*/ 58801 h 991411"/>
              <a:gd name="connsiteX2" fmla="*/ 8770302 w 8792879"/>
              <a:gd name="connsiteY2" fmla="*/ 968789 h 991411"/>
              <a:gd name="connsiteX3" fmla="*/ 11288 w 8792879"/>
              <a:gd name="connsiteY3" fmla="*/ 991411 h 991411"/>
              <a:gd name="connsiteX4" fmla="*/ 0 w 8792879"/>
              <a:gd name="connsiteY4" fmla="*/ 0 h 991411"/>
              <a:gd name="connsiteX0" fmla="*/ 0 w 8770302"/>
              <a:gd name="connsiteY0" fmla="*/ 0 h 991411"/>
              <a:gd name="connsiteX1" fmla="*/ 8770301 w 8770302"/>
              <a:gd name="connsiteY1" fmla="*/ 19616 h 991411"/>
              <a:gd name="connsiteX2" fmla="*/ 8770302 w 8770302"/>
              <a:gd name="connsiteY2" fmla="*/ 968789 h 991411"/>
              <a:gd name="connsiteX3" fmla="*/ 11288 w 8770302"/>
              <a:gd name="connsiteY3" fmla="*/ 991411 h 991411"/>
              <a:gd name="connsiteX4" fmla="*/ 0 w 8770302"/>
              <a:gd name="connsiteY4" fmla="*/ 0 h 991411"/>
              <a:gd name="connsiteX0" fmla="*/ 0 w 8770302"/>
              <a:gd name="connsiteY0" fmla="*/ 0 h 1108965"/>
              <a:gd name="connsiteX1" fmla="*/ 8770301 w 8770302"/>
              <a:gd name="connsiteY1" fmla="*/ 137170 h 1108965"/>
              <a:gd name="connsiteX2" fmla="*/ 8770302 w 8770302"/>
              <a:gd name="connsiteY2" fmla="*/ 1086343 h 1108965"/>
              <a:gd name="connsiteX3" fmla="*/ 11288 w 8770302"/>
              <a:gd name="connsiteY3" fmla="*/ 1108965 h 1108965"/>
              <a:gd name="connsiteX4" fmla="*/ 0 w 8770302"/>
              <a:gd name="connsiteY4" fmla="*/ 0 h 110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0302" h="1108965">
                <a:moveTo>
                  <a:pt x="0" y="0"/>
                </a:moveTo>
                <a:lnTo>
                  <a:pt x="8770301" y="137170"/>
                </a:lnTo>
                <a:cubicBezTo>
                  <a:pt x="8770301" y="322943"/>
                  <a:pt x="8770302" y="900570"/>
                  <a:pt x="8770302" y="1086343"/>
                </a:cubicBezTo>
                <a:lnTo>
                  <a:pt x="11288" y="1108965"/>
                </a:lnTo>
                <a:lnTo>
                  <a:pt x="0" y="0"/>
                </a:lnTo>
                <a:close/>
              </a:path>
            </a:pathLst>
          </a:custGeom>
          <a:solidFill>
            <a:srgbClr val="044E7C"/>
          </a:solidFill>
        </p:spPr>
        <p:txBody>
          <a:bodyPr vert="horz" wrap="square" lIns="0" tIns="0" rIns="0" bIns="0" rtlCol="0">
            <a:spAutoFit/>
          </a:bodyPr>
          <a:lstStyle/>
          <a:p>
            <a:pPr marL="6350">
              <a:lnSpc>
                <a:spcPts val="1165"/>
              </a:lnSpc>
            </a:pPr>
            <a:endParaRPr lang="en-US" sz="1200" b="1" spc="-5" dirty="0">
              <a:solidFill>
                <a:srgbClr val="FFFFFF"/>
              </a:solidFill>
              <a:latin typeface="Proxima Nova Rg"/>
              <a:cs typeface="Proxima Nova Rg"/>
            </a:endParaRPr>
          </a:p>
          <a:p>
            <a:pPr marL="6350">
              <a:lnSpc>
                <a:spcPts val="1165"/>
              </a:lnSpc>
            </a:pPr>
            <a:r>
              <a:rPr sz="1200" b="1" spc="-5" dirty="0">
                <a:solidFill>
                  <a:srgbClr val="FFFFFF"/>
                </a:solidFill>
                <a:latin typeface="Proxima Nova Rg"/>
                <a:cs typeface="Proxima Nova Rg"/>
              </a:rPr>
              <a:t>TIER </a:t>
            </a:r>
            <a:r>
              <a:rPr lang="en-US" sz="1200" b="1" spc="-5" dirty="0">
                <a:solidFill>
                  <a:srgbClr val="FFFFFF"/>
                </a:solidFill>
                <a:latin typeface="Proxima Nova Rg"/>
                <a:cs typeface="Proxima Nova Rg"/>
              </a:rPr>
              <a:t>3- Brokerage Window</a:t>
            </a:r>
            <a:endParaRPr sz="1200" dirty="0">
              <a:latin typeface="Proxima Nova Rg"/>
              <a:cs typeface="Proxima Nova Rg"/>
            </a:endParaRPr>
          </a:p>
        </p:txBody>
      </p:sp>
    </p:spTree>
    <p:extLst>
      <p:ext uri="{BB962C8B-B14F-4D97-AF65-F5344CB8AC3E}">
        <p14:creationId xmlns:p14="http://schemas.microsoft.com/office/powerpoint/2010/main" val="3626027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7FF9D10-6811-4B7F-9EA7-88F9C7C98D6F}"/>
              </a:ext>
            </a:extLst>
          </p:cNvPr>
          <p:cNvSpPr>
            <a:spLocks noGrp="1"/>
          </p:cNvSpPr>
          <p:nvPr>
            <p:ph sz="quarter" idx="10"/>
          </p:nvPr>
        </p:nvSpPr>
        <p:spPr/>
        <p:txBody>
          <a:bodyPr/>
          <a:lstStyle/>
          <a:p>
            <a:r>
              <a:rPr lang="en-US" spc="-5" dirty="0">
                <a:solidFill>
                  <a:schemeClr val="bg2"/>
                </a:solidFill>
              </a:rPr>
              <a:t>INVESTMENT</a:t>
            </a:r>
            <a:r>
              <a:rPr lang="en-US" spc="-85" dirty="0">
                <a:solidFill>
                  <a:schemeClr val="bg2"/>
                </a:solidFill>
              </a:rPr>
              <a:t> MENU- AIG, AXA</a:t>
            </a:r>
            <a:endParaRPr lang="en-US" dirty="0">
              <a:solidFill>
                <a:schemeClr val="bg2"/>
              </a:solidFill>
            </a:endParaRPr>
          </a:p>
        </p:txBody>
      </p:sp>
      <p:graphicFrame>
        <p:nvGraphicFramePr>
          <p:cNvPr id="4" name="object 3">
            <a:extLst>
              <a:ext uri="{FF2B5EF4-FFF2-40B4-BE49-F238E27FC236}">
                <a16:creationId xmlns:a16="http://schemas.microsoft.com/office/drawing/2014/main" id="{7E991CBF-AAAB-4A66-BF0F-22B15B363DC9}"/>
              </a:ext>
            </a:extLst>
          </p:cNvPr>
          <p:cNvGraphicFramePr>
            <a:graphicFrameLocks noGrp="1"/>
          </p:cNvGraphicFramePr>
          <p:nvPr>
            <p:extLst>
              <p:ext uri="{D42A27DB-BD31-4B8C-83A1-F6EECF244321}">
                <p14:modId xmlns:p14="http://schemas.microsoft.com/office/powerpoint/2010/main" val="1420925217"/>
              </p:ext>
            </p:extLst>
          </p:nvPr>
        </p:nvGraphicFramePr>
        <p:xfrm>
          <a:off x="368934" y="1219308"/>
          <a:ext cx="8321039" cy="4361327"/>
        </p:xfrm>
        <a:graphic>
          <a:graphicData uri="http://schemas.openxmlformats.org/drawingml/2006/table">
            <a:tbl>
              <a:tblPr firstRow="1" bandRow="1">
                <a:tableStyleId>{2D5ABB26-0587-4C30-8999-92F81FD0307C}</a:tableStyleId>
              </a:tblPr>
              <a:tblGrid>
                <a:gridCol w="1983739">
                  <a:extLst>
                    <a:ext uri="{9D8B030D-6E8A-4147-A177-3AD203B41FA5}">
                      <a16:colId xmlns:a16="http://schemas.microsoft.com/office/drawing/2014/main" val="20000"/>
                    </a:ext>
                  </a:extLst>
                </a:gridCol>
                <a:gridCol w="243771">
                  <a:extLst>
                    <a:ext uri="{9D8B030D-6E8A-4147-A177-3AD203B41FA5}">
                      <a16:colId xmlns:a16="http://schemas.microsoft.com/office/drawing/2014/main" val="20001"/>
                    </a:ext>
                  </a:extLst>
                </a:gridCol>
                <a:gridCol w="1738064">
                  <a:extLst>
                    <a:ext uri="{9D8B030D-6E8A-4147-A177-3AD203B41FA5}">
                      <a16:colId xmlns:a16="http://schemas.microsoft.com/office/drawing/2014/main" val="2388455054"/>
                    </a:ext>
                  </a:extLst>
                </a:gridCol>
                <a:gridCol w="2461403">
                  <a:extLst>
                    <a:ext uri="{9D8B030D-6E8A-4147-A177-3AD203B41FA5}">
                      <a16:colId xmlns:a16="http://schemas.microsoft.com/office/drawing/2014/main" val="20002"/>
                    </a:ext>
                  </a:extLst>
                </a:gridCol>
                <a:gridCol w="1894062">
                  <a:extLst>
                    <a:ext uri="{9D8B030D-6E8A-4147-A177-3AD203B41FA5}">
                      <a16:colId xmlns:a16="http://schemas.microsoft.com/office/drawing/2014/main" val="20003"/>
                    </a:ext>
                  </a:extLst>
                </a:gridCol>
              </a:tblGrid>
              <a:tr h="150553">
                <a:tc gridSpan="3">
                  <a:txBody>
                    <a:bodyPr/>
                    <a:lstStyle/>
                    <a:p>
                      <a:pPr marL="6350">
                        <a:lnSpc>
                          <a:spcPts val="1150"/>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1 – </a:t>
                      </a:r>
                      <a:r>
                        <a:rPr sz="1000" b="1" spc="-5" dirty="0">
                          <a:solidFill>
                            <a:srgbClr val="FFFFFF"/>
                          </a:solidFill>
                          <a:latin typeface="Proxima Nova Rg"/>
                          <a:cs typeface="Proxima Nova Rg"/>
                        </a:rPr>
                        <a:t>TARGET DATE</a:t>
                      </a:r>
                      <a:endParaRPr sz="1000" dirty="0">
                        <a:latin typeface="Proxima Nova Rg"/>
                        <a:cs typeface="Proxima Nova Rg"/>
                      </a:endParaRPr>
                    </a:p>
                  </a:txBody>
                  <a:tcPr marL="0" marR="0" marT="0" marB="0">
                    <a:solidFill>
                      <a:srgbClr val="044E7C"/>
                    </a:solidFill>
                  </a:tcPr>
                </a:tc>
                <a:tc hMerge="1">
                  <a:txBody>
                    <a:bodyPr/>
                    <a:lstStyle/>
                    <a:p>
                      <a:endParaRPr/>
                    </a:p>
                  </a:txBody>
                  <a:tcPr marL="0" marR="0" marT="0" marB="0"/>
                </a:tc>
                <a:tc hMerge="1">
                  <a:txBody>
                    <a:bodyPr/>
                    <a:lstStyle/>
                    <a:p>
                      <a:pPr marL="6350">
                        <a:lnSpc>
                          <a:spcPts val="1150"/>
                        </a:lnSpc>
                      </a:pPr>
                      <a:endParaRPr sz="1000" dirty="0">
                        <a:latin typeface="Proxima Nova Rg"/>
                        <a:cs typeface="Proxima Nova Rg"/>
                      </a:endParaRPr>
                    </a:p>
                  </a:txBody>
                  <a:tcPr marL="0" marR="0" marT="0" marB="0">
                    <a:solidFill>
                      <a:srgbClr val="044E7C"/>
                    </a:solidFill>
                  </a:tcPr>
                </a:tc>
                <a:tc gridSpan="2">
                  <a:txBody>
                    <a:bodyPr/>
                    <a:lstStyle/>
                    <a:p>
                      <a:pPr>
                        <a:lnSpc>
                          <a:spcPct val="100000"/>
                        </a:lnSpc>
                      </a:pPr>
                      <a:endParaRPr sz="900" dirty="0">
                        <a:latin typeface="Times New Roman"/>
                        <a:cs typeface="Times New Roman"/>
                      </a:endParaRPr>
                    </a:p>
                  </a:txBody>
                  <a:tcPr marL="0" marR="0" marT="0" marB="0">
                    <a:solidFill>
                      <a:srgbClr val="044E7C"/>
                    </a:solidFill>
                  </a:tcPr>
                </a:tc>
                <a:tc hMerge="1">
                  <a:txBody>
                    <a:bodyPr/>
                    <a:lstStyle/>
                    <a:p>
                      <a:endParaRPr/>
                    </a:p>
                  </a:txBody>
                  <a:tcPr marL="0" marR="0" marT="0" marB="0"/>
                </a:tc>
                <a:extLst>
                  <a:ext uri="{0D108BD9-81ED-4DB2-BD59-A6C34878D82A}">
                    <a16:rowId xmlns:a16="http://schemas.microsoft.com/office/drawing/2014/main" val="10000"/>
                  </a:ext>
                </a:extLst>
              </a:tr>
              <a:tr h="136118">
                <a:tc gridSpan="2">
                  <a:txBody>
                    <a:bodyPr/>
                    <a:lstStyle/>
                    <a:p>
                      <a:pPr marL="6350">
                        <a:lnSpc>
                          <a:spcPts val="1030"/>
                        </a:lnSpc>
                      </a:pPr>
                      <a:r>
                        <a:rPr lang="en-US" sz="900" spc="-5" dirty="0">
                          <a:solidFill>
                            <a:schemeClr val="tx1">
                              <a:lumMod val="65000"/>
                              <a:lumOff val="35000"/>
                            </a:schemeClr>
                          </a:solidFill>
                          <a:latin typeface="Proxima Nova Rg"/>
                          <a:cs typeface="Proxima Nova Rg"/>
                        </a:rPr>
                        <a:t>TIAA Lifecycle Index Target Date Funds</a:t>
                      </a:r>
                      <a:endParaRPr sz="900" dirty="0">
                        <a:solidFill>
                          <a:schemeClr val="tx1">
                            <a:lumMod val="65000"/>
                            <a:lumOff val="35000"/>
                          </a:schemeClr>
                        </a:solidFill>
                        <a:latin typeface="Proxima Nova Rg"/>
                        <a:cs typeface="Proxima Nova Rg"/>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a:lnSpc>
                          <a:spcPct val="100000"/>
                        </a:lnSpc>
                      </a:pPr>
                      <a:endParaRPr sz="800" dirty="0">
                        <a:latin typeface="Times New Roman"/>
                        <a:cs typeface="Times New Roman"/>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50617">
                <a:tc gridSpan="2">
                  <a:txBody>
                    <a:bodyPr/>
                    <a:lstStyle/>
                    <a:p>
                      <a:pPr marL="6350">
                        <a:lnSpc>
                          <a:spcPts val="1150"/>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2 – CORE</a:t>
                      </a:r>
                      <a:r>
                        <a:rPr sz="1000" b="1" spc="-65" dirty="0">
                          <a:solidFill>
                            <a:srgbClr val="FFFFFF"/>
                          </a:solidFill>
                          <a:latin typeface="Proxima Nova Rg"/>
                          <a:cs typeface="Proxima Nova Rg"/>
                        </a:rPr>
                        <a:t> </a:t>
                      </a:r>
                      <a:r>
                        <a:rPr sz="1000" b="1" spc="-5" dirty="0">
                          <a:solidFill>
                            <a:srgbClr val="FFFFFF"/>
                          </a:solidFill>
                          <a:latin typeface="Proxima Nova Rg"/>
                          <a:cs typeface="Proxima Nova Rg"/>
                        </a:rPr>
                        <a:t>INVESTMENTS</a:t>
                      </a:r>
                      <a:endParaRPr sz="1000" dirty="0">
                        <a:latin typeface="Proxima Nova Rg"/>
                        <a:cs typeface="Proxima Nova Rg"/>
                      </a:endParaRPr>
                    </a:p>
                  </a:txBody>
                  <a:tcPr marL="0" marR="0" marT="0" marB="0">
                    <a:solidFill>
                      <a:srgbClr val="044E7C"/>
                    </a:solidFill>
                  </a:tcPr>
                </a:tc>
                <a:tc hMerge="1">
                  <a:txBody>
                    <a:bodyPr/>
                    <a:lstStyle/>
                    <a:p>
                      <a:pPr>
                        <a:lnSpc>
                          <a:spcPct val="100000"/>
                        </a:lnSpc>
                      </a:pPr>
                      <a:endParaRPr sz="900" dirty="0">
                        <a:latin typeface="Times New Roman"/>
                        <a:cs typeface="Times New Roman"/>
                      </a:endParaRPr>
                    </a:p>
                  </a:txBody>
                  <a:tcPr marL="0" marR="0" marT="0" marB="0">
                    <a:solidFill>
                      <a:srgbClr val="044E7C"/>
                    </a:solidFill>
                  </a:tcPr>
                </a:tc>
                <a:tc>
                  <a:txBody>
                    <a:bodyPr/>
                    <a:lstStyle/>
                    <a:p>
                      <a:pPr>
                        <a:lnSpc>
                          <a:spcPct val="100000"/>
                        </a:lnSpc>
                      </a:pPr>
                      <a:endParaRPr sz="900" dirty="0">
                        <a:latin typeface="Times New Roman"/>
                        <a:cs typeface="Times New Roman"/>
                      </a:endParaRPr>
                    </a:p>
                  </a:txBody>
                  <a:tcPr marL="0" marR="0" marT="0" marB="0">
                    <a:solidFill>
                      <a:srgbClr val="044E7C"/>
                    </a:solidFill>
                  </a:tcPr>
                </a:tc>
                <a:tc gridSpan="2">
                  <a:txBody>
                    <a:bodyPr/>
                    <a:lstStyle/>
                    <a:p>
                      <a:pPr>
                        <a:lnSpc>
                          <a:spcPct val="100000"/>
                        </a:lnSpc>
                      </a:pPr>
                      <a:endParaRPr sz="900" dirty="0">
                        <a:latin typeface="Times New Roman"/>
                        <a:cs typeface="Times New Roman"/>
                      </a:endParaRPr>
                    </a:p>
                  </a:txBody>
                  <a:tcPr marL="0" marR="0" marT="0" marB="0">
                    <a:solidFill>
                      <a:srgbClr val="044E7C"/>
                    </a:solidFill>
                  </a:tcPr>
                </a:tc>
                <a:tc hMerge="1">
                  <a:txBody>
                    <a:bodyPr/>
                    <a:lstStyle/>
                    <a:p>
                      <a:endParaRPr/>
                    </a:p>
                  </a:txBody>
                  <a:tcPr marL="0" marR="0" marT="0" marB="0"/>
                </a:tc>
                <a:extLst>
                  <a:ext uri="{0D108BD9-81ED-4DB2-BD59-A6C34878D82A}">
                    <a16:rowId xmlns:a16="http://schemas.microsoft.com/office/drawing/2014/main" val="10002"/>
                  </a:ext>
                </a:extLst>
              </a:tr>
              <a:tr h="136042">
                <a:tc gridSpan="2">
                  <a:txBody>
                    <a:bodyPr/>
                    <a:lstStyle/>
                    <a:p>
                      <a:pPr marL="6350">
                        <a:lnSpc>
                          <a:spcPts val="1030"/>
                        </a:lnSpc>
                      </a:pPr>
                      <a:r>
                        <a:rPr sz="900" b="1" spc="-5" dirty="0">
                          <a:solidFill>
                            <a:srgbClr val="FFFFFF"/>
                          </a:solidFill>
                          <a:latin typeface="Proxima Nova Rg"/>
                          <a:cs typeface="Proxima Nova Rg"/>
                        </a:rPr>
                        <a:t>CAPITAL</a:t>
                      </a:r>
                      <a:r>
                        <a:rPr sz="900" b="1" spc="-20" dirty="0">
                          <a:solidFill>
                            <a:srgbClr val="FFFFFF"/>
                          </a:solidFill>
                          <a:latin typeface="Proxima Nova Rg"/>
                          <a:cs typeface="Proxima Nova Rg"/>
                        </a:rPr>
                        <a:t> </a:t>
                      </a:r>
                      <a:r>
                        <a:rPr sz="900" b="1" spc="-5" dirty="0">
                          <a:solidFill>
                            <a:srgbClr val="FFFFFF"/>
                          </a:solidFill>
                          <a:latin typeface="Proxima Nova Rg"/>
                          <a:cs typeface="Proxima Nova Rg"/>
                        </a:rPr>
                        <a:t>PRESERVATION</a:t>
                      </a:r>
                      <a:endParaRPr sz="900" dirty="0">
                        <a:latin typeface="Proxima Nova Rg"/>
                        <a:cs typeface="Proxima Nova Rg"/>
                      </a:endParaRPr>
                    </a:p>
                  </a:txBody>
                  <a:tcPr marL="0" marR="0" marT="0" marB="0">
                    <a:solidFill>
                      <a:srgbClr val="50C0AE"/>
                    </a:solidFill>
                  </a:tcPr>
                </a:tc>
                <a:tc hMerge="1">
                  <a:txBody>
                    <a:bodyPr/>
                    <a:lstStyle/>
                    <a:p>
                      <a:pPr>
                        <a:lnSpc>
                          <a:spcPct val="100000"/>
                        </a:lnSpc>
                      </a:pPr>
                      <a:endParaRPr sz="800" dirty="0">
                        <a:latin typeface="Times New Roman"/>
                        <a:cs typeface="Times New Roman"/>
                      </a:endParaRPr>
                    </a:p>
                  </a:txBody>
                  <a:tcPr marL="0" marR="0" marT="0" marB="0">
                    <a:solidFill>
                      <a:srgbClr val="50C0AE"/>
                    </a:solidFill>
                  </a:tcPr>
                </a:tc>
                <a:tc>
                  <a:txBody>
                    <a:bodyPr/>
                    <a:lstStyle/>
                    <a:p>
                      <a:pPr>
                        <a:lnSpc>
                          <a:spcPct val="100000"/>
                        </a:lnSpc>
                      </a:pPr>
                      <a:endParaRPr sz="800" dirty="0">
                        <a:latin typeface="Times New Roman"/>
                        <a:cs typeface="Times New Roman"/>
                      </a:endParaRPr>
                    </a:p>
                  </a:txBody>
                  <a:tcPr marL="0" marR="0" marT="0" marB="0">
                    <a:solidFill>
                      <a:srgbClr val="50C0AE"/>
                    </a:solidFill>
                  </a:tcPr>
                </a:tc>
                <a:tc gridSpan="2">
                  <a:txBody>
                    <a:bodyPr/>
                    <a:lstStyle/>
                    <a:p>
                      <a:pPr>
                        <a:lnSpc>
                          <a:spcPct val="100000"/>
                        </a:lnSpc>
                      </a:pPr>
                      <a:endParaRPr sz="800" dirty="0">
                        <a:latin typeface="Times New Roman"/>
                        <a:cs typeface="Times New Roman"/>
                      </a:endParaRPr>
                    </a:p>
                  </a:txBody>
                  <a:tcPr marL="0" marR="0" marT="0" marB="0">
                    <a:solidFill>
                      <a:srgbClr val="50C0AE"/>
                    </a:solidFill>
                  </a:tcPr>
                </a:tc>
                <a:tc hMerge="1">
                  <a:txBody>
                    <a:bodyPr/>
                    <a:lstStyle/>
                    <a:p>
                      <a:endParaRPr/>
                    </a:p>
                  </a:txBody>
                  <a:tcPr marL="0" marR="0" marT="0" marB="0"/>
                </a:tc>
                <a:extLst>
                  <a:ext uri="{0D108BD9-81ED-4DB2-BD59-A6C34878D82A}">
                    <a16:rowId xmlns:a16="http://schemas.microsoft.com/office/drawing/2014/main" val="10003"/>
                  </a:ext>
                </a:extLst>
              </a:tr>
              <a:tr h="139803">
                <a:tc gridSpan="2">
                  <a:txBody>
                    <a:bodyPr/>
                    <a:lstStyle/>
                    <a:p>
                      <a:pPr marL="6350">
                        <a:lnSpc>
                          <a:spcPts val="1045"/>
                        </a:lnSpc>
                      </a:pPr>
                      <a:r>
                        <a:rPr sz="900" b="1" spc="-5" dirty="0">
                          <a:solidFill>
                            <a:srgbClr val="50C0AE"/>
                          </a:solidFill>
                          <a:latin typeface="Proxima Nova Rg"/>
                          <a:cs typeface="Proxima Nova Rg"/>
                        </a:rPr>
                        <a:t>FIXED/STABLE</a:t>
                      </a:r>
                      <a:endParaRPr sz="900" dirty="0">
                        <a:latin typeface="Proxima Nova Rg"/>
                        <a:cs typeface="Proxima Nova Rg"/>
                      </a:endParaRPr>
                    </a:p>
                  </a:txBody>
                  <a:tcPr marL="0" marR="0" marT="0" marB="0"/>
                </a:tc>
                <a:tc hMerge="1">
                  <a:txBody>
                    <a:bodyPr/>
                    <a:lstStyle/>
                    <a:p>
                      <a:pPr marL="136525">
                        <a:lnSpc>
                          <a:spcPts val="1045"/>
                        </a:lnSpc>
                      </a:pPr>
                      <a:r>
                        <a:rPr sz="900" b="1" spc="-5" dirty="0">
                          <a:solidFill>
                            <a:srgbClr val="50C0AE"/>
                          </a:solidFill>
                          <a:latin typeface="Proxima Nova Rg"/>
                          <a:cs typeface="Proxima Nova Rg"/>
                        </a:rPr>
                        <a:t>MONEY</a:t>
                      </a:r>
                      <a:r>
                        <a:rPr sz="900" b="1" spc="-15" dirty="0">
                          <a:solidFill>
                            <a:srgbClr val="50C0AE"/>
                          </a:solidFill>
                          <a:latin typeface="Proxima Nova Rg"/>
                          <a:cs typeface="Proxima Nova Rg"/>
                        </a:rPr>
                        <a:t> </a:t>
                      </a:r>
                      <a:r>
                        <a:rPr sz="900" b="1" spc="-5" dirty="0">
                          <a:solidFill>
                            <a:srgbClr val="50C0AE"/>
                          </a:solidFill>
                          <a:latin typeface="Proxima Nova Rg"/>
                          <a:cs typeface="Proxima Nova Rg"/>
                        </a:rPr>
                        <a:t>MARKET</a:t>
                      </a:r>
                      <a:endParaRPr sz="900" dirty="0">
                        <a:latin typeface="Proxima Nova Rg"/>
                        <a:cs typeface="Proxima Nova Rg"/>
                      </a:endParaRPr>
                    </a:p>
                  </a:txBody>
                  <a:tcPr marL="0" marR="0" marT="0" marB="0"/>
                </a:tc>
                <a:tc>
                  <a:txBody>
                    <a:bodyPr/>
                    <a:lstStyle/>
                    <a:p>
                      <a:pPr marL="136525">
                        <a:lnSpc>
                          <a:spcPts val="1045"/>
                        </a:lnSpc>
                      </a:pPr>
                      <a:r>
                        <a:rPr lang="en-US" sz="900" b="1" spc="-5" dirty="0">
                          <a:solidFill>
                            <a:srgbClr val="50C0AE"/>
                          </a:solidFill>
                          <a:latin typeface="Proxima Nova Rg"/>
                          <a:cs typeface="Proxima Nova Rg"/>
                        </a:rPr>
                        <a:t>MONEY</a:t>
                      </a:r>
                      <a:r>
                        <a:rPr lang="en-US" sz="900" b="1" spc="-15" dirty="0">
                          <a:solidFill>
                            <a:srgbClr val="50C0AE"/>
                          </a:solidFill>
                          <a:latin typeface="Proxima Nova Rg"/>
                          <a:cs typeface="Proxima Nova Rg"/>
                        </a:rPr>
                        <a:t> </a:t>
                      </a:r>
                      <a:r>
                        <a:rPr lang="en-US" sz="900" b="1" spc="-5" dirty="0">
                          <a:solidFill>
                            <a:srgbClr val="50C0AE"/>
                          </a:solidFill>
                          <a:latin typeface="Proxima Nova Rg"/>
                          <a:cs typeface="Proxima Nova Rg"/>
                        </a:rPr>
                        <a:t>MARKET</a:t>
                      </a:r>
                      <a:endParaRPr sz="900" dirty="0">
                        <a:latin typeface="Proxima Nova Rg"/>
                        <a:cs typeface="Proxima Nova Rg"/>
                      </a:endParaRPr>
                    </a:p>
                  </a:txBody>
                  <a:tcPr marL="0" marR="0" marT="0" marB="0"/>
                </a:tc>
                <a:tc gridSpan="2">
                  <a:txBody>
                    <a:bodyPr/>
                    <a:lstStyle/>
                    <a:p>
                      <a:pPr marL="193675">
                        <a:lnSpc>
                          <a:spcPts val="1045"/>
                        </a:lnSpc>
                      </a:pPr>
                      <a:endParaRPr sz="900" dirty="0">
                        <a:latin typeface="Proxima Nova Rg"/>
                        <a:cs typeface="Proxima Nova Rg"/>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42475">
                <a:tc gridSpan="2">
                  <a:txBody>
                    <a:bodyPr/>
                    <a:lstStyle/>
                    <a:p>
                      <a:pPr marL="10160">
                        <a:lnSpc>
                          <a:spcPts val="1030"/>
                        </a:lnSpc>
                      </a:pPr>
                      <a:r>
                        <a:rPr lang="en-US" sz="900" dirty="0">
                          <a:solidFill>
                            <a:schemeClr val="tx1">
                              <a:lumMod val="65000"/>
                              <a:lumOff val="35000"/>
                            </a:schemeClr>
                          </a:solidFill>
                          <a:latin typeface="Proxima Nova Rg"/>
                          <a:cs typeface="Proxima Nova Rg"/>
                        </a:rPr>
                        <a:t>AIG Fixed, AXA Fixed</a:t>
                      </a:r>
                      <a:endParaRPr sz="900" dirty="0">
                        <a:solidFill>
                          <a:schemeClr val="tx1">
                            <a:lumMod val="65000"/>
                            <a:lumOff val="35000"/>
                          </a:schemeClr>
                        </a:solidFill>
                        <a:latin typeface="Proxima Nova Rg"/>
                        <a:cs typeface="Proxima Nova Rg"/>
                      </a:endParaRPr>
                    </a:p>
                  </a:txBody>
                  <a:tcPr marL="0" marR="0" marT="0" marB="0"/>
                </a:tc>
                <a:tc hMerge="1">
                  <a:txBody>
                    <a:bodyPr/>
                    <a:lstStyle/>
                    <a:p>
                      <a:pPr marL="136525">
                        <a:lnSpc>
                          <a:spcPts val="1030"/>
                        </a:lnSpc>
                      </a:pPr>
                      <a:r>
                        <a:rPr sz="900" spc="-5" dirty="0">
                          <a:solidFill>
                            <a:srgbClr val="57585B"/>
                          </a:solidFill>
                          <a:latin typeface="Proxima Nova Rg"/>
                          <a:cs typeface="Proxima Nova Rg"/>
                        </a:rPr>
                        <a:t>Vanguard Federal Money</a:t>
                      </a:r>
                      <a:r>
                        <a:rPr sz="900" spc="30" dirty="0">
                          <a:solidFill>
                            <a:srgbClr val="57585B"/>
                          </a:solidFill>
                          <a:latin typeface="Proxima Nova Rg"/>
                          <a:cs typeface="Proxima Nova Rg"/>
                        </a:rPr>
                        <a:t> </a:t>
                      </a:r>
                      <a:r>
                        <a:rPr sz="900" spc="-5" dirty="0">
                          <a:solidFill>
                            <a:srgbClr val="57585B"/>
                          </a:solidFill>
                          <a:latin typeface="Proxima Nova Rg"/>
                          <a:cs typeface="Proxima Nova Rg"/>
                        </a:rPr>
                        <a:t>Market</a:t>
                      </a:r>
                      <a:endParaRPr sz="900" dirty="0">
                        <a:latin typeface="Proxima Nova Rg"/>
                        <a:cs typeface="Proxima Nova Rg"/>
                      </a:endParaRPr>
                    </a:p>
                  </a:txBody>
                  <a:tcPr marL="0" marR="0" marT="0" marB="0"/>
                </a:tc>
                <a:tc>
                  <a:txBody>
                    <a:bodyPr/>
                    <a:lstStyle/>
                    <a:p>
                      <a:pPr marL="136525">
                        <a:lnSpc>
                          <a:spcPts val="1030"/>
                        </a:lnSpc>
                      </a:pPr>
                      <a:r>
                        <a:rPr lang="en-US" sz="900" spc="-5" dirty="0">
                          <a:solidFill>
                            <a:srgbClr val="57585B"/>
                          </a:solidFill>
                          <a:latin typeface="Proxima Nova Rg"/>
                          <a:cs typeface="Proxima Nova Rg"/>
                        </a:rPr>
                        <a:t>Vanguard Federal Money</a:t>
                      </a:r>
                      <a:r>
                        <a:rPr lang="en-US" sz="900" spc="30" dirty="0">
                          <a:solidFill>
                            <a:srgbClr val="57585B"/>
                          </a:solidFill>
                          <a:latin typeface="Proxima Nova Rg"/>
                          <a:cs typeface="Proxima Nova Rg"/>
                        </a:rPr>
                        <a:t> </a:t>
                      </a:r>
                      <a:r>
                        <a:rPr lang="en-US" sz="900" spc="-5" dirty="0">
                          <a:solidFill>
                            <a:srgbClr val="57585B"/>
                          </a:solidFill>
                          <a:latin typeface="Proxima Nova Rg"/>
                          <a:cs typeface="Proxima Nova Rg"/>
                        </a:rPr>
                        <a:t>Market</a:t>
                      </a:r>
                      <a:endParaRPr sz="900" dirty="0">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36106">
                <a:tc gridSpan="3">
                  <a:txBody>
                    <a:bodyPr/>
                    <a:lstStyle/>
                    <a:p>
                      <a:pPr marL="6350">
                        <a:lnSpc>
                          <a:spcPts val="1030"/>
                        </a:lnSpc>
                      </a:pPr>
                      <a:r>
                        <a:rPr sz="900" b="1" spc="-5" dirty="0">
                          <a:solidFill>
                            <a:srgbClr val="FFFFFF"/>
                          </a:solidFill>
                          <a:latin typeface="Proxima Nova Rg"/>
                          <a:cs typeface="Proxima Nova Rg"/>
                        </a:rPr>
                        <a:t>CORE AND DIVERSIFYING FIXED</a:t>
                      </a:r>
                      <a:r>
                        <a:rPr sz="900" b="1" spc="-35" dirty="0">
                          <a:solidFill>
                            <a:srgbClr val="FFFFFF"/>
                          </a:solidFill>
                          <a:latin typeface="Proxima Nova Rg"/>
                          <a:cs typeface="Proxima Nova Rg"/>
                        </a:rPr>
                        <a:t> </a:t>
                      </a:r>
                      <a:r>
                        <a:rPr sz="900" b="1" spc="-5" dirty="0">
                          <a:solidFill>
                            <a:srgbClr val="FFFFFF"/>
                          </a:solidFill>
                          <a:latin typeface="Proxima Nova Rg"/>
                          <a:cs typeface="Proxima Nova Rg"/>
                        </a:rPr>
                        <a:t>INCOME</a:t>
                      </a:r>
                      <a:endParaRPr sz="900" dirty="0">
                        <a:latin typeface="Proxima Nova Rg"/>
                        <a:cs typeface="Proxima Nova Rg"/>
                      </a:endParaRPr>
                    </a:p>
                  </a:txBody>
                  <a:tcPr marL="0" marR="0" marT="0" marB="0">
                    <a:solidFill>
                      <a:srgbClr val="D18A29"/>
                    </a:solidFill>
                  </a:tcPr>
                </a:tc>
                <a:tc hMerge="1">
                  <a:txBody>
                    <a:bodyPr/>
                    <a:lstStyle/>
                    <a:p>
                      <a:endParaRPr/>
                    </a:p>
                  </a:txBody>
                  <a:tcPr marL="0" marR="0" marT="0" marB="0"/>
                </a:tc>
                <a:tc hMerge="1">
                  <a:txBody>
                    <a:bodyPr/>
                    <a:lstStyle/>
                    <a:p>
                      <a:pPr marL="6350">
                        <a:lnSpc>
                          <a:spcPts val="1030"/>
                        </a:lnSpc>
                      </a:pPr>
                      <a:endParaRPr sz="900" dirty="0">
                        <a:latin typeface="Proxima Nova Rg"/>
                        <a:cs typeface="Proxima Nova Rg"/>
                      </a:endParaRPr>
                    </a:p>
                  </a:txBody>
                  <a:tcPr marL="0" marR="0" marT="0" marB="0">
                    <a:solidFill>
                      <a:srgbClr val="D18A29"/>
                    </a:solidFill>
                  </a:tcPr>
                </a:tc>
                <a:tc gridSpan="2">
                  <a:txBody>
                    <a:bodyPr/>
                    <a:lstStyle/>
                    <a:p>
                      <a:pPr>
                        <a:lnSpc>
                          <a:spcPct val="100000"/>
                        </a:lnSpc>
                      </a:pPr>
                      <a:endParaRPr sz="800" dirty="0">
                        <a:latin typeface="Times New Roman"/>
                        <a:cs typeface="Times New Roman"/>
                      </a:endParaRPr>
                    </a:p>
                  </a:txBody>
                  <a:tcPr marL="0" marR="0" marT="0" marB="0">
                    <a:solidFill>
                      <a:srgbClr val="D18A29"/>
                    </a:solidFill>
                  </a:tcPr>
                </a:tc>
                <a:tc hMerge="1">
                  <a:txBody>
                    <a:bodyPr/>
                    <a:lstStyle/>
                    <a:p>
                      <a:endParaRPr/>
                    </a:p>
                  </a:txBody>
                  <a:tcPr marL="0" marR="0" marT="0" marB="0"/>
                </a:tc>
                <a:extLst>
                  <a:ext uri="{0D108BD9-81ED-4DB2-BD59-A6C34878D82A}">
                    <a16:rowId xmlns:a16="http://schemas.microsoft.com/office/drawing/2014/main" val="10006"/>
                  </a:ext>
                </a:extLst>
              </a:tr>
              <a:tr h="168195">
                <a:tc>
                  <a:txBody>
                    <a:bodyPr/>
                    <a:lstStyle/>
                    <a:p>
                      <a:pPr marL="6350">
                        <a:lnSpc>
                          <a:spcPts val="790"/>
                        </a:lnSpc>
                        <a:spcBef>
                          <a:spcPts val="505"/>
                        </a:spcBef>
                      </a:pPr>
                      <a:r>
                        <a:rPr sz="900" b="1" spc="-5" dirty="0">
                          <a:solidFill>
                            <a:srgbClr val="D18A29"/>
                          </a:solidFill>
                          <a:latin typeface="Proxima Nova Rg"/>
                          <a:cs typeface="Proxima Nova Rg"/>
                        </a:rPr>
                        <a:t>INTERMEDIATE</a:t>
                      </a:r>
                      <a:endParaRPr sz="900" dirty="0">
                        <a:latin typeface="Proxima Nova Rg"/>
                        <a:cs typeface="Proxima Nova Rg"/>
                      </a:endParaRPr>
                    </a:p>
                  </a:txBody>
                  <a:tcPr marL="0" marR="0" marT="64135" marB="0"/>
                </a:tc>
                <a:tc gridSpan="4">
                  <a:txBody>
                    <a:bodyPr/>
                    <a:lstStyle/>
                    <a:p>
                      <a:pPr marL="136525">
                        <a:lnSpc>
                          <a:spcPts val="1045"/>
                        </a:lnSpc>
                        <a:tabLst>
                          <a:tab pos="2176145" algn="l"/>
                        </a:tabLst>
                      </a:pPr>
                      <a:endParaRPr sz="1350" baseline="-33950" dirty="0">
                        <a:latin typeface="Proxima Nova Rg"/>
                        <a:cs typeface="Proxima Nova Rg"/>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79268">
                <a:tc>
                  <a:txBody>
                    <a:bodyPr/>
                    <a:lstStyle/>
                    <a:p>
                      <a:pPr>
                        <a:lnSpc>
                          <a:spcPct val="100000"/>
                        </a:lnSpc>
                      </a:pPr>
                      <a:endParaRPr sz="500" dirty="0">
                        <a:latin typeface="Times New Roman"/>
                        <a:cs typeface="Times New Roman"/>
                      </a:endParaRPr>
                    </a:p>
                  </a:txBody>
                  <a:tcPr marL="0" marR="0" marT="0" marB="0"/>
                </a:tc>
                <a:tc gridSpan="2">
                  <a:txBody>
                    <a:bodyPr/>
                    <a:lstStyle/>
                    <a:p>
                      <a:pPr marL="136525" marR="0" lvl="0" indent="0" algn="l" defTabSz="457200" rtl="0" eaLnBrk="1" fontAlgn="auto" latinLnBrk="0" hangingPunct="1">
                        <a:lnSpc>
                          <a:spcPts val="730"/>
                        </a:lnSpc>
                        <a:spcBef>
                          <a:spcPts val="0"/>
                        </a:spcBef>
                        <a:spcAft>
                          <a:spcPts val="0"/>
                        </a:spcAft>
                        <a:buClrTx/>
                        <a:buSzTx/>
                        <a:buFontTx/>
                        <a:buNone/>
                        <a:tabLst/>
                        <a:defRPr/>
                      </a:pPr>
                      <a:endParaRPr lang="en-US" sz="900" dirty="0">
                        <a:latin typeface="Proxima Nova Rg"/>
                        <a:cs typeface="Proxima Nova Rg"/>
                      </a:endParaRPr>
                    </a:p>
                    <a:p>
                      <a:pPr marL="136525">
                        <a:lnSpc>
                          <a:spcPts val="730"/>
                        </a:lnSpc>
                      </a:pPr>
                      <a:endParaRPr sz="900" dirty="0">
                        <a:latin typeface="Proxima Nova Rg"/>
                        <a:cs typeface="Proxima Nova Rg"/>
                      </a:endParaRPr>
                    </a:p>
                  </a:txBody>
                  <a:tcPr marL="0" marR="0" marT="0" marB="0"/>
                </a:tc>
                <a:tc hMerge="1">
                  <a:txBody>
                    <a:bodyPr/>
                    <a:lstStyle/>
                    <a:p>
                      <a:pPr marL="136525">
                        <a:lnSpc>
                          <a:spcPts val="730"/>
                        </a:lnSpc>
                      </a:pPr>
                      <a:endParaRPr sz="900" dirty="0">
                        <a:latin typeface="Proxima Nova Rg"/>
                        <a:cs typeface="Proxima Nova Rg"/>
                      </a:endParaRPr>
                    </a:p>
                  </a:txBody>
                  <a:tcPr marL="0" marR="0" marT="0" marB="0"/>
                </a:tc>
                <a:tc>
                  <a:txBody>
                    <a:bodyPr/>
                    <a:lstStyle/>
                    <a:p>
                      <a:pPr>
                        <a:lnSpc>
                          <a:spcPct val="100000"/>
                        </a:lnSpc>
                      </a:pPr>
                      <a:endParaRPr sz="500" dirty="0">
                        <a:latin typeface="Times New Roman"/>
                        <a:cs typeface="Times New Roman"/>
                      </a:endParaRPr>
                    </a:p>
                  </a:txBody>
                  <a:tcPr marL="0" marR="0" marT="0" marB="0"/>
                </a:tc>
                <a:tc>
                  <a:txBody>
                    <a:bodyPr/>
                    <a:lstStyle/>
                    <a:p>
                      <a:pPr>
                        <a:lnSpc>
                          <a:spcPct val="100000"/>
                        </a:lnSpc>
                      </a:pPr>
                      <a:endParaRPr sz="500" dirty="0">
                        <a:latin typeface="Times New Roman"/>
                        <a:cs typeface="Times New Roman"/>
                      </a:endParaRPr>
                    </a:p>
                  </a:txBody>
                  <a:tcPr marL="0" marR="0" marT="0" marB="0"/>
                </a:tc>
                <a:extLst>
                  <a:ext uri="{0D108BD9-81ED-4DB2-BD59-A6C34878D82A}">
                    <a16:rowId xmlns:a16="http://schemas.microsoft.com/office/drawing/2014/main" val="10008"/>
                  </a:ext>
                </a:extLst>
              </a:tr>
              <a:tr h="135227">
                <a:tc>
                  <a:txBody>
                    <a:bodyPr/>
                    <a:lstStyle/>
                    <a:p>
                      <a:pPr marL="6350">
                        <a:lnSpc>
                          <a:spcPts val="1025"/>
                        </a:lnSpc>
                      </a:pPr>
                      <a:r>
                        <a:rPr sz="900" spc="-5" dirty="0">
                          <a:solidFill>
                            <a:srgbClr val="57585B"/>
                          </a:solidFill>
                          <a:latin typeface="Proxima Nova Rg"/>
                          <a:cs typeface="Proxima Nova Rg"/>
                        </a:rPr>
                        <a:t>Fidelity U.S. Bond Index</a:t>
                      </a:r>
                      <a:r>
                        <a:rPr sz="900" spc="15" dirty="0">
                          <a:solidFill>
                            <a:srgbClr val="57585B"/>
                          </a:solidFill>
                          <a:latin typeface="Proxima Nova Rg"/>
                          <a:cs typeface="Proxima Nova Rg"/>
                        </a:rPr>
                        <a:t> </a:t>
                      </a:r>
                      <a:r>
                        <a:rPr sz="900" spc="-5" dirty="0">
                          <a:solidFill>
                            <a:srgbClr val="57585B"/>
                          </a:solidFill>
                          <a:latin typeface="Proxima Nova Rg"/>
                          <a:cs typeface="Proxima Nova Rg"/>
                        </a:rPr>
                        <a:t>Fund</a:t>
                      </a:r>
                      <a:endParaRPr sz="900" dirty="0">
                        <a:latin typeface="Proxima Nova Rg"/>
                        <a:cs typeface="Proxima Nova Rg"/>
                      </a:endParaRPr>
                    </a:p>
                  </a:txBody>
                  <a:tcPr marL="0" marR="0" marT="0" marB="0"/>
                </a:tc>
                <a:tc gridSpan="2">
                  <a:txBody>
                    <a:bodyPr/>
                    <a:lstStyle/>
                    <a:p>
                      <a:pPr marL="136525">
                        <a:lnSpc>
                          <a:spcPts val="1025"/>
                        </a:lnSpc>
                      </a:pPr>
                      <a:endParaRPr sz="900" dirty="0">
                        <a:latin typeface="Proxima Nova Rg"/>
                        <a:cs typeface="Proxima Nova Rg"/>
                      </a:endParaRPr>
                    </a:p>
                  </a:txBody>
                  <a:tcPr marL="0" marR="0" marT="0" marB="0"/>
                </a:tc>
                <a:tc hMerge="1">
                  <a:txBody>
                    <a:bodyPr/>
                    <a:lstStyle/>
                    <a:p>
                      <a:pPr marL="136525">
                        <a:lnSpc>
                          <a:spcPts val="1025"/>
                        </a:lnSpc>
                      </a:pPr>
                      <a:endParaRPr sz="900" dirty="0">
                        <a:latin typeface="Proxima Nova Rg"/>
                        <a:cs typeface="Proxima Nova Rg"/>
                      </a:endParaRPr>
                    </a:p>
                  </a:txBody>
                  <a:tcPr marL="0" marR="0" marT="0" marB="0"/>
                </a:tc>
                <a:tc>
                  <a:txBody>
                    <a:bodyPr/>
                    <a:lstStyle/>
                    <a:p>
                      <a:pPr marL="193675">
                        <a:lnSpc>
                          <a:spcPts val="1025"/>
                        </a:lnSpc>
                      </a:pPr>
                      <a:endParaRPr sz="900" dirty="0">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09"/>
                  </a:ext>
                </a:extLst>
              </a:tr>
              <a:tr h="179439">
                <a:tc>
                  <a:txBody>
                    <a:bodyPr/>
                    <a:lstStyle/>
                    <a:p>
                      <a:pPr marL="6350">
                        <a:lnSpc>
                          <a:spcPts val="1015"/>
                        </a:lnSpc>
                      </a:pPr>
                      <a:r>
                        <a:rPr lang="en-US" sz="900" spc="35" dirty="0">
                          <a:solidFill>
                            <a:srgbClr val="57585B"/>
                          </a:solidFill>
                          <a:latin typeface="Proxima Nova Rg"/>
                          <a:cs typeface="Proxima Nova Rg"/>
                        </a:rPr>
                        <a:t>PGIM Total Return </a:t>
                      </a:r>
                      <a:r>
                        <a:rPr sz="900" spc="-5" dirty="0">
                          <a:solidFill>
                            <a:srgbClr val="57585B"/>
                          </a:solidFill>
                          <a:latin typeface="Proxima Nova Rg"/>
                          <a:cs typeface="Proxima Nova Rg"/>
                        </a:rPr>
                        <a:t>Bond</a:t>
                      </a:r>
                      <a:endParaRPr sz="900" dirty="0">
                        <a:latin typeface="Proxima Nova Rg"/>
                        <a:cs typeface="Proxima Nova Rg"/>
                      </a:endParaRPr>
                    </a:p>
                  </a:txBody>
                  <a:tcPr marL="0" marR="0" marT="0" marB="0"/>
                </a:tc>
                <a:tc gridSpan="2">
                  <a:txBody>
                    <a:bodyPr/>
                    <a:lstStyle/>
                    <a:p>
                      <a:pPr>
                        <a:lnSpc>
                          <a:spcPct val="100000"/>
                        </a:lnSpc>
                      </a:pPr>
                      <a:endParaRPr sz="700" dirty="0">
                        <a:latin typeface="Times New Roman"/>
                        <a:cs typeface="Times New Roman"/>
                      </a:endParaRPr>
                    </a:p>
                  </a:txBody>
                  <a:tcPr marL="0" marR="0" marT="0" marB="0"/>
                </a:tc>
                <a:tc hMerge="1">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10"/>
                  </a:ext>
                </a:extLst>
              </a:tr>
              <a:tr h="136106">
                <a:tc>
                  <a:txBody>
                    <a:bodyPr/>
                    <a:lstStyle/>
                    <a:p>
                      <a:pPr marL="6350">
                        <a:lnSpc>
                          <a:spcPts val="1030"/>
                        </a:lnSpc>
                      </a:pPr>
                      <a:r>
                        <a:rPr sz="900" b="1" spc="-5" dirty="0">
                          <a:solidFill>
                            <a:srgbClr val="FFFFFF"/>
                          </a:solidFill>
                          <a:latin typeface="Proxima Nova Rg"/>
                          <a:cs typeface="Proxima Nova Rg"/>
                        </a:rPr>
                        <a:t>DOMESTIC EQUITY</a:t>
                      </a:r>
                      <a:endParaRPr sz="900" dirty="0">
                        <a:latin typeface="Proxima Nova Rg"/>
                        <a:cs typeface="Proxima Nova Rg"/>
                      </a:endParaRPr>
                    </a:p>
                  </a:txBody>
                  <a:tcPr marL="0" marR="0" marT="0" marB="0">
                    <a:solidFill>
                      <a:srgbClr val="DD6F5C"/>
                    </a:solidFill>
                  </a:tcPr>
                </a:tc>
                <a:tc gridSpan="2">
                  <a:txBody>
                    <a:bodyPr/>
                    <a:lstStyle/>
                    <a:p>
                      <a:pPr>
                        <a:lnSpc>
                          <a:spcPct val="100000"/>
                        </a:lnSpc>
                      </a:pPr>
                      <a:endParaRPr sz="800" dirty="0">
                        <a:latin typeface="Times New Roman"/>
                        <a:cs typeface="Times New Roman"/>
                      </a:endParaRPr>
                    </a:p>
                  </a:txBody>
                  <a:tcPr marL="0" marR="0" marT="0" marB="0">
                    <a:solidFill>
                      <a:srgbClr val="DD6F5C"/>
                    </a:solidFill>
                  </a:tcPr>
                </a:tc>
                <a:tc hMerge="1">
                  <a:txBody>
                    <a:bodyPr/>
                    <a:lstStyle/>
                    <a:p>
                      <a:pPr>
                        <a:lnSpc>
                          <a:spcPct val="100000"/>
                        </a:lnSpc>
                      </a:pPr>
                      <a:endParaRPr sz="800" dirty="0">
                        <a:latin typeface="Times New Roman"/>
                        <a:cs typeface="Times New Roman"/>
                      </a:endParaRPr>
                    </a:p>
                  </a:txBody>
                  <a:tcPr marL="0" marR="0" marT="0" marB="0">
                    <a:solidFill>
                      <a:srgbClr val="DD6F5C"/>
                    </a:solidFill>
                  </a:tcPr>
                </a:tc>
                <a:tc>
                  <a:txBody>
                    <a:bodyPr/>
                    <a:lstStyle/>
                    <a:p>
                      <a:pPr>
                        <a:lnSpc>
                          <a:spcPct val="100000"/>
                        </a:lnSpc>
                      </a:pPr>
                      <a:endParaRPr sz="800" dirty="0">
                        <a:latin typeface="Times New Roman"/>
                        <a:cs typeface="Times New Roman"/>
                      </a:endParaRPr>
                    </a:p>
                  </a:txBody>
                  <a:tcPr marL="0" marR="0" marT="0" marB="0">
                    <a:solidFill>
                      <a:srgbClr val="DD6F5C"/>
                    </a:solidFill>
                  </a:tcPr>
                </a:tc>
                <a:tc>
                  <a:txBody>
                    <a:bodyPr/>
                    <a:lstStyle/>
                    <a:p>
                      <a:pPr>
                        <a:lnSpc>
                          <a:spcPct val="100000"/>
                        </a:lnSpc>
                      </a:pPr>
                      <a:endParaRPr sz="800" dirty="0">
                        <a:latin typeface="Times New Roman"/>
                        <a:cs typeface="Times New Roman"/>
                      </a:endParaRPr>
                    </a:p>
                  </a:txBody>
                  <a:tcPr marL="0" marR="0" marT="0" marB="0">
                    <a:solidFill>
                      <a:srgbClr val="DD6F5C"/>
                    </a:solidFill>
                  </a:tcPr>
                </a:tc>
                <a:extLst>
                  <a:ext uri="{0D108BD9-81ED-4DB2-BD59-A6C34878D82A}">
                    <a16:rowId xmlns:a16="http://schemas.microsoft.com/office/drawing/2014/main" val="10011"/>
                  </a:ext>
                </a:extLst>
              </a:tr>
              <a:tr h="197215">
                <a:tc>
                  <a:txBody>
                    <a:bodyPr/>
                    <a:lstStyle/>
                    <a:p>
                      <a:pPr marL="6350">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24130" marB="0"/>
                </a:tc>
                <a:tc gridSpan="2">
                  <a:txBody>
                    <a:bodyPr/>
                    <a:lstStyle/>
                    <a:p>
                      <a:pPr marL="136525">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24130" marB="0"/>
                </a:tc>
                <a:tc hMerge="1">
                  <a:txBody>
                    <a:bodyPr/>
                    <a:lstStyle/>
                    <a:p>
                      <a:pPr marL="136525">
                        <a:lnSpc>
                          <a:spcPct val="100000"/>
                        </a:lnSpc>
                        <a:spcBef>
                          <a:spcPts val="190"/>
                        </a:spcBef>
                      </a:pPr>
                      <a:endParaRPr sz="900" dirty="0">
                        <a:latin typeface="Proxima Nova Rg"/>
                        <a:cs typeface="Proxima Nova Rg"/>
                      </a:endParaRPr>
                    </a:p>
                  </a:txBody>
                  <a:tcPr marL="0" marR="0" marT="24130" marB="0"/>
                </a:tc>
                <a:tc>
                  <a:txBody>
                    <a:bodyPr/>
                    <a:lstStyle/>
                    <a:p>
                      <a:pPr marL="193675">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24130" marB="0"/>
                </a:tc>
                <a:tc>
                  <a:txBody>
                    <a:bodyPr/>
                    <a:lstStyle/>
                    <a:p>
                      <a:pPr marL="208279">
                        <a:lnSpc>
                          <a:spcPct val="100000"/>
                        </a:lnSpc>
                        <a:spcBef>
                          <a:spcPts val="190"/>
                        </a:spcBef>
                      </a:pPr>
                      <a:r>
                        <a:rPr sz="900" b="1" spc="-5" dirty="0">
                          <a:solidFill>
                            <a:srgbClr val="DD6F5C"/>
                          </a:solidFill>
                          <a:latin typeface="Proxima Nova Rg"/>
                          <a:cs typeface="Proxima Nova Rg"/>
                        </a:rPr>
                        <a:t>HYBRID</a:t>
                      </a:r>
                      <a:endParaRPr sz="900" dirty="0">
                        <a:latin typeface="Proxima Nova Rg"/>
                        <a:cs typeface="Proxima Nova Rg"/>
                      </a:endParaRPr>
                    </a:p>
                  </a:txBody>
                  <a:tcPr marL="0" marR="0" marT="24130" marB="0"/>
                </a:tc>
                <a:extLst>
                  <a:ext uri="{0D108BD9-81ED-4DB2-BD59-A6C34878D82A}">
                    <a16:rowId xmlns:a16="http://schemas.microsoft.com/office/drawing/2014/main" val="10012"/>
                  </a:ext>
                </a:extLst>
              </a:tr>
              <a:tr h="266675">
                <a:tc>
                  <a:txBody>
                    <a:bodyPr/>
                    <a:lstStyle/>
                    <a:p>
                      <a:pPr marL="6350">
                        <a:lnSpc>
                          <a:spcPct val="100000"/>
                        </a:lnSpc>
                        <a:spcBef>
                          <a:spcPts val="55"/>
                        </a:spcBef>
                      </a:pPr>
                      <a:r>
                        <a:rPr lang="en-US" sz="900" spc="-5" dirty="0">
                          <a:solidFill>
                            <a:srgbClr val="57585B"/>
                          </a:solidFill>
                          <a:latin typeface="Proxima Nova Rg"/>
                          <a:cs typeface="Proxima Nova Rg"/>
                        </a:rPr>
                        <a:t>Columbia Dividend </a:t>
                      </a:r>
                      <a:r>
                        <a:rPr sz="900" spc="-5" dirty="0">
                          <a:solidFill>
                            <a:srgbClr val="57585B"/>
                          </a:solidFill>
                          <a:latin typeface="Proxima Nova Rg"/>
                          <a:cs typeface="Proxima Nova Rg"/>
                        </a:rPr>
                        <a:t>Income</a:t>
                      </a:r>
                      <a:endParaRPr sz="900" dirty="0">
                        <a:latin typeface="Proxima Nova Rg"/>
                        <a:cs typeface="Proxima Nova Rg"/>
                      </a:endParaRPr>
                    </a:p>
                  </a:txBody>
                  <a:tcPr marL="0" marR="0" marT="6985" marB="0"/>
                </a:tc>
                <a:tc gridSpan="2">
                  <a:txBody>
                    <a:bodyPr/>
                    <a:lstStyle/>
                    <a:p>
                      <a:pPr marL="136525">
                        <a:lnSpc>
                          <a:spcPct val="100000"/>
                        </a:lnSpc>
                        <a:spcBef>
                          <a:spcPts val="55"/>
                        </a:spcBef>
                      </a:pPr>
                      <a:r>
                        <a:rPr sz="900" spc="-5" dirty="0">
                          <a:solidFill>
                            <a:srgbClr val="57585B"/>
                          </a:solidFill>
                          <a:latin typeface="Proxima Nova Rg"/>
                          <a:cs typeface="Proxima Nova Rg"/>
                        </a:rPr>
                        <a:t>Fidelity 500</a:t>
                      </a:r>
                      <a:r>
                        <a:rPr sz="900" spc="-10"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a:txBody>
                  <a:tcPr marL="0" marR="0" marT="6985" marB="0"/>
                </a:tc>
                <a:tc hMerge="1">
                  <a:txBody>
                    <a:bodyPr/>
                    <a:lstStyle/>
                    <a:p>
                      <a:pPr marL="136525">
                        <a:lnSpc>
                          <a:spcPct val="100000"/>
                        </a:lnSpc>
                        <a:spcBef>
                          <a:spcPts val="55"/>
                        </a:spcBef>
                      </a:pPr>
                      <a:endParaRPr sz="900" dirty="0">
                        <a:latin typeface="Proxima Nova Rg"/>
                        <a:cs typeface="Proxima Nova Rg"/>
                      </a:endParaRPr>
                    </a:p>
                  </a:txBody>
                  <a:tcPr marL="0" marR="0" marT="6985" marB="0"/>
                </a:tc>
                <a:tc>
                  <a:txBody>
                    <a:bodyPr/>
                    <a:lstStyle/>
                    <a:p>
                      <a:pPr marL="193675">
                        <a:lnSpc>
                          <a:spcPct val="100000"/>
                        </a:lnSpc>
                        <a:spcBef>
                          <a:spcPts val="55"/>
                        </a:spcBef>
                      </a:pPr>
                      <a:r>
                        <a:rPr lang="en-US" sz="900" dirty="0">
                          <a:solidFill>
                            <a:schemeClr val="tx1">
                              <a:lumMod val="65000"/>
                              <a:lumOff val="35000"/>
                            </a:schemeClr>
                          </a:solidFill>
                          <a:latin typeface="Proxima Nova Rg"/>
                          <a:cs typeface="Proxima Nova Rg"/>
                        </a:rPr>
                        <a:t>MFS Growth</a:t>
                      </a:r>
                      <a:endParaRPr sz="900" dirty="0">
                        <a:solidFill>
                          <a:schemeClr val="tx1">
                            <a:lumMod val="65000"/>
                            <a:lumOff val="35000"/>
                          </a:schemeClr>
                        </a:solidFill>
                        <a:latin typeface="Proxima Nova Rg"/>
                        <a:cs typeface="Proxima Nova Rg"/>
                      </a:endParaRPr>
                    </a:p>
                  </a:txBody>
                  <a:tcPr marL="0" marR="0" marT="6985" marB="0"/>
                </a:tc>
                <a:tc>
                  <a:txBody>
                    <a:bodyPr/>
                    <a:lstStyle/>
                    <a:p>
                      <a:pPr marL="208279">
                        <a:lnSpc>
                          <a:spcPct val="100000"/>
                        </a:lnSpc>
                        <a:spcBef>
                          <a:spcPts val="55"/>
                        </a:spcBef>
                      </a:pPr>
                      <a:r>
                        <a:rPr sz="900" spc="-5" dirty="0">
                          <a:solidFill>
                            <a:srgbClr val="57585B"/>
                          </a:solidFill>
                          <a:latin typeface="Proxima Nova Rg"/>
                          <a:cs typeface="Proxima Nova Rg"/>
                        </a:rPr>
                        <a:t>Calvert Balanced (Socially</a:t>
                      </a:r>
                      <a:r>
                        <a:rPr sz="900" spc="20" dirty="0">
                          <a:solidFill>
                            <a:srgbClr val="57585B"/>
                          </a:solidFill>
                          <a:latin typeface="Proxima Nova Rg"/>
                          <a:cs typeface="Proxima Nova Rg"/>
                        </a:rPr>
                        <a:t> </a:t>
                      </a:r>
                      <a:r>
                        <a:rPr sz="900" spc="-5" dirty="0">
                          <a:solidFill>
                            <a:srgbClr val="57585B"/>
                          </a:solidFill>
                          <a:latin typeface="Proxima Nova Rg"/>
                          <a:cs typeface="Proxima Nova Rg"/>
                        </a:rPr>
                        <a:t>Responsible)</a:t>
                      </a:r>
                      <a:endParaRPr sz="900" dirty="0">
                        <a:latin typeface="Proxima Nova Rg"/>
                        <a:cs typeface="Proxima Nova Rg"/>
                      </a:endParaRPr>
                    </a:p>
                  </a:txBody>
                  <a:tcPr marL="0" marR="0" marT="6985" marB="0"/>
                </a:tc>
                <a:extLst>
                  <a:ext uri="{0D108BD9-81ED-4DB2-BD59-A6C34878D82A}">
                    <a16:rowId xmlns:a16="http://schemas.microsoft.com/office/drawing/2014/main" val="10013"/>
                  </a:ext>
                </a:extLst>
              </a:tr>
              <a:tr h="205134">
                <a:tc>
                  <a:txBody>
                    <a:bodyPr/>
                    <a:lstStyle/>
                    <a:p>
                      <a:pPr marL="6350">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65405" marB="0"/>
                </a:tc>
                <a:tc gridSpan="2">
                  <a:txBody>
                    <a:bodyPr/>
                    <a:lstStyle/>
                    <a:p>
                      <a:pPr marL="136525">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65405" marB="0"/>
                </a:tc>
                <a:tc hMerge="1">
                  <a:txBody>
                    <a:bodyPr/>
                    <a:lstStyle/>
                    <a:p>
                      <a:pPr marL="136525">
                        <a:lnSpc>
                          <a:spcPct val="100000"/>
                        </a:lnSpc>
                        <a:spcBef>
                          <a:spcPts val="515"/>
                        </a:spcBef>
                      </a:pPr>
                      <a:endParaRPr sz="900" dirty="0">
                        <a:latin typeface="Proxima Nova Rg"/>
                        <a:cs typeface="Proxima Nova Rg"/>
                      </a:endParaRPr>
                    </a:p>
                  </a:txBody>
                  <a:tcPr marL="0" marR="0" marT="65405" marB="0"/>
                </a:tc>
                <a:tc>
                  <a:txBody>
                    <a:bodyPr/>
                    <a:lstStyle/>
                    <a:p>
                      <a:pPr marL="193675">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65405"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4"/>
                  </a:ext>
                </a:extLst>
              </a:tr>
              <a:tr h="203186">
                <a:tc>
                  <a:txBody>
                    <a:bodyPr/>
                    <a:lstStyle/>
                    <a:p>
                      <a:pPr marL="6350">
                        <a:lnSpc>
                          <a:spcPts val="1025"/>
                        </a:lnSpc>
                      </a:pPr>
                      <a:r>
                        <a:rPr lang="en-US" sz="900" dirty="0">
                          <a:solidFill>
                            <a:srgbClr val="57585A"/>
                          </a:solidFill>
                          <a:latin typeface="Proxima Nova Rg"/>
                          <a:cs typeface="Proxima Nova Rg"/>
                        </a:rPr>
                        <a:t>Wells Fargo Special </a:t>
                      </a:r>
                      <a:r>
                        <a:rPr sz="900" dirty="0">
                          <a:solidFill>
                            <a:srgbClr val="57585A"/>
                          </a:solidFill>
                          <a:latin typeface="Proxima Nova Rg"/>
                          <a:cs typeface="Proxima Nova Rg"/>
                        </a:rPr>
                        <a:t>Mid Cap</a:t>
                      </a:r>
                      <a:r>
                        <a:rPr sz="900" spc="5" dirty="0">
                          <a:solidFill>
                            <a:srgbClr val="57585A"/>
                          </a:solidFill>
                          <a:latin typeface="Proxima Nova Rg"/>
                          <a:cs typeface="Proxima Nova Rg"/>
                        </a:rPr>
                        <a:t> </a:t>
                      </a:r>
                      <a:r>
                        <a:rPr sz="900" dirty="0">
                          <a:solidFill>
                            <a:srgbClr val="57585A"/>
                          </a:solidFill>
                          <a:latin typeface="Proxima Nova Rg"/>
                          <a:cs typeface="Proxima Nova Rg"/>
                        </a:rPr>
                        <a:t>Value</a:t>
                      </a:r>
                      <a:endParaRPr sz="900" dirty="0">
                        <a:latin typeface="Proxima Nova Rg"/>
                        <a:cs typeface="Proxima Nova Rg"/>
                      </a:endParaRPr>
                    </a:p>
                  </a:txBody>
                  <a:tcPr marL="0" marR="0" marT="0" marB="0"/>
                </a:tc>
                <a:tc gridSpan="2">
                  <a:txBody>
                    <a:bodyPr/>
                    <a:lstStyle/>
                    <a:p>
                      <a:pPr marL="136525">
                        <a:lnSpc>
                          <a:spcPts val="1025"/>
                        </a:lnSpc>
                      </a:pPr>
                      <a:r>
                        <a:rPr sz="900" spc="-5" dirty="0">
                          <a:solidFill>
                            <a:srgbClr val="57585B"/>
                          </a:solidFill>
                          <a:latin typeface="Proxima Nova Rg"/>
                          <a:cs typeface="Proxima Nova Rg"/>
                        </a:rPr>
                        <a:t>Fidelity </a:t>
                      </a:r>
                      <a:r>
                        <a:rPr lang="en-US" sz="900" spc="-5" dirty="0">
                          <a:solidFill>
                            <a:srgbClr val="57585B"/>
                          </a:solidFill>
                          <a:latin typeface="Proxima Nova Rg"/>
                          <a:cs typeface="Proxima Nova Rg"/>
                        </a:rPr>
                        <a:t>Extended MKT</a:t>
                      </a:r>
                      <a:r>
                        <a:rPr sz="900" spc="5"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a:txBody>
                  <a:tcPr marL="0" marR="0" marT="0" marB="0"/>
                </a:tc>
                <a:tc hMerge="1">
                  <a:txBody>
                    <a:bodyPr/>
                    <a:lstStyle/>
                    <a:p>
                      <a:pPr marL="136525">
                        <a:lnSpc>
                          <a:spcPts val="1025"/>
                        </a:lnSpc>
                      </a:pPr>
                      <a:endParaRPr sz="900" dirty="0">
                        <a:latin typeface="Proxima Nova Rg"/>
                        <a:cs typeface="Proxima Nova Rg"/>
                      </a:endParaRPr>
                    </a:p>
                  </a:txBody>
                  <a:tcPr marL="0" marR="0" marT="0" marB="0"/>
                </a:tc>
                <a:tc>
                  <a:txBody>
                    <a:bodyPr/>
                    <a:lstStyle/>
                    <a:p>
                      <a:pPr marL="193675">
                        <a:lnSpc>
                          <a:spcPts val="1025"/>
                        </a:lnSpc>
                      </a:pPr>
                      <a:r>
                        <a:rPr lang="en-US" sz="900" spc="-5" dirty="0">
                          <a:solidFill>
                            <a:srgbClr val="57585B"/>
                          </a:solidFill>
                          <a:latin typeface="Proxima Nova Rg"/>
                          <a:cs typeface="Proxima Nova Rg"/>
                        </a:rPr>
                        <a:t>MFS Mid</a:t>
                      </a:r>
                      <a:r>
                        <a:rPr sz="900" spc="-5" dirty="0">
                          <a:solidFill>
                            <a:srgbClr val="57585B"/>
                          </a:solidFill>
                          <a:latin typeface="Proxima Nova Rg"/>
                          <a:cs typeface="Proxima Nova Rg"/>
                        </a:rPr>
                        <a:t> Cap</a:t>
                      </a:r>
                      <a:r>
                        <a:rPr lang="en-US" sz="900" spc="-5" dirty="0">
                          <a:solidFill>
                            <a:srgbClr val="57585B"/>
                          </a:solidFill>
                          <a:latin typeface="Proxima Nova Rg"/>
                          <a:cs typeface="Proxima Nova Rg"/>
                        </a:rPr>
                        <a:t> Growth</a:t>
                      </a:r>
                      <a:endParaRPr sz="900" dirty="0">
                        <a:latin typeface="Proxima Nova Rg"/>
                        <a:cs typeface="Proxima Nova Rg"/>
                      </a:endParaRPr>
                    </a:p>
                  </a:txBody>
                  <a:tcPr marL="0" marR="0" marT="0"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5"/>
                  </a:ext>
                </a:extLst>
              </a:tr>
              <a:tr h="205135">
                <a:tc>
                  <a:txBody>
                    <a:bodyPr/>
                    <a:lstStyle/>
                    <a:p>
                      <a:pPr marL="6350">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65405" marB="0"/>
                </a:tc>
                <a:tc gridSpan="2">
                  <a:txBody>
                    <a:bodyPr/>
                    <a:lstStyle/>
                    <a:p>
                      <a:pPr marL="136525">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65405" marB="0"/>
                </a:tc>
                <a:tc hMerge="1">
                  <a:txBody>
                    <a:bodyPr/>
                    <a:lstStyle/>
                    <a:p>
                      <a:pPr marL="136525">
                        <a:lnSpc>
                          <a:spcPct val="100000"/>
                        </a:lnSpc>
                        <a:spcBef>
                          <a:spcPts val="515"/>
                        </a:spcBef>
                      </a:pPr>
                      <a:endParaRPr sz="900" dirty="0">
                        <a:latin typeface="Proxima Nova Rg"/>
                        <a:cs typeface="Proxima Nova Rg"/>
                      </a:endParaRPr>
                    </a:p>
                  </a:txBody>
                  <a:tcPr marL="0" marR="0" marT="65405" marB="0"/>
                </a:tc>
                <a:tc>
                  <a:txBody>
                    <a:bodyPr/>
                    <a:lstStyle/>
                    <a:p>
                      <a:pPr marL="193675">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65405"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6"/>
                  </a:ext>
                </a:extLst>
              </a:tr>
              <a:tr h="133370">
                <a:tc>
                  <a:txBody>
                    <a:bodyPr/>
                    <a:lstStyle/>
                    <a:p>
                      <a:pPr marL="6350">
                        <a:lnSpc>
                          <a:spcPts val="1010"/>
                        </a:lnSpc>
                      </a:pPr>
                      <a:r>
                        <a:rPr sz="900" spc="-5" dirty="0">
                          <a:solidFill>
                            <a:srgbClr val="57585B"/>
                          </a:solidFill>
                          <a:latin typeface="Proxima Nova Rg"/>
                          <a:cs typeface="Proxima Nova Rg"/>
                        </a:rPr>
                        <a:t>Wells Fargo Special Small Cap</a:t>
                      </a:r>
                      <a:r>
                        <a:rPr sz="900" spc="25" dirty="0">
                          <a:solidFill>
                            <a:srgbClr val="57585B"/>
                          </a:solidFill>
                          <a:latin typeface="Proxima Nova Rg"/>
                          <a:cs typeface="Proxima Nova Rg"/>
                        </a:rPr>
                        <a:t> </a:t>
                      </a:r>
                      <a:r>
                        <a:rPr sz="900" spc="-5" dirty="0">
                          <a:solidFill>
                            <a:srgbClr val="57585B"/>
                          </a:solidFill>
                          <a:latin typeface="Proxima Nova Rg"/>
                          <a:cs typeface="Proxima Nova Rg"/>
                        </a:rPr>
                        <a:t>Value</a:t>
                      </a:r>
                      <a:endParaRPr sz="900" dirty="0">
                        <a:latin typeface="Proxima Nova Rg"/>
                        <a:cs typeface="Proxima Nova Rg"/>
                      </a:endParaRPr>
                    </a:p>
                  </a:txBody>
                  <a:tcPr marL="0" marR="0" marT="0" marB="0"/>
                </a:tc>
                <a:tc gridSpan="2">
                  <a:txBody>
                    <a:bodyPr/>
                    <a:lstStyle/>
                    <a:p>
                      <a:pPr marL="136525">
                        <a:lnSpc>
                          <a:spcPts val="1010"/>
                        </a:lnSpc>
                      </a:pPr>
                      <a:r>
                        <a:rPr sz="900" spc="-5" dirty="0">
                          <a:solidFill>
                            <a:srgbClr val="57585B"/>
                          </a:solidFill>
                          <a:latin typeface="Proxima Nova Rg"/>
                          <a:cs typeface="Proxima Nova Rg"/>
                        </a:rPr>
                        <a:t>Fidelity </a:t>
                      </a:r>
                      <a:r>
                        <a:rPr lang="en-US" sz="900" spc="-5" dirty="0">
                          <a:solidFill>
                            <a:srgbClr val="57585B"/>
                          </a:solidFill>
                          <a:latin typeface="Proxima Nova Rg"/>
                          <a:cs typeface="Proxima Nova Rg"/>
                        </a:rPr>
                        <a:t>Extended MKT</a:t>
                      </a:r>
                      <a:r>
                        <a:rPr sz="900" spc="-5" dirty="0">
                          <a:solidFill>
                            <a:srgbClr val="57585B"/>
                          </a:solidFill>
                          <a:latin typeface="Proxima Nova Rg"/>
                          <a:cs typeface="Proxima Nova Rg"/>
                        </a:rPr>
                        <a:t> index</a:t>
                      </a:r>
                      <a:endParaRPr sz="900" dirty="0">
                        <a:latin typeface="Proxima Nova Rg"/>
                        <a:cs typeface="Proxima Nova Rg"/>
                      </a:endParaRPr>
                    </a:p>
                  </a:txBody>
                  <a:tcPr marL="0" marR="0" marT="0" marB="0"/>
                </a:tc>
                <a:tc hMerge="1">
                  <a:txBody>
                    <a:bodyPr/>
                    <a:lstStyle/>
                    <a:p>
                      <a:pPr marL="136525">
                        <a:lnSpc>
                          <a:spcPts val="1010"/>
                        </a:lnSpc>
                      </a:pPr>
                      <a:endParaRPr sz="900" dirty="0">
                        <a:latin typeface="Proxima Nova Rg"/>
                        <a:cs typeface="Proxima Nova Rg"/>
                      </a:endParaRPr>
                    </a:p>
                  </a:txBody>
                  <a:tcPr marL="0" marR="0" marT="0" marB="0"/>
                </a:tc>
                <a:tc>
                  <a:txBody>
                    <a:bodyPr/>
                    <a:lstStyle/>
                    <a:p>
                      <a:pPr marL="193675">
                        <a:lnSpc>
                          <a:spcPts val="1010"/>
                        </a:lnSpc>
                      </a:pPr>
                      <a:r>
                        <a:rPr lang="en-US" sz="900" dirty="0">
                          <a:solidFill>
                            <a:schemeClr val="tx1">
                              <a:lumMod val="65000"/>
                              <a:lumOff val="35000"/>
                            </a:schemeClr>
                          </a:solidFill>
                          <a:latin typeface="Proxima Nova Rg"/>
                          <a:cs typeface="Proxima Nova Rg"/>
                        </a:rPr>
                        <a:t>Federated Kaufman Small Cap</a:t>
                      </a: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17"/>
                  </a:ext>
                </a:extLst>
              </a:tr>
              <a:tr h="136106">
                <a:tc>
                  <a:txBody>
                    <a:bodyPr/>
                    <a:lstStyle/>
                    <a:p>
                      <a:pPr marL="6350">
                        <a:lnSpc>
                          <a:spcPts val="1030"/>
                        </a:lnSpc>
                      </a:pPr>
                      <a:r>
                        <a:rPr sz="900" b="1" spc="-5" dirty="0">
                          <a:solidFill>
                            <a:srgbClr val="FFFFFF"/>
                          </a:solidFill>
                          <a:latin typeface="Proxima Nova Rg"/>
                          <a:cs typeface="Proxima Nova Rg"/>
                        </a:rPr>
                        <a:t>INTERNATIONAL/GLOBAL EQUITY</a:t>
                      </a:r>
                      <a:endParaRPr sz="900" dirty="0">
                        <a:latin typeface="Proxima Nova Rg"/>
                        <a:cs typeface="Proxima Nova Rg"/>
                      </a:endParaRPr>
                    </a:p>
                  </a:txBody>
                  <a:tcPr marL="0" marR="0" marT="0" marB="0">
                    <a:solidFill>
                      <a:srgbClr val="EBA99D"/>
                    </a:solidFill>
                  </a:tcPr>
                </a:tc>
                <a:tc gridSpan="2">
                  <a:txBody>
                    <a:bodyPr/>
                    <a:lstStyle/>
                    <a:p>
                      <a:pPr>
                        <a:lnSpc>
                          <a:spcPct val="100000"/>
                        </a:lnSpc>
                      </a:pPr>
                      <a:endParaRPr sz="800" dirty="0">
                        <a:latin typeface="Times New Roman"/>
                        <a:cs typeface="Times New Roman"/>
                      </a:endParaRPr>
                    </a:p>
                  </a:txBody>
                  <a:tcPr marL="0" marR="0" marT="0" marB="0">
                    <a:solidFill>
                      <a:srgbClr val="EBA99D"/>
                    </a:solidFill>
                  </a:tcPr>
                </a:tc>
                <a:tc hMerge="1">
                  <a:txBody>
                    <a:bodyPr/>
                    <a:lstStyle/>
                    <a:p>
                      <a:pPr>
                        <a:lnSpc>
                          <a:spcPct val="100000"/>
                        </a:lnSpc>
                      </a:pPr>
                      <a:endParaRPr sz="800" dirty="0">
                        <a:latin typeface="Times New Roman"/>
                        <a:cs typeface="Times New Roman"/>
                      </a:endParaRPr>
                    </a:p>
                  </a:txBody>
                  <a:tcPr marL="0" marR="0" marT="0" marB="0">
                    <a:solidFill>
                      <a:srgbClr val="EBA99D"/>
                    </a:solidFill>
                  </a:tcPr>
                </a:tc>
                <a:tc>
                  <a:txBody>
                    <a:bodyPr/>
                    <a:lstStyle/>
                    <a:p>
                      <a:pPr>
                        <a:lnSpc>
                          <a:spcPct val="100000"/>
                        </a:lnSpc>
                      </a:pPr>
                      <a:endParaRPr sz="800" dirty="0">
                        <a:latin typeface="Times New Roman"/>
                        <a:cs typeface="Times New Roman"/>
                      </a:endParaRPr>
                    </a:p>
                  </a:txBody>
                  <a:tcPr marL="0" marR="0" marT="0" marB="0">
                    <a:solidFill>
                      <a:srgbClr val="EBA99D"/>
                    </a:solidFill>
                  </a:tcPr>
                </a:tc>
                <a:tc>
                  <a:txBody>
                    <a:bodyPr/>
                    <a:lstStyle/>
                    <a:p>
                      <a:pPr>
                        <a:lnSpc>
                          <a:spcPct val="100000"/>
                        </a:lnSpc>
                      </a:pPr>
                      <a:endParaRPr sz="800" dirty="0">
                        <a:latin typeface="Times New Roman"/>
                        <a:cs typeface="Times New Roman"/>
                      </a:endParaRPr>
                    </a:p>
                  </a:txBody>
                  <a:tcPr marL="0" marR="0" marT="0" marB="0">
                    <a:solidFill>
                      <a:srgbClr val="EBA99D"/>
                    </a:solidFill>
                  </a:tcPr>
                </a:tc>
                <a:extLst>
                  <a:ext uri="{0D108BD9-81ED-4DB2-BD59-A6C34878D82A}">
                    <a16:rowId xmlns:a16="http://schemas.microsoft.com/office/drawing/2014/main" val="10018"/>
                  </a:ext>
                </a:extLst>
              </a:tr>
              <a:tr h="140601">
                <a:tc>
                  <a:txBody>
                    <a:bodyPr/>
                    <a:lstStyle/>
                    <a:p>
                      <a:pPr marL="6350">
                        <a:lnSpc>
                          <a:spcPts val="1055"/>
                        </a:lnSpc>
                      </a:pPr>
                      <a:r>
                        <a:rPr sz="900" b="1" spc="-5" dirty="0">
                          <a:solidFill>
                            <a:srgbClr val="EBA99D"/>
                          </a:solidFill>
                          <a:latin typeface="Proxima Nova Rg"/>
                          <a:cs typeface="Proxima Nova Rg"/>
                        </a:rPr>
                        <a:t>FOREIGN LARGE</a:t>
                      </a:r>
                      <a:r>
                        <a:rPr sz="900" b="1" spc="-15" dirty="0">
                          <a:solidFill>
                            <a:srgbClr val="EBA99D"/>
                          </a:solidFill>
                          <a:latin typeface="Proxima Nova Rg"/>
                          <a:cs typeface="Proxima Nova Rg"/>
                        </a:rPr>
                        <a:t> </a:t>
                      </a:r>
                      <a:r>
                        <a:rPr sz="900" b="1" spc="-5" dirty="0">
                          <a:solidFill>
                            <a:srgbClr val="EBA99D"/>
                          </a:solidFill>
                          <a:latin typeface="Proxima Nova Rg"/>
                          <a:cs typeface="Proxima Nova Rg"/>
                        </a:rPr>
                        <a:t>CAP</a:t>
                      </a:r>
                      <a:endParaRPr sz="900" dirty="0">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marL="193675">
                        <a:lnSpc>
                          <a:spcPts val="1055"/>
                        </a:lnSpc>
                      </a:pPr>
                      <a:r>
                        <a:rPr sz="900" b="1" spc="-5" dirty="0">
                          <a:solidFill>
                            <a:srgbClr val="EBA99D"/>
                          </a:solidFill>
                          <a:latin typeface="Proxima Nova Rg"/>
                          <a:cs typeface="Proxima Nova Rg"/>
                        </a:rPr>
                        <a:t>EMERGING MARKETS</a:t>
                      </a:r>
                      <a:r>
                        <a:rPr sz="900" b="1" dirty="0">
                          <a:solidFill>
                            <a:srgbClr val="EBA99D"/>
                          </a:solidFill>
                          <a:latin typeface="Proxima Nova Rg"/>
                          <a:cs typeface="Proxima Nova Rg"/>
                        </a:rPr>
                        <a:t> </a:t>
                      </a:r>
                      <a:r>
                        <a:rPr sz="900" b="1" spc="-5" dirty="0">
                          <a:solidFill>
                            <a:srgbClr val="EBA99D"/>
                          </a:solidFill>
                          <a:latin typeface="Proxima Nova Rg"/>
                          <a:cs typeface="Proxima Nova Rg"/>
                        </a:rPr>
                        <a:t>STOCK</a:t>
                      </a:r>
                      <a:endParaRPr sz="900" dirty="0">
                        <a:latin typeface="Proxima Nova Rg"/>
                        <a:cs typeface="Proxima Nova Rg"/>
                      </a:endParaRPr>
                    </a:p>
                  </a:txBody>
                  <a:tcPr marL="0" marR="0" marT="0" marB="0"/>
                </a:tc>
                <a:tc>
                  <a:txBody>
                    <a:bodyPr/>
                    <a:lstStyle/>
                    <a:p>
                      <a:pPr marL="208279">
                        <a:lnSpc>
                          <a:spcPts val="1055"/>
                        </a:lnSpc>
                      </a:pPr>
                      <a:endParaRPr sz="900" dirty="0">
                        <a:latin typeface="Proxima Nova Rg"/>
                        <a:cs typeface="Proxima Nova Rg"/>
                      </a:endParaRPr>
                    </a:p>
                  </a:txBody>
                  <a:tcPr marL="0" marR="0" marT="0" marB="0"/>
                </a:tc>
                <a:extLst>
                  <a:ext uri="{0D108BD9-81ED-4DB2-BD59-A6C34878D82A}">
                    <a16:rowId xmlns:a16="http://schemas.microsoft.com/office/drawing/2014/main" val="10019"/>
                  </a:ext>
                </a:extLst>
              </a:tr>
              <a:tr h="135826">
                <a:tc>
                  <a:txBody>
                    <a:bodyPr/>
                    <a:lstStyle/>
                    <a:p>
                      <a:pPr marL="6350">
                        <a:lnSpc>
                          <a:spcPts val="1030"/>
                        </a:lnSpc>
                      </a:pPr>
                      <a:r>
                        <a:rPr lang="en-US" sz="900" dirty="0">
                          <a:solidFill>
                            <a:schemeClr val="tx1">
                              <a:lumMod val="65000"/>
                              <a:lumOff val="35000"/>
                            </a:schemeClr>
                          </a:solidFill>
                          <a:latin typeface="Proxima Nova Rg"/>
                          <a:cs typeface="Proxima Nova Rg"/>
                        </a:rPr>
                        <a:t>MFS International Diversification</a:t>
                      </a:r>
                      <a:endParaRPr sz="900" dirty="0">
                        <a:solidFill>
                          <a:schemeClr val="tx1">
                            <a:lumMod val="65000"/>
                            <a:lumOff val="35000"/>
                          </a:schemeClr>
                        </a:solidFill>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marL="193675">
                        <a:lnSpc>
                          <a:spcPts val="1030"/>
                        </a:lnSpc>
                      </a:pPr>
                      <a:r>
                        <a:rPr lang="en-US" sz="900" dirty="0">
                          <a:solidFill>
                            <a:schemeClr val="tx1">
                              <a:lumMod val="65000"/>
                              <a:lumOff val="35000"/>
                            </a:schemeClr>
                          </a:solidFill>
                          <a:latin typeface="Proxima Nova Rg"/>
                          <a:cs typeface="Proxima Nova Rg"/>
                        </a:rPr>
                        <a:t>American Funds New World</a:t>
                      </a: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20"/>
                  </a:ext>
                </a:extLst>
              </a:tr>
              <a:tr h="270344">
                <a:tc>
                  <a:txBody>
                    <a:bodyPr/>
                    <a:lstStyle/>
                    <a:p>
                      <a:pPr marL="6350">
                        <a:lnSpc>
                          <a:spcPts val="1030"/>
                        </a:lnSpc>
                      </a:pPr>
                      <a:endParaRPr sz="900" dirty="0">
                        <a:latin typeface="Proxima Nova Rg"/>
                        <a:cs typeface="Proxima Nova Rg"/>
                      </a:endParaRPr>
                    </a:p>
                  </a:txBody>
                  <a:tcPr marL="0" marR="0" marT="0" marB="0"/>
                </a:tc>
                <a:tc gridSpan="2">
                  <a:txBody>
                    <a:bodyPr/>
                    <a:lstStyle/>
                    <a:p>
                      <a:pPr>
                        <a:lnSpc>
                          <a:spcPct val="100000"/>
                        </a:lnSpc>
                      </a:pPr>
                      <a:endParaRPr sz="900" dirty="0">
                        <a:latin typeface="Times New Roman"/>
                        <a:cs typeface="Times New Roman"/>
                      </a:endParaRPr>
                    </a:p>
                  </a:txBody>
                  <a:tcPr marL="0" marR="0" marT="0" marB="0"/>
                </a:tc>
                <a:tc hMerge="1">
                  <a:txBody>
                    <a:bodyPr/>
                    <a:lstStyle/>
                    <a:p>
                      <a:pPr>
                        <a:lnSpc>
                          <a:spcPct val="100000"/>
                        </a:lnSpc>
                      </a:pPr>
                      <a:endParaRPr sz="900" dirty="0">
                        <a:latin typeface="Times New Roman"/>
                        <a:cs typeface="Times New Roman"/>
                      </a:endParaRPr>
                    </a:p>
                  </a:txBody>
                  <a:tcPr marL="0" marR="0" marT="0" marB="0"/>
                </a:tc>
                <a:tc>
                  <a:txBody>
                    <a:bodyPr/>
                    <a:lstStyle/>
                    <a:p>
                      <a:pPr>
                        <a:lnSpc>
                          <a:spcPct val="100000"/>
                        </a:lnSpc>
                      </a:pPr>
                      <a:endParaRPr sz="900" dirty="0">
                        <a:latin typeface="Times New Roman"/>
                        <a:cs typeface="Times New Roman"/>
                      </a:endParaRPr>
                    </a:p>
                  </a:txBody>
                  <a:tcPr marL="0" marR="0" marT="0"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21"/>
                  </a:ext>
                </a:extLst>
              </a:tr>
              <a:tr h="136106">
                <a:tc>
                  <a:txBody>
                    <a:bodyPr/>
                    <a:lstStyle/>
                    <a:p>
                      <a:pPr marL="6350">
                        <a:lnSpc>
                          <a:spcPts val="1030"/>
                        </a:lnSpc>
                      </a:pPr>
                      <a:r>
                        <a:rPr sz="900" b="1" spc="-5" dirty="0">
                          <a:solidFill>
                            <a:srgbClr val="FFFFFF"/>
                          </a:solidFill>
                          <a:latin typeface="Proxima Nova Rg"/>
                          <a:cs typeface="Proxima Nova Rg"/>
                        </a:rPr>
                        <a:t>INFLATION</a:t>
                      </a:r>
                      <a:r>
                        <a:rPr sz="900" b="1" spc="-20" dirty="0">
                          <a:solidFill>
                            <a:srgbClr val="FFFFFF"/>
                          </a:solidFill>
                          <a:latin typeface="Proxima Nova Rg"/>
                          <a:cs typeface="Proxima Nova Rg"/>
                        </a:rPr>
                        <a:t> </a:t>
                      </a:r>
                      <a:r>
                        <a:rPr sz="900" b="1" spc="-5" dirty="0">
                          <a:solidFill>
                            <a:srgbClr val="FFFFFF"/>
                          </a:solidFill>
                          <a:latin typeface="Proxima Nova Rg"/>
                          <a:cs typeface="Proxima Nova Rg"/>
                        </a:rPr>
                        <a:t>HEDGE</a:t>
                      </a:r>
                      <a:endParaRPr sz="900" dirty="0">
                        <a:latin typeface="Proxima Nova Rg"/>
                        <a:cs typeface="Proxima Nova Rg"/>
                      </a:endParaRPr>
                    </a:p>
                  </a:txBody>
                  <a:tcPr marL="0" marR="0" marT="0" marB="0">
                    <a:solidFill>
                      <a:srgbClr val="63BBE1"/>
                    </a:solidFill>
                  </a:tcPr>
                </a:tc>
                <a:tc gridSpan="2">
                  <a:txBody>
                    <a:bodyPr/>
                    <a:lstStyle/>
                    <a:p>
                      <a:pPr>
                        <a:lnSpc>
                          <a:spcPct val="100000"/>
                        </a:lnSpc>
                      </a:pPr>
                      <a:endParaRPr sz="800" dirty="0">
                        <a:latin typeface="Times New Roman"/>
                        <a:cs typeface="Times New Roman"/>
                      </a:endParaRPr>
                    </a:p>
                  </a:txBody>
                  <a:tcPr marL="0" marR="0" marT="0" marB="0">
                    <a:solidFill>
                      <a:srgbClr val="63BBE1"/>
                    </a:solidFill>
                  </a:tcPr>
                </a:tc>
                <a:tc hMerge="1">
                  <a:txBody>
                    <a:bodyPr/>
                    <a:lstStyle/>
                    <a:p>
                      <a:pPr>
                        <a:lnSpc>
                          <a:spcPct val="100000"/>
                        </a:lnSpc>
                      </a:pPr>
                      <a:endParaRPr sz="800" dirty="0">
                        <a:latin typeface="Times New Roman"/>
                        <a:cs typeface="Times New Roman"/>
                      </a:endParaRPr>
                    </a:p>
                  </a:txBody>
                  <a:tcPr marL="0" marR="0" marT="0" marB="0">
                    <a:solidFill>
                      <a:srgbClr val="63BBE1"/>
                    </a:solidFill>
                  </a:tcPr>
                </a:tc>
                <a:tc>
                  <a:txBody>
                    <a:bodyPr/>
                    <a:lstStyle/>
                    <a:p>
                      <a:pPr>
                        <a:lnSpc>
                          <a:spcPct val="100000"/>
                        </a:lnSpc>
                      </a:pPr>
                      <a:endParaRPr sz="800" dirty="0">
                        <a:latin typeface="Times New Roman"/>
                        <a:cs typeface="Times New Roman"/>
                      </a:endParaRPr>
                    </a:p>
                  </a:txBody>
                  <a:tcPr marL="0" marR="0" marT="0" marB="0">
                    <a:solidFill>
                      <a:srgbClr val="63BBE1"/>
                    </a:solidFill>
                  </a:tcPr>
                </a:tc>
                <a:tc>
                  <a:txBody>
                    <a:bodyPr/>
                    <a:lstStyle/>
                    <a:p>
                      <a:pPr>
                        <a:lnSpc>
                          <a:spcPct val="100000"/>
                        </a:lnSpc>
                      </a:pPr>
                      <a:endParaRPr sz="800" dirty="0">
                        <a:latin typeface="Times New Roman"/>
                        <a:cs typeface="Times New Roman"/>
                      </a:endParaRPr>
                    </a:p>
                  </a:txBody>
                  <a:tcPr marL="0" marR="0" marT="0" marB="0">
                    <a:solidFill>
                      <a:srgbClr val="63BBE1"/>
                    </a:solidFill>
                  </a:tcPr>
                </a:tc>
                <a:extLst>
                  <a:ext uri="{0D108BD9-81ED-4DB2-BD59-A6C34878D82A}">
                    <a16:rowId xmlns:a16="http://schemas.microsoft.com/office/drawing/2014/main" val="10022"/>
                  </a:ext>
                </a:extLst>
              </a:tr>
              <a:tr h="138836">
                <a:tc>
                  <a:txBody>
                    <a:bodyPr/>
                    <a:lstStyle/>
                    <a:p>
                      <a:pPr marL="6350">
                        <a:lnSpc>
                          <a:spcPts val="1045"/>
                        </a:lnSpc>
                      </a:pPr>
                      <a:r>
                        <a:rPr sz="900" b="1" spc="-5" dirty="0">
                          <a:solidFill>
                            <a:srgbClr val="63BBE1"/>
                          </a:solidFill>
                          <a:latin typeface="Proxima Nova Rg"/>
                          <a:cs typeface="Proxima Nova Rg"/>
                        </a:rPr>
                        <a:t>INFLATION PROTECTED</a:t>
                      </a:r>
                      <a:r>
                        <a:rPr sz="900" b="1" spc="-20" dirty="0">
                          <a:solidFill>
                            <a:srgbClr val="63BBE1"/>
                          </a:solidFill>
                          <a:latin typeface="Proxima Nova Rg"/>
                          <a:cs typeface="Proxima Nova Rg"/>
                        </a:rPr>
                        <a:t> </a:t>
                      </a:r>
                      <a:r>
                        <a:rPr sz="900" b="1" spc="-5" dirty="0">
                          <a:solidFill>
                            <a:srgbClr val="63BBE1"/>
                          </a:solidFill>
                          <a:latin typeface="Proxima Nova Rg"/>
                          <a:cs typeface="Proxima Nova Rg"/>
                        </a:rPr>
                        <a:t>BOND</a:t>
                      </a:r>
                      <a:endParaRPr sz="900" dirty="0">
                        <a:latin typeface="Proxima Nova Rg"/>
                        <a:cs typeface="Proxima Nova Rg"/>
                      </a:endParaRPr>
                    </a:p>
                  </a:txBody>
                  <a:tcPr marL="0" marR="0" marT="0" marB="0"/>
                </a:tc>
                <a:tc gridSpan="2">
                  <a:txBody>
                    <a:bodyPr/>
                    <a:lstStyle/>
                    <a:p>
                      <a:pPr marL="136525">
                        <a:lnSpc>
                          <a:spcPts val="1045"/>
                        </a:lnSpc>
                      </a:pPr>
                      <a:r>
                        <a:rPr sz="900" b="1" spc="-5" dirty="0">
                          <a:solidFill>
                            <a:srgbClr val="63BBE1"/>
                          </a:solidFill>
                          <a:latin typeface="Proxima Nova Rg"/>
                          <a:cs typeface="Proxima Nova Rg"/>
                        </a:rPr>
                        <a:t>REAL</a:t>
                      </a:r>
                      <a:r>
                        <a:rPr sz="900" b="1" spc="-15" dirty="0">
                          <a:solidFill>
                            <a:srgbClr val="63BBE1"/>
                          </a:solidFill>
                          <a:latin typeface="Proxima Nova Rg"/>
                          <a:cs typeface="Proxima Nova Rg"/>
                        </a:rPr>
                        <a:t> </a:t>
                      </a:r>
                      <a:r>
                        <a:rPr sz="900" b="1" spc="-5" dirty="0">
                          <a:solidFill>
                            <a:srgbClr val="63BBE1"/>
                          </a:solidFill>
                          <a:latin typeface="Proxima Nova Rg"/>
                          <a:cs typeface="Proxima Nova Rg"/>
                        </a:rPr>
                        <a:t>ESTATE/REIT</a:t>
                      </a:r>
                      <a:endParaRPr sz="900" dirty="0">
                        <a:latin typeface="Proxima Nova Rg"/>
                        <a:cs typeface="Proxima Nova Rg"/>
                      </a:endParaRPr>
                    </a:p>
                  </a:txBody>
                  <a:tcPr marL="0" marR="0" marT="0" marB="0"/>
                </a:tc>
                <a:tc hMerge="1">
                  <a:txBody>
                    <a:bodyPr/>
                    <a:lstStyle/>
                    <a:p>
                      <a:pPr marL="136525">
                        <a:lnSpc>
                          <a:spcPts val="1045"/>
                        </a:lnSpc>
                      </a:pPr>
                      <a:endParaRPr sz="900" dirty="0">
                        <a:latin typeface="Proxima Nova Rg"/>
                        <a:cs typeface="Proxima Nova Rg"/>
                      </a:endParaRPr>
                    </a:p>
                  </a:txBody>
                  <a:tcPr marL="0" marR="0" marT="0" marB="0"/>
                </a:tc>
                <a:tc>
                  <a:txBody>
                    <a:bodyPr/>
                    <a:lstStyle/>
                    <a:p>
                      <a:pPr marL="222885">
                        <a:lnSpc>
                          <a:spcPts val="1045"/>
                        </a:lnSpc>
                      </a:pPr>
                      <a:endParaRPr sz="900" dirty="0">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23"/>
                  </a:ext>
                </a:extLst>
              </a:tr>
              <a:tr h="242475">
                <a:tc>
                  <a:txBody>
                    <a:bodyPr/>
                    <a:lstStyle/>
                    <a:p>
                      <a:pPr marL="6350">
                        <a:lnSpc>
                          <a:spcPts val="990"/>
                        </a:lnSpc>
                      </a:pPr>
                      <a:r>
                        <a:rPr sz="900" spc="-5" dirty="0">
                          <a:solidFill>
                            <a:srgbClr val="57585B"/>
                          </a:solidFill>
                          <a:latin typeface="Proxima Nova Rg"/>
                          <a:cs typeface="Proxima Nova Rg"/>
                        </a:rPr>
                        <a:t>Vanguard Inflation-Protected</a:t>
                      </a:r>
                      <a:r>
                        <a:rPr sz="900" spc="10" dirty="0">
                          <a:solidFill>
                            <a:srgbClr val="57585B"/>
                          </a:solidFill>
                          <a:latin typeface="Proxima Nova Rg"/>
                          <a:cs typeface="Proxima Nova Rg"/>
                        </a:rPr>
                        <a:t> </a:t>
                      </a:r>
                      <a:r>
                        <a:rPr sz="900" spc="-5" dirty="0">
                          <a:solidFill>
                            <a:srgbClr val="57585B"/>
                          </a:solidFill>
                          <a:latin typeface="Proxima Nova Rg"/>
                          <a:cs typeface="Proxima Nova Rg"/>
                        </a:rPr>
                        <a:t>Secs</a:t>
                      </a:r>
                      <a:endParaRPr sz="900" dirty="0">
                        <a:latin typeface="Proxima Nova Rg"/>
                        <a:cs typeface="Proxima Nova Rg"/>
                      </a:endParaRPr>
                    </a:p>
                  </a:txBody>
                  <a:tcPr marL="0" marR="0" marT="0" marB="0"/>
                </a:tc>
                <a:tc gridSpan="2">
                  <a:txBody>
                    <a:bodyPr/>
                    <a:lstStyle/>
                    <a:p>
                      <a:pPr marL="136525">
                        <a:lnSpc>
                          <a:spcPts val="990"/>
                        </a:lnSpc>
                      </a:pPr>
                      <a:r>
                        <a:rPr lang="en-US" sz="900" dirty="0">
                          <a:solidFill>
                            <a:schemeClr val="tx1">
                              <a:lumMod val="65000"/>
                              <a:lumOff val="35000"/>
                            </a:schemeClr>
                          </a:solidFill>
                          <a:latin typeface="Proxima Nova Rg"/>
                          <a:cs typeface="Proxima Nova Rg"/>
                        </a:rPr>
                        <a:t>Vanguard Real Estate Index</a:t>
                      </a:r>
                    </a:p>
                    <a:p>
                      <a:pPr marL="136525">
                        <a:lnSpc>
                          <a:spcPts val="990"/>
                        </a:lnSpc>
                      </a:pPr>
                      <a:endParaRPr sz="900" dirty="0">
                        <a:solidFill>
                          <a:schemeClr val="tx1">
                            <a:lumMod val="65000"/>
                            <a:lumOff val="35000"/>
                          </a:schemeClr>
                        </a:solidFill>
                        <a:latin typeface="Proxima Nova Rg"/>
                        <a:cs typeface="Proxima Nova Rg"/>
                      </a:endParaRPr>
                    </a:p>
                  </a:txBody>
                  <a:tcPr marL="0" marR="0" marT="0" marB="0"/>
                </a:tc>
                <a:tc hMerge="1">
                  <a:txBody>
                    <a:bodyPr/>
                    <a:lstStyle/>
                    <a:p>
                      <a:pPr marL="136525">
                        <a:lnSpc>
                          <a:spcPts val="990"/>
                        </a:lnSpc>
                      </a:pP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24"/>
                  </a:ext>
                </a:extLst>
              </a:tr>
            </a:tbl>
          </a:graphicData>
        </a:graphic>
      </p:graphicFrame>
      <p:sp>
        <p:nvSpPr>
          <p:cNvPr id="5" name="object 13">
            <a:extLst>
              <a:ext uri="{FF2B5EF4-FFF2-40B4-BE49-F238E27FC236}">
                <a16:creationId xmlns:a16="http://schemas.microsoft.com/office/drawing/2014/main" id="{4D4D9A22-F9EE-49BF-AC07-4A5ABA64F3BC}"/>
              </a:ext>
            </a:extLst>
          </p:cNvPr>
          <p:cNvSpPr txBox="1"/>
          <p:nvPr/>
        </p:nvSpPr>
        <p:spPr>
          <a:xfrm>
            <a:off x="4572000" y="2275632"/>
            <a:ext cx="1535686" cy="453970"/>
          </a:xfrm>
          <a:prstGeom prst="rect">
            <a:avLst/>
          </a:prstGeom>
        </p:spPr>
        <p:txBody>
          <a:bodyPr vert="horz" wrap="square" lIns="0" tIns="12700" rIns="0" bIns="0" rtlCol="0">
            <a:spAutoFit/>
          </a:bodyPr>
          <a:lstStyle/>
          <a:p>
            <a:pPr marL="12700">
              <a:lnSpc>
                <a:spcPct val="100000"/>
              </a:lnSpc>
              <a:spcBef>
                <a:spcPts val="100"/>
              </a:spcBef>
            </a:pPr>
            <a:endParaRPr lang="en-US" sz="900" b="1" spc="-5" dirty="0">
              <a:solidFill>
                <a:srgbClr val="D18A29"/>
              </a:solidFill>
              <a:latin typeface="Proxima Nova Rg"/>
              <a:cs typeface="Proxima Nova Rg"/>
            </a:endParaRPr>
          </a:p>
          <a:p>
            <a:pPr marL="12700">
              <a:lnSpc>
                <a:spcPct val="100000"/>
              </a:lnSpc>
              <a:spcBef>
                <a:spcPts val="100"/>
              </a:spcBef>
            </a:pPr>
            <a:r>
              <a:rPr sz="900" b="1" spc="-5" dirty="0">
                <a:solidFill>
                  <a:srgbClr val="D18A29"/>
                </a:solidFill>
                <a:latin typeface="Proxima Nova Rg"/>
                <a:cs typeface="Proxima Nova Rg"/>
              </a:rPr>
              <a:t>HIGH</a:t>
            </a:r>
            <a:r>
              <a:rPr sz="900" b="1" dirty="0">
                <a:solidFill>
                  <a:srgbClr val="D18A29"/>
                </a:solidFill>
                <a:latin typeface="Proxima Nova Rg"/>
                <a:cs typeface="Proxima Nova Rg"/>
              </a:rPr>
              <a:t> </a:t>
            </a:r>
            <a:r>
              <a:rPr sz="900" b="1" spc="-5" dirty="0">
                <a:solidFill>
                  <a:srgbClr val="D18A29"/>
                </a:solidFill>
                <a:latin typeface="Proxima Nova Rg"/>
                <a:cs typeface="Proxima Nova Rg"/>
              </a:rPr>
              <a:t>YIELD</a:t>
            </a:r>
            <a:endParaRPr lang="en-US" sz="900" b="1" spc="-5" dirty="0">
              <a:solidFill>
                <a:srgbClr val="D18A29"/>
              </a:solidFill>
              <a:latin typeface="Proxima Nova Rg"/>
              <a:cs typeface="Proxima Nova Rg"/>
            </a:endParaRPr>
          </a:p>
          <a:p>
            <a:pPr marL="12700">
              <a:lnSpc>
                <a:spcPct val="100000"/>
              </a:lnSpc>
              <a:spcBef>
                <a:spcPts val="100"/>
              </a:spcBef>
            </a:pPr>
            <a:r>
              <a:rPr lang="en-US" sz="900" spc="-5" dirty="0">
                <a:solidFill>
                  <a:srgbClr val="57585B"/>
                </a:solidFill>
                <a:latin typeface="Proxima Nova Rg"/>
                <a:cs typeface="Proxima Nova Rg"/>
              </a:rPr>
              <a:t>PGIM Hi</a:t>
            </a:r>
            <a:r>
              <a:rPr sz="900" spc="-5" dirty="0">
                <a:solidFill>
                  <a:srgbClr val="57585B"/>
                </a:solidFill>
                <a:latin typeface="Proxima Nova Rg"/>
                <a:cs typeface="Proxima Nova Rg"/>
              </a:rPr>
              <a:t>gh</a:t>
            </a:r>
            <a:r>
              <a:rPr sz="900" spc="-30" dirty="0">
                <a:solidFill>
                  <a:srgbClr val="57585B"/>
                </a:solidFill>
                <a:latin typeface="Proxima Nova Rg"/>
                <a:cs typeface="Proxima Nova Rg"/>
              </a:rPr>
              <a:t> </a:t>
            </a:r>
            <a:r>
              <a:rPr sz="900" spc="-5" dirty="0">
                <a:solidFill>
                  <a:srgbClr val="57585B"/>
                </a:solidFill>
                <a:latin typeface="Proxima Nova Rg"/>
                <a:cs typeface="Proxima Nova Rg"/>
              </a:rPr>
              <a:t>Yield</a:t>
            </a:r>
            <a:endParaRPr sz="900" dirty="0">
              <a:latin typeface="Proxima Nova Rg"/>
              <a:cs typeface="Proxima Nova Rg"/>
            </a:endParaRPr>
          </a:p>
        </p:txBody>
      </p:sp>
      <p:sp>
        <p:nvSpPr>
          <p:cNvPr id="3" name="Rectangle 2">
            <a:extLst>
              <a:ext uri="{FF2B5EF4-FFF2-40B4-BE49-F238E27FC236}">
                <a16:creationId xmlns:a16="http://schemas.microsoft.com/office/drawing/2014/main" id="{ED2883DD-619B-EB4D-8A5F-5CAAB99A3052}"/>
              </a:ext>
            </a:extLst>
          </p:cNvPr>
          <p:cNvSpPr>
            <a:spLocks noChangeArrowheads="1"/>
          </p:cNvSpPr>
          <p:nvPr/>
        </p:nvSpPr>
        <p:spPr bwMode="auto">
          <a:xfrm>
            <a:off x="669509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object 4">
            <a:extLst>
              <a:ext uri="{FF2B5EF4-FFF2-40B4-BE49-F238E27FC236}">
                <a16:creationId xmlns:a16="http://schemas.microsoft.com/office/drawing/2014/main" id="{5D5475F4-F515-470D-8283-7A856679347B}"/>
              </a:ext>
            </a:extLst>
          </p:cNvPr>
          <p:cNvSpPr txBox="1"/>
          <p:nvPr/>
        </p:nvSpPr>
        <p:spPr>
          <a:xfrm>
            <a:off x="368934" y="5756227"/>
            <a:ext cx="8572544" cy="314445"/>
          </a:xfrm>
          <a:custGeom>
            <a:avLst/>
            <a:gdLst>
              <a:gd name="connsiteX0" fmla="*/ 0 w 8307459"/>
              <a:gd name="connsiteY0" fmla="*/ 0 h 153888"/>
              <a:gd name="connsiteX1" fmla="*/ 8307459 w 8307459"/>
              <a:gd name="connsiteY1" fmla="*/ 0 h 153888"/>
              <a:gd name="connsiteX2" fmla="*/ 8307459 w 8307459"/>
              <a:gd name="connsiteY2" fmla="*/ 153888 h 153888"/>
              <a:gd name="connsiteX3" fmla="*/ 0 w 8307459"/>
              <a:gd name="connsiteY3" fmla="*/ 153888 h 153888"/>
              <a:gd name="connsiteX4" fmla="*/ 0 w 8307459"/>
              <a:gd name="connsiteY4" fmla="*/ 0 h 153888"/>
              <a:gd name="connsiteX0" fmla="*/ 0 w 8307459"/>
              <a:gd name="connsiteY0" fmla="*/ 0 h 2027844"/>
              <a:gd name="connsiteX1" fmla="*/ 8307459 w 8307459"/>
              <a:gd name="connsiteY1" fmla="*/ 0 h 2027844"/>
              <a:gd name="connsiteX2" fmla="*/ 8307459 w 8307459"/>
              <a:gd name="connsiteY2" fmla="*/ 153888 h 2027844"/>
              <a:gd name="connsiteX3" fmla="*/ 67734 w 8307459"/>
              <a:gd name="connsiteY3" fmla="*/ 2027844 h 2027844"/>
              <a:gd name="connsiteX4" fmla="*/ 0 w 8307459"/>
              <a:gd name="connsiteY4" fmla="*/ 0 h 2027844"/>
              <a:gd name="connsiteX0" fmla="*/ 0 w 8747725"/>
              <a:gd name="connsiteY0" fmla="*/ 0 h 2152021"/>
              <a:gd name="connsiteX1" fmla="*/ 8307459 w 8747725"/>
              <a:gd name="connsiteY1" fmla="*/ 0 h 2152021"/>
              <a:gd name="connsiteX2" fmla="*/ 8747725 w 8747725"/>
              <a:gd name="connsiteY2" fmla="*/ 2152021 h 2152021"/>
              <a:gd name="connsiteX3" fmla="*/ 67734 w 8747725"/>
              <a:gd name="connsiteY3" fmla="*/ 2027844 h 2152021"/>
              <a:gd name="connsiteX4" fmla="*/ 0 w 8747725"/>
              <a:gd name="connsiteY4" fmla="*/ 0 h 2152021"/>
              <a:gd name="connsiteX0" fmla="*/ 0 w 8747725"/>
              <a:gd name="connsiteY0" fmla="*/ 0 h 2152021"/>
              <a:gd name="connsiteX1" fmla="*/ 8634836 w 8747725"/>
              <a:gd name="connsiteY1" fmla="*/ 1761067 h 2152021"/>
              <a:gd name="connsiteX2" fmla="*/ 8747725 w 8747725"/>
              <a:gd name="connsiteY2" fmla="*/ 2152021 h 2152021"/>
              <a:gd name="connsiteX3" fmla="*/ 67734 w 8747725"/>
              <a:gd name="connsiteY3" fmla="*/ 2027844 h 2152021"/>
              <a:gd name="connsiteX4" fmla="*/ 0 w 8747725"/>
              <a:gd name="connsiteY4" fmla="*/ 0 h 2152021"/>
              <a:gd name="connsiteX0" fmla="*/ 0 w 8736436"/>
              <a:gd name="connsiteY0" fmla="*/ 0 h 424821"/>
              <a:gd name="connsiteX1" fmla="*/ 8623547 w 8736436"/>
              <a:gd name="connsiteY1" fmla="*/ 33867 h 424821"/>
              <a:gd name="connsiteX2" fmla="*/ 8736436 w 8736436"/>
              <a:gd name="connsiteY2" fmla="*/ 424821 h 424821"/>
              <a:gd name="connsiteX3" fmla="*/ 56445 w 8736436"/>
              <a:gd name="connsiteY3" fmla="*/ 300644 h 424821"/>
              <a:gd name="connsiteX4" fmla="*/ 0 w 8736436"/>
              <a:gd name="connsiteY4" fmla="*/ 0 h 424821"/>
              <a:gd name="connsiteX0" fmla="*/ 90311 w 8826747"/>
              <a:gd name="connsiteY0" fmla="*/ 0 h 673177"/>
              <a:gd name="connsiteX1" fmla="*/ 8713858 w 8826747"/>
              <a:gd name="connsiteY1" fmla="*/ 33867 h 673177"/>
              <a:gd name="connsiteX2" fmla="*/ 8826747 w 8826747"/>
              <a:gd name="connsiteY2" fmla="*/ 424821 h 673177"/>
              <a:gd name="connsiteX3" fmla="*/ 0 w 8826747"/>
              <a:gd name="connsiteY3" fmla="*/ 673177 h 673177"/>
              <a:gd name="connsiteX4" fmla="*/ 90311 w 8826747"/>
              <a:gd name="connsiteY4" fmla="*/ 0 h 673177"/>
              <a:gd name="connsiteX0" fmla="*/ 90311 w 8826747"/>
              <a:gd name="connsiteY0" fmla="*/ 237067 h 639310"/>
              <a:gd name="connsiteX1" fmla="*/ 8713858 w 8826747"/>
              <a:gd name="connsiteY1" fmla="*/ 0 h 639310"/>
              <a:gd name="connsiteX2" fmla="*/ 8826747 w 8826747"/>
              <a:gd name="connsiteY2" fmla="*/ 390954 h 639310"/>
              <a:gd name="connsiteX3" fmla="*/ 0 w 8826747"/>
              <a:gd name="connsiteY3" fmla="*/ 639310 h 639310"/>
              <a:gd name="connsiteX4" fmla="*/ 90311 w 8826747"/>
              <a:gd name="connsiteY4" fmla="*/ 237067 h 639310"/>
              <a:gd name="connsiteX0" fmla="*/ 90311 w 8747725"/>
              <a:gd name="connsiteY0" fmla="*/ 237067 h 763488"/>
              <a:gd name="connsiteX1" fmla="*/ 8713858 w 8747725"/>
              <a:gd name="connsiteY1" fmla="*/ 0 h 763488"/>
              <a:gd name="connsiteX2" fmla="*/ 8747725 w 8747725"/>
              <a:gd name="connsiteY2" fmla="*/ 763488 h 763488"/>
              <a:gd name="connsiteX3" fmla="*/ 0 w 8747725"/>
              <a:gd name="connsiteY3" fmla="*/ 639310 h 763488"/>
              <a:gd name="connsiteX4" fmla="*/ 90311 w 8747725"/>
              <a:gd name="connsiteY4" fmla="*/ 237067 h 763488"/>
              <a:gd name="connsiteX0" fmla="*/ 90311 w 8747725"/>
              <a:gd name="connsiteY0" fmla="*/ 0 h 526421"/>
              <a:gd name="connsiteX1" fmla="*/ 8657414 w 8747725"/>
              <a:gd name="connsiteY1" fmla="*/ 237067 h 526421"/>
              <a:gd name="connsiteX2" fmla="*/ 8747725 w 8747725"/>
              <a:gd name="connsiteY2" fmla="*/ 526421 h 526421"/>
              <a:gd name="connsiteX3" fmla="*/ 0 w 8747725"/>
              <a:gd name="connsiteY3" fmla="*/ 402243 h 526421"/>
              <a:gd name="connsiteX4" fmla="*/ 90311 w 8747725"/>
              <a:gd name="connsiteY4" fmla="*/ 0 h 526421"/>
              <a:gd name="connsiteX0" fmla="*/ 112889 w 8747725"/>
              <a:gd name="connsiteY0" fmla="*/ 0 h 289354"/>
              <a:gd name="connsiteX1" fmla="*/ 8657414 w 8747725"/>
              <a:gd name="connsiteY1" fmla="*/ 0 h 289354"/>
              <a:gd name="connsiteX2" fmla="*/ 8747725 w 8747725"/>
              <a:gd name="connsiteY2" fmla="*/ 289354 h 289354"/>
              <a:gd name="connsiteX3" fmla="*/ 0 w 8747725"/>
              <a:gd name="connsiteY3" fmla="*/ 165176 h 289354"/>
              <a:gd name="connsiteX4" fmla="*/ 112889 w 8747725"/>
              <a:gd name="connsiteY4" fmla="*/ 0 h 289354"/>
              <a:gd name="connsiteX0" fmla="*/ 0 w 8634836"/>
              <a:gd name="connsiteY0" fmla="*/ 0 h 289354"/>
              <a:gd name="connsiteX1" fmla="*/ 8544525 w 8634836"/>
              <a:gd name="connsiteY1" fmla="*/ 0 h 289354"/>
              <a:gd name="connsiteX2" fmla="*/ 8634836 w 8634836"/>
              <a:gd name="connsiteY2" fmla="*/ 289354 h 289354"/>
              <a:gd name="connsiteX3" fmla="*/ 11289 w 8634836"/>
              <a:gd name="connsiteY3" fmla="*/ 176465 h 289354"/>
              <a:gd name="connsiteX4" fmla="*/ 0 w 8634836"/>
              <a:gd name="connsiteY4" fmla="*/ 0 h 289354"/>
              <a:gd name="connsiteX0" fmla="*/ 0 w 8544525"/>
              <a:gd name="connsiteY0" fmla="*/ 0 h 266776"/>
              <a:gd name="connsiteX1" fmla="*/ 8544525 w 8544525"/>
              <a:gd name="connsiteY1" fmla="*/ 0 h 266776"/>
              <a:gd name="connsiteX2" fmla="*/ 8465503 w 8544525"/>
              <a:gd name="connsiteY2" fmla="*/ 266776 h 266776"/>
              <a:gd name="connsiteX3" fmla="*/ 11289 w 8544525"/>
              <a:gd name="connsiteY3" fmla="*/ 176465 h 266776"/>
              <a:gd name="connsiteX4" fmla="*/ 0 w 8544525"/>
              <a:gd name="connsiteY4" fmla="*/ 0 h 266776"/>
              <a:gd name="connsiteX0" fmla="*/ 0 w 8544525"/>
              <a:gd name="connsiteY0" fmla="*/ 0 h 244198"/>
              <a:gd name="connsiteX1" fmla="*/ 8544525 w 8544525"/>
              <a:gd name="connsiteY1" fmla="*/ 0 h 244198"/>
              <a:gd name="connsiteX2" fmla="*/ 8544525 w 8544525"/>
              <a:gd name="connsiteY2" fmla="*/ 244198 h 244198"/>
              <a:gd name="connsiteX3" fmla="*/ 11289 w 8544525"/>
              <a:gd name="connsiteY3" fmla="*/ 176465 h 244198"/>
              <a:gd name="connsiteX4" fmla="*/ 0 w 8544525"/>
              <a:gd name="connsiteY4" fmla="*/ 0 h 244198"/>
              <a:gd name="connsiteX0" fmla="*/ 11289 w 8555814"/>
              <a:gd name="connsiteY0" fmla="*/ 0 h 266776"/>
              <a:gd name="connsiteX1" fmla="*/ 8555814 w 8555814"/>
              <a:gd name="connsiteY1" fmla="*/ 0 h 266776"/>
              <a:gd name="connsiteX2" fmla="*/ 8555814 w 8555814"/>
              <a:gd name="connsiteY2" fmla="*/ 244198 h 266776"/>
              <a:gd name="connsiteX3" fmla="*/ 0 w 8555814"/>
              <a:gd name="connsiteY3" fmla="*/ 266776 h 266776"/>
              <a:gd name="connsiteX4" fmla="*/ 11289 w 8555814"/>
              <a:gd name="connsiteY4" fmla="*/ 0 h 266776"/>
              <a:gd name="connsiteX0" fmla="*/ 0 w 8544525"/>
              <a:gd name="connsiteY0" fmla="*/ 0 h 403766"/>
              <a:gd name="connsiteX1" fmla="*/ 8544525 w 8544525"/>
              <a:gd name="connsiteY1" fmla="*/ 0 h 403766"/>
              <a:gd name="connsiteX2" fmla="*/ 8544525 w 8544525"/>
              <a:gd name="connsiteY2" fmla="*/ 244198 h 403766"/>
              <a:gd name="connsiteX3" fmla="*/ 11289 w 8544525"/>
              <a:gd name="connsiteY3" fmla="*/ 403766 h 403766"/>
              <a:gd name="connsiteX4" fmla="*/ 0 w 8544525"/>
              <a:gd name="connsiteY4" fmla="*/ 0 h 403766"/>
              <a:gd name="connsiteX0" fmla="*/ 0 w 8544525"/>
              <a:gd name="connsiteY0" fmla="*/ 0 h 498610"/>
              <a:gd name="connsiteX1" fmla="*/ 8544525 w 8544525"/>
              <a:gd name="connsiteY1" fmla="*/ 0 h 498610"/>
              <a:gd name="connsiteX2" fmla="*/ 8510658 w 8544525"/>
              <a:gd name="connsiteY2" fmla="*/ 498610 h 498610"/>
              <a:gd name="connsiteX3" fmla="*/ 11289 w 8544525"/>
              <a:gd name="connsiteY3" fmla="*/ 403766 h 498610"/>
              <a:gd name="connsiteX4" fmla="*/ 0 w 8544525"/>
              <a:gd name="connsiteY4" fmla="*/ 0 h 498610"/>
              <a:gd name="connsiteX0" fmla="*/ 0 w 8770303"/>
              <a:gd name="connsiteY0" fmla="*/ 0 h 479040"/>
              <a:gd name="connsiteX1" fmla="*/ 8544525 w 8770303"/>
              <a:gd name="connsiteY1" fmla="*/ 0 h 479040"/>
              <a:gd name="connsiteX2" fmla="*/ 8770303 w 8770303"/>
              <a:gd name="connsiteY2" fmla="*/ 479040 h 479040"/>
              <a:gd name="connsiteX3" fmla="*/ 11289 w 8770303"/>
              <a:gd name="connsiteY3" fmla="*/ 403766 h 479040"/>
              <a:gd name="connsiteX4" fmla="*/ 0 w 8770303"/>
              <a:gd name="connsiteY4" fmla="*/ 0 h 479040"/>
              <a:gd name="connsiteX0" fmla="*/ 0 w 8770303"/>
              <a:gd name="connsiteY0" fmla="*/ 78279 h 557319"/>
              <a:gd name="connsiteX1" fmla="*/ 8770302 w 8770303"/>
              <a:gd name="connsiteY1" fmla="*/ 0 h 557319"/>
              <a:gd name="connsiteX2" fmla="*/ 8770303 w 8770303"/>
              <a:gd name="connsiteY2" fmla="*/ 557319 h 557319"/>
              <a:gd name="connsiteX3" fmla="*/ 11289 w 8770303"/>
              <a:gd name="connsiteY3" fmla="*/ 482045 h 557319"/>
              <a:gd name="connsiteX4" fmla="*/ 0 w 8770303"/>
              <a:gd name="connsiteY4" fmla="*/ 78279 h 557319"/>
              <a:gd name="connsiteX0" fmla="*/ 0 w 8770303"/>
              <a:gd name="connsiteY0" fmla="*/ 78279 h 557319"/>
              <a:gd name="connsiteX1" fmla="*/ 8770302 w 8770303"/>
              <a:gd name="connsiteY1" fmla="*/ 0 h 557319"/>
              <a:gd name="connsiteX2" fmla="*/ 8770303 w 8770303"/>
              <a:gd name="connsiteY2" fmla="*/ 557319 h 557319"/>
              <a:gd name="connsiteX3" fmla="*/ 0 w 8770303"/>
              <a:gd name="connsiteY3" fmla="*/ 540756 h 557319"/>
              <a:gd name="connsiteX4" fmla="*/ 0 w 8770303"/>
              <a:gd name="connsiteY4" fmla="*/ 78279 h 557319"/>
              <a:gd name="connsiteX0" fmla="*/ 0 w 8804170"/>
              <a:gd name="connsiteY0" fmla="*/ 19569 h 557319"/>
              <a:gd name="connsiteX1" fmla="*/ 8804169 w 8804170"/>
              <a:gd name="connsiteY1" fmla="*/ 0 h 557319"/>
              <a:gd name="connsiteX2" fmla="*/ 8804170 w 8804170"/>
              <a:gd name="connsiteY2" fmla="*/ 557319 h 557319"/>
              <a:gd name="connsiteX3" fmla="*/ 33867 w 8804170"/>
              <a:gd name="connsiteY3" fmla="*/ 540756 h 557319"/>
              <a:gd name="connsiteX4" fmla="*/ 0 w 8804170"/>
              <a:gd name="connsiteY4" fmla="*/ 19569 h 557319"/>
              <a:gd name="connsiteX0" fmla="*/ 22578 w 8770303"/>
              <a:gd name="connsiteY0" fmla="*/ 19569 h 557319"/>
              <a:gd name="connsiteX1" fmla="*/ 8770302 w 8770303"/>
              <a:gd name="connsiteY1" fmla="*/ 0 h 557319"/>
              <a:gd name="connsiteX2" fmla="*/ 8770303 w 8770303"/>
              <a:gd name="connsiteY2" fmla="*/ 557319 h 557319"/>
              <a:gd name="connsiteX3" fmla="*/ 0 w 8770303"/>
              <a:gd name="connsiteY3" fmla="*/ 540756 h 557319"/>
              <a:gd name="connsiteX4" fmla="*/ 22578 w 8770303"/>
              <a:gd name="connsiteY4" fmla="*/ 19569 h 557319"/>
              <a:gd name="connsiteX0" fmla="*/ 33867 w 8770303"/>
              <a:gd name="connsiteY0" fmla="*/ 0 h 694492"/>
              <a:gd name="connsiteX1" fmla="*/ 8770302 w 8770303"/>
              <a:gd name="connsiteY1" fmla="*/ 137173 h 694492"/>
              <a:gd name="connsiteX2" fmla="*/ 8770303 w 8770303"/>
              <a:gd name="connsiteY2" fmla="*/ 694492 h 694492"/>
              <a:gd name="connsiteX3" fmla="*/ 0 w 8770303"/>
              <a:gd name="connsiteY3" fmla="*/ 677929 h 694492"/>
              <a:gd name="connsiteX4" fmla="*/ 33867 w 8770303"/>
              <a:gd name="connsiteY4" fmla="*/ 0 h 694492"/>
              <a:gd name="connsiteX0" fmla="*/ 33867 w 8770303"/>
              <a:gd name="connsiteY0" fmla="*/ 0 h 717114"/>
              <a:gd name="connsiteX1" fmla="*/ 8770302 w 8770303"/>
              <a:gd name="connsiteY1" fmla="*/ 137173 h 717114"/>
              <a:gd name="connsiteX2" fmla="*/ 8770303 w 8770303"/>
              <a:gd name="connsiteY2" fmla="*/ 694492 h 717114"/>
              <a:gd name="connsiteX3" fmla="*/ 0 w 8770303"/>
              <a:gd name="connsiteY3" fmla="*/ 717114 h 717114"/>
              <a:gd name="connsiteX4" fmla="*/ 33867 w 8770303"/>
              <a:gd name="connsiteY4" fmla="*/ 0 h 717114"/>
              <a:gd name="connsiteX0" fmla="*/ 33867 w 8770303"/>
              <a:gd name="connsiteY0" fmla="*/ 0 h 968794"/>
              <a:gd name="connsiteX1" fmla="*/ 8770302 w 8770303"/>
              <a:gd name="connsiteY1" fmla="*/ 137173 h 968794"/>
              <a:gd name="connsiteX2" fmla="*/ 8770303 w 8770303"/>
              <a:gd name="connsiteY2" fmla="*/ 968794 h 968794"/>
              <a:gd name="connsiteX3" fmla="*/ 0 w 8770303"/>
              <a:gd name="connsiteY3" fmla="*/ 717114 h 968794"/>
              <a:gd name="connsiteX4" fmla="*/ 33867 w 8770303"/>
              <a:gd name="connsiteY4" fmla="*/ 0 h 96879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0 w 8792879"/>
              <a:gd name="connsiteY0" fmla="*/ 0 h 694492"/>
              <a:gd name="connsiteX1" fmla="*/ 8792879 w 8792879"/>
              <a:gd name="connsiteY1" fmla="*/ 58801 h 694492"/>
              <a:gd name="connsiteX2" fmla="*/ 8781591 w 8792879"/>
              <a:gd name="connsiteY2" fmla="*/ 694492 h 694492"/>
              <a:gd name="connsiteX3" fmla="*/ 22577 w 8792879"/>
              <a:gd name="connsiteY3" fmla="*/ 638742 h 694492"/>
              <a:gd name="connsiteX4" fmla="*/ 0 w 8792879"/>
              <a:gd name="connsiteY4" fmla="*/ 0 h 694492"/>
              <a:gd name="connsiteX0" fmla="*/ 0 w 8792879"/>
              <a:gd name="connsiteY0" fmla="*/ 0 h 991411"/>
              <a:gd name="connsiteX1" fmla="*/ 8792879 w 8792879"/>
              <a:gd name="connsiteY1" fmla="*/ 58801 h 991411"/>
              <a:gd name="connsiteX2" fmla="*/ 8781591 w 8792879"/>
              <a:gd name="connsiteY2" fmla="*/ 694492 h 991411"/>
              <a:gd name="connsiteX3" fmla="*/ 11288 w 8792879"/>
              <a:gd name="connsiteY3" fmla="*/ 991411 h 991411"/>
              <a:gd name="connsiteX4" fmla="*/ 0 w 8792879"/>
              <a:gd name="connsiteY4" fmla="*/ 0 h 991411"/>
              <a:gd name="connsiteX0" fmla="*/ 0 w 8815458"/>
              <a:gd name="connsiteY0" fmla="*/ 0 h 1086347"/>
              <a:gd name="connsiteX1" fmla="*/ 8792879 w 8815458"/>
              <a:gd name="connsiteY1" fmla="*/ 58801 h 1086347"/>
              <a:gd name="connsiteX2" fmla="*/ 8815458 w 8815458"/>
              <a:gd name="connsiteY2" fmla="*/ 1086347 h 1086347"/>
              <a:gd name="connsiteX3" fmla="*/ 11288 w 8815458"/>
              <a:gd name="connsiteY3" fmla="*/ 991411 h 1086347"/>
              <a:gd name="connsiteX4" fmla="*/ 0 w 8815458"/>
              <a:gd name="connsiteY4" fmla="*/ 0 h 1086347"/>
              <a:gd name="connsiteX0" fmla="*/ 0 w 8792879"/>
              <a:gd name="connsiteY0" fmla="*/ 0 h 991411"/>
              <a:gd name="connsiteX1" fmla="*/ 8792879 w 8792879"/>
              <a:gd name="connsiteY1" fmla="*/ 58801 h 991411"/>
              <a:gd name="connsiteX2" fmla="*/ 8770302 w 8792879"/>
              <a:gd name="connsiteY2" fmla="*/ 968789 h 991411"/>
              <a:gd name="connsiteX3" fmla="*/ 11288 w 8792879"/>
              <a:gd name="connsiteY3" fmla="*/ 991411 h 991411"/>
              <a:gd name="connsiteX4" fmla="*/ 0 w 8792879"/>
              <a:gd name="connsiteY4" fmla="*/ 0 h 991411"/>
              <a:gd name="connsiteX0" fmla="*/ 0 w 8770302"/>
              <a:gd name="connsiteY0" fmla="*/ 0 h 991411"/>
              <a:gd name="connsiteX1" fmla="*/ 8770301 w 8770302"/>
              <a:gd name="connsiteY1" fmla="*/ 19616 h 991411"/>
              <a:gd name="connsiteX2" fmla="*/ 8770302 w 8770302"/>
              <a:gd name="connsiteY2" fmla="*/ 968789 h 991411"/>
              <a:gd name="connsiteX3" fmla="*/ 11288 w 8770302"/>
              <a:gd name="connsiteY3" fmla="*/ 991411 h 991411"/>
              <a:gd name="connsiteX4" fmla="*/ 0 w 8770302"/>
              <a:gd name="connsiteY4" fmla="*/ 0 h 991411"/>
              <a:gd name="connsiteX0" fmla="*/ 0 w 8770302"/>
              <a:gd name="connsiteY0" fmla="*/ 0 h 1108965"/>
              <a:gd name="connsiteX1" fmla="*/ 8770301 w 8770302"/>
              <a:gd name="connsiteY1" fmla="*/ 137170 h 1108965"/>
              <a:gd name="connsiteX2" fmla="*/ 8770302 w 8770302"/>
              <a:gd name="connsiteY2" fmla="*/ 1086343 h 1108965"/>
              <a:gd name="connsiteX3" fmla="*/ 11288 w 8770302"/>
              <a:gd name="connsiteY3" fmla="*/ 1108965 h 1108965"/>
              <a:gd name="connsiteX4" fmla="*/ 0 w 8770302"/>
              <a:gd name="connsiteY4" fmla="*/ 0 h 110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0302" h="1108965">
                <a:moveTo>
                  <a:pt x="0" y="0"/>
                </a:moveTo>
                <a:lnTo>
                  <a:pt x="8770301" y="137170"/>
                </a:lnTo>
                <a:cubicBezTo>
                  <a:pt x="8770301" y="322943"/>
                  <a:pt x="8770302" y="900570"/>
                  <a:pt x="8770302" y="1086343"/>
                </a:cubicBezTo>
                <a:lnTo>
                  <a:pt x="11288" y="1108965"/>
                </a:lnTo>
                <a:lnTo>
                  <a:pt x="0" y="0"/>
                </a:lnTo>
                <a:close/>
              </a:path>
            </a:pathLst>
          </a:custGeom>
          <a:solidFill>
            <a:srgbClr val="044E7C"/>
          </a:solidFill>
        </p:spPr>
        <p:txBody>
          <a:bodyPr vert="horz" wrap="square" lIns="0" tIns="0" rIns="0" bIns="0" rtlCol="0">
            <a:spAutoFit/>
          </a:bodyPr>
          <a:lstStyle/>
          <a:p>
            <a:pPr marL="6350">
              <a:lnSpc>
                <a:spcPts val="1165"/>
              </a:lnSpc>
            </a:pPr>
            <a:endParaRPr lang="en-US" sz="1200" b="1" spc="-5" dirty="0">
              <a:solidFill>
                <a:srgbClr val="FFFFFF"/>
              </a:solidFill>
              <a:latin typeface="Proxima Nova Rg"/>
              <a:cs typeface="Proxima Nova Rg"/>
            </a:endParaRPr>
          </a:p>
          <a:p>
            <a:pPr marL="6350">
              <a:lnSpc>
                <a:spcPts val="1165"/>
              </a:lnSpc>
            </a:pPr>
            <a:r>
              <a:rPr sz="1200" b="1" spc="-5" dirty="0">
                <a:solidFill>
                  <a:srgbClr val="FFFFFF"/>
                </a:solidFill>
                <a:latin typeface="Proxima Nova Rg"/>
                <a:cs typeface="Proxima Nova Rg"/>
              </a:rPr>
              <a:t>TIER </a:t>
            </a:r>
            <a:r>
              <a:rPr lang="en-US" sz="1200" b="1" spc="-5" dirty="0">
                <a:solidFill>
                  <a:srgbClr val="FFFFFF"/>
                </a:solidFill>
                <a:latin typeface="Proxima Nova Rg"/>
                <a:cs typeface="Proxima Nova Rg"/>
              </a:rPr>
              <a:t>3- Brokerage Window</a:t>
            </a:r>
            <a:endParaRPr sz="1200" dirty="0">
              <a:latin typeface="Proxima Nova Rg"/>
              <a:cs typeface="Proxima Nova Rg"/>
            </a:endParaRPr>
          </a:p>
        </p:txBody>
      </p:sp>
    </p:spTree>
    <p:extLst>
      <p:ext uri="{BB962C8B-B14F-4D97-AF65-F5344CB8AC3E}">
        <p14:creationId xmlns:p14="http://schemas.microsoft.com/office/powerpoint/2010/main" val="1389174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7FF9D10-6811-4B7F-9EA7-88F9C7C98D6F}"/>
              </a:ext>
            </a:extLst>
          </p:cNvPr>
          <p:cNvSpPr>
            <a:spLocks noGrp="1"/>
          </p:cNvSpPr>
          <p:nvPr>
            <p:ph sz="quarter" idx="10"/>
          </p:nvPr>
        </p:nvSpPr>
        <p:spPr/>
        <p:txBody>
          <a:bodyPr/>
          <a:lstStyle/>
          <a:p>
            <a:r>
              <a:rPr lang="en-US" spc="-5" dirty="0">
                <a:solidFill>
                  <a:schemeClr val="bg2"/>
                </a:solidFill>
              </a:rPr>
              <a:t>INVESTMENT</a:t>
            </a:r>
            <a:r>
              <a:rPr lang="en-US" spc="-85" dirty="0">
                <a:solidFill>
                  <a:schemeClr val="bg2"/>
                </a:solidFill>
              </a:rPr>
              <a:t> MENU- Fidelity</a:t>
            </a:r>
            <a:endParaRPr lang="en-US" dirty="0">
              <a:solidFill>
                <a:schemeClr val="bg2"/>
              </a:solidFill>
            </a:endParaRPr>
          </a:p>
        </p:txBody>
      </p:sp>
      <p:graphicFrame>
        <p:nvGraphicFramePr>
          <p:cNvPr id="9" name="object 3">
            <a:extLst>
              <a:ext uri="{FF2B5EF4-FFF2-40B4-BE49-F238E27FC236}">
                <a16:creationId xmlns:a16="http://schemas.microsoft.com/office/drawing/2014/main" id="{3BF4DDD0-731B-4078-8841-9E0142DF7CD7}"/>
              </a:ext>
            </a:extLst>
          </p:cNvPr>
          <p:cNvGraphicFramePr>
            <a:graphicFrameLocks noGrp="1"/>
          </p:cNvGraphicFramePr>
          <p:nvPr>
            <p:extLst>
              <p:ext uri="{D42A27DB-BD31-4B8C-83A1-F6EECF244321}">
                <p14:modId xmlns:p14="http://schemas.microsoft.com/office/powerpoint/2010/main" val="2429212691"/>
              </p:ext>
            </p:extLst>
          </p:nvPr>
        </p:nvGraphicFramePr>
        <p:xfrm>
          <a:off x="368934" y="847608"/>
          <a:ext cx="8321039" cy="4533896"/>
        </p:xfrm>
        <a:graphic>
          <a:graphicData uri="http://schemas.openxmlformats.org/drawingml/2006/table">
            <a:tbl>
              <a:tblPr firstRow="1" bandRow="1">
                <a:tableStyleId>{2D5ABB26-0587-4C30-8999-92F81FD0307C}</a:tableStyleId>
              </a:tblPr>
              <a:tblGrid>
                <a:gridCol w="1983739">
                  <a:extLst>
                    <a:ext uri="{9D8B030D-6E8A-4147-A177-3AD203B41FA5}">
                      <a16:colId xmlns:a16="http://schemas.microsoft.com/office/drawing/2014/main" val="20000"/>
                    </a:ext>
                  </a:extLst>
                </a:gridCol>
                <a:gridCol w="243771">
                  <a:extLst>
                    <a:ext uri="{9D8B030D-6E8A-4147-A177-3AD203B41FA5}">
                      <a16:colId xmlns:a16="http://schemas.microsoft.com/office/drawing/2014/main" val="20001"/>
                    </a:ext>
                  </a:extLst>
                </a:gridCol>
                <a:gridCol w="1738064">
                  <a:extLst>
                    <a:ext uri="{9D8B030D-6E8A-4147-A177-3AD203B41FA5}">
                      <a16:colId xmlns:a16="http://schemas.microsoft.com/office/drawing/2014/main" val="2388455054"/>
                    </a:ext>
                  </a:extLst>
                </a:gridCol>
                <a:gridCol w="2461403">
                  <a:extLst>
                    <a:ext uri="{9D8B030D-6E8A-4147-A177-3AD203B41FA5}">
                      <a16:colId xmlns:a16="http://schemas.microsoft.com/office/drawing/2014/main" val="20002"/>
                    </a:ext>
                  </a:extLst>
                </a:gridCol>
                <a:gridCol w="1894062">
                  <a:extLst>
                    <a:ext uri="{9D8B030D-6E8A-4147-A177-3AD203B41FA5}">
                      <a16:colId xmlns:a16="http://schemas.microsoft.com/office/drawing/2014/main" val="20003"/>
                    </a:ext>
                  </a:extLst>
                </a:gridCol>
              </a:tblGrid>
              <a:tr h="162928">
                <a:tc gridSpan="3">
                  <a:txBody>
                    <a:bodyPr/>
                    <a:lstStyle/>
                    <a:p>
                      <a:pPr marL="6350">
                        <a:lnSpc>
                          <a:spcPts val="1150"/>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1 – </a:t>
                      </a:r>
                      <a:r>
                        <a:rPr sz="1000" b="1" spc="-5" dirty="0">
                          <a:solidFill>
                            <a:srgbClr val="FFFFFF"/>
                          </a:solidFill>
                          <a:latin typeface="Proxima Nova Rg"/>
                          <a:cs typeface="Proxima Nova Rg"/>
                        </a:rPr>
                        <a:t>TARGET DATE</a:t>
                      </a:r>
                      <a:endParaRPr sz="1000" dirty="0">
                        <a:latin typeface="Proxima Nova Rg"/>
                        <a:cs typeface="Proxima Nova Rg"/>
                      </a:endParaRPr>
                    </a:p>
                  </a:txBody>
                  <a:tcPr marL="0" marR="0" marT="0" marB="0">
                    <a:solidFill>
                      <a:srgbClr val="044E7C"/>
                    </a:solidFill>
                  </a:tcPr>
                </a:tc>
                <a:tc hMerge="1">
                  <a:txBody>
                    <a:bodyPr/>
                    <a:lstStyle/>
                    <a:p>
                      <a:endParaRPr/>
                    </a:p>
                  </a:txBody>
                  <a:tcPr marL="0" marR="0" marT="0" marB="0"/>
                </a:tc>
                <a:tc hMerge="1">
                  <a:txBody>
                    <a:bodyPr/>
                    <a:lstStyle/>
                    <a:p>
                      <a:pPr marL="6350">
                        <a:lnSpc>
                          <a:spcPts val="1150"/>
                        </a:lnSpc>
                      </a:pPr>
                      <a:endParaRPr sz="1000" dirty="0">
                        <a:latin typeface="Proxima Nova Rg"/>
                        <a:cs typeface="Proxima Nova Rg"/>
                      </a:endParaRPr>
                    </a:p>
                  </a:txBody>
                  <a:tcPr marL="0" marR="0" marT="0" marB="0">
                    <a:solidFill>
                      <a:srgbClr val="044E7C"/>
                    </a:solidFill>
                  </a:tcPr>
                </a:tc>
                <a:tc gridSpan="2">
                  <a:txBody>
                    <a:bodyPr/>
                    <a:lstStyle/>
                    <a:p>
                      <a:pPr>
                        <a:lnSpc>
                          <a:spcPct val="100000"/>
                        </a:lnSpc>
                      </a:pPr>
                      <a:endParaRPr sz="900" dirty="0">
                        <a:latin typeface="Times New Roman"/>
                        <a:cs typeface="Times New Roman"/>
                      </a:endParaRPr>
                    </a:p>
                  </a:txBody>
                  <a:tcPr marL="0" marR="0" marT="0" marB="0">
                    <a:solidFill>
                      <a:srgbClr val="044E7C"/>
                    </a:solidFill>
                  </a:tcPr>
                </a:tc>
                <a:tc hMerge="1">
                  <a:txBody>
                    <a:bodyPr/>
                    <a:lstStyle/>
                    <a:p>
                      <a:endParaRPr/>
                    </a:p>
                  </a:txBody>
                  <a:tcPr marL="0" marR="0" marT="0" marB="0"/>
                </a:tc>
                <a:extLst>
                  <a:ext uri="{0D108BD9-81ED-4DB2-BD59-A6C34878D82A}">
                    <a16:rowId xmlns:a16="http://schemas.microsoft.com/office/drawing/2014/main" val="10000"/>
                  </a:ext>
                </a:extLst>
              </a:tr>
              <a:tr h="147307">
                <a:tc gridSpan="2">
                  <a:txBody>
                    <a:bodyPr/>
                    <a:lstStyle/>
                    <a:p>
                      <a:pPr marL="6350">
                        <a:lnSpc>
                          <a:spcPts val="1030"/>
                        </a:lnSpc>
                      </a:pPr>
                      <a:r>
                        <a:rPr lang="en-US" sz="900" spc="-5" dirty="0">
                          <a:solidFill>
                            <a:schemeClr val="tx1">
                              <a:lumMod val="65000"/>
                              <a:lumOff val="35000"/>
                            </a:schemeClr>
                          </a:solidFill>
                          <a:latin typeface="Proxima Nova Rg"/>
                          <a:cs typeface="Proxima Nova Rg"/>
                        </a:rPr>
                        <a:t>Fidelity Freedom Index Target Date Funds</a:t>
                      </a:r>
                      <a:endParaRPr sz="900" dirty="0">
                        <a:solidFill>
                          <a:schemeClr val="tx1">
                            <a:lumMod val="65000"/>
                            <a:lumOff val="35000"/>
                          </a:schemeClr>
                        </a:solidFill>
                        <a:latin typeface="Proxima Nova Rg"/>
                        <a:cs typeface="Proxima Nova Rg"/>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a:lnSpc>
                          <a:spcPct val="100000"/>
                        </a:lnSpc>
                      </a:pPr>
                      <a:endParaRPr sz="800" dirty="0">
                        <a:latin typeface="Times New Roman"/>
                        <a:cs typeface="Times New Roman"/>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162997">
                <a:tc gridSpan="2">
                  <a:txBody>
                    <a:bodyPr/>
                    <a:lstStyle/>
                    <a:p>
                      <a:pPr marL="6350">
                        <a:lnSpc>
                          <a:spcPts val="1150"/>
                        </a:lnSpc>
                      </a:pPr>
                      <a:r>
                        <a:rPr sz="1000" b="1" spc="-5" dirty="0">
                          <a:solidFill>
                            <a:srgbClr val="FFFFFF"/>
                          </a:solidFill>
                          <a:latin typeface="Proxima Nova Rg"/>
                          <a:cs typeface="Proxima Nova Rg"/>
                        </a:rPr>
                        <a:t>TIER </a:t>
                      </a:r>
                      <a:r>
                        <a:rPr sz="1000" b="1" dirty="0">
                          <a:solidFill>
                            <a:srgbClr val="FFFFFF"/>
                          </a:solidFill>
                          <a:latin typeface="Proxima Nova Rg"/>
                          <a:cs typeface="Proxima Nova Rg"/>
                        </a:rPr>
                        <a:t>2 – CORE</a:t>
                      </a:r>
                      <a:r>
                        <a:rPr sz="1000" b="1" spc="-65" dirty="0">
                          <a:solidFill>
                            <a:srgbClr val="FFFFFF"/>
                          </a:solidFill>
                          <a:latin typeface="Proxima Nova Rg"/>
                          <a:cs typeface="Proxima Nova Rg"/>
                        </a:rPr>
                        <a:t> </a:t>
                      </a:r>
                      <a:r>
                        <a:rPr sz="1000" b="1" spc="-5" dirty="0">
                          <a:solidFill>
                            <a:srgbClr val="FFFFFF"/>
                          </a:solidFill>
                          <a:latin typeface="Proxima Nova Rg"/>
                          <a:cs typeface="Proxima Nova Rg"/>
                        </a:rPr>
                        <a:t>INVESTMENTS</a:t>
                      </a:r>
                      <a:endParaRPr sz="1000" dirty="0">
                        <a:latin typeface="Proxima Nova Rg"/>
                        <a:cs typeface="Proxima Nova Rg"/>
                      </a:endParaRPr>
                    </a:p>
                  </a:txBody>
                  <a:tcPr marL="0" marR="0" marT="0" marB="0">
                    <a:solidFill>
                      <a:srgbClr val="044E7C"/>
                    </a:solidFill>
                  </a:tcPr>
                </a:tc>
                <a:tc hMerge="1">
                  <a:txBody>
                    <a:bodyPr/>
                    <a:lstStyle/>
                    <a:p>
                      <a:pPr>
                        <a:lnSpc>
                          <a:spcPct val="100000"/>
                        </a:lnSpc>
                      </a:pPr>
                      <a:endParaRPr sz="900" dirty="0">
                        <a:latin typeface="Times New Roman"/>
                        <a:cs typeface="Times New Roman"/>
                      </a:endParaRPr>
                    </a:p>
                  </a:txBody>
                  <a:tcPr marL="0" marR="0" marT="0" marB="0">
                    <a:solidFill>
                      <a:srgbClr val="044E7C"/>
                    </a:solidFill>
                  </a:tcPr>
                </a:tc>
                <a:tc>
                  <a:txBody>
                    <a:bodyPr/>
                    <a:lstStyle/>
                    <a:p>
                      <a:pPr>
                        <a:lnSpc>
                          <a:spcPct val="100000"/>
                        </a:lnSpc>
                      </a:pPr>
                      <a:endParaRPr sz="900" dirty="0">
                        <a:latin typeface="Times New Roman"/>
                        <a:cs typeface="Times New Roman"/>
                      </a:endParaRPr>
                    </a:p>
                  </a:txBody>
                  <a:tcPr marL="0" marR="0" marT="0" marB="0">
                    <a:solidFill>
                      <a:srgbClr val="044E7C"/>
                    </a:solidFill>
                  </a:tcPr>
                </a:tc>
                <a:tc gridSpan="2">
                  <a:txBody>
                    <a:bodyPr/>
                    <a:lstStyle/>
                    <a:p>
                      <a:pPr>
                        <a:lnSpc>
                          <a:spcPct val="100000"/>
                        </a:lnSpc>
                      </a:pPr>
                      <a:endParaRPr sz="900" dirty="0">
                        <a:latin typeface="Times New Roman"/>
                        <a:cs typeface="Times New Roman"/>
                      </a:endParaRPr>
                    </a:p>
                  </a:txBody>
                  <a:tcPr marL="0" marR="0" marT="0" marB="0">
                    <a:solidFill>
                      <a:srgbClr val="044E7C"/>
                    </a:solidFill>
                  </a:tcPr>
                </a:tc>
                <a:tc hMerge="1">
                  <a:txBody>
                    <a:bodyPr/>
                    <a:lstStyle/>
                    <a:p>
                      <a:endParaRPr/>
                    </a:p>
                  </a:txBody>
                  <a:tcPr marL="0" marR="0" marT="0" marB="0"/>
                </a:tc>
                <a:extLst>
                  <a:ext uri="{0D108BD9-81ED-4DB2-BD59-A6C34878D82A}">
                    <a16:rowId xmlns:a16="http://schemas.microsoft.com/office/drawing/2014/main" val="10002"/>
                  </a:ext>
                </a:extLst>
              </a:tr>
              <a:tr h="147225">
                <a:tc gridSpan="2">
                  <a:txBody>
                    <a:bodyPr/>
                    <a:lstStyle/>
                    <a:p>
                      <a:pPr marL="6350">
                        <a:lnSpc>
                          <a:spcPts val="1030"/>
                        </a:lnSpc>
                      </a:pPr>
                      <a:r>
                        <a:rPr sz="900" b="1" spc="-5" dirty="0">
                          <a:solidFill>
                            <a:srgbClr val="FFFFFF"/>
                          </a:solidFill>
                          <a:latin typeface="Proxima Nova Rg"/>
                          <a:cs typeface="Proxima Nova Rg"/>
                        </a:rPr>
                        <a:t>CAPITAL</a:t>
                      </a:r>
                      <a:r>
                        <a:rPr sz="900" b="1" spc="-20" dirty="0">
                          <a:solidFill>
                            <a:srgbClr val="FFFFFF"/>
                          </a:solidFill>
                          <a:latin typeface="Proxima Nova Rg"/>
                          <a:cs typeface="Proxima Nova Rg"/>
                        </a:rPr>
                        <a:t> </a:t>
                      </a:r>
                      <a:r>
                        <a:rPr sz="900" b="1" spc="-5" dirty="0">
                          <a:solidFill>
                            <a:srgbClr val="FFFFFF"/>
                          </a:solidFill>
                          <a:latin typeface="Proxima Nova Rg"/>
                          <a:cs typeface="Proxima Nova Rg"/>
                        </a:rPr>
                        <a:t>PRESERVATION</a:t>
                      </a:r>
                      <a:endParaRPr sz="900" dirty="0">
                        <a:latin typeface="Proxima Nova Rg"/>
                        <a:cs typeface="Proxima Nova Rg"/>
                      </a:endParaRPr>
                    </a:p>
                  </a:txBody>
                  <a:tcPr marL="0" marR="0" marT="0" marB="0">
                    <a:solidFill>
                      <a:srgbClr val="50C0AE"/>
                    </a:solidFill>
                  </a:tcPr>
                </a:tc>
                <a:tc hMerge="1">
                  <a:txBody>
                    <a:bodyPr/>
                    <a:lstStyle/>
                    <a:p>
                      <a:pPr>
                        <a:lnSpc>
                          <a:spcPct val="100000"/>
                        </a:lnSpc>
                      </a:pPr>
                      <a:endParaRPr sz="800" dirty="0">
                        <a:latin typeface="Times New Roman"/>
                        <a:cs typeface="Times New Roman"/>
                      </a:endParaRPr>
                    </a:p>
                  </a:txBody>
                  <a:tcPr marL="0" marR="0" marT="0" marB="0">
                    <a:solidFill>
                      <a:srgbClr val="50C0AE"/>
                    </a:solidFill>
                  </a:tcPr>
                </a:tc>
                <a:tc>
                  <a:txBody>
                    <a:bodyPr/>
                    <a:lstStyle/>
                    <a:p>
                      <a:pPr>
                        <a:lnSpc>
                          <a:spcPct val="100000"/>
                        </a:lnSpc>
                      </a:pPr>
                      <a:endParaRPr sz="800" dirty="0">
                        <a:latin typeface="Times New Roman"/>
                        <a:cs typeface="Times New Roman"/>
                      </a:endParaRPr>
                    </a:p>
                  </a:txBody>
                  <a:tcPr marL="0" marR="0" marT="0" marB="0">
                    <a:solidFill>
                      <a:srgbClr val="50C0AE"/>
                    </a:solidFill>
                  </a:tcPr>
                </a:tc>
                <a:tc gridSpan="2">
                  <a:txBody>
                    <a:bodyPr/>
                    <a:lstStyle/>
                    <a:p>
                      <a:pPr>
                        <a:lnSpc>
                          <a:spcPct val="100000"/>
                        </a:lnSpc>
                      </a:pPr>
                      <a:endParaRPr sz="800" dirty="0">
                        <a:latin typeface="Times New Roman"/>
                        <a:cs typeface="Times New Roman"/>
                      </a:endParaRPr>
                    </a:p>
                  </a:txBody>
                  <a:tcPr marL="0" marR="0" marT="0" marB="0">
                    <a:solidFill>
                      <a:srgbClr val="50C0AE"/>
                    </a:solidFill>
                  </a:tcPr>
                </a:tc>
                <a:tc hMerge="1">
                  <a:txBody>
                    <a:bodyPr/>
                    <a:lstStyle/>
                    <a:p>
                      <a:endParaRPr/>
                    </a:p>
                  </a:txBody>
                  <a:tcPr marL="0" marR="0" marT="0" marB="0"/>
                </a:tc>
                <a:extLst>
                  <a:ext uri="{0D108BD9-81ED-4DB2-BD59-A6C34878D82A}">
                    <a16:rowId xmlns:a16="http://schemas.microsoft.com/office/drawing/2014/main" val="10003"/>
                  </a:ext>
                </a:extLst>
              </a:tr>
              <a:tr h="151294">
                <a:tc gridSpan="2">
                  <a:txBody>
                    <a:bodyPr/>
                    <a:lstStyle/>
                    <a:p>
                      <a:pPr marL="6350">
                        <a:lnSpc>
                          <a:spcPts val="1045"/>
                        </a:lnSpc>
                      </a:pPr>
                      <a:r>
                        <a:rPr sz="900" b="1" spc="-5" dirty="0">
                          <a:solidFill>
                            <a:srgbClr val="50C0AE"/>
                          </a:solidFill>
                          <a:latin typeface="Proxima Nova Rg"/>
                          <a:cs typeface="Proxima Nova Rg"/>
                        </a:rPr>
                        <a:t>FIXED/STABLE</a:t>
                      </a:r>
                      <a:endParaRPr sz="900" dirty="0">
                        <a:latin typeface="Proxima Nova Rg"/>
                        <a:cs typeface="Proxima Nova Rg"/>
                      </a:endParaRPr>
                    </a:p>
                  </a:txBody>
                  <a:tcPr marL="0" marR="0" marT="0" marB="0"/>
                </a:tc>
                <a:tc hMerge="1">
                  <a:txBody>
                    <a:bodyPr/>
                    <a:lstStyle/>
                    <a:p>
                      <a:pPr marL="136525">
                        <a:lnSpc>
                          <a:spcPts val="1045"/>
                        </a:lnSpc>
                      </a:pPr>
                      <a:r>
                        <a:rPr sz="900" b="1" spc="-5" dirty="0">
                          <a:solidFill>
                            <a:srgbClr val="50C0AE"/>
                          </a:solidFill>
                          <a:latin typeface="Proxima Nova Rg"/>
                          <a:cs typeface="Proxima Nova Rg"/>
                        </a:rPr>
                        <a:t>MONEY</a:t>
                      </a:r>
                      <a:r>
                        <a:rPr sz="900" b="1" spc="-15" dirty="0">
                          <a:solidFill>
                            <a:srgbClr val="50C0AE"/>
                          </a:solidFill>
                          <a:latin typeface="Proxima Nova Rg"/>
                          <a:cs typeface="Proxima Nova Rg"/>
                        </a:rPr>
                        <a:t> </a:t>
                      </a:r>
                      <a:r>
                        <a:rPr sz="900" b="1" spc="-5" dirty="0">
                          <a:solidFill>
                            <a:srgbClr val="50C0AE"/>
                          </a:solidFill>
                          <a:latin typeface="Proxima Nova Rg"/>
                          <a:cs typeface="Proxima Nova Rg"/>
                        </a:rPr>
                        <a:t>MARKET</a:t>
                      </a:r>
                      <a:endParaRPr sz="900" dirty="0">
                        <a:latin typeface="Proxima Nova Rg"/>
                        <a:cs typeface="Proxima Nova Rg"/>
                      </a:endParaRPr>
                    </a:p>
                  </a:txBody>
                  <a:tcPr marL="0" marR="0" marT="0" marB="0"/>
                </a:tc>
                <a:tc>
                  <a:txBody>
                    <a:bodyPr/>
                    <a:lstStyle/>
                    <a:p>
                      <a:pPr marL="136525">
                        <a:lnSpc>
                          <a:spcPts val="1045"/>
                        </a:lnSpc>
                      </a:pPr>
                      <a:r>
                        <a:rPr lang="en-US" sz="900" b="1" spc="-5">
                          <a:solidFill>
                            <a:srgbClr val="50C0AE"/>
                          </a:solidFill>
                          <a:latin typeface="Proxima Nova Rg"/>
                          <a:cs typeface="Proxima Nova Rg"/>
                        </a:rPr>
                        <a:t>MONEY</a:t>
                      </a:r>
                      <a:r>
                        <a:rPr lang="en-US" sz="900" b="1" spc="-15">
                          <a:solidFill>
                            <a:srgbClr val="50C0AE"/>
                          </a:solidFill>
                          <a:latin typeface="Proxima Nova Rg"/>
                          <a:cs typeface="Proxima Nova Rg"/>
                        </a:rPr>
                        <a:t> </a:t>
                      </a:r>
                      <a:r>
                        <a:rPr lang="en-US" sz="900" b="1" spc="-5">
                          <a:solidFill>
                            <a:srgbClr val="50C0AE"/>
                          </a:solidFill>
                          <a:latin typeface="Proxima Nova Rg"/>
                          <a:cs typeface="Proxima Nova Rg"/>
                        </a:rPr>
                        <a:t>MARKET</a:t>
                      </a:r>
                      <a:endParaRPr sz="900" dirty="0">
                        <a:latin typeface="Proxima Nova Rg"/>
                        <a:cs typeface="Proxima Nova Rg"/>
                      </a:endParaRPr>
                    </a:p>
                  </a:txBody>
                  <a:tcPr marL="0" marR="0" marT="0" marB="0"/>
                </a:tc>
                <a:tc gridSpan="2">
                  <a:txBody>
                    <a:bodyPr/>
                    <a:lstStyle/>
                    <a:p>
                      <a:pPr marL="193675">
                        <a:lnSpc>
                          <a:spcPts val="1045"/>
                        </a:lnSpc>
                      </a:pPr>
                      <a:endParaRPr sz="900" dirty="0">
                        <a:latin typeface="Proxima Nova Rg"/>
                        <a:cs typeface="Proxima Nova Rg"/>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62405">
                <a:tc gridSpan="2">
                  <a:txBody>
                    <a:bodyPr/>
                    <a:lstStyle/>
                    <a:p>
                      <a:pPr marL="10160">
                        <a:lnSpc>
                          <a:spcPts val="1030"/>
                        </a:lnSpc>
                      </a:pPr>
                      <a:r>
                        <a:rPr lang="en-US" sz="900" dirty="0">
                          <a:solidFill>
                            <a:schemeClr val="tx1">
                              <a:lumMod val="65000"/>
                              <a:lumOff val="35000"/>
                            </a:schemeClr>
                          </a:solidFill>
                          <a:latin typeface="Proxima Nova Rg"/>
                          <a:cs typeface="Proxima Nova Rg"/>
                        </a:rPr>
                        <a:t>Lincoln Financial Group</a:t>
                      </a:r>
                      <a:endParaRPr sz="900" dirty="0">
                        <a:solidFill>
                          <a:schemeClr val="tx1">
                            <a:lumMod val="65000"/>
                            <a:lumOff val="35000"/>
                          </a:schemeClr>
                        </a:solidFill>
                        <a:latin typeface="Proxima Nova Rg"/>
                        <a:cs typeface="Proxima Nova Rg"/>
                      </a:endParaRPr>
                    </a:p>
                  </a:txBody>
                  <a:tcPr marL="0" marR="0" marT="0" marB="0"/>
                </a:tc>
                <a:tc hMerge="1">
                  <a:txBody>
                    <a:bodyPr/>
                    <a:lstStyle/>
                    <a:p>
                      <a:pPr marL="136525">
                        <a:lnSpc>
                          <a:spcPts val="1030"/>
                        </a:lnSpc>
                      </a:pPr>
                      <a:r>
                        <a:rPr sz="900" spc="-5" dirty="0">
                          <a:solidFill>
                            <a:srgbClr val="57585B"/>
                          </a:solidFill>
                          <a:latin typeface="Proxima Nova Rg"/>
                          <a:cs typeface="Proxima Nova Rg"/>
                        </a:rPr>
                        <a:t>Vanguard Federal Money</a:t>
                      </a:r>
                      <a:r>
                        <a:rPr sz="900" spc="30" dirty="0">
                          <a:solidFill>
                            <a:srgbClr val="57585B"/>
                          </a:solidFill>
                          <a:latin typeface="Proxima Nova Rg"/>
                          <a:cs typeface="Proxima Nova Rg"/>
                        </a:rPr>
                        <a:t> </a:t>
                      </a:r>
                      <a:r>
                        <a:rPr sz="900" spc="-5" dirty="0">
                          <a:solidFill>
                            <a:srgbClr val="57585B"/>
                          </a:solidFill>
                          <a:latin typeface="Proxima Nova Rg"/>
                          <a:cs typeface="Proxima Nova Rg"/>
                        </a:rPr>
                        <a:t>Market</a:t>
                      </a:r>
                      <a:endParaRPr sz="900" dirty="0">
                        <a:latin typeface="Proxima Nova Rg"/>
                        <a:cs typeface="Proxima Nova Rg"/>
                      </a:endParaRPr>
                    </a:p>
                  </a:txBody>
                  <a:tcPr marL="0" marR="0" marT="0" marB="0"/>
                </a:tc>
                <a:tc>
                  <a:txBody>
                    <a:bodyPr/>
                    <a:lstStyle/>
                    <a:p>
                      <a:pPr marL="136525">
                        <a:lnSpc>
                          <a:spcPts val="1030"/>
                        </a:lnSpc>
                      </a:pPr>
                      <a:r>
                        <a:rPr lang="en-US" sz="900" spc="-5" dirty="0">
                          <a:solidFill>
                            <a:srgbClr val="57585B"/>
                          </a:solidFill>
                          <a:latin typeface="Proxima Nova Rg"/>
                          <a:cs typeface="Proxima Nova Rg"/>
                        </a:rPr>
                        <a:t>Vanguard Federal Money</a:t>
                      </a:r>
                      <a:r>
                        <a:rPr lang="en-US" sz="900" spc="30" dirty="0">
                          <a:solidFill>
                            <a:srgbClr val="57585B"/>
                          </a:solidFill>
                          <a:latin typeface="Proxima Nova Rg"/>
                          <a:cs typeface="Proxima Nova Rg"/>
                        </a:rPr>
                        <a:t> </a:t>
                      </a:r>
                      <a:r>
                        <a:rPr lang="en-US" sz="900" spc="-5" dirty="0">
                          <a:solidFill>
                            <a:srgbClr val="57585B"/>
                          </a:solidFill>
                          <a:latin typeface="Proxima Nova Rg"/>
                          <a:cs typeface="Proxima Nova Rg"/>
                        </a:rPr>
                        <a:t>Market</a:t>
                      </a:r>
                      <a:endParaRPr sz="900" dirty="0">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r h="147293">
                <a:tc gridSpan="3">
                  <a:txBody>
                    <a:bodyPr/>
                    <a:lstStyle/>
                    <a:p>
                      <a:pPr marL="6350">
                        <a:lnSpc>
                          <a:spcPts val="1030"/>
                        </a:lnSpc>
                      </a:pPr>
                      <a:r>
                        <a:rPr sz="900" b="1" spc="-5" dirty="0">
                          <a:solidFill>
                            <a:srgbClr val="FFFFFF"/>
                          </a:solidFill>
                          <a:latin typeface="Proxima Nova Rg"/>
                          <a:cs typeface="Proxima Nova Rg"/>
                        </a:rPr>
                        <a:t>CORE AND DIVERSIFYING FIXED</a:t>
                      </a:r>
                      <a:r>
                        <a:rPr sz="900" b="1" spc="-35" dirty="0">
                          <a:solidFill>
                            <a:srgbClr val="FFFFFF"/>
                          </a:solidFill>
                          <a:latin typeface="Proxima Nova Rg"/>
                          <a:cs typeface="Proxima Nova Rg"/>
                        </a:rPr>
                        <a:t> </a:t>
                      </a:r>
                      <a:r>
                        <a:rPr sz="900" b="1" spc="-5" dirty="0">
                          <a:solidFill>
                            <a:srgbClr val="FFFFFF"/>
                          </a:solidFill>
                          <a:latin typeface="Proxima Nova Rg"/>
                          <a:cs typeface="Proxima Nova Rg"/>
                        </a:rPr>
                        <a:t>INCOME</a:t>
                      </a:r>
                      <a:endParaRPr sz="900" dirty="0">
                        <a:latin typeface="Proxima Nova Rg"/>
                        <a:cs typeface="Proxima Nova Rg"/>
                      </a:endParaRPr>
                    </a:p>
                  </a:txBody>
                  <a:tcPr marL="0" marR="0" marT="0" marB="0">
                    <a:solidFill>
                      <a:srgbClr val="D18A29"/>
                    </a:solidFill>
                  </a:tcPr>
                </a:tc>
                <a:tc hMerge="1">
                  <a:txBody>
                    <a:bodyPr/>
                    <a:lstStyle/>
                    <a:p>
                      <a:endParaRPr/>
                    </a:p>
                  </a:txBody>
                  <a:tcPr marL="0" marR="0" marT="0" marB="0"/>
                </a:tc>
                <a:tc hMerge="1">
                  <a:txBody>
                    <a:bodyPr/>
                    <a:lstStyle/>
                    <a:p>
                      <a:pPr marL="6350">
                        <a:lnSpc>
                          <a:spcPts val="1030"/>
                        </a:lnSpc>
                      </a:pPr>
                      <a:endParaRPr sz="900" dirty="0">
                        <a:latin typeface="Proxima Nova Rg"/>
                        <a:cs typeface="Proxima Nova Rg"/>
                      </a:endParaRPr>
                    </a:p>
                  </a:txBody>
                  <a:tcPr marL="0" marR="0" marT="0" marB="0">
                    <a:solidFill>
                      <a:srgbClr val="D18A29"/>
                    </a:solidFill>
                  </a:tcPr>
                </a:tc>
                <a:tc gridSpan="2">
                  <a:txBody>
                    <a:bodyPr/>
                    <a:lstStyle/>
                    <a:p>
                      <a:pPr>
                        <a:lnSpc>
                          <a:spcPct val="100000"/>
                        </a:lnSpc>
                      </a:pPr>
                      <a:endParaRPr sz="800" dirty="0">
                        <a:latin typeface="Times New Roman"/>
                        <a:cs typeface="Times New Roman"/>
                      </a:endParaRPr>
                    </a:p>
                  </a:txBody>
                  <a:tcPr marL="0" marR="0" marT="0" marB="0">
                    <a:solidFill>
                      <a:srgbClr val="D18A29"/>
                    </a:solidFill>
                  </a:tcPr>
                </a:tc>
                <a:tc hMerge="1">
                  <a:txBody>
                    <a:bodyPr/>
                    <a:lstStyle/>
                    <a:p>
                      <a:endParaRPr/>
                    </a:p>
                  </a:txBody>
                  <a:tcPr marL="0" marR="0" marT="0" marB="0"/>
                </a:tc>
                <a:extLst>
                  <a:ext uri="{0D108BD9-81ED-4DB2-BD59-A6C34878D82A}">
                    <a16:rowId xmlns:a16="http://schemas.microsoft.com/office/drawing/2014/main" val="10006"/>
                  </a:ext>
                </a:extLst>
              </a:tr>
              <a:tr h="182019">
                <a:tc>
                  <a:txBody>
                    <a:bodyPr/>
                    <a:lstStyle/>
                    <a:p>
                      <a:pPr marL="6350">
                        <a:lnSpc>
                          <a:spcPts val="790"/>
                        </a:lnSpc>
                        <a:spcBef>
                          <a:spcPts val="505"/>
                        </a:spcBef>
                      </a:pPr>
                      <a:r>
                        <a:rPr sz="900" b="1" spc="-5" dirty="0">
                          <a:solidFill>
                            <a:srgbClr val="D18A29"/>
                          </a:solidFill>
                          <a:latin typeface="Proxima Nova Rg"/>
                          <a:cs typeface="Proxima Nova Rg"/>
                        </a:rPr>
                        <a:t>INTERMEDIATE</a:t>
                      </a:r>
                      <a:endParaRPr sz="900" dirty="0">
                        <a:latin typeface="Proxima Nova Rg"/>
                        <a:cs typeface="Proxima Nova Rg"/>
                      </a:endParaRPr>
                    </a:p>
                  </a:txBody>
                  <a:tcPr marL="0" marR="0" marT="64135" marB="0"/>
                </a:tc>
                <a:tc gridSpan="4">
                  <a:txBody>
                    <a:bodyPr/>
                    <a:lstStyle/>
                    <a:p>
                      <a:pPr marL="136525">
                        <a:lnSpc>
                          <a:spcPts val="1045"/>
                        </a:lnSpc>
                        <a:tabLst>
                          <a:tab pos="2176145" algn="l"/>
                        </a:tabLst>
                      </a:pPr>
                      <a:endParaRPr sz="1350" baseline="-33950" dirty="0">
                        <a:latin typeface="Proxima Nova Rg"/>
                        <a:cs typeface="Proxima Nova Rg"/>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194002">
                <a:tc>
                  <a:txBody>
                    <a:bodyPr/>
                    <a:lstStyle/>
                    <a:p>
                      <a:pPr>
                        <a:lnSpc>
                          <a:spcPct val="100000"/>
                        </a:lnSpc>
                      </a:pPr>
                      <a:endParaRPr sz="500" dirty="0">
                        <a:latin typeface="Times New Roman"/>
                        <a:cs typeface="Times New Roman"/>
                      </a:endParaRPr>
                    </a:p>
                  </a:txBody>
                  <a:tcPr marL="0" marR="0" marT="0" marB="0"/>
                </a:tc>
                <a:tc gridSpan="2">
                  <a:txBody>
                    <a:bodyPr/>
                    <a:lstStyle/>
                    <a:p>
                      <a:pPr marL="136525" marR="0" lvl="0" indent="0" algn="l" defTabSz="457200" rtl="0" eaLnBrk="1" fontAlgn="auto" latinLnBrk="0" hangingPunct="1">
                        <a:lnSpc>
                          <a:spcPts val="730"/>
                        </a:lnSpc>
                        <a:spcBef>
                          <a:spcPts val="0"/>
                        </a:spcBef>
                        <a:spcAft>
                          <a:spcPts val="0"/>
                        </a:spcAft>
                        <a:buClrTx/>
                        <a:buSzTx/>
                        <a:buFontTx/>
                        <a:buNone/>
                        <a:tabLst/>
                        <a:defRPr/>
                      </a:pPr>
                      <a:endParaRPr lang="en-US" sz="900" dirty="0">
                        <a:latin typeface="Proxima Nova Rg"/>
                        <a:cs typeface="Proxima Nova Rg"/>
                      </a:endParaRPr>
                    </a:p>
                    <a:p>
                      <a:pPr marL="136525">
                        <a:lnSpc>
                          <a:spcPts val="730"/>
                        </a:lnSpc>
                      </a:pPr>
                      <a:endParaRPr sz="900" dirty="0">
                        <a:latin typeface="Proxima Nova Rg"/>
                        <a:cs typeface="Proxima Nova Rg"/>
                      </a:endParaRPr>
                    </a:p>
                  </a:txBody>
                  <a:tcPr marL="0" marR="0" marT="0" marB="0"/>
                </a:tc>
                <a:tc hMerge="1">
                  <a:txBody>
                    <a:bodyPr/>
                    <a:lstStyle/>
                    <a:p>
                      <a:pPr marL="136525">
                        <a:lnSpc>
                          <a:spcPts val="730"/>
                        </a:lnSpc>
                      </a:pPr>
                      <a:endParaRPr sz="900" dirty="0">
                        <a:latin typeface="Proxima Nova Rg"/>
                        <a:cs typeface="Proxima Nova Rg"/>
                      </a:endParaRPr>
                    </a:p>
                  </a:txBody>
                  <a:tcPr marL="0" marR="0" marT="0" marB="0"/>
                </a:tc>
                <a:tc>
                  <a:txBody>
                    <a:bodyPr/>
                    <a:lstStyle/>
                    <a:p>
                      <a:pPr>
                        <a:lnSpc>
                          <a:spcPct val="100000"/>
                        </a:lnSpc>
                      </a:pPr>
                      <a:endParaRPr sz="500" dirty="0">
                        <a:latin typeface="Times New Roman"/>
                        <a:cs typeface="Times New Roman"/>
                      </a:endParaRPr>
                    </a:p>
                  </a:txBody>
                  <a:tcPr marL="0" marR="0" marT="0" marB="0"/>
                </a:tc>
                <a:tc>
                  <a:txBody>
                    <a:bodyPr/>
                    <a:lstStyle/>
                    <a:p>
                      <a:pPr>
                        <a:lnSpc>
                          <a:spcPct val="100000"/>
                        </a:lnSpc>
                      </a:pPr>
                      <a:endParaRPr sz="500" dirty="0">
                        <a:latin typeface="Times New Roman"/>
                        <a:cs typeface="Times New Roman"/>
                      </a:endParaRPr>
                    </a:p>
                  </a:txBody>
                  <a:tcPr marL="0" marR="0" marT="0" marB="0"/>
                </a:tc>
                <a:extLst>
                  <a:ext uri="{0D108BD9-81ED-4DB2-BD59-A6C34878D82A}">
                    <a16:rowId xmlns:a16="http://schemas.microsoft.com/office/drawing/2014/main" val="10008"/>
                  </a:ext>
                </a:extLst>
              </a:tr>
              <a:tr h="146342">
                <a:tc>
                  <a:txBody>
                    <a:bodyPr/>
                    <a:lstStyle/>
                    <a:p>
                      <a:pPr marL="6350">
                        <a:lnSpc>
                          <a:spcPts val="1025"/>
                        </a:lnSpc>
                      </a:pPr>
                      <a:r>
                        <a:rPr sz="900" spc="-5" dirty="0">
                          <a:solidFill>
                            <a:srgbClr val="57585B"/>
                          </a:solidFill>
                          <a:latin typeface="Proxima Nova Rg"/>
                          <a:cs typeface="Proxima Nova Rg"/>
                        </a:rPr>
                        <a:t>Fidelity U.S. Bond Index</a:t>
                      </a:r>
                      <a:r>
                        <a:rPr sz="900" spc="15" dirty="0">
                          <a:solidFill>
                            <a:srgbClr val="57585B"/>
                          </a:solidFill>
                          <a:latin typeface="Proxima Nova Rg"/>
                          <a:cs typeface="Proxima Nova Rg"/>
                        </a:rPr>
                        <a:t> </a:t>
                      </a:r>
                      <a:r>
                        <a:rPr sz="900" spc="-5" dirty="0">
                          <a:solidFill>
                            <a:srgbClr val="57585B"/>
                          </a:solidFill>
                          <a:latin typeface="Proxima Nova Rg"/>
                          <a:cs typeface="Proxima Nova Rg"/>
                        </a:rPr>
                        <a:t>Fund</a:t>
                      </a:r>
                      <a:endParaRPr sz="900" dirty="0">
                        <a:latin typeface="Proxima Nova Rg"/>
                        <a:cs typeface="Proxima Nova Rg"/>
                      </a:endParaRPr>
                    </a:p>
                  </a:txBody>
                  <a:tcPr marL="0" marR="0" marT="0" marB="0"/>
                </a:tc>
                <a:tc gridSpan="2">
                  <a:txBody>
                    <a:bodyPr/>
                    <a:lstStyle/>
                    <a:p>
                      <a:pPr marL="136525">
                        <a:lnSpc>
                          <a:spcPts val="1025"/>
                        </a:lnSpc>
                      </a:pPr>
                      <a:endParaRPr sz="900" dirty="0">
                        <a:latin typeface="Proxima Nova Rg"/>
                        <a:cs typeface="Proxima Nova Rg"/>
                      </a:endParaRPr>
                    </a:p>
                  </a:txBody>
                  <a:tcPr marL="0" marR="0" marT="0" marB="0"/>
                </a:tc>
                <a:tc hMerge="1">
                  <a:txBody>
                    <a:bodyPr/>
                    <a:lstStyle/>
                    <a:p>
                      <a:pPr marL="136525">
                        <a:lnSpc>
                          <a:spcPts val="1025"/>
                        </a:lnSpc>
                      </a:pPr>
                      <a:endParaRPr sz="900" dirty="0">
                        <a:latin typeface="Proxima Nova Rg"/>
                        <a:cs typeface="Proxima Nova Rg"/>
                      </a:endParaRPr>
                    </a:p>
                  </a:txBody>
                  <a:tcPr marL="0" marR="0" marT="0" marB="0"/>
                </a:tc>
                <a:tc>
                  <a:txBody>
                    <a:bodyPr/>
                    <a:lstStyle/>
                    <a:p>
                      <a:pPr marL="193675">
                        <a:lnSpc>
                          <a:spcPts val="1025"/>
                        </a:lnSpc>
                      </a:pPr>
                      <a:endParaRPr sz="900" dirty="0">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09"/>
                  </a:ext>
                </a:extLst>
              </a:tr>
              <a:tr h="194188">
                <a:tc>
                  <a:txBody>
                    <a:bodyPr/>
                    <a:lstStyle/>
                    <a:p>
                      <a:pPr marL="6350">
                        <a:lnSpc>
                          <a:spcPts val="1015"/>
                        </a:lnSpc>
                      </a:pPr>
                      <a:r>
                        <a:rPr lang="en-US" sz="900" spc="35" dirty="0">
                          <a:solidFill>
                            <a:srgbClr val="57585B"/>
                          </a:solidFill>
                          <a:latin typeface="Proxima Nova Rg"/>
                          <a:cs typeface="Proxima Nova Rg"/>
                        </a:rPr>
                        <a:t>PGIM Total Return </a:t>
                      </a:r>
                      <a:r>
                        <a:rPr sz="900" spc="-5" dirty="0">
                          <a:solidFill>
                            <a:srgbClr val="57585B"/>
                          </a:solidFill>
                          <a:latin typeface="Proxima Nova Rg"/>
                          <a:cs typeface="Proxima Nova Rg"/>
                        </a:rPr>
                        <a:t>Bond</a:t>
                      </a:r>
                      <a:endParaRPr sz="900" dirty="0">
                        <a:latin typeface="Proxima Nova Rg"/>
                        <a:cs typeface="Proxima Nova Rg"/>
                      </a:endParaRPr>
                    </a:p>
                  </a:txBody>
                  <a:tcPr marL="0" marR="0" marT="0" marB="0"/>
                </a:tc>
                <a:tc gridSpan="2">
                  <a:txBody>
                    <a:bodyPr/>
                    <a:lstStyle/>
                    <a:p>
                      <a:pPr>
                        <a:lnSpc>
                          <a:spcPct val="100000"/>
                        </a:lnSpc>
                      </a:pPr>
                      <a:endParaRPr sz="700" dirty="0">
                        <a:latin typeface="Times New Roman"/>
                        <a:cs typeface="Times New Roman"/>
                      </a:endParaRPr>
                    </a:p>
                  </a:txBody>
                  <a:tcPr marL="0" marR="0" marT="0" marB="0"/>
                </a:tc>
                <a:tc hMerge="1">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10"/>
                  </a:ext>
                </a:extLst>
              </a:tr>
              <a:tr h="147293">
                <a:tc>
                  <a:txBody>
                    <a:bodyPr/>
                    <a:lstStyle/>
                    <a:p>
                      <a:pPr marL="6350">
                        <a:lnSpc>
                          <a:spcPts val="1030"/>
                        </a:lnSpc>
                      </a:pPr>
                      <a:r>
                        <a:rPr sz="900" b="1" spc="-5" dirty="0">
                          <a:solidFill>
                            <a:srgbClr val="FFFFFF"/>
                          </a:solidFill>
                          <a:latin typeface="Proxima Nova Rg"/>
                          <a:cs typeface="Proxima Nova Rg"/>
                        </a:rPr>
                        <a:t>DOMESTIC EQUITY</a:t>
                      </a:r>
                      <a:endParaRPr sz="900" dirty="0">
                        <a:latin typeface="Proxima Nova Rg"/>
                        <a:cs typeface="Proxima Nova Rg"/>
                      </a:endParaRPr>
                    </a:p>
                  </a:txBody>
                  <a:tcPr marL="0" marR="0" marT="0" marB="0">
                    <a:solidFill>
                      <a:srgbClr val="DD6F5C"/>
                    </a:solidFill>
                  </a:tcPr>
                </a:tc>
                <a:tc gridSpan="2">
                  <a:txBody>
                    <a:bodyPr/>
                    <a:lstStyle/>
                    <a:p>
                      <a:pPr>
                        <a:lnSpc>
                          <a:spcPct val="100000"/>
                        </a:lnSpc>
                      </a:pPr>
                      <a:endParaRPr sz="800" dirty="0">
                        <a:latin typeface="Times New Roman"/>
                        <a:cs typeface="Times New Roman"/>
                      </a:endParaRPr>
                    </a:p>
                  </a:txBody>
                  <a:tcPr marL="0" marR="0" marT="0" marB="0">
                    <a:solidFill>
                      <a:srgbClr val="DD6F5C"/>
                    </a:solidFill>
                  </a:tcPr>
                </a:tc>
                <a:tc hMerge="1">
                  <a:txBody>
                    <a:bodyPr/>
                    <a:lstStyle/>
                    <a:p>
                      <a:pPr>
                        <a:lnSpc>
                          <a:spcPct val="100000"/>
                        </a:lnSpc>
                      </a:pPr>
                      <a:endParaRPr sz="800" dirty="0">
                        <a:latin typeface="Times New Roman"/>
                        <a:cs typeface="Times New Roman"/>
                      </a:endParaRPr>
                    </a:p>
                  </a:txBody>
                  <a:tcPr marL="0" marR="0" marT="0" marB="0">
                    <a:solidFill>
                      <a:srgbClr val="DD6F5C"/>
                    </a:solidFill>
                  </a:tcPr>
                </a:tc>
                <a:tc>
                  <a:txBody>
                    <a:bodyPr/>
                    <a:lstStyle/>
                    <a:p>
                      <a:pPr>
                        <a:lnSpc>
                          <a:spcPct val="100000"/>
                        </a:lnSpc>
                      </a:pPr>
                      <a:endParaRPr sz="800" dirty="0">
                        <a:latin typeface="Times New Roman"/>
                        <a:cs typeface="Times New Roman"/>
                      </a:endParaRPr>
                    </a:p>
                  </a:txBody>
                  <a:tcPr marL="0" marR="0" marT="0" marB="0">
                    <a:solidFill>
                      <a:srgbClr val="DD6F5C"/>
                    </a:solidFill>
                  </a:tcPr>
                </a:tc>
                <a:tc>
                  <a:txBody>
                    <a:bodyPr/>
                    <a:lstStyle/>
                    <a:p>
                      <a:pPr>
                        <a:lnSpc>
                          <a:spcPct val="100000"/>
                        </a:lnSpc>
                      </a:pPr>
                      <a:endParaRPr sz="800" dirty="0">
                        <a:latin typeface="Times New Roman"/>
                        <a:cs typeface="Times New Roman"/>
                      </a:endParaRPr>
                    </a:p>
                  </a:txBody>
                  <a:tcPr marL="0" marR="0" marT="0" marB="0">
                    <a:solidFill>
                      <a:srgbClr val="DD6F5C"/>
                    </a:solidFill>
                  </a:tcPr>
                </a:tc>
                <a:extLst>
                  <a:ext uri="{0D108BD9-81ED-4DB2-BD59-A6C34878D82A}">
                    <a16:rowId xmlns:a16="http://schemas.microsoft.com/office/drawing/2014/main" val="10011"/>
                  </a:ext>
                </a:extLst>
              </a:tr>
              <a:tr h="213425">
                <a:tc>
                  <a:txBody>
                    <a:bodyPr/>
                    <a:lstStyle/>
                    <a:p>
                      <a:pPr marL="6350">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24130" marB="0"/>
                </a:tc>
                <a:tc gridSpan="2">
                  <a:txBody>
                    <a:bodyPr/>
                    <a:lstStyle/>
                    <a:p>
                      <a:pPr marL="136525">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24130" marB="0"/>
                </a:tc>
                <a:tc hMerge="1">
                  <a:txBody>
                    <a:bodyPr/>
                    <a:lstStyle/>
                    <a:p>
                      <a:pPr marL="136525">
                        <a:lnSpc>
                          <a:spcPct val="100000"/>
                        </a:lnSpc>
                        <a:spcBef>
                          <a:spcPts val="190"/>
                        </a:spcBef>
                      </a:pPr>
                      <a:endParaRPr sz="900" dirty="0">
                        <a:latin typeface="Proxima Nova Rg"/>
                        <a:cs typeface="Proxima Nova Rg"/>
                      </a:endParaRPr>
                    </a:p>
                  </a:txBody>
                  <a:tcPr marL="0" marR="0" marT="24130" marB="0"/>
                </a:tc>
                <a:tc>
                  <a:txBody>
                    <a:bodyPr/>
                    <a:lstStyle/>
                    <a:p>
                      <a:pPr marL="193675">
                        <a:lnSpc>
                          <a:spcPct val="100000"/>
                        </a:lnSpc>
                        <a:spcBef>
                          <a:spcPts val="190"/>
                        </a:spcBef>
                      </a:pPr>
                      <a:r>
                        <a:rPr sz="900" b="1" spc="-5" dirty="0">
                          <a:solidFill>
                            <a:srgbClr val="DD6F5C"/>
                          </a:solidFill>
                          <a:latin typeface="Proxima Nova Rg"/>
                          <a:cs typeface="Proxima Nova Rg"/>
                        </a:rPr>
                        <a:t>LARGE</a:t>
                      </a:r>
                      <a:r>
                        <a:rPr sz="900" b="1" spc="-1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24130" marB="0"/>
                </a:tc>
                <a:tc>
                  <a:txBody>
                    <a:bodyPr/>
                    <a:lstStyle/>
                    <a:p>
                      <a:pPr marL="208279">
                        <a:lnSpc>
                          <a:spcPct val="100000"/>
                        </a:lnSpc>
                        <a:spcBef>
                          <a:spcPts val="190"/>
                        </a:spcBef>
                      </a:pPr>
                      <a:r>
                        <a:rPr sz="900" b="1" spc="-5" dirty="0">
                          <a:solidFill>
                            <a:srgbClr val="DD6F5C"/>
                          </a:solidFill>
                          <a:latin typeface="Proxima Nova Rg"/>
                          <a:cs typeface="Proxima Nova Rg"/>
                        </a:rPr>
                        <a:t>HYBRID</a:t>
                      </a:r>
                      <a:endParaRPr sz="900" dirty="0">
                        <a:latin typeface="Proxima Nova Rg"/>
                        <a:cs typeface="Proxima Nova Rg"/>
                      </a:endParaRPr>
                    </a:p>
                  </a:txBody>
                  <a:tcPr marL="0" marR="0" marT="24130" marB="0"/>
                </a:tc>
                <a:extLst>
                  <a:ext uri="{0D108BD9-81ED-4DB2-BD59-A6C34878D82A}">
                    <a16:rowId xmlns:a16="http://schemas.microsoft.com/office/drawing/2014/main" val="10012"/>
                  </a:ext>
                </a:extLst>
              </a:tr>
              <a:tr h="288594">
                <a:tc>
                  <a:txBody>
                    <a:bodyPr/>
                    <a:lstStyle/>
                    <a:p>
                      <a:pPr marL="6350">
                        <a:lnSpc>
                          <a:spcPct val="100000"/>
                        </a:lnSpc>
                        <a:spcBef>
                          <a:spcPts val="55"/>
                        </a:spcBef>
                      </a:pPr>
                      <a:r>
                        <a:rPr lang="en-US" sz="900" spc="-5" dirty="0">
                          <a:solidFill>
                            <a:srgbClr val="57585B"/>
                          </a:solidFill>
                          <a:latin typeface="Proxima Nova Rg"/>
                          <a:cs typeface="Proxima Nova Rg"/>
                        </a:rPr>
                        <a:t>Columbia Dividend </a:t>
                      </a:r>
                      <a:r>
                        <a:rPr sz="900" spc="-5" dirty="0">
                          <a:solidFill>
                            <a:srgbClr val="57585B"/>
                          </a:solidFill>
                          <a:latin typeface="Proxima Nova Rg"/>
                          <a:cs typeface="Proxima Nova Rg"/>
                        </a:rPr>
                        <a:t>Income</a:t>
                      </a:r>
                      <a:endParaRPr sz="900" dirty="0">
                        <a:latin typeface="Proxima Nova Rg"/>
                        <a:cs typeface="Proxima Nova Rg"/>
                      </a:endParaRPr>
                    </a:p>
                  </a:txBody>
                  <a:tcPr marL="0" marR="0" marT="6985" marB="0"/>
                </a:tc>
                <a:tc gridSpan="2">
                  <a:txBody>
                    <a:bodyPr/>
                    <a:lstStyle/>
                    <a:p>
                      <a:pPr marL="136525">
                        <a:lnSpc>
                          <a:spcPct val="100000"/>
                        </a:lnSpc>
                        <a:spcBef>
                          <a:spcPts val="55"/>
                        </a:spcBef>
                      </a:pPr>
                      <a:r>
                        <a:rPr sz="900" spc="-5" dirty="0">
                          <a:solidFill>
                            <a:srgbClr val="57585B"/>
                          </a:solidFill>
                          <a:latin typeface="Proxima Nova Rg"/>
                          <a:cs typeface="Proxima Nova Rg"/>
                        </a:rPr>
                        <a:t>Fidelity 500</a:t>
                      </a:r>
                      <a:r>
                        <a:rPr sz="900" spc="-10"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a:txBody>
                  <a:tcPr marL="0" marR="0" marT="6985" marB="0"/>
                </a:tc>
                <a:tc hMerge="1">
                  <a:txBody>
                    <a:bodyPr/>
                    <a:lstStyle/>
                    <a:p>
                      <a:pPr marL="136525">
                        <a:lnSpc>
                          <a:spcPct val="100000"/>
                        </a:lnSpc>
                        <a:spcBef>
                          <a:spcPts val="55"/>
                        </a:spcBef>
                      </a:pPr>
                      <a:endParaRPr sz="900" dirty="0">
                        <a:latin typeface="Proxima Nova Rg"/>
                        <a:cs typeface="Proxima Nova Rg"/>
                      </a:endParaRPr>
                    </a:p>
                  </a:txBody>
                  <a:tcPr marL="0" marR="0" marT="6985" marB="0"/>
                </a:tc>
                <a:tc>
                  <a:txBody>
                    <a:bodyPr/>
                    <a:lstStyle/>
                    <a:p>
                      <a:pPr marL="193675">
                        <a:lnSpc>
                          <a:spcPct val="100000"/>
                        </a:lnSpc>
                        <a:spcBef>
                          <a:spcPts val="55"/>
                        </a:spcBef>
                      </a:pPr>
                      <a:r>
                        <a:rPr lang="en-US" sz="900" dirty="0">
                          <a:solidFill>
                            <a:schemeClr val="tx1">
                              <a:lumMod val="65000"/>
                              <a:lumOff val="35000"/>
                            </a:schemeClr>
                          </a:solidFill>
                          <a:latin typeface="Proxima Nova Rg"/>
                          <a:cs typeface="Proxima Nova Rg"/>
                        </a:rPr>
                        <a:t>MFS Growth</a:t>
                      </a:r>
                      <a:endParaRPr sz="900" dirty="0">
                        <a:solidFill>
                          <a:schemeClr val="tx1">
                            <a:lumMod val="65000"/>
                            <a:lumOff val="35000"/>
                          </a:schemeClr>
                        </a:solidFill>
                        <a:latin typeface="Proxima Nova Rg"/>
                        <a:cs typeface="Proxima Nova Rg"/>
                      </a:endParaRPr>
                    </a:p>
                  </a:txBody>
                  <a:tcPr marL="0" marR="0" marT="6985" marB="0"/>
                </a:tc>
                <a:tc>
                  <a:txBody>
                    <a:bodyPr/>
                    <a:lstStyle/>
                    <a:p>
                      <a:pPr marL="208279">
                        <a:lnSpc>
                          <a:spcPct val="100000"/>
                        </a:lnSpc>
                        <a:spcBef>
                          <a:spcPts val="55"/>
                        </a:spcBef>
                      </a:pPr>
                      <a:r>
                        <a:rPr sz="900" spc="-5" dirty="0">
                          <a:solidFill>
                            <a:srgbClr val="57585B"/>
                          </a:solidFill>
                          <a:latin typeface="Proxima Nova Rg"/>
                          <a:cs typeface="Proxima Nova Rg"/>
                        </a:rPr>
                        <a:t>Calvert Balanced (Socially</a:t>
                      </a:r>
                      <a:r>
                        <a:rPr sz="900" spc="20" dirty="0">
                          <a:solidFill>
                            <a:srgbClr val="57585B"/>
                          </a:solidFill>
                          <a:latin typeface="Proxima Nova Rg"/>
                          <a:cs typeface="Proxima Nova Rg"/>
                        </a:rPr>
                        <a:t> </a:t>
                      </a:r>
                      <a:r>
                        <a:rPr sz="900" spc="-5" dirty="0">
                          <a:solidFill>
                            <a:srgbClr val="57585B"/>
                          </a:solidFill>
                          <a:latin typeface="Proxima Nova Rg"/>
                          <a:cs typeface="Proxima Nova Rg"/>
                        </a:rPr>
                        <a:t>Responsible)</a:t>
                      </a:r>
                      <a:endParaRPr sz="900" dirty="0">
                        <a:latin typeface="Proxima Nova Rg"/>
                        <a:cs typeface="Proxima Nova Rg"/>
                      </a:endParaRPr>
                    </a:p>
                  </a:txBody>
                  <a:tcPr marL="0" marR="0" marT="6985" marB="0"/>
                </a:tc>
                <a:extLst>
                  <a:ext uri="{0D108BD9-81ED-4DB2-BD59-A6C34878D82A}">
                    <a16:rowId xmlns:a16="http://schemas.microsoft.com/office/drawing/2014/main" val="10013"/>
                  </a:ext>
                </a:extLst>
              </a:tr>
              <a:tr h="221995">
                <a:tc>
                  <a:txBody>
                    <a:bodyPr/>
                    <a:lstStyle/>
                    <a:p>
                      <a:pPr marL="6350">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65405" marB="0"/>
                </a:tc>
                <a:tc gridSpan="2">
                  <a:txBody>
                    <a:bodyPr/>
                    <a:lstStyle/>
                    <a:p>
                      <a:pPr marL="136525">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65405" marB="0"/>
                </a:tc>
                <a:tc hMerge="1">
                  <a:txBody>
                    <a:bodyPr/>
                    <a:lstStyle/>
                    <a:p>
                      <a:pPr marL="136525">
                        <a:lnSpc>
                          <a:spcPct val="100000"/>
                        </a:lnSpc>
                        <a:spcBef>
                          <a:spcPts val="515"/>
                        </a:spcBef>
                      </a:pPr>
                      <a:endParaRPr sz="900" dirty="0">
                        <a:latin typeface="Proxima Nova Rg"/>
                        <a:cs typeface="Proxima Nova Rg"/>
                      </a:endParaRPr>
                    </a:p>
                  </a:txBody>
                  <a:tcPr marL="0" marR="0" marT="65405" marB="0"/>
                </a:tc>
                <a:tc>
                  <a:txBody>
                    <a:bodyPr/>
                    <a:lstStyle/>
                    <a:p>
                      <a:pPr marL="193675">
                        <a:lnSpc>
                          <a:spcPct val="100000"/>
                        </a:lnSpc>
                        <a:spcBef>
                          <a:spcPts val="515"/>
                        </a:spcBef>
                      </a:pPr>
                      <a:r>
                        <a:rPr sz="900" b="1" spc="-5" dirty="0">
                          <a:solidFill>
                            <a:srgbClr val="DD6F5C"/>
                          </a:solidFill>
                          <a:latin typeface="Proxima Nova Rg"/>
                          <a:cs typeface="Proxima Nova Rg"/>
                        </a:rPr>
                        <a:t>MID</a:t>
                      </a:r>
                      <a:r>
                        <a:rPr sz="900" b="1" spc="5"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65405"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4"/>
                  </a:ext>
                </a:extLst>
              </a:tr>
              <a:tr h="219886">
                <a:tc>
                  <a:txBody>
                    <a:bodyPr/>
                    <a:lstStyle/>
                    <a:p>
                      <a:pPr marL="6350">
                        <a:lnSpc>
                          <a:spcPts val="1025"/>
                        </a:lnSpc>
                      </a:pPr>
                      <a:r>
                        <a:rPr lang="en-US" sz="900" dirty="0">
                          <a:solidFill>
                            <a:srgbClr val="57585A"/>
                          </a:solidFill>
                          <a:latin typeface="Proxima Nova Rg"/>
                          <a:cs typeface="Proxima Nova Rg"/>
                        </a:rPr>
                        <a:t>Wells Fargo Special </a:t>
                      </a:r>
                      <a:r>
                        <a:rPr sz="900" dirty="0">
                          <a:solidFill>
                            <a:srgbClr val="57585A"/>
                          </a:solidFill>
                          <a:latin typeface="Proxima Nova Rg"/>
                          <a:cs typeface="Proxima Nova Rg"/>
                        </a:rPr>
                        <a:t>Mid Cap</a:t>
                      </a:r>
                      <a:r>
                        <a:rPr sz="900" spc="5" dirty="0">
                          <a:solidFill>
                            <a:srgbClr val="57585A"/>
                          </a:solidFill>
                          <a:latin typeface="Proxima Nova Rg"/>
                          <a:cs typeface="Proxima Nova Rg"/>
                        </a:rPr>
                        <a:t> </a:t>
                      </a:r>
                      <a:r>
                        <a:rPr sz="900" dirty="0">
                          <a:solidFill>
                            <a:srgbClr val="57585A"/>
                          </a:solidFill>
                          <a:latin typeface="Proxima Nova Rg"/>
                          <a:cs typeface="Proxima Nova Rg"/>
                        </a:rPr>
                        <a:t>Value</a:t>
                      </a:r>
                      <a:endParaRPr sz="900" dirty="0">
                        <a:latin typeface="Proxima Nova Rg"/>
                        <a:cs typeface="Proxima Nova Rg"/>
                      </a:endParaRPr>
                    </a:p>
                  </a:txBody>
                  <a:tcPr marL="0" marR="0" marT="0" marB="0"/>
                </a:tc>
                <a:tc gridSpan="2">
                  <a:txBody>
                    <a:bodyPr/>
                    <a:lstStyle/>
                    <a:p>
                      <a:pPr marL="136525">
                        <a:lnSpc>
                          <a:spcPts val="1025"/>
                        </a:lnSpc>
                      </a:pPr>
                      <a:r>
                        <a:rPr sz="900" spc="-5" dirty="0">
                          <a:solidFill>
                            <a:srgbClr val="57585B"/>
                          </a:solidFill>
                          <a:latin typeface="Proxima Nova Rg"/>
                          <a:cs typeface="Proxima Nova Rg"/>
                        </a:rPr>
                        <a:t>Fidelity </a:t>
                      </a:r>
                      <a:r>
                        <a:rPr lang="en-US" sz="900" spc="-5" dirty="0">
                          <a:solidFill>
                            <a:srgbClr val="57585B"/>
                          </a:solidFill>
                          <a:latin typeface="Proxima Nova Rg"/>
                          <a:cs typeface="Proxima Nova Rg"/>
                        </a:rPr>
                        <a:t>Extended MKT</a:t>
                      </a:r>
                      <a:r>
                        <a:rPr sz="900" spc="5" dirty="0">
                          <a:solidFill>
                            <a:srgbClr val="57585B"/>
                          </a:solidFill>
                          <a:latin typeface="Proxima Nova Rg"/>
                          <a:cs typeface="Proxima Nova Rg"/>
                        </a:rPr>
                        <a:t> </a:t>
                      </a:r>
                      <a:r>
                        <a:rPr sz="900" spc="-5" dirty="0">
                          <a:solidFill>
                            <a:srgbClr val="57585B"/>
                          </a:solidFill>
                          <a:latin typeface="Proxima Nova Rg"/>
                          <a:cs typeface="Proxima Nova Rg"/>
                        </a:rPr>
                        <a:t>Index</a:t>
                      </a:r>
                      <a:endParaRPr sz="900" dirty="0">
                        <a:latin typeface="Proxima Nova Rg"/>
                        <a:cs typeface="Proxima Nova Rg"/>
                      </a:endParaRPr>
                    </a:p>
                  </a:txBody>
                  <a:tcPr marL="0" marR="0" marT="0" marB="0"/>
                </a:tc>
                <a:tc hMerge="1">
                  <a:txBody>
                    <a:bodyPr/>
                    <a:lstStyle/>
                    <a:p>
                      <a:pPr marL="136525">
                        <a:lnSpc>
                          <a:spcPts val="1025"/>
                        </a:lnSpc>
                      </a:pPr>
                      <a:endParaRPr sz="900" dirty="0">
                        <a:latin typeface="Proxima Nova Rg"/>
                        <a:cs typeface="Proxima Nova Rg"/>
                      </a:endParaRPr>
                    </a:p>
                  </a:txBody>
                  <a:tcPr marL="0" marR="0" marT="0" marB="0"/>
                </a:tc>
                <a:tc>
                  <a:txBody>
                    <a:bodyPr/>
                    <a:lstStyle/>
                    <a:p>
                      <a:pPr marL="193675">
                        <a:lnSpc>
                          <a:spcPts val="1025"/>
                        </a:lnSpc>
                      </a:pPr>
                      <a:r>
                        <a:rPr lang="en-US" sz="900" spc="-5" dirty="0">
                          <a:solidFill>
                            <a:srgbClr val="57585B"/>
                          </a:solidFill>
                          <a:latin typeface="Proxima Nova Rg"/>
                          <a:cs typeface="Proxima Nova Rg"/>
                        </a:rPr>
                        <a:t>MFS Mid</a:t>
                      </a:r>
                      <a:r>
                        <a:rPr sz="900" spc="-5" dirty="0">
                          <a:solidFill>
                            <a:srgbClr val="57585B"/>
                          </a:solidFill>
                          <a:latin typeface="Proxima Nova Rg"/>
                          <a:cs typeface="Proxima Nova Rg"/>
                        </a:rPr>
                        <a:t> Cap</a:t>
                      </a:r>
                      <a:r>
                        <a:rPr lang="en-US" sz="900" spc="-5" dirty="0">
                          <a:solidFill>
                            <a:srgbClr val="57585B"/>
                          </a:solidFill>
                          <a:latin typeface="Proxima Nova Rg"/>
                          <a:cs typeface="Proxima Nova Rg"/>
                        </a:rPr>
                        <a:t> Growth</a:t>
                      </a:r>
                      <a:endParaRPr sz="900" dirty="0">
                        <a:latin typeface="Proxima Nova Rg"/>
                        <a:cs typeface="Proxima Nova Rg"/>
                      </a:endParaRPr>
                    </a:p>
                  </a:txBody>
                  <a:tcPr marL="0" marR="0" marT="0"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5"/>
                  </a:ext>
                </a:extLst>
              </a:tr>
              <a:tr h="221996">
                <a:tc>
                  <a:txBody>
                    <a:bodyPr/>
                    <a:lstStyle/>
                    <a:p>
                      <a:pPr marL="6350">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VALUE</a:t>
                      </a:r>
                      <a:endParaRPr sz="900" dirty="0">
                        <a:latin typeface="Proxima Nova Rg"/>
                        <a:cs typeface="Proxima Nova Rg"/>
                      </a:endParaRPr>
                    </a:p>
                  </a:txBody>
                  <a:tcPr marL="0" marR="0" marT="65405" marB="0"/>
                </a:tc>
                <a:tc gridSpan="2">
                  <a:txBody>
                    <a:bodyPr/>
                    <a:lstStyle/>
                    <a:p>
                      <a:pPr marL="136525">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BLEND</a:t>
                      </a:r>
                      <a:endParaRPr sz="900" dirty="0">
                        <a:latin typeface="Proxima Nova Rg"/>
                        <a:cs typeface="Proxima Nova Rg"/>
                      </a:endParaRPr>
                    </a:p>
                  </a:txBody>
                  <a:tcPr marL="0" marR="0" marT="65405" marB="0"/>
                </a:tc>
                <a:tc hMerge="1">
                  <a:txBody>
                    <a:bodyPr/>
                    <a:lstStyle/>
                    <a:p>
                      <a:pPr marL="136525">
                        <a:lnSpc>
                          <a:spcPct val="100000"/>
                        </a:lnSpc>
                        <a:spcBef>
                          <a:spcPts val="515"/>
                        </a:spcBef>
                      </a:pPr>
                      <a:endParaRPr sz="900" dirty="0">
                        <a:latin typeface="Proxima Nova Rg"/>
                        <a:cs typeface="Proxima Nova Rg"/>
                      </a:endParaRPr>
                    </a:p>
                  </a:txBody>
                  <a:tcPr marL="0" marR="0" marT="65405" marB="0"/>
                </a:tc>
                <a:tc>
                  <a:txBody>
                    <a:bodyPr/>
                    <a:lstStyle/>
                    <a:p>
                      <a:pPr marL="193675">
                        <a:lnSpc>
                          <a:spcPct val="100000"/>
                        </a:lnSpc>
                        <a:spcBef>
                          <a:spcPts val="515"/>
                        </a:spcBef>
                      </a:pPr>
                      <a:r>
                        <a:rPr sz="900" b="1" spc="-5" dirty="0">
                          <a:solidFill>
                            <a:srgbClr val="DD6F5C"/>
                          </a:solidFill>
                          <a:latin typeface="Proxima Nova Rg"/>
                          <a:cs typeface="Proxima Nova Rg"/>
                        </a:rPr>
                        <a:t>SMALL</a:t>
                      </a:r>
                      <a:r>
                        <a:rPr sz="900" b="1" dirty="0">
                          <a:solidFill>
                            <a:srgbClr val="DD6F5C"/>
                          </a:solidFill>
                          <a:latin typeface="Proxima Nova Rg"/>
                          <a:cs typeface="Proxima Nova Rg"/>
                        </a:rPr>
                        <a:t> </a:t>
                      </a:r>
                      <a:r>
                        <a:rPr sz="900" b="1" spc="-5" dirty="0">
                          <a:solidFill>
                            <a:srgbClr val="DD6F5C"/>
                          </a:solidFill>
                          <a:latin typeface="Proxima Nova Rg"/>
                          <a:cs typeface="Proxima Nova Rg"/>
                        </a:rPr>
                        <a:t>GROWTH</a:t>
                      </a:r>
                      <a:endParaRPr sz="900" dirty="0">
                        <a:latin typeface="Proxima Nova Rg"/>
                        <a:cs typeface="Proxima Nova Rg"/>
                      </a:endParaRPr>
                    </a:p>
                  </a:txBody>
                  <a:tcPr marL="0" marR="0" marT="65405"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16"/>
                  </a:ext>
                </a:extLst>
              </a:tr>
              <a:tr h="144333">
                <a:tc>
                  <a:txBody>
                    <a:bodyPr/>
                    <a:lstStyle/>
                    <a:p>
                      <a:pPr marL="6350">
                        <a:lnSpc>
                          <a:spcPts val="1010"/>
                        </a:lnSpc>
                      </a:pPr>
                      <a:r>
                        <a:rPr sz="900" spc="-5" dirty="0">
                          <a:solidFill>
                            <a:srgbClr val="57585B"/>
                          </a:solidFill>
                          <a:latin typeface="Proxima Nova Rg"/>
                          <a:cs typeface="Proxima Nova Rg"/>
                        </a:rPr>
                        <a:t>Wells Fargo Special Small Cap</a:t>
                      </a:r>
                      <a:r>
                        <a:rPr sz="900" spc="25" dirty="0">
                          <a:solidFill>
                            <a:srgbClr val="57585B"/>
                          </a:solidFill>
                          <a:latin typeface="Proxima Nova Rg"/>
                          <a:cs typeface="Proxima Nova Rg"/>
                        </a:rPr>
                        <a:t> </a:t>
                      </a:r>
                      <a:r>
                        <a:rPr sz="900" spc="-5" dirty="0">
                          <a:solidFill>
                            <a:srgbClr val="57585B"/>
                          </a:solidFill>
                          <a:latin typeface="Proxima Nova Rg"/>
                          <a:cs typeface="Proxima Nova Rg"/>
                        </a:rPr>
                        <a:t>Value</a:t>
                      </a:r>
                      <a:endParaRPr sz="900" dirty="0">
                        <a:latin typeface="Proxima Nova Rg"/>
                        <a:cs typeface="Proxima Nova Rg"/>
                      </a:endParaRPr>
                    </a:p>
                  </a:txBody>
                  <a:tcPr marL="0" marR="0" marT="0" marB="0"/>
                </a:tc>
                <a:tc gridSpan="2">
                  <a:txBody>
                    <a:bodyPr/>
                    <a:lstStyle/>
                    <a:p>
                      <a:pPr marL="136525">
                        <a:lnSpc>
                          <a:spcPts val="1010"/>
                        </a:lnSpc>
                      </a:pPr>
                      <a:r>
                        <a:rPr sz="900" spc="-5" dirty="0">
                          <a:solidFill>
                            <a:srgbClr val="57585B"/>
                          </a:solidFill>
                          <a:latin typeface="Proxima Nova Rg"/>
                          <a:cs typeface="Proxima Nova Rg"/>
                        </a:rPr>
                        <a:t>Fidelity </a:t>
                      </a:r>
                      <a:r>
                        <a:rPr lang="en-US" sz="900" spc="-5" dirty="0">
                          <a:solidFill>
                            <a:srgbClr val="57585B"/>
                          </a:solidFill>
                          <a:latin typeface="Proxima Nova Rg"/>
                          <a:cs typeface="Proxima Nova Rg"/>
                        </a:rPr>
                        <a:t>Extended MKT</a:t>
                      </a:r>
                      <a:r>
                        <a:rPr sz="900" spc="-5" dirty="0">
                          <a:solidFill>
                            <a:srgbClr val="57585B"/>
                          </a:solidFill>
                          <a:latin typeface="Proxima Nova Rg"/>
                          <a:cs typeface="Proxima Nova Rg"/>
                        </a:rPr>
                        <a:t> index</a:t>
                      </a:r>
                      <a:endParaRPr sz="900" dirty="0">
                        <a:latin typeface="Proxima Nova Rg"/>
                        <a:cs typeface="Proxima Nova Rg"/>
                      </a:endParaRPr>
                    </a:p>
                  </a:txBody>
                  <a:tcPr marL="0" marR="0" marT="0" marB="0"/>
                </a:tc>
                <a:tc hMerge="1">
                  <a:txBody>
                    <a:bodyPr/>
                    <a:lstStyle/>
                    <a:p>
                      <a:pPr marL="136525">
                        <a:lnSpc>
                          <a:spcPts val="1010"/>
                        </a:lnSpc>
                      </a:pPr>
                      <a:endParaRPr sz="900" dirty="0">
                        <a:latin typeface="Proxima Nova Rg"/>
                        <a:cs typeface="Proxima Nova Rg"/>
                      </a:endParaRPr>
                    </a:p>
                  </a:txBody>
                  <a:tcPr marL="0" marR="0" marT="0" marB="0"/>
                </a:tc>
                <a:tc>
                  <a:txBody>
                    <a:bodyPr/>
                    <a:lstStyle/>
                    <a:p>
                      <a:pPr marL="193675">
                        <a:lnSpc>
                          <a:spcPts val="1010"/>
                        </a:lnSpc>
                      </a:pPr>
                      <a:r>
                        <a:rPr lang="en-US" sz="900" dirty="0">
                          <a:solidFill>
                            <a:schemeClr val="tx1">
                              <a:lumMod val="65000"/>
                              <a:lumOff val="35000"/>
                            </a:schemeClr>
                          </a:solidFill>
                          <a:latin typeface="Proxima Nova Rg"/>
                          <a:cs typeface="Proxima Nova Rg"/>
                        </a:rPr>
                        <a:t>Federated Kaufman Small Cap</a:t>
                      </a: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17"/>
                  </a:ext>
                </a:extLst>
              </a:tr>
              <a:tr h="147293">
                <a:tc>
                  <a:txBody>
                    <a:bodyPr/>
                    <a:lstStyle/>
                    <a:p>
                      <a:pPr marL="6350">
                        <a:lnSpc>
                          <a:spcPts val="1030"/>
                        </a:lnSpc>
                      </a:pPr>
                      <a:r>
                        <a:rPr sz="900" b="1" spc="-5" dirty="0">
                          <a:solidFill>
                            <a:srgbClr val="FFFFFF"/>
                          </a:solidFill>
                          <a:latin typeface="Proxima Nova Rg"/>
                          <a:cs typeface="Proxima Nova Rg"/>
                        </a:rPr>
                        <a:t>INTERNATIONAL/GLOBAL EQUITY</a:t>
                      </a:r>
                      <a:endParaRPr sz="900" dirty="0">
                        <a:latin typeface="Proxima Nova Rg"/>
                        <a:cs typeface="Proxima Nova Rg"/>
                      </a:endParaRPr>
                    </a:p>
                  </a:txBody>
                  <a:tcPr marL="0" marR="0" marT="0" marB="0">
                    <a:solidFill>
                      <a:srgbClr val="EBA99D"/>
                    </a:solidFill>
                  </a:tcPr>
                </a:tc>
                <a:tc gridSpan="2">
                  <a:txBody>
                    <a:bodyPr/>
                    <a:lstStyle/>
                    <a:p>
                      <a:pPr>
                        <a:lnSpc>
                          <a:spcPct val="100000"/>
                        </a:lnSpc>
                      </a:pPr>
                      <a:endParaRPr sz="800" dirty="0">
                        <a:latin typeface="Times New Roman"/>
                        <a:cs typeface="Times New Roman"/>
                      </a:endParaRPr>
                    </a:p>
                  </a:txBody>
                  <a:tcPr marL="0" marR="0" marT="0" marB="0">
                    <a:solidFill>
                      <a:srgbClr val="EBA99D"/>
                    </a:solidFill>
                  </a:tcPr>
                </a:tc>
                <a:tc hMerge="1">
                  <a:txBody>
                    <a:bodyPr/>
                    <a:lstStyle/>
                    <a:p>
                      <a:pPr>
                        <a:lnSpc>
                          <a:spcPct val="100000"/>
                        </a:lnSpc>
                      </a:pPr>
                      <a:endParaRPr sz="800" dirty="0">
                        <a:latin typeface="Times New Roman"/>
                        <a:cs typeface="Times New Roman"/>
                      </a:endParaRPr>
                    </a:p>
                  </a:txBody>
                  <a:tcPr marL="0" marR="0" marT="0" marB="0">
                    <a:solidFill>
                      <a:srgbClr val="EBA99D"/>
                    </a:solidFill>
                  </a:tcPr>
                </a:tc>
                <a:tc>
                  <a:txBody>
                    <a:bodyPr/>
                    <a:lstStyle/>
                    <a:p>
                      <a:pPr>
                        <a:lnSpc>
                          <a:spcPct val="100000"/>
                        </a:lnSpc>
                      </a:pPr>
                      <a:endParaRPr sz="800" dirty="0">
                        <a:latin typeface="Times New Roman"/>
                        <a:cs typeface="Times New Roman"/>
                      </a:endParaRPr>
                    </a:p>
                  </a:txBody>
                  <a:tcPr marL="0" marR="0" marT="0" marB="0">
                    <a:solidFill>
                      <a:srgbClr val="EBA99D"/>
                    </a:solidFill>
                  </a:tcPr>
                </a:tc>
                <a:tc>
                  <a:txBody>
                    <a:bodyPr/>
                    <a:lstStyle/>
                    <a:p>
                      <a:pPr>
                        <a:lnSpc>
                          <a:spcPct val="100000"/>
                        </a:lnSpc>
                      </a:pPr>
                      <a:endParaRPr sz="800" dirty="0">
                        <a:latin typeface="Times New Roman"/>
                        <a:cs typeface="Times New Roman"/>
                      </a:endParaRPr>
                    </a:p>
                  </a:txBody>
                  <a:tcPr marL="0" marR="0" marT="0" marB="0">
                    <a:solidFill>
                      <a:srgbClr val="EBA99D"/>
                    </a:solidFill>
                  </a:tcPr>
                </a:tc>
                <a:extLst>
                  <a:ext uri="{0D108BD9-81ED-4DB2-BD59-A6C34878D82A}">
                    <a16:rowId xmlns:a16="http://schemas.microsoft.com/office/drawing/2014/main" val="10018"/>
                  </a:ext>
                </a:extLst>
              </a:tr>
              <a:tr h="152158">
                <a:tc>
                  <a:txBody>
                    <a:bodyPr/>
                    <a:lstStyle/>
                    <a:p>
                      <a:pPr marL="6350">
                        <a:lnSpc>
                          <a:spcPts val="1055"/>
                        </a:lnSpc>
                      </a:pPr>
                      <a:r>
                        <a:rPr sz="900" b="1" spc="-5" dirty="0">
                          <a:solidFill>
                            <a:srgbClr val="EBA99D"/>
                          </a:solidFill>
                          <a:latin typeface="Proxima Nova Rg"/>
                          <a:cs typeface="Proxima Nova Rg"/>
                        </a:rPr>
                        <a:t>FOREIGN LARGE</a:t>
                      </a:r>
                      <a:r>
                        <a:rPr sz="900" b="1" spc="-15" dirty="0">
                          <a:solidFill>
                            <a:srgbClr val="EBA99D"/>
                          </a:solidFill>
                          <a:latin typeface="Proxima Nova Rg"/>
                          <a:cs typeface="Proxima Nova Rg"/>
                        </a:rPr>
                        <a:t> </a:t>
                      </a:r>
                      <a:r>
                        <a:rPr sz="900" b="1" spc="-5" dirty="0">
                          <a:solidFill>
                            <a:srgbClr val="EBA99D"/>
                          </a:solidFill>
                          <a:latin typeface="Proxima Nova Rg"/>
                          <a:cs typeface="Proxima Nova Rg"/>
                        </a:rPr>
                        <a:t>CAP</a:t>
                      </a:r>
                      <a:endParaRPr sz="900" dirty="0">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marL="193675">
                        <a:lnSpc>
                          <a:spcPts val="1055"/>
                        </a:lnSpc>
                      </a:pPr>
                      <a:r>
                        <a:rPr sz="900" b="1" spc="-5" dirty="0">
                          <a:solidFill>
                            <a:srgbClr val="EBA99D"/>
                          </a:solidFill>
                          <a:latin typeface="Proxima Nova Rg"/>
                          <a:cs typeface="Proxima Nova Rg"/>
                        </a:rPr>
                        <a:t>EMERGING MARKETS</a:t>
                      </a:r>
                      <a:r>
                        <a:rPr sz="900" b="1" dirty="0">
                          <a:solidFill>
                            <a:srgbClr val="EBA99D"/>
                          </a:solidFill>
                          <a:latin typeface="Proxima Nova Rg"/>
                          <a:cs typeface="Proxima Nova Rg"/>
                        </a:rPr>
                        <a:t> </a:t>
                      </a:r>
                      <a:r>
                        <a:rPr sz="900" b="1" spc="-5" dirty="0">
                          <a:solidFill>
                            <a:srgbClr val="EBA99D"/>
                          </a:solidFill>
                          <a:latin typeface="Proxima Nova Rg"/>
                          <a:cs typeface="Proxima Nova Rg"/>
                        </a:rPr>
                        <a:t>STOCK</a:t>
                      </a:r>
                      <a:endParaRPr sz="900" dirty="0">
                        <a:latin typeface="Proxima Nova Rg"/>
                        <a:cs typeface="Proxima Nova Rg"/>
                      </a:endParaRPr>
                    </a:p>
                  </a:txBody>
                  <a:tcPr marL="0" marR="0" marT="0" marB="0"/>
                </a:tc>
                <a:tc>
                  <a:txBody>
                    <a:bodyPr/>
                    <a:lstStyle/>
                    <a:p>
                      <a:pPr marL="208279">
                        <a:lnSpc>
                          <a:spcPts val="1055"/>
                        </a:lnSpc>
                      </a:pPr>
                      <a:endParaRPr sz="900" dirty="0">
                        <a:latin typeface="Proxima Nova Rg"/>
                        <a:cs typeface="Proxima Nova Rg"/>
                      </a:endParaRPr>
                    </a:p>
                  </a:txBody>
                  <a:tcPr marL="0" marR="0" marT="0" marB="0"/>
                </a:tc>
                <a:extLst>
                  <a:ext uri="{0D108BD9-81ED-4DB2-BD59-A6C34878D82A}">
                    <a16:rowId xmlns:a16="http://schemas.microsoft.com/office/drawing/2014/main" val="10019"/>
                  </a:ext>
                </a:extLst>
              </a:tr>
              <a:tr h="146991">
                <a:tc>
                  <a:txBody>
                    <a:bodyPr/>
                    <a:lstStyle/>
                    <a:p>
                      <a:pPr marL="6350">
                        <a:lnSpc>
                          <a:spcPts val="1030"/>
                        </a:lnSpc>
                      </a:pPr>
                      <a:r>
                        <a:rPr lang="en-US" sz="900" dirty="0">
                          <a:solidFill>
                            <a:schemeClr val="tx1">
                              <a:lumMod val="65000"/>
                              <a:lumOff val="35000"/>
                            </a:schemeClr>
                          </a:solidFill>
                          <a:latin typeface="Proxima Nova Rg"/>
                          <a:cs typeface="Proxima Nova Rg"/>
                        </a:rPr>
                        <a:t>MFS International Diversification</a:t>
                      </a:r>
                      <a:endParaRPr sz="900" dirty="0">
                        <a:solidFill>
                          <a:schemeClr val="tx1">
                            <a:lumMod val="65000"/>
                            <a:lumOff val="35000"/>
                          </a:schemeClr>
                        </a:solidFill>
                        <a:latin typeface="Proxima Nova Rg"/>
                        <a:cs typeface="Proxima Nova Rg"/>
                      </a:endParaRPr>
                    </a:p>
                  </a:txBody>
                  <a:tcPr marL="0" marR="0" marT="0" marB="0"/>
                </a:tc>
                <a:tc gridSpan="2">
                  <a:txBody>
                    <a:bodyPr/>
                    <a:lstStyle/>
                    <a:p>
                      <a:pPr>
                        <a:lnSpc>
                          <a:spcPct val="100000"/>
                        </a:lnSpc>
                      </a:pPr>
                      <a:endParaRPr sz="800" dirty="0">
                        <a:latin typeface="Times New Roman"/>
                        <a:cs typeface="Times New Roman"/>
                      </a:endParaRPr>
                    </a:p>
                  </a:txBody>
                  <a:tcPr marL="0" marR="0" marT="0" marB="0"/>
                </a:tc>
                <a:tc hMerge="1">
                  <a:txBody>
                    <a:bodyPr/>
                    <a:lstStyle/>
                    <a:p>
                      <a:pPr>
                        <a:lnSpc>
                          <a:spcPct val="100000"/>
                        </a:lnSpc>
                      </a:pPr>
                      <a:endParaRPr sz="800" dirty="0">
                        <a:latin typeface="Times New Roman"/>
                        <a:cs typeface="Times New Roman"/>
                      </a:endParaRPr>
                    </a:p>
                  </a:txBody>
                  <a:tcPr marL="0" marR="0" marT="0" marB="0"/>
                </a:tc>
                <a:tc>
                  <a:txBody>
                    <a:bodyPr/>
                    <a:lstStyle/>
                    <a:p>
                      <a:pPr marL="193675">
                        <a:lnSpc>
                          <a:spcPts val="1030"/>
                        </a:lnSpc>
                      </a:pPr>
                      <a:r>
                        <a:rPr lang="en-US" sz="900" dirty="0">
                          <a:solidFill>
                            <a:schemeClr val="tx1">
                              <a:lumMod val="65000"/>
                              <a:lumOff val="35000"/>
                            </a:schemeClr>
                          </a:solidFill>
                          <a:latin typeface="Proxima Nova Rg"/>
                          <a:cs typeface="Proxima Nova Rg"/>
                        </a:rPr>
                        <a:t>American Funds New World</a:t>
                      </a: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20"/>
                  </a:ext>
                </a:extLst>
              </a:tr>
              <a:tr h="292565">
                <a:tc>
                  <a:txBody>
                    <a:bodyPr/>
                    <a:lstStyle/>
                    <a:p>
                      <a:pPr marL="6350">
                        <a:lnSpc>
                          <a:spcPts val="1030"/>
                        </a:lnSpc>
                      </a:pPr>
                      <a:endParaRPr sz="900" dirty="0">
                        <a:latin typeface="Proxima Nova Rg"/>
                        <a:cs typeface="Proxima Nova Rg"/>
                      </a:endParaRPr>
                    </a:p>
                  </a:txBody>
                  <a:tcPr marL="0" marR="0" marT="0" marB="0"/>
                </a:tc>
                <a:tc gridSpan="2">
                  <a:txBody>
                    <a:bodyPr/>
                    <a:lstStyle/>
                    <a:p>
                      <a:pPr>
                        <a:lnSpc>
                          <a:spcPct val="100000"/>
                        </a:lnSpc>
                      </a:pPr>
                      <a:endParaRPr sz="900" dirty="0">
                        <a:latin typeface="Times New Roman"/>
                        <a:cs typeface="Times New Roman"/>
                      </a:endParaRPr>
                    </a:p>
                  </a:txBody>
                  <a:tcPr marL="0" marR="0" marT="0" marB="0"/>
                </a:tc>
                <a:tc hMerge="1">
                  <a:txBody>
                    <a:bodyPr/>
                    <a:lstStyle/>
                    <a:p>
                      <a:pPr>
                        <a:lnSpc>
                          <a:spcPct val="100000"/>
                        </a:lnSpc>
                      </a:pPr>
                      <a:endParaRPr sz="900" dirty="0">
                        <a:latin typeface="Times New Roman"/>
                        <a:cs typeface="Times New Roman"/>
                      </a:endParaRPr>
                    </a:p>
                  </a:txBody>
                  <a:tcPr marL="0" marR="0" marT="0" marB="0"/>
                </a:tc>
                <a:tc>
                  <a:txBody>
                    <a:bodyPr/>
                    <a:lstStyle/>
                    <a:p>
                      <a:pPr>
                        <a:lnSpc>
                          <a:spcPct val="100000"/>
                        </a:lnSpc>
                      </a:pPr>
                      <a:endParaRPr sz="900" dirty="0">
                        <a:latin typeface="Times New Roman"/>
                        <a:cs typeface="Times New Roman"/>
                      </a:endParaRPr>
                    </a:p>
                  </a:txBody>
                  <a:tcPr marL="0" marR="0" marT="0" marB="0"/>
                </a:tc>
                <a:tc>
                  <a:txBody>
                    <a:bodyPr/>
                    <a:lstStyle/>
                    <a:p>
                      <a:pPr>
                        <a:lnSpc>
                          <a:spcPct val="100000"/>
                        </a:lnSpc>
                      </a:pPr>
                      <a:endParaRPr sz="900" dirty="0">
                        <a:latin typeface="Times New Roman"/>
                        <a:cs typeface="Times New Roman"/>
                      </a:endParaRPr>
                    </a:p>
                  </a:txBody>
                  <a:tcPr marL="0" marR="0" marT="0" marB="0"/>
                </a:tc>
                <a:extLst>
                  <a:ext uri="{0D108BD9-81ED-4DB2-BD59-A6C34878D82A}">
                    <a16:rowId xmlns:a16="http://schemas.microsoft.com/office/drawing/2014/main" val="10021"/>
                  </a:ext>
                </a:extLst>
              </a:tr>
              <a:tr h="147293">
                <a:tc>
                  <a:txBody>
                    <a:bodyPr/>
                    <a:lstStyle/>
                    <a:p>
                      <a:pPr marL="6350">
                        <a:lnSpc>
                          <a:spcPts val="1030"/>
                        </a:lnSpc>
                      </a:pPr>
                      <a:r>
                        <a:rPr sz="900" b="1" spc="-5" dirty="0">
                          <a:solidFill>
                            <a:srgbClr val="FFFFFF"/>
                          </a:solidFill>
                          <a:latin typeface="Proxima Nova Rg"/>
                          <a:cs typeface="Proxima Nova Rg"/>
                        </a:rPr>
                        <a:t>INFLATION</a:t>
                      </a:r>
                      <a:r>
                        <a:rPr sz="900" b="1" spc="-20" dirty="0">
                          <a:solidFill>
                            <a:srgbClr val="FFFFFF"/>
                          </a:solidFill>
                          <a:latin typeface="Proxima Nova Rg"/>
                          <a:cs typeface="Proxima Nova Rg"/>
                        </a:rPr>
                        <a:t> </a:t>
                      </a:r>
                      <a:r>
                        <a:rPr sz="900" b="1" spc="-5" dirty="0">
                          <a:solidFill>
                            <a:srgbClr val="FFFFFF"/>
                          </a:solidFill>
                          <a:latin typeface="Proxima Nova Rg"/>
                          <a:cs typeface="Proxima Nova Rg"/>
                        </a:rPr>
                        <a:t>HEDGE</a:t>
                      </a:r>
                      <a:endParaRPr sz="900" dirty="0">
                        <a:latin typeface="Proxima Nova Rg"/>
                        <a:cs typeface="Proxima Nova Rg"/>
                      </a:endParaRPr>
                    </a:p>
                  </a:txBody>
                  <a:tcPr marL="0" marR="0" marT="0" marB="0">
                    <a:solidFill>
                      <a:srgbClr val="63BBE1"/>
                    </a:solidFill>
                  </a:tcPr>
                </a:tc>
                <a:tc gridSpan="2">
                  <a:txBody>
                    <a:bodyPr/>
                    <a:lstStyle/>
                    <a:p>
                      <a:pPr>
                        <a:lnSpc>
                          <a:spcPct val="100000"/>
                        </a:lnSpc>
                      </a:pPr>
                      <a:endParaRPr sz="800" dirty="0">
                        <a:latin typeface="Times New Roman"/>
                        <a:cs typeface="Times New Roman"/>
                      </a:endParaRPr>
                    </a:p>
                  </a:txBody>
                  <a:tcPr marL="0" marR="0" marT="0" marB="0">
                    <a:solidFill>
                      <a:srgbClr val="63BBE1"/>
                    </a:solidFill>
                  </a:tcPr>
                </a:tc>
                <a:tc hMerge="1">
                  <a:txBody>
                    <a:bodyPr/>
                    <a:lstStyle/>
                    <a:p>
                      <a:pPr>
                        <a:lnSpc>
                          <a:spcPct val="100000"/>
                        </a:lnSpc>
                      </a:pPr>
                      <a:endParaRPr sz="800" dirty="0">
                        <a:latin typeface="Times New Roman"/>
                        <a:cs typeface="Times New Roman"/>
                      </a:endParaRPr>
                    </a:p>
                  </a:txBody>
                  <a:tcPr marL="0" marR="0" marT="0" marB="0">
                    <a:solidFill>
                      <a:srgbClr val="63BBE1"/>
                    </a:solidFill>
                  </a:tcPr>
                </a:tc>
                <a:tc>
                  <a:txBody>
                    <a:bodyPr/>
                    <a:lstStyle/>
                    <a:p>
                      <a:pPr>
                        <a:lnSpc>
                          <a:spcPct val="100000"/>
                        </a:lnSpc>
                      </a:pPr>
                      <a:endParaRPr sz="800" dirty="0">
                        <a:latin typeface="Times New Roman"/>
                        <a:cs typeface="Times New Roman"/>
                      </a:endParaRPr>
                    </a:p>
                  </a:txBody>
                  <a:tcPr marL="0" marR="0" marT="0" marB="0">
                    <a:solidFill>
                      <a:srgbClr val="63BBE1"/>
                    </a:solidFill>
                  </a:tcPr>
                </a:tc>
                <a:tc>
                  <a:txBody>
                    <a:bodyPr/>
                    <a:lstStyle/>
                    <a:p>
                      <a:pPr>
                        <a:lnSpc>
                          <a:spcPct val="100000"/>
                        </a:lnSpc>
                      </a:pPr>
                      <a:endParaRPr sz="800" dirty="0">
                        <a:latin typeface="Times New Roman"/>
                        <a:cs typeface="Times New Roman"/>
                      </a:endParaRPr>
                    </a:p>
                  </a:txBody>
                  <a:tcPr marL="0" marR="0" marT="0" marB="0">
                    <a:solidFill>
                      <a:srgbClr val="63BBE1"/>
                    </a:solidFill>
                  </a:tcPr>
                </a:tc>
                <a:extLst>
                  <a:ext uri="{0D108BD9-81ED-4DB2-BD59-A6C34878D82A}">
                    <a16:rowId xmlns:a16="http://schemas.microsoft.com/office/drawing/2014/main" val="10022"/>
                  </a:ext>
                </a:extLst>
              </a:tr>
              <a:tr h="150247">
                <a:tc>
                  <a:txBody>
                    <a:bodyPr/>
                    <a:lstStyle/>
                    <a:p>
                      <a:pPr marL="6350">
                        <a:lnSpc>
                          <a:spcPts val="1045"/>
                        </a:lnSpc>
                      </a:pPr>
                      <a:r>
                        <a:rPr sz="900" b="1" spc="-5" dirty="0">
                          <a:solidFill>
                            <a:srgbClr val="63BBE1"/>
                          </a:solidFill>
                          <a:latin typeface="Proxima Nova Rg"/>
                          <a:cs typeface="Proxima Nova Rg"/>
                        </a:rPr>
                        <a:t>INFLATION PROTECTED</a:t>
                      </a:r>
                      <a:r>
                        <a:rPr sz="900" b="1" spc="-20" dirty="0">
                          <a:solidFill>
                            <a:srgbClr val="63BBE1"/>
                          </a:solidFill>
                          <a:latin typeface="Proxima Nova Rg"/>
                          <a:cs typeface="Proxima Nova Rg"/>
                        </a:rPr>
                        <a:t> </a:t>
                      </a:r>
                      <a:r>
                        <a:rPr sz="900" b="1" spc="-5" dirty="0">
                          <a:solidFill>
                            <a:srgbClr val="63BBE1"/>
                          </a:solidFill>
                          <a:latin typeface="Proxima Nova Rg"/>
                          <a:cs typeface="Proxima Nova Rg"/>
                        </a:rPr>
                        <a:t>BOND</a:t>
                      </a:r>
                      <a:endParaRPr sz="900" dirty="0">
                        <a:latin typeface="Proxima Nova Rg"/>
                        <a:cs typeface="Proxima Nova Rg"/>
                      </a:endParaRPr>
                    </a:p>
                  </a:txBody>
                  <a:tcPr marL="0" marR="0" marT="0" marB="0"/>
                </a:tc>
                <a:tc gridSpan="2">
                  <a:txBody>
                    <a:bodyPr/>
                    <a:lstStyle/>
                    <a:p>
                      <a:pPr marL="136525">
                        <a:lnSpc>
                          <a:spcPts val="1045"/>
                        </a:lnSpc>
                      </a:pPr>
                      <a:r>
                        <a:rPr sz="900" b="1" spc="-5" dirty="0">
                          <a:solidFill>
                            <a:srgbClr val="63BBE1"/>
                          </a:solidFill>
                          <a:latin typeface="Proxima Nova Rg"/>
                          <a:cs typeface="Proxima Nova Rg"/>
                        </a:rPr>
                        <a:t>REAL</a:t>
                      </a:r>
                      <a:r>
                        <a:rPr sz="900" b="1" spc="-15" dirty="0">
                          <a:solidFill>
                            <a:srgbClr val="63BBE1"/>
                          </a:solidFill>
                          <a:latin typeface="Proxima Nova Rg"/>
                          <a:cs typeface="Proxima Nova Rg"/>
                        </a:rPr>
                        <a:t> </a:t>
                      </a:r>
                      <a:r>
                        <a:rPr sz="900" b="1" spc="-5" dirty="0">
                          <a:solidFill>
                            <a:srgbClr val="63BBE1"/>
                          </a:solidFill>
                          <a:latin typeface="Proxima Nova Rg"/>
                          <a:cs typeface="Proxima Nova Rg"/>
                        </a:rPr>
                        <a:t>ESTATE/REIT</a:t>
                      </a:r>
                      <a:endParaRPr sz="900" dirty="0">
                        <a:latin typeface="Proxima Nova Rg"/>
                        <a:cs typeface="Proxima Nova Rg"/>
                      </a:endParaRPr>
                    </a:p>
                  </a:txBody>
                  <a:tcPr marL="0" marR="0" marT="0" marB="0"/>
                </a:tc>
                <a:tc hMerge="1">
                  <a:txBody>
                    <a:bodyPr/>
                    <a:lstStyle/>
                    <a:p>
                      <a:pPr marL="136525">
                        <a:lnSpc>
                          <a:spcPts val="1045"/>
                        </a:lnSpc>
                      </a:pPr>
                      <a:endParaRPr sz="900" dirty="0">
                        <a:latin typeface="Proxima Nova Rg"/>
                        <a:cs typeface="Proxima Nova Rg"/>
                      </a:endParaRPr>
                    </a:p>
                  </a:txBody>
                  <a:tcPr marL="0" marR="0" marT="0" marB="0"/>
                </a:tc>
                <a:tc>
                  <a:txBody>
                    <a:bodyPr/>
                    <a:lstStyle/>
                    <a:p>
                      <a:pPr marL="222885">
                        <a:lnSpc>
                          <a:spcPts val="1045"/>
                        </a:lnSpc>
                      </a:pPr>
                      <a:endParaRPr sz="900" dirty="0">
                        <a:latin typeface="Proxima Nova Rg"/>
                        <a:cs typeface="Proxima Nova Rg"/>
                      </a:endParaRPr>
                    </a:p>
                  </a:txBody>
                  <a:tcPr marL="0" marR="0" marT="0" marB="0"/>
                </a:tc>
                <a:tc>
                  <a:txBody>
                    <a:bodyPr/>
                    <a:lstStyle/>
                    <a:p>
                      <a:pPr>
                        <a:lnSpc>
                          <a:spcPct val="100000"/>
                        </a:lnSpc>
                      </a:pPr>
                      <a:endParaRPr sz="800" dirty="0">
                        <a:latin typeface="Times New Roman"/>
                        <a:cs typeface="Times New Roman"/>
                      </a:endParaRPr>
                    </a:p>
                  </a:txBody>
                  <a:tcPr marL="0" marR="0" marT="0" marB="0"/>
                </a:tc>
                <a:extLst>
                  <a:ext uri="{0D108BD9-81ED-4DB2-BD59-A6C34878D82A}">
                    <a16:rowId xmlns:a16="http://schemas.microsoft.com/office/drawing/2014/main" val="10023"/>
                  </a:ext>
                </a:extLst>
              </a:tr>
              <a:tr h="141827">
                <a:tc>
                  <a:txBody>
                    <a:bodyPr/>
                    <a:lstStyle/>
                    <a:p>
                      <a:pPr marL="6350">
                        <a:lnSpc>
                          <a:spcPts val="990"/>
                        </a:lnSpc>
                      </a:pPr>
                      <a:r>
                        <a:rPr sz="900" spc="-5" dirty="0">
                          <a:solidFill>
                            <a:srgbClr val="57585B"/>
                          </a:solidFill>
                          <a:latin typeface="Proxima Nova Rg"/>
                          <a:cs typeface="Proxima Nova Rg"/>
                        </a:rPr>
                        <a:t>Vanguard Inflation-Protected</a:t>
                      </a:r>
                      <a:r>
                        <a:rPr sz="900" spc="10" dirty="0">
                          <a:solidFill>
                            <a:srgbClr val="57585B"/>
                          </a:solidFill>
                          <a:latin typeface="Proxima Nova Rg"/>
                          <a:cs typeface="Proxima Nova Rg"/>
                        </a:rPr>
                        <a:t> </a:t>
                      </a:r>
                      <a:r>
                        <a:rPr sz="900" spc="-5" dirty="0">
                          <a:solidFill>
                            <a:srgbClr val="57585B"/>
                          </a:solidFill>
                          <a:latin typeface="Proxima Nova Rg"/>
                          <a:cs typeface="Proxima Nova Rg"/>
                        </a:rPr>
                        <a:t>Secs</a:t>
                      </a:r>
                      <a:endParaRPr sz="900" dirty="0">
                        <a:latin typeface="Proxima Nova Rg"/>
                        <a:cs typeface="Proxima Nova Rg"/>
                      </a:endParaRPr>
                    </a:p>
                  </a:txBody>
                  <a:tcPr marL="0" marR="0" marT="0" marB="0"/>
                </a:tc>
                <a:tc gridSpan="2">
                  <a:txBody>
                    <a:bodyPr/>
                    <a:lstStyle/>
                    <a:p>
                      <a:pPr marL="136525">
                        <a:lnSpc>
                          <a:spcPts val="990"/>
                        </a:lnSpc>
                      </a:pPr>
                      <a:r>
                        <a:rPr lang="en-US" sz="900" dirty="0">
                          <a:solidFill>
                            <a:schemeClr val="tx1">
                              <a:lumMod val="65000"/>
                              <a:lumOff val="35000"/>
                            </a:schemeClr>
                          </a:solidFill>
                          <a:latin typeface="Proxima Nova Rg"/>
                          <a:cs typeface="Proxima Nova Rg"/>
                        </a:rPr>
                        <a:t>Vanguard Real Estate Index</a:t>
                      </a:r>
                      <a:endParaRPr sz="900" dirty="0">
                        <a:solidFill>
                          <a:schemeClr val="tx1">
                            <a:lumMod val="65000"/>
                            <a:lumOff val="35000"/>
                          </a:schemeClr>
                        </a:solidFill>
                        <a:latin typeface="Proxima Nova Rg"/>
                        <a:cs typeface="Proxima Nova Rg"/>
                      </a:endParaRPr>
                    </a:p>
                  </a:txBody>
                  <a:tcPr marL="0" marR="0" marT="0" marB="0"/>
                </a:tc>
                <a:tc hMerge="1">
                  <a:txBody>
                    <a:bodyPr/>
                    <a:lstStyle/>
                    <a:p>
                      <a:pPr marL="136525">
                        <a:lnSpc>
                          <a:spcPts val="990"/>
                        </a:lnSpc>
                      </a:pPr>
                      <a:endParaRPr sz="900" dirty="0">
                        <a:solidFill>
                          <a:schemeClr val="tx1">
                            <a:lumMod val="65000"/>
                            <a:lumOff val="35000"/>
                          </a:schemeClr>
                        </a:solidFill>
                        <a:latin typeface="Proxima Nova Rg"/>
                        <a:cs typeface="Proxima Nova Rg"/>
                      </a:endParaRPr>
                    </a:p>
                  </a:txBody>
                  <a:tcPr marL="0" marR="0" marT="0" marB="0"/>
                </a:tc>
                <a:tc>
                  <a:txBody>
                    <a:bodyPr/>
                    <a:lstStyle/>
                    <a:p>
                      <a:pPr>
                        <a:lnSpc>
                          <a:spcPct val="100000"/>
                        </a:lnSpc>
                      </a:pPr>
                      <a:endParaRPr sz="700" dirty="0">
                        <a:latin typeface="Times New Roman"/>
                        <a:cs typeface="Times New Roman"/>
                      </a:endParaRPr>
                    </a:p>
                  </a:txBody>
                  <a:tcPr marL="0" marR="0" marT="0" marB="0"/>
                </a:tc>
                <a:tc>
                  <a:txBody>
                    <a:bodyPr/>
                    <a:lstStyle/>
                    <a:p>
                      <a:pPr>
                        <a:lnSpc>
                          <a:spcPct val="100000"/>
                        </a:lnSpc>
                      </a:pPr>
                      <a:endParaRPr sz="700" dirty="0">
                        <a:latin typeface="Times New Roman"/>
                        <a:cs typeface="Times New Roman"/>
                      </a:endParaRPr>
                    </a:p>
                  </a:txBody>
                  <a:tcPr marL="0" marR="0" marT="0" marB="0"/>
                </a:tc>
                <a:extLst>
                  <a:ext uri="{0D108BD9-81ED-4DB2-BD59-A6C34878D82A}">
                    <a16:rowId xmlns:a16="http://schemas.microsoft.com/office/drawing/2014/main" val="10024"/>
                  </a:ext>
                </a:extLst>
              </a:tr>
            </a:tbl>
          </a:graphicData>
        </a:graphic>
      </p:graphicFrame>
      <p:sp>
        <p:nvSpPr>
          <p:cNvPr id="5" name="object 13">
            <a:extLst>
              <a:ext uri="{FF2B5EF4-FFF2-40B4-BE49-F238E27FC236}">
                <a16:creationId xmlns:a16="http://schemas.microsoft.com/office/drawing/2014/main" id="{F91DF007-8741-41FF-9E3F-E692C7C0C3F7}"/>
              </a:ext>
            </a:extLst>
          </p:cNvPr>
          <p:cNvSpPr txBox="1"/>
          <p:nvPr/>
        </p:nvSpPr>
        <p:spPr>
          <a:xfrm>
            <a:off x="4492978" y="2275632"/>
            <a:ext cx="1614708" cy="453970"/>
          </a:xfrm>
          <a:prstGeom prst="rect">
            <a:avLst/>
          </a:prstGeom>
        </p:spPr>
        <p:txBody>
          <a:bodyPr vert="horz" wrap="square" lIns="0" tIns="12700" rIns="0" bIns="0" rtlCol="0">
            <a:spAutoFit/>
          </a:bodyPr>
          <a:lstStyle/>
          <a:p>
            <a:pPr marL="12700">
              <a:lnSpc>
                <a:spcPct val="100000"/>
              </a:lnSpc>
              <a:spcBef>
                <a:spcPts val="100"/>
              </a:spcBef>
            </a:pPr>
            <a:endParaRPr lang="en-US" sz="900" b="1" spc="-5" dirty="0">
              <a:solidFill>
                <a:srgbClr val="D18A29"/>
              </a:solidFill>
              <a:latin typeface="Proxima Nova Rg"/>
              <a:cs typeface="Proxima Nova Rg"/>
            </a:endParaRPr>
          </a:p>
          <a:p>
            <a:pPr marL="12700">
              <a:lnSpc>
                <a:spcPct val="100000"/>
              </a:lnSpc>
              <a:spcBef>
                <a:spcPts val="100"/>
              </a:spcBef>
            </a:pPr>
            <a:r>
              <a:rPr sz="900" b="1" spc="-5" dirty="0">
                <a:solidFill>
                  <a:srgbClr val="D18A29"/>
                </a:solidFill>
                <a:latin typeface="Proxima Nova Rg"/>
                <a:cs typeface="Proxima Nova Rg"/>
              </a:rPr>
              <a:t>HIGH</a:t>
            </a:r>
            <a:r>
              <a:rPr sz="900" b="1" dirty="0">
                <a:solidFill>
                  <a:srgbClr val="D18A29"/>
                </a:solidFill>
                <a:latin typeface="Proxima Nova Rg"/>
                <a:cs typeface="Proxima Nova Rg"/>
              </a:rPr>
              <a:t> </a:t>
            </a:r>
            <a:r>
              <a:rPr sz="900" b="1" spc="-5" dirty="0">
                <a:solidFill>
                  <a:srgbClr val="D18A29"/>
                </a:solidFill>
                <a:latin typeface="Proxima Nova Rg"/>
                <a:cs typeface="Proxima Nova Rg"/>
              </a:rPr>
              <a:t>YIELD</a:t>
            </a:r>
            <a:endParaRPr lang="en-US" sz="900" b="1" spc="-5" dirty="0">
              <a:solidFill>
                <a:srgbClr val="D18A29"/>
              </a:solidFill>
              <a:latin typeface="Proxima Nova Rg"/>
              <a:cs typeface="Proxima Nova Rg"/>
            </a:endParaRPr>
          </a:p>
          <a:p>
            <a:pPr marL="12700">
              <a:lnSpc>
                <a:spcPct val="100000"/>
              </a:lnSpc>
              <a:spcBef>
                <a:spcPts val="100"/>
              </a:spcBef>
            </a:pPr>
            <a:r>
              <a:rPr lang="en-US" sz="900" spc="-5" dirty="0">
                <a:solidFill>
                  <a:srgbClr val="57585B"/>
                </a:solidFill>
                <a:latin typeface="Proxima Nova Rg"/>
                <a:cs typeface="Proxima Nova Rg"/>
              </a:rPr>
              <a:t>PGIM Hi</a:t>
            </a:r>
            <a:r>
              <a:rPr sz="900" spc="-5" dirty="0">
                <a:solidFill>
                  <a:srgbClr val="57585B"/>
                </a:solidFill>
                <a:latin typeface="Proxima Nova Rg"/>
                <a:cs typeface="Proxima Nova Rg"/>
              </a:rPr>
              <a:t>gh</a:t>
            </a:r>
            <a:r>
              <a:rPr sz="900" spc="-30" dirty="0">
                <a:solidFill>
                  <a:srgbClr val="57585B"/>
                </a:solidFill>
                <a:latin typeface="Proxima Nova Rg"/>
                <a:cs typeface="Proxima Nova Rg"/>
              </a:rPr>
              <a:t> </a:t>
            </a:r>
            <a:r>
              <a:rPr sz="900" spc="-5" dirty="0">
                <a:solidFill>
                  <a:srgbClr val="57585B"/>
                </a:solidFill>
                <a:latin typeface="Proxima Nova Rg"/>
                <a:cs typeface="Proxima Nova Rg"/>
              </a:rPr>
              <a:t>Yield</a:t>
            </a:r>
            <a:endParaRPr sz="900" dirty="0">
              <a:latin typeface="Proxima Nova Rg"/>
              <a:cs typeface="Proxima Nova Rg"/>
            </a:endParaRPr>
          </a:p>
        </p:txBody>
      </p:sp>
      <p:sp>
        <p:nvSpPr>
          <p:cNvPr id="3" name="Rectangle 2">
            <a:extLst>
              <a:ext uri="{FF2B5EF4-FFF2-40B4-BE49-F238E27FC236}">
                <a16:creationId xmlns:a16="http://schemas.microsoft.com/office/drawing/2014/main" id="{3D1BEA2D-AEFC-4143-8426-C6EE826C66DF}"/>
              </a:ext>
            </a:extLst>
          </p:cNvPr>
          <p:cNvSpPr>
            <a:spLocks noChangeArrowheads="1"/>
          </p:cNvSpPr>
          <p:nvPr/>
        </p:nvSpPr>
        <p:spPr bwMode="auto">
          <a:xfrm>
            <a:off x="676910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object 4">
            <a:extLst>
              <a:ext uri="{FF2B5EF4-FFF2-40B4-BE49-F238E27FC236}">
                <a16:creationId xmlns:a16="http://schemas.microsoft.com/office/drawing/2014/main" id="{D4EFB628-6A5C-417C-A8D1-0D3959268351}"/>
              </a:ext>
            </a:extLst>
          </p:cNvPr>
          <p:cNvSpPr txBox="1"/>
          <p:nvPr/>
        </p:nvSpPr>
        <p:spPr>
          <a:xfrm>
            <a:off x="368934" y="5695948"/>
            <a:ext cx="8572544" cy="314445"/>
          </a:xfrm>
          <a:custGeom>
            <a:avLst/>
            <a:gdLst>
              <a:gd name="connsiteX0" fmla="*/ 0 w 8307459"/>
              <a:gd name="connsiteY0" fmla="*/ 0 h 153888"/>
              <a:gd name="connsiteX1" fmla="*/ 8307459 w 8307459"/>
              <a:gd name="connsiteY1" fmla="*/ 0 h 153888"/>
              <a:gd name="connsiteX2" fmla="*/ 8307459 w 8307459"/>
              <a:gd name="connsiteY2" fmla="*/ 153888 h 153888"/>
              <a:gd name="connsiteX3" fmla="*/ 0 w 8307459"/>
              <a:gd name="connsiteY3" fmla="*/ 153888 h 153888"/>
              <a:gd name="connsiteX4" fmla="*/ 0 w 8307459"/>
              <a:gd name="connsiteY4" fmla="*/ 0 h 153888"/>
              <a:gd name="connsiteX0" fmla="*/ 0 w 8307459"/>
              <a:gd name="connsiteY0" fmla="*/ 0 h 2027844"/>
              <a:gd name="connsiteX1" fmla="*/ 8307459 w 8307459"/>
              <a:gd name="connsiteY1" fmla="*/ 0 h 2027844"/>
              <a:gd name="connsiteX2" fmla="*/ 8307459 w 8307459"/>
              <a:gd name="connsiteY2" fmla="*/ 153888 h 2027844"/>
              <a:gd name="connsiteX3" fmla="*/ 67734 w 8307459"/>
              <a:gd name="connsiteY3" fmla="*/ 2027844 h 2027844"/>
              <a:gd name="connsiteX4" fmla="*/ 0 w 8307459"/>
              <a:gd name="connsiteY4" fmla="*/ 0 h 2027844"/>
              <a:gd name="connsiteX0" fmla="*/ 0 w 8747725"/>
              <a:gd name="connsiteY0" fmla="*/ 0 h 2152021"/>
              <a:gd name="connsiteX1" fmla="*/ 8307459 w 8747725"/>
              <a:gd name="connsiteY1" fmla="*/ 0 h 2152021"/>
              <a:gd name="connsiteX2" fmla="*/ 8747725 w 8747725"/>
              <a:gd name="connsiteY2" fmla="*/ 2152021 h 2152021"/>
              <a:gd name="connsiteX3" fmla="*/ 67734 w 8747725"/>
              <a:gd name="connsiteY3" fmla="*/ 2027844 h 2152021"/>
              <a:gd name="connsiteX4" fmla="*/ 0 w 8747725"/>
              <a:gd name="connsiteY4" fmla="*/ 0 h 2152021"/>
              <a:gd name="connsiteX0" fmla="*/ 0 w 8747725"/>
              <a:gd name="connsiteY0" fmla="*/ 0 h 2152021"/>
              <a:gd name="connsiteX1" fmla="*/ 8634836 w 8747725"/>
              <a:gd name="connsiteY1" fmla="*/ 1761067 h 2152021"/>
              <a:gd name="connsiteX2" fmla="*/ 8747725 w 8747725"/>
              <a:gd name="connsiteY2" fmla="*/ 2152021 h 2152021"/>
              <a:gd name="connsiteX3" fmla="*/ 67734 w 8747725"/>
              <a:gd name="connsiteY3" fmla="*/ 2027844 h 2152021"/>
              <a:gd name="connsiteX4" fmla="*/ 0 w 8747725"/>
              <a:gd name="connsiteY4" fmla="*/ 0 h 2152021"/>
              <a:gd name="connsiteX0" fmla="*/ 0 w 8736436"/>
              <a:gd name="connsiteY0" fmla="*/ 0 h 424821"/>
              <a:gd name="connsiteX1" fmla="*/ 8623547 w 8736436"/>
              <a:gd name="connsiteY1" fmla="*/ 33867 h 424821"/>
              <a:gd name="connsiteX2" fmla="*/ 8736436 w 8736436"/>
              <a:gd name="connsiteY2" fmla="*/ 424821 h 424821"/>
              <a:gd name="connsiteX3" fmla="*/ 56445 w 8736436"/>
              <a:gd name="connsiteY3" fmla="*/ 300644 h 424821"/>
              <a:gd name="connsiteX4" fmla="*/ 0 w 8736436"/>
              <a:gd name="connsiteY4" fmla="*/ 0 h 424821"/>
              <a:gd name="connsiteX0" fmla="*/ 90311 w 8826747"/>
              <a:gd name="connsiteY0" fmla="*/ 0 h 673177"/>
              <a:gd name="connsiteX1" fmla="*/ 8713858 w 8826747"/>
              <a:gd name="connsiteY1" fmla="*/ 33867 h 673177"/>
              <a:gd name="connsiteX2" fmla="*/ 8826747 w 8826747"/>
              <a:gd name="connsiteY2" fmla="*/ 424821 h 673177"/>
              <a:gd name="connsiteX3" fmla="*/ 0 w 8826747"/>
              <a:gd name="connsiteY3" fmla="*/ 673177 h 673177"/>
              <a:gd name="connsiteX4" fmla="*/ 90311 w 8826747"/>
              <a:gd name="connsiteY4" fmla="*/ 0 h 673177"/>
              <a:gd name="connsiteX0" fmla="*/ 90311 w 8826747"/>
              <a:gd name="connsiteY0" fmla="*/ 237067 h 639310"/>
              <a:gd name="connsiteX1" fmla="*/ 8713858 w 8826747"/>
              <a:gd name="connsiteY1" fmla="*/ 0 h 639310"/>
              <a:gd name="connsiteX2" fmla="*/ 8826747 w 8826747"/>
              <a:gd name="connsiteY2" fmla="*/ 390954 h 639310"/>
              <a:gd name="connsiteX3" fmla="*/ 0 w 8826747"/>
              <a:gd name="connsiteY3" fmla="*/ 639310 h 639310"/>
              <a:gd name="connsiteX4" fmla="*/ 90311 w 8826747"/>
              <a:gd name="connsiteY4" fmla="*/ 237067 h 639310"/>
              <a:gd name="connsiteX0" fmla="*/ 90311 w 8747725"/>
              <a:gd name="connsiteY0" fmla="*/ 237067 h 763488"/>
              <a:gd name="connsiteX1" fmla="*/ 8713858 w 8747725"/>
              <a:gd name="connsiteY1" fmla="*/ 0 h 763488"/>
              <a:gd name="connsiteX2" fmla="*/ 8747725 w 8747725"/>
              <a:gd name="connsiteY2" fmla="*/ 763488 h 763488"/>
              <a:gd name="connsiteX3" fmla="*/ 0 w 8747725"/>
              <a:gd name="connsiteY3" fmla="*/ 639310 h 763488"/>
              <a:gd name="connsiteX4" fmla="*/ 90311 w 8747725"/>
              <a:gd name="connsiteY4" fmla="*/ 237067 h 763488"/>
              <a:gd name="connsiteX0" fmla="*/ 90311 w 8747725"/>
              <a:gd name="connsiteY0" fmla="*/ 0 h 526421"/>
              <a:gd name="connsiteX1" fmla="*/ 8657414 w 8747725"/>
              <a:gd name="connsiteY1" fmla="*/ 237067 h 526421"/>
              <a:gd name="connsiteX2" fmla="*/ 8747725 w 8747725"/>
              <a:gd name="connsiteY2" fmla="*/ 526421 h 526421"/>
              <a:gd name="connsiteX3" fmla="*/ 0 w 8747725"/>
              <a:gd name="connsiteY3" fmla="*/ 402243 h 526421"/>
              <a:gd name="connsiteX4" fmla="*/ 90311 w 8747725"/>
              <a:gd name="connsiteY4" fmla="*/ 0 h 526421"/>
              <a:gd name="connsiteX0" fmla="*/ 112889 w 8747725"/>
              <a:gd name="connsiteY0" fmla="*/ 0 h 289354"/>
              <a:gd name="connsiteX1" fmla="*/ 8657414 w 8747725"/>
              <a:gd name="connsiteY1" fmla="*/ 0 h 289354"/>
              <a:gd name="connsiteX2" fmla="*/ 8747725 w 8747725"/>
              <a:gd name="connsiteY2" fmla="*/ 289354 h 289354"/>
              <a:gd name="connsiteX3" fmla="*/ 0 w 8747725"/>
              <a:gd name="connsiteY3" fmla="*/ 165176 h 289354"/>
              <a:gd name="connsiteX4" fmla="*/ 112889 w 8747725"/>
              <a:gd name="connsiteY4" fmla="*/ 0 h 289354"/>
              <a:gd name="connsiteX0" fmla="*/ 0 w 8634836"/>
              <a:gd name="connsiteY0" fmla="*/ 0 h 289354"/>
              <a:gd name="connsiteX1" fmla="*/ 8544525 w 8634836"/>
              <a:gd name="connsiteY1" fmla="*/ 0 h 289354"/>
              <a:gd name="connsiteX2" fmla="*/ 8634836 w 8634836"/>
              <a:gd name="connsiteY2" fmla="*/ 289354 h 289354"/>
              <a:gd name="connsiteX3" fmla="*/ 11289 w 8634836"/>
              <a:gd name="connsiteY3" fmla="*/ 176465 h 289354"/>
              <a:gd name="connsiteX4" fmla="*/ 0 w 8634836"/>
              <a:gd name="connsiteY4" fmla="*/ 0 h 289354"/>
              <a:gd name="connsiteX0" fmla="*/ 0 w 8544525"/>
              <a:gd name="connsiteY0" fmla="*/ 0 h 266776"/>
              <a:gd name="connsiteX1" fmla="*/ 8544525 w 8544525"/>
              <a:gd name="connsiteY1" fmla="*/ 0 h 266776"/>
              <a:gd name="connsiteX2" fmla="*/ 8465503 w 8544525"/>
              <a:gd name="connsiteY2" fmla="*/ 266776 h 266776"/>
              <a:gd name="connsiteX3" fmla="*/ 11289 w 8544525"/>
              <a:gd name="connsiteY3" fmla="*/ 176465 h 266776"/>
              <a:gd name="connsiteX4" fmla="*/ 0 w 8544525"/>
              <a:gd name="connsiteY4" fmla="*/ 0 h 266776"/>
              <a:gd name="connsiteX0" fmla="*/ 0 w 8544525"/>
              <a:gd name="connsiteY0" fmla="*/ 0 h 244198"/>
              <a:gd name="connsiteX1" fmla="*/ 8544525 w 8544525"/>
              <a:gd name="connsiteY1" fmla="*/ 0 h 244198"/>
              <a:gd name="connsiteX2" fmla="*/ 8544525 w 8544525"/>
              <a:gd name="connsiteY2" fmla="*/ 244198 h 244198"/>
              <a:gd name="connsiteX3" fmla="*/ 11289 w 8544525"/>
              <a:gd name="connsiteY3" fmla="*/ 176465 h 244198"/>
              <a:gd name="connsiteX4" fmla="*/ 0 w 8544525"/>
              <a:gd name="connsiteY4" fmla="*/ 0 h 244198"/>
              <a:gd name="connsiteX0" fmla="*/ 11289 w 8555814"/>
              <a:gd name="connsiteY0" fmla="*/ 0 h 266776"/>
              <a:gd name="connsiteX1" fmla="*/ 8555814 w 8555814"/>
              <a:gd name="connsiteY1" fmla="*/ 0 h 266776"/>
              <a:gd name="connsiteX2" fmla="*/ 8555814 w 8555814"/>
              <a:gd name="connsiteY2" fmla="*/ 244198 h 266776"/>
              <a:gd name="connsiteX3" fmla="*/ 0 w 8555814"/>
              <a:gd name="connsiteY3" fmla="*/ 266776 h 266776"/>
              <a:gd name="connsiteX4" fmla="*/ 11289 w 8555814"/>
              <a:gd name="connsiteY4" fmla="*/ 0 h 266776"/>
              <a:gd name="connsiteX0" fmla="*/ 0 w 8544525"/>
              <a:gd name="connsiteY0" fmla="*/ 0 h 403766"/>
              <a:gd name="connsiteX1" fmla="*/ 8544525 w 8544525"/>
              <a:gd name="connsiteY1" fmla="*/ 0 h 403766"/>
              <a:gd name="connsiteX2" fmla="*/ 8544525 w 8544525"/>
              <a:gd name="connsiteY2" fmla="*/ 244198 h 403766"/>
              <a:gd name="connsiteX3" fmla="*/ 11289 w 8544525"/>
              <a:gd name="connsiteY3" fmla="*/ 403766 h 403766"/>
              <a:gd name="connsiteX4" fmla="*/ 0 w 8544525"/>
              <a:gd name="connsiteY4" fmla="*/ 0 h 403766"/>
              <a:gd name="connsiteX0" fmla="*/ 0 w 8544525"/>
              <a:gd name="connsiteY0" fmla="*/ 0 h 498610"/>
              <a:gd name="connsiteX1" fmla="*/ 8544525 w 8544525"/>
              <a:gd name="connsiteY1" fmla="*/ 0 h 498610"/>
              <a:gd name="connsiteX2" fmla="*/ 8510658 w 8544525"/>
              <a:gd name="connsiteY2" fmla="*/ 498610 h 498610"/>
              <a:gd name="connsiteX3" fmla="*/ 11289 w 8544525"/>
              <a:gd name="connsiteY3" fmla="*/ 403766 h 498610"/>
              <a:gd name="connsiteX4" fmla="*/ 0 w 8544525"/>
              <a:gd name="connsiteY4" fmla="*/ 0 h 498610"/>
              <a:gd name="connsiteX0" fmla="*/ 0 w 8770303"/>
              <a:gd name="connsiteY0" fmla="*/ 0 h 479040"/>
              <a:gd name="connsiteX1" fmla="*/ 8544525 w 8770303"/>
              <a:gd name="connsiteY1" fmla="*/ 0 h 479040"/>
              <a:gd name="connsiteX2" fmla="*/ 8770303 w 8770303"/>
              <a:gd name="connsiteY2" fmla="*/ 479040 h 479040"/>
              <a:gd name="connsiteX3" fmla="*/ 11289 w 8770303"/>
              <a:gd name="connsiteY3" fmla="*/ 403766 h 479040"/>
              <a:gd name="connsiteX4" fmla="*/ 0 w 8770303"/>
              <a:gd name="connsiteY4" fmla="*/ 0 h 479040"/>
              <a:gd name="connsiteX0" fmla="*/ 0 w 8770303"/>
              <a:gd name="connsiteY0" fmla="*/ 78279 h 557319"/>
              <a:gd name="connsiteX1" fmla="*/ 8770302 w 8770303"/>
              <a:gd name="connsiteY1" fmla="*/ 0 h 557319"/>
              <a:gd name="connsiteX2" fmla="*/ 8770303 w 8770303"/>
              <a:gd name="connsiteY2" fmla="*/ 557319 h 557319"/>
              <a:gd name="connsiteX3" fmla="*/ 11289 w 8770303"/>
              <a:gd name="connsiteY3" fmla="*/ 482045 h 557319"/>
              <a:gd name="connsiteX4" fmla="*/ 0 w 8770303"/>
              <a:gd name="connsiteY4" fmla="*/ 78279 h 557319"/>
              <a:gd name="connsiteX0" fmla="*/ 0 w 8770303"/>
              <a:gd name="connsiteY0" fmla="*/ 78279 h 557319"/>
              <a:gd name="connsiteX1" fmla="*/ 8770302 w 8770303"/>
              <a:gd name="connsiteY1" fmla="*/ 0 h 557319"/>
              <a:gd name="connsiteX2" fmla="*/ 8770303 w 8770303"/>
              <a:gd name="connsiteY2" fmla="*/ 557319 h 557319"/>
              <a:gd name="connsiteX3" fmla="*/ 0 w 8770303"/>
              <a:gd name="connsiteY3" fmla="*/ 540756 h 557319"/>
              <a:gd name="connsiteX4" fmla="*/ 0 w 8770303"/>
              <a:gd name="connsiteY4" fmla="*/ 78279 h 557319"/>
              <a:gd name="connsiteX0" fmla="*/ 0 w 8804170"/>
              <a:gd name="connsiteY0" fmla="*/ 19569 h 557319"/>
              <a:gd name="connsiteX1" fmla="*/ 8804169 w 8804170"/>
              <a:gd name="connsiteY1" fmla="*/ 0 h 557319"/>
              <a:gd name="connsiteX2" fmla="*/ 8804170 w 8804170"/>
              <a:gd name="connsiteY2" fmla="*/ 557319 h 557319"/>
              <a:gd name="connsiteX3" fmla="*/ 33867 w 8804170"/>
              <a:gd name="connsiteY3" fmla="*/ 540756 h 557319"/>
              <a:gd name="connsiteX4" fmla="*/ 0 w 8804170"/>
              <a:gd name="connsiteY4" fmla="*/ 19569 h 557319"/>
              <a:gd name="connsiteX0" fmla="*/ 22578 w 8770303"/>
              <a:gd name="connsiteY0" fmla="*/ 19569 h 557319"/>
              <a:gd name="connsiteX1" fmla="*/ 8770302 w 8770303"/>
              <a:gd name="connsiteY1" fmla="*/ 0 h 557319"/>
              <a:gd name="connsiteX2" fmla="*/ 8770303 w 8770303"/>
              <a:gd name="connsiteY2" fmla="*/ 557319 h 557319"/>
              <a:gd name="connsiteX3" fmla="*/ 0 w 8770303"/>
              <a:gd name="connsiteY3" fmla="*/ 540756 h 557319"/>
              <a:gd name="connsiteX4" fmla="*/ 22578 w 8770303"/>
              <a:gd name="connsiteY4" fmla="*/ 19569 h 557319"/>
              <a:gd name="connsiteX0" fmla="*/ 33867 w 8770303"/>
              <a:gd name="connsiteY0" fmla="*/ 0 h 694492"/>
              <a:gd name="connsiteX1" fmla="*/ 8770302 w 8770303"/>
              <a:gd name="connsiteY1" fmla="*/ 137173 h 694492"/>
              <a:gd name="connsiteX2" fmla="*/ 8770303 w 8770303"/>
              <a:gd name="connsiteY2" fmla="*/ 694492 h 694492"/>
              <a:gd name="connsiteX3" fmla="*/ 0 w 8770303"/>
              <a:gd name="connsiteY3" fmla="*/ 677929 h 694492"/>
              <a:gd name="connsiteX4" fmla="*/ 33867 w 8770303"/>
              <a:gd name="connsiteY4" fmla="*/ 0 h 694492"/>
              <a:gd name="connsiteX0" fmla="*/ 33867 w 8770303"/>
              <a:gd name="connsiteY0" fmla="*/ 0 h 717114"/>
              <a:gd name="connsiteX1" fmla="*/ 8770302 w 8770303"/>
              <a:gd name="connsiteY1" fmla="*/ 137173 h 717114"/>
              <a:gd name="connsiteX2" fmla="*/ 8770303 w 8770303"/>
              <a:gd name="connsiteY2" fmla="*/ 694492 h 717114"/>
              <a:gd name="connsiteX3" fmla="*/ 0 w 8770303"/>
              <a:gd name="connsiteY3" fmla="*/ 717114 h 717114"/>
              <a:gd name="connsiteX4" fmla="*/ 33867 w 8770303"/>
              <a:gd name="connsiteY4" fmla="*/ 0 h 717114"/>
              <a:gd name="connsiteX0" fmla="*/ 33867 w 8770303"/>
              <a:gd name="connsiteY0" fmla="*/ 0 h 968794"/>
              <a:gd name="connsiteX1" fmla="*/ 8770302 w 8770303"/>
              <a:gd name="connsiteY1" fmla="*/ 137173 h 968794"/>
              <a:gd name="connsiteX2" fmla="*/ 8770303 w 8770303"/>
              <a:gd name="connsiteY2" fmla="*/ 968794 h 968794"/>
              <a:gd name="connsiteX3" fmla="*/ 0 w 8770303"/>
              <a:gd name="connsiteY3" fmla="*/ 717114 h 968794"/>
              <a:gd name="connsiteX4" fmla="*/ 33867 w 8770303"/>
              <a:gd name="connsiteY4" fmla="*/ 0 h 96879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33867 w 8770302"/>
              <a:gd name="connsiteY0" fmla="*/ 0 h 772864"/>
              <a:gd name="connsiteX1" fmla="*/ 8770302 w 8770302"/>
              <a:gd name="connsiteY1" fmla="*/ 137173 h 772864"/>
              <a:gd name="connsiteX2" fmla="*/ 8759014 w 8770302"/>
              <a:gd name="connsiteY2" fmla="*/ 772864 h 772864"/>
              <a:gd name="connsiteX3" fmla="*/ 0 w 8770302"/>
              <a:gd name="connsiteY3" fmla="*/ 717114 h 772864"/>
              <a:gd name="connsiteX4" fmla="*/ 33867 w 8770302"/>
              <a:gd name="connsiteY4" fmla="*/ 0 h 772864"/>
              <a:gd name="connsiteX0" fmla="*/ 0 w 8792879"/>
              <a:gd name="connsiteY0" fmla="*/ 0 h 694492"/>
              <a:gd name="connsiteX1" fmla="*/ 8792879 w 8792879"/>
              <a:gd name="connsiteY1" fmla="*/ 58801 h 694492"/>
              <a:gd name="connsiteX2" fmla="*/ 8781591 w 8792879"/>
              <a:gd name="connsiteY2" fmla="*/ 694492 h 694492"/>
              <a:gd name="connsiteX3" fmla="*/ 22577 w 8792879"/>
              <a:gd name="connsiteY3" fmla="*/ 638742 h 694492"/>
              <a:gd name="connsiteX4" fmla="*/ 0 w 8792879"/>
              <a:gd name="connsiteY4" fmla="*/ 0 h 694492"/>
              <a:gd name="connsiteX0" fmla="*/ 0 w 8792879"/>
              <a:gd name="connsiteY0" fmla="*/ 0 h 991411"/>
              <a:gd name="connsiteX1" fmla="*/ 8792879 w 8792879"/>
              <a:gd name="connsiteY1" fmla="*/ 58801 h 991411"/>
              <a:gd name="connsiteX2" fmla="*/ 8781591 w 8792879"/>
              <a:gd name="connsiteY2" fmla="*/ 694492 h 991411"/>
              <a:gd name="connsiteX3" fmla="*/ 11288 w 8792879"/>
              <a:gd name="connsiteY3" fmla="*/ 991411 h 991411"/>
              <a:gd name="connsiteX4" fmla="*/ 0 w 8792879"/>
              <a:gd name="connsiteY4" fmla="*/ 0 h 991411"/>
              <a:gd name="connsiteX0" fmla="*/ 0 w 8815458"/>
              <a:gd name="connsiteY0" fmla="*/ 0 h 1086347"/>
              <a:gd name="connsiteX1" fmla="*/ 8792879 w 8815458"/>
              <a:gd name="connsiteY1" fmla="*/ 58801 h 1086347"/>
              <a:gd name="connsiteX2" fmla="*/ 8815458 w 8815458"/>
              <a:gd name="connsiteY2" fmla="*/ 1086347 h 1086347"/>
              <a:gd name="connsiteX3" fmla="*/ 11288 w 8815458"/>
              <a:gd name="connsiteY3" fmla="*/ 991411 h 1086347"/>
              <a:gd name="connsiteX4" fmla="*/ 0 w 8815458"/>
              <a:gd name="connsiteY4" fmla="*/ 0 h 1086347"/>
              <a:gd name="connsiteX0" fmla="*/ 0 w 8792879"/>
              <a:gd name="connsiteY0" fmla="*/ 0 h 991411"/>
              <a:gd name="connsiteX1" fmla="*/ 8792879 w 8792879"/>
              <a:gd name="connsiteY1" fmla="*/ 58801 h 991411"/>
              <a:gd name="connsiteX2" fmla="*/ 8770302 w 8792879"/>
              <a:gd name="connsiteY2" fmla="*/ 968789 h 991411"/>
              <a:gd name="connsiteX3" fmla="*/ 11288 w 8792879"/>
              <a:gd name="connsiteY3" fmla="*/ 991411 h 991411"/>
              <a:gd name="connsiteX4" fmla="*/ 0 w 8792879"/>
              <a:gd name="connsiteY4" fmla="*/ 0 h 991411"/>
              <a:gd name="connsiteX0" fmla="*/ 0 w 8770302"/>
              <a:gd name="connsiteY0" fmla="*/ 0 h 991411"/>
              <a:gd name="connsiteX1" fmla="*/ 8770301 w 8770302"/>
              <a:gd name="connsiteY1" fmla="*/ 19616 h 991411"/>
              <a:gd name="connsiteX2" fmla="*/ 8770302 w 8770302"/>
              <a:gd name="connsiteY2" fmla="*/ 968789 h 991411"/>
              <a:gd name="connsiteX3" fmla="*/ 11288 w 8770302"/>
              <a:gd name="connsiteY3" fmla="*/ 991411 h 991411"/>
              <a:gd name="connsiteX4" fmla="*/ 0 w 8770302"/>
              <a:gd name="connsiteY4" fmla="*/ 0 h 991411"/>
              <a:gd name="connsiteX0" fmla="*/ 0 w 8770302"/>
              <a:gd name="connsiteY0" fmla="*/ 0 h 1108965"/>
              <a:gd name="connsiteX1" fmla="*/ 8770301 w 8770302"/>
              <a:gd name="connsiteY1" fmla="*/ 137170 h 1108965"/>
              <a:gd name="connsiteX2" fmla="*/ 8770302 w 8770302"/>
              <a:gd name="connsiteY2" fmla="*/ 1086343 h 1108965"/>
              <a:gd name="connsiteX3" fmla="*/ 11288 w 8770302"/>
              <a:gd name="connsiteY3" fmla="*/ 1108965 h 1108965"/>
              <a:gd name="connsiteX4" fmla="*/ 0 w 8770302"/>
              <a:gd name="connsiteY4" fmla="*/ 0 h 110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70302" h="1108965">
                <a:moveTo>
                  <a:pt x="0" y="0"/>
                </a:moveTo>
                <a:lnTo>
                  <a:pt x="8770301" y="137170"/>
                </a:lnTo>
                <a:cubicBezTo>
                  <a:pt x="8770301" y="322943"/>
                  <a:pt x="8770302" y="900570"/>
                  <a:pt x="8770302" y="1086343"/>
                </a:cubicBezTo>
                <a:lnTo>
                  <a:pt x="11288" y="1108965"/>
                </a:lnTo>
                <a:lnTo>
                  <a:pt x="0" y="0"/>
                </a:lnTo>
                <a:close/>
              </a:path>
            </a:pathLst>
          </a:custGeom>
          <a:solidFill>
            <a:srgbClr val="044E7C"/>
          </a:solidFill>
        </p:spPr>
        <p:txBody>
          <a:bodyPr vert="horz" wrap="square" lIns="0" tIns="0" rIns="0" bIns="0" rtlCol="0">
            <a:spAutoFit/>
          </a:bodyPr>
          <a:lstStyle/>
          <a:p>
            <a:pPr marL="6350">
              <a:lnSpc>
                <a:spcPts val="1165"/>
              </a:lnSpc>
            </a:pPr>
            <a:endParaRPr lang="en-US" sz="1200" b="1" spc="-5" dirty="0">
              <a:solidFill>
                <a:srgbClr val="FFFFFF"/>
              </a:solidFill>
              <a:latin typeface="Proxima Nova Rg"/>
              <a:cs typeface="Proxima Nova Rg"/>
            </a:endParaRPr>
          </a:p>
          <a:p>
            <a:pPr marL="6350">
              <a:lnSpc>
                <a:spcPts val="1165"/>
              </a:lnSpc>
            </a:pPr>
            <a:r>
              <a:rPr sz="1200" b="1" spc="-5" dirty="0">
                <a:solidFill>
                  <a:srgbClr val="FFFFFF"/>
                </a:solidFill>
                <a:latin typeface="Proxima Nova Rg"/>
                <a:cs typeface="Proxima Nova Rg"/>
              </a:rPr>
              <a:t>TIER </a:t>
            </a:r>
            <a:r>
              <a:rPr lang="en-US" sz="1200" b="1" spc="-5" dirty="0">
                <a:solidFill>
                  <a:srgbClr val="FFFFFF"/>
                </a:solidFill>
                <a:latin typeface="Proxima Nova Rg"/>
                <a:cs typeface="Proxima Nova Rg"/>
              </a:rPr>
              <a:t>3- Brokerage Window</a:t>
            </a:r>
            <a:endParaRPr sz="1200" dirty="0">
              <a:latin typeface="Proxima Nova Rg"/>
              <a:cs typeface="Proxima Nova Rg"/>
            </a:endParaRPr>
          </a:p>
        </p:txBody>
      </p:sp>
    </p:spTree>
    <p:extLst>
      <p:ext uri="{BB962C8B-B14F-4D97-AF65-F5344CB8AC3E}">
        <p14:creationId xmlns:p14="http://schemas.microsoft.com/office/powerpoint/2010/main" val="437665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16E7B5C-B52E-4DBA-9595-69681BFAFE94}"/>
              </a:ext>
            </a:extLst>
          </p:cNvPr>
          <p:cNvSpPr>
            <a:spLocks noGrp="1"/>
          </p:cNvSpPr>
          <p:nvPr>
            <p:ph sz="quarter" idx="10"/>
          </p:nvPr>
        </p:nvSpPr>
        <p:spPr/>
        <p:txBody>
          <a:bodyPr/>
          <a:lstStyle/>
          <a:p>
            <a:r>
              <a:rPr lang="en-US" dirty="0">
                <a:solidFill>
                  <a:schemeClr val="bg2"/>
                </a:solidFill>
              </a:rPr>
              <a:t>A NEW CHAPTER FOR THE YSU RETIREMENT PLANS</a:t>
            </a:r>
          </a:p>
          <a:p>
            <a:endParaRPr lang="en-US" dirty="0">
              <a:solidFill>
                <a:schemeClr val="bg2"/>
              </a:solidFill>
            </a:endParaRPr>
          </a:p>
        </p:txBody>
      </p:sp>
      <p:sp>
        <p:nvSpPr>
          <p:cNvPr id="6" name="Content Placeholder 5">
            <a:extLst>
              <a:ext uri="{FF2B5EF4-FFF2-40B4-BE49-F238E27FC236}">
                <a16:creationId xmlns:a16="http://schemas.microsoft.com/office/drawing/2014/main" id="{924F7D9F-B11E-4B3D-9C4D-A17E450D57A6}"/>
              </a:ext>
            </a:extLst>
          </p:cNvPr>
          <p:cNvSpPr>
            <a:spLocks noGrp="1"/>
          </p:cNvSpPr>
          <p:nvPr>
            <p:ph sz="quarter" idx="13"/>
          </p:nvPr>
        </p:nvSpPr>
        <p:spPr>
          <a:xfrm>
            <a:off x="285751" y="1413164"/>
            <a:ext cx="6591299" cy="4559011"/>
          </a:xfrm>
        </p:spPr>
        <p:txBody>
          <a:bodyPr/>
          <a:lstStyle/>
          <a:p>
            <a:pPr marL="0" indent="0">
              <a:buNone/>
            </a:pPr>
            <a:r>
              <a:rPr lang="en-US" sz="1600" b="1" dirty="0">
                <a:solidFill>
                  <a:schemeClr val="bg2"/>
                </a:solidFill>
              </a:rPr>
              <a:t>What is not changing?</a:t>
            </a:r>
          </a:p>
          <a:p>
            <a:r>
              <a:rPr lang="en-US" sz="1600" dirty="0">
                <a:solidFill>
                  <a:schemeClr val="bg2"/>
                </a:solidFill>
              </a:rPr>
              <a:t>The general plan design of the ARP and 403(b) Retirement Plans will not change</a:t>
            </a:r>
            <a:endParaRPr lang="en-US" sz="1600" b="1" dirty="0">
              <a:solidFill>
                <a:schemeClr val="bg2"/>
              </a:solidFill>
            </a:endParaRPr>
          </a:p>
          <a:p>
            <a:pPr lvl="1">
              <a:lnSpc>
                <a:spcPct val="150000"/>
              </a:lnSpc>
              <a:buClr>
                <a:schemeClr val="bg2"/>
              </a:buClr>
              <a:buFont typeface="Proxima Nova Rg" panose="02000506030000020004" pitchFamily="50" charset="0"/>
              <a:buChar char="–"/>
            </a:pPr>
            <a:r>
              <a:rPr lang="en-US" sz="1600" dirty="0">
                <a:solidFill>
                  <a:schemeClr val="bg2"/>
                </a:solidFill>
              </a:rPr>
              <a:t>Employee Contribution rates </a:t>
            </a:r>
          </a:p>
          <a:p>
            <a:pPr lvl="1">
              <a:lnSpc>
                <a:spcPct val="150000"/>
              </a:lnSpc>
              <a:buClr>
                <a:schemeClr val="bg2"/>
              </a:buClr>
              <a:buFont typeface="Proxima Nova Rg" panose="02000506030000020004" pitchFamily="50" charset="0"/>
              <a:buChar char="–"/>
            </a:pPr>
            <a:r>
              <a:rPr lang="en-US" sz="1600" dirty="0">
                <a:solidFill>
                  <a:schemeClr val="bg2"/>
                </a:solidFill>
              </a:rPr>
              <a:t>Eligibility requirements (Immediate for eligible employees)</a:t>
            </a:r>
          </a:p>
          <a:p>
            <a:pPr lvl="1">
              <a:lnSpc>
                <a:spcPct val="150000"/>
              </a:lnSpc>
              <a:buClr>
                <a:schemeClr val="bg2"/>
              </a:buClr>
              <a:buFont typeface="Proxima Nova Rg" panose="02000506030000020004" pitchFamily="50" charset="0"/>
              <a:buChar char="–"/>
            </a:pPr>
            <a:r>
              <a:rPr lang="en-US" sz="1600" dirty="0">
                <a:solidFill>
                  <a:schemeClr val="bg2"/>
                </a:solidFill>
              </a:rPr>
              <a:t>Employer contributions (ARP)</a:t>
            </a:r>
          </a:p>
          <a:p>
            <a:pPr lvl="1">
              <a:lnSpc>
                <a:spcPct val="150000"/>
              </a:lnSpc>
              <a:buClr>
                <a:schemeClr val="bg2"/>
              </a:buClr>
              <a:buFont typeface="Proxima Nova Rg" panose="02000506030000020004" pitchFamily="50" charset="0"/>
              <a:buChar char="–"/>
            </a:pPr>
            <a:r>
              <a:rPr lang="en-US" sz="1600" i="1" dirty="0">
                <a:solidFill>
                  <a:schemeClr val="bg2"/>
                </a:solidFill>
              </a:rPr>
              <a:t>Employees enrolled in OPERS/STRS may not change to the ARP as a result of these changes (nor can employees in the ARP switch to OPERS/STRS).</a:t>
            </a:r>
          </a:p>
          <a:p>
            <a:pPr lvl="1">
              <a:lnSpc>
                <a:spcPct val="150000"/>
              </a:lnSpc>
              <a:buClr>
                <a:schemeClr val="bg2"/>
              </a:buClr>
              <a:buFont typeface="Proxima Nova Rg" panose="02000506030000020004" pitchFamily="50" charset="0"/>
              <a:buChar char="–"/>
            </a:pPr>
            <a:endParaRPr lang="en-US" sz="1400" i="1" dirty="0">
              <a:solidFill>
                <a:schemeClr val="bg2"/>
              </a:solidFill>
            </a:endParaRPr>
          </a:p>
          <a:p>
            <a:pPr marL="0" indent="0">
              <a:buNone/>
            </a:pPr>
            <a:endParaRPr lang="en-US" dirty="0">
              <a:solidFill>
                <a:schemeClr val="bg2"/>
              </a:solidFill>
            </a:endParaRPr>
          </a:p>
        </p:txBody>
      </p:sp>
      <p:sp>
        <p:nvSpPr>
          <p:cNvPr id="3" name="Rectangle 2">
            <a:extLst>
              <a:ext uri="{FF2B5EF4-FFF2-40B4-BE49-F238E27FC236}">
                <a16:creationId xmlns:a16="http://schemas.microsoft.com/office/drawing/2014/main" id="{78CF00FA-4239-9541-999C-B6D352B0A1CC}"/>
              </a:ext>
            </a:extLst>
          </p:cNvPr>
          <p:cNvSpPr>
            <a:spLocks noChangeArrowheads="1"/>
          </p:cNvSpPr>
          <p:nvPr/>
        </p:nvSpPr>
        <p:spPr bwMode="auto">
          <a:xfrm>
            <a:off x="676910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descr="YSU Logo">
            <a:extLst>
              <a:ext uri="{FF2B5EF4-FFF2-40B4-BE49-F238E27FC236}">
                <a16:creationId xmlns:a16="http://schemas.microsoft.com/office/drawing/2014/main" id="{3362F937-EDFB-7843-817C-AACBD527DFA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695948"/>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27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24F7D9F-B11E-4B3D-9C4D-A17E450D57A6}"/>
              </a:ext>
            </a:extLst>
          </p:cNvPr>
          <p:cNvSpPr>
            <a:spLocks noGrp="1"/>
          </p:cNvSpPr>
          <p:nvPr>
            <p:ph sz="quarter" idx="14"/>
          </p:nvPr>
        </p:nvSpPr>
        <p:spPr>
          <a:xfrm>
            <a:off x="372140" y="1266828"/>
            <a:ext cx="7847935" cy="5191120"/>
          </a:xfrm>
        </p:spPr>
        <p:txBody>
          <a:bodyPr>
            <a:normAutofit/>
          </a:bodyPr>
          <a:lstStyle/>
          <a:p>
            <a:pPr marL="0" indent="0">
              <a:buNone/>
            </a:pPr>
            <a:r>
              <a:rPr lang="en-US" sz="1400" b="1" dirty="0">
                <a:solidFill>
                  <a:schemeClr val="bg2"/>
                </a:solidFill>
              </a:rPr>
              <a:t>New plan enrollment process &amp; participant actions:</a:t>
            </a:r>
          </a:p>
          <a:p>
            <a:r>
              <a:rPr lang="en-US" sz="1400" dirty="0">
                <a:solidFill>
                  <a:schemeClr val="bg2"/>
                </a:solidFill>
              </a:rPr>
              <a:t>Employees MAY need to re-enroll as noted below:</a:t>
            </a:r>
          </a:p>
          <a:p>
            <a:pPr lvl="1">
              <a:spcBef>
                <a:spcPts val="600"/>
              </a:spcBef>
              <a:spcAft>
                <a:spcPts val="300"/>
              </a:spcAft>
            </a:pPr>
            <a:r>
              <a:rPr lang="en-US" sz="1400" dirty="0">
                <a:solidFill>
                  <a:schemeClr val="bg2"/>
                </a:solidFill>
              </a:rPr>
              <a:t>DESELECTED PROVIDERS*</a:t>
            </a:r>
          </a:p>
          <a:p>
            <a:pPr lvl="2">
              <a:spcBef>
                <a:spcPts val="600"/>
              </a:spcBef>
              <a:spcAft>
                <a:spcPts val="300"/>
              </a:spcAft>
            </a:pPr>
            <a:r>
              <a:rPr lang="en-US" sz="1400" dirty="0">
                <a:solidFill>
                  <a:schemeClr val="bg2"/>
                </a:solidFill>
              </a:rPr>
              <a:t>Re-enrollment and investment election is required.</a:t>
            </a:r>
          </a:p>
          <a:p>
            <a:pPr lvl="2">
              <a:spcBef>
                <a:spcPts val="600"/>
              </a:spcBef>
              <a:spcAft>
                <a:spcPts val="300"/>
              </a:spcAft>
            </a:pPr>
            <a:r>
              <a:rPr lang="en-US" sz="1400" dirty="0">
                <a:solidFill>
                  <a:schemeClr val="bg2"/>
                </a:solidFill>
              </a:rPr>
              <a:t>If no election is made by established deadline, employee will be DEFAULTED into AXA and an age-appropriate Target Date Fund. </a:t>
            </a:r>
          </a:p>
          <a:p>
            <a:pPr lvl="1">
              <a:spcBef>
                <a:spcPts val="600"/>
              </a:spcBef>
              <a:spcAft>
                <a:spcPts val="300"/>
              </a:spcAft>
            </a:pPr>
            <a:r>
              <a:rPr lang="en-US" sz="1400" dirty="0">
                <a:solidFill>
                  <a:schemeClr val="bg2"/>
                </a:solidFill>
              </a:rPr>
              <a:t>SELECTED PROVIDERS*</a:t>
            </a:r>
          </a:p>
          <a:p>
            <a:pPr lvl="2">
              <a:spcBef>
                <a:spcPts val="600"/>
              </a:spcBef>
              <a:spcAft>
                <a:spcPts val="300"/>
              </a:spcAft>
            </a:pPr>
            <a:r>
              <a:rPr lang="en-US" sz="1400" dirty="0">
                <a:solidFill>
                  <a:schemeClr val="bg2"/>
                </a:solidFill>
              </a:rPr>
              <a:t>Existing AXA, Fidelity, TIAA, and AIG plan participants MAY BE required to establish new accounts online. </a:t>
            </a:r>
          </a:p>
          <a:p>
            <a:pPr lvl="2">
              <a:spcBef>
                <a:spcPts val="600"/>
              </a:spcBef>
              <a:spcAft>
                <a:spcPts val="300"/>
              </a:spcAft>
            </a:pPr>
            <a:r>
              <a:rPr lang="en-US" sz="1400" dirty="0">
                <a:solidFill>
                  <a:schemeClr val="bg2"/>
                </a:solidFill>
              </a:rPr>
              <a:t>Affirm their beneficiary elections</a:t>
            </a:r>
          </a:p>
          <a:p>
            <a:pPr lvl="2">
              <a:spcBef>
                <a:spcPts val="600"/>
              </a:spcBef>
              <a:spcAft>
                <a:spcPts val="300"/>
              </a:spcAft>
            </a:pPr>
            <a:r>
              <a:rPr lang="en-US" sz="1400" dirty="0">
                <a:solidFill>
                  <a:schemeClr val="bg2"/>
                </a:solidFill>
              </a:rPr>
              <a:t>Adjust their investment allocations.  If investment allocation not made, contributions  will “map” to a “like” investment on the new investment platform.                           </a:t>
            </a:r>
            <a:endParaRPr lang="en-US" sz="2200" dirty="0">
              <a:solidFill>
                <a:schemeClr val="bg2"/>
              </a:solidFill>
            </a:endParaRPr>
          </a:p>
          <a:p>
            <a:pPr marL="0" indent="0">
              <a:buNone/>
            </a:pPr>
            <a:endParaRPr lang="en-US" dirty="0">
              <a:solidFill>
                <a:schemeClr val="bg2"/>
              </a:solidFill>
            </a:endParaRPr>
          </a:p>
          <a:p>
            <a:endParaRPr lang="en-US" dirty="0">
              <a:solidFill>
                <a:schemeClr val="bg2"/>
              </a:solidFill>
            </a:endParaRPr>
          </a:p>
        </p:txBody>
      </p:sp>
      <p:sp>
        <p:nvSpPr>
          <p:cNvPr id="4" name="Content Placeholder 3">
            <a:extLst>
              <a:ext uri="{FF2B5EF4-FFF2-40B4-BE49-F238E27FC236}">
                <a16:creationId xmlns:a16="http://schemas.microsoft.com/office/drawing/2014/main" id="{116E7B5C-B52E-4DBA-9595-69681BFAFE94}"/>
              </a:ext>
            </a:extLst>
          </p:cNvPr>
          <p:cNvSpPr>
            <a:spLocks noGrp="1"/>
          </p:cNvSpPr>
          <p:nvPr>
            <p:ph sz="quarter" idx="10"/>
          </p:nvPr>
        </p:nvSpPr>
        <p:spPr/>
        <p:txBody>
          <a:bodyPr/>
          <a:lstStyle/>
          <a:p>
            <a:r>
              <a:rPr lang="en-US" dirty="0">
                <a:solidFill>
                  <a:schemeClr val="bg2"/>
                </a:solidFill>
              </a:rPr>
              <a:t>EMPLOYEE ACTIONS</a:t>
            </a:r>
          </a:p>
        </p:txBody>
      </p:sp>
      <p:sp>
        <p:nvSpPr>
          <p:cNvPr id="3" name="Content Placeholder 2">
            <a:extLst>
              <a:ext uri="{FF2B5EF4-FFF2-40B4-BE49-F238E27FC236}">
                <a16:creationId xmlns:a16="http://schemas.microsoft.com/office/drawing/2014/main" id="{3741341C-FB4B-491D-A421-5BF2A215BA1A}"/>
              </a:ext>
            </a:extLst>
          </p:cNvPr>
          <p:cNvSpPr>
            <a:spLocks noGrp="1"/>
          </p:cNvSpPr>
          <p:nvPr>
            <p:ph sz="quarter" idx="13"/>
          </p:nvPr>
        </p:nvSpPr>
        <p:spPr/>
        <p:txBody>
          <a:bodyPr/>
          <a:lstStyle/>
          <a:p>
            <a:endParaRPr lang="en-US" dirty="0">
              <a:solidFill>
                <a:schemeClr val="bg2"/>
              </a:solidFill>
            </a:endParaRPr>
          </a:p>
        </p:txBody>
      </p:sp>
      <p:sp>
        <p:nvSpPr>
          <p:cNvPr id="5" name="Rectangle 2">
            <a:extLst>
              <a:ext uri="{FF2B5EF4-FFF2-40B4-BE49-F238E27FC236}">
                <a16:creationId xmlns:a16="http://schemas.microsoft.com/office/drawing/2014/main" id="{0BA02FCD-C1C2-DD4F-BCB4-E218081D8667}"/>
              </a:ext>
            </a:extLst>
          </p:cNvPr>
          <p:cNvSpPr>
            <a:spLocks noChangeArrowheads="1"/>
          </p:cNvSpPr>
          <p:nvPr/>
        </p:nvSpPr>
        <p:spPr bwMode="auto">
          <a:xfrm>
            <a:off x="6674069" y="56440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descr="YSU Logo">
            <a:extLst>
              <a:ext uri="{FF2B5EF4-FFF2-40B4-BE49-F238E27FC236}">
                <a16:creationId xmlns:a16="http://schemas.microsoft.com/office/drawing/2014/main" id="{F1A5751F-5AC9-0648-BB23-DE788D6886C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74069" y="5644055"/>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68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67FFE6-4381-4534-AB6C-FF3A45F81591}"/>
              </a:ext>
            </a:extLst>
          </p:cNvPr>
          <p:cNvSpPr>
            <a:spLocks noGrp="1"/>
          </p:cNvSpPr>
          <p:nvPr>
            <p:ph sz="quarter" idx="14"/>
          </p:nvPr>
        </p:nvSpPr>
        <p:spPr/>
        <p:txBody>
          <a:bodyPr>
            <a:normAutofit/>
          </a:bodyPr>
          <a:lstStyle/>
          <a:p>
            <a:r>
              <a:rPr lang="en-US" sz="1400" dirty="0">
                <a:solidFill>
                  <a:schemeClr val="bg2"/>
                </a:solidFill>
              </a:rPr>
              <a:t>Balances in your vendor accounts as of June 30, 2020 will be handled in two ways, “mapped” or “frozen.”</a:t>
            </a:r>
          </a:p>
          <a:p>
            <a:pPr marL="457200" lvl="1" indent="0">
              <a:buNone/>
            </a:pPr>
            <a:r>
              <a:rPr lang="en-US" sz="1400" dirty="0">
                <a:solidFill>
                  <a:schemeClr val="bg2"/>
                </a:solidFill>
              </a:rPr>
              <a:t>       </a:t>
            </a:r>
            <a:r>
              <a:rPr lang="en-US" sz="1400" b="1" dirty="0">
                <a:solidFill>
                  <a:schemeClr val="bg2"/>
                </a:solidFill>
              </a:rPr>
              <a:t>Mapped Assets</a:t>
            </a:r>
          </a:p>
          <a:p>
            <a:pPr lvl="1"/>
            <a:r>
              <a:rPr lang="en-US" sz="1400" dirty="0">
                <a:solidFill>
                  <a:schemeClr val="bg2"/>
                </a:solidFill>
              </a:rPr>
              <a:t>Mutual Fund assets at Fidelity will be “mapped” to a “like fund” at Fidelity. </a:t>
            </a:r>
          </a:p>
          <a:p>
            <a:pPr lvl="1"/>
            <a:r>
              <a:rPr lang="en-US" sz="1400" dirty="0">
                <a:solidFill>
                  <a:schemeClr val="bg2"/>
                </a:solidFill>
              </a:rPr>
              <a:t>ARP assets with AXA will be mapped to a like fund on the new AXA mutual fund platform.</a:t>
            </a:r>
          </a:p>
          <a:p>
            <a:pPr lvl="1"/>
            <a:r>
              <a:rPr lang="en-US" sz="1400" i="1" dirty="0">
                <a:solidFill>
                  <a:schemeClr val="bg2"/>
                </a:solidFill>
              </a:rPr>
              <a:t>Current investments without “like funds” will be mapped to an age-appropriate Target Date Fund.</a:t>
            </a:r>
          </a:p>
          <a:p>
            <a:pPr lvl="1"/>
            <a:endParaRPr lang="en-US" sz="1400" dirty="0">
              <a:solidFill>
                <a:schemeClr val="bg2"/>
              </a:solidFill>
            </a:endParaRPr>
          </a:p>
          <a:p>
            <a:pPr marL="457200" lvl="1" indent="0">
              <a:buNone/>
            </a:pPr>
            <a:r>
              <a:rPr lang="en-US" sz="1400" b="1" dirty="0">
                <a:solidFill>
                  <a:schemeClr val="bg2"/>
                </a:solidFill>
              </a:rPr>
              <a:t>       Frozen Assets</a:t>
            </a:r>
          </a:p>
          <a:p>
            <a:pPr lvl="1"/>
            <a:r>
              <a:rPr lang="en-US" sz="1400" dirty="0">
                <a:solidFill>
                  <a:schemeClr val="bg2"/>
                </a:solidFill>
              </a:rPr>
              <a:t>Balances with the remaining vendors are in individual contracts and are not eligible for employer mapping.  Employees can meet with their vendor and discern if mapping funds to the new investment platform is a good decision for them.  In some cases, fees could apply to transfer assets to a new vendor.  Fixed account crediting rates need to be reviewed as well.</a:t>
            </a:r>
          </a:p>
          <a:p>
            <a:pPr lvl="1"/>
            <a:endParaRPr lang="en-US" sz="1400" dirty="0">
              <a:solidFill>
                <a:schemeClr val="bg2"/>
              </a:solidFill>
            </a:endParaRPr>
          </a:p>
          <a:p>
            <a:pPr lvl="1"/>
            <a:endParaRPr lang="en-US" dirty="0">
              <a:solidFill>
                <a:schemeClr val="bg2"/>
              </a:solidFill>
            </a:endParaRPr>
          </a:p>
        </p:txBody>
      </p:sp>
      <p:sp>
        <p:nvSpPr>
          <p:cNvPr id="3" name="Content Placeholder 2">
            <a:extLst>
              <a:ext uri="{FF2B5EF4-FFF2-40B4-BE49-F238E27FC236}">
                <a16:creationId xmlns:a16="http://schemas.microsoft.com/office/drawing/2014/main" id="{EA958B84-02A5-461B-86DF-D8EBFEAAAB75}"/>
              </a:ext>
            </a:extLst>
          </p:cNvPr>
          <p:cNvSpPr>
            <a:spLocks noGrp="1"/>
          </p:cNvSpPr>
          <p:nvPr>
            <p:ph sz="quarter" idx="10"/>
          </p:nvPr>
        </p:nvSpPr>
        <p:spPr/>
        <p:txBody>
          <a:bodyPr/>
          <a:lstStyle/>
          <a:p>
            <a:r>
              <a:rPr lang="en-US" dirty="0">
                <a:solidFill>
                  <a:schemeClr val="bg2"/>
                </a:solidFill>
              </a:rPr>
              <a:t>WHAT HAPPENS TO MY JUNE 30, 2020 BALANCES?</a:t>
            </a:r>
          </a:p>
        </p:txBody>
      </p:sp>
      <p:sp>
        <p:nvSpPr>
          <p:cNvPr id="4" name="Content Placeholder 3">
            <a:extLst>
              <a:ext uri="{FF2B5EF4-FFF2-40B4-BE49-F238E27FC236}">
                <a16:creationId xmlns:a16="http://schemas.microsoft.com/office/drawing/2014/main" id="{28279D20-591E-4170-A25B-9ACDF5C85033}"/>
              </a:ext>
            </a:extLst>
          </p:cNvPr>
          <p:cNvSpPr>
            <a:spLocks noGrp="1"/>
          </p:cNvSpPr>
          <p:nvPr>
            <p:ph sz="quarter" idx="13"/>
          </p:nvPr>
        </p:nvSpPr>
        <p:spPr/>
        <p:txBody>
          <a:bodyPr/>
          <a:lstStyle/>
          <a:p>
            <a:endParaRPr lang="en-US">
              <a:solidFill>
                <a:schemeClr val="bg2"/>
              </a:solidFill>
            </a:endParaRPr>
          </a:p>
        </p:txBody>
      </p:sp>
      <p:sp>
        <p:nvSpPr>
          <p:cNvPr id="5" name="Rectangle 2">
            <a:extLst>
              <a:ext uri="{FF2B5EF4-FFF2-40B4-BE49-F238E27FC236}">
                <a16:creationId xmlns:a16="http://schemas.microsoft.com/office/drawing/2014/main" id="{348B6C0F-52B2-DE44-A195-C35E3C92F641}"/>
              </a:ext>
            </a:extLst>
          </p:cNvPr>
          <p:cNvSpPr>
            <a:spLocks noChangeArrowheads="1"/>
          </p:cNvSpPr>
          <p:nvPr/>
        </p:nvSpPr>
        <p:spPr bwMode="auto">
          <a:xfrm>
            <a:off x="6769100" y="5591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descr="YSU Logo">
            <a:extLst>
              <a:ext uri="{FF2B5EF4-FFF2-40B4-BE49-F238E27FC236}">
                <a16:creationId xmlns:a16="http://schemas.microsoft.com/office/drawing/2014/main" id="{E47B0CE7-DDB7-7B42-A5AB-17B70C0879F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591175"/>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455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C3BD55-7434-432A-A705-1CA2B9BC34BD}"/>
              </a:ext>
            </a:extLst>
          </p:cNvPr>
          <p:cNvSpPr>
            <a:spLocks noGrp="1"/>
          </p:cNvSpPr>
          <p:nvPr>
            <p:ph sz="quarter" idx="10"/>
          </p:nvPr>
        </p:nvSpPr>
        <p:spPr/>
        <p:txBody>
          <a:bodyPr/>
          <a:lstStyle/>
          <a:p>
            <a:r>
              <a:rPr lang="en-US" dirty="0">
                <a:solidFill>
                  <a:schemeClr val="bg2"/>
                </a:solidFill>
              </a:rPr>
              <a:t>NEXT STEPS</a:t>
            </a:r>
          </a:p>
        </p:txBody>
      </p:sp>
      <p:sp>
        <p:nvSpPr>
          <p:cNvPr id="3" name="Content Placeholder 2">
            <a:extLst>
              <a:ext uri="{FF2B5EF4-FFF2-40B4-BE49-F238E27FC236}">
                <a16:creationId xmlns:a16="http://schemas.microsoft.com/office/drawing/2014/main" id="{3965C4A5-AA8E-4D77-8421-82CFEEB2A216}"/>
              </a:ext>
            </a:extLst>
          </p:cNvPr>
          <p:cNvSpPr>
            <a:spLocks noGrp="1"/>
          </p:cNvSpPr>
          <p:nvPr>
            <p:ph sz="quarter" idx="13"/>
          </p:nvPr>
        </p:nvSpPr>
        <p:spPr>
          <a:xfrm>
            <a:off x="285751" y="1352939"/>
            <a:ext cx="8532428" cy="4945224"/>
          </a:xfrm>
        </p:spPr>
        <p:txBody>
          <a:bodyPr>
            <a:normAutofit/>
          </a:bodyPr>
          <a:lstStyle/>
          <a:p>
            <a:r>
              <a:rPr lang="en-US" sz="1600" dirty="0">
                <a:solidFill>
                  <a:schemeClr val="bg2"/>
                </a:solidFill>
              </a:rPr>
              <a:t>Check website for updates </a:t>
            </a:r>
          </a:p>
          <a:p>
            <a:r>
              <a:rPr lang="en-US" sz="1600" dirty="0">
                <a:solidFill>
                  <a:schemeClr val="bg2"/>
                </a:solidFill>
              </a:rPr>
              <a:t>(</a:t>
            </a:r>
            <a:r>
              <a:rPr lang="en-US" b="0" u="sng" dirty="0">
                <a:hlinkClick r:id="rId2" tooltip="https://ysu.edu/human-resources/403b-and-alternative-retirement-plan-arp-vendor-consolidation"/>
              </a:rPr>
              <a:t>https://ysu.edu/human-resources/403b-and-alternative-retirement-plan-arp-vendor-consolidation</a:t>
            </a:r>
            <a:r>
              <a:rPr lang="en-US" sz="1600" dirty="0">
                <a:solidFill>
                  <a:schemeClr val="bg2"/>
                </a:solidFill>
              </a:rPr>
              <a:t>)</a:t>
            </a:r>
          </a:p>
          <a:p>
            <a:r>
              <a:rPr lang="en-US" sz="1600" dirty="0">
                <a:solidFill>
                  <a:schemeClr val="bg2"/>
                </a:solidFill>
              </a:rPr>
              <a:t>If your current provider has been ‘deselected’ begin to consider which of the new provider you’d like to learn more about.</a:t>
            </a:r>
          </a:p>
          <a:p>
            <a:pPr lvl="1"/>
            <a:r>
              <a:rPr lang="en-US" sz="1600" dirty="0">
                <a:solidFill>
                  <a:schemeClr val="bg2"/>
                </a:solidFill>
              </a:rPr>
              <a:t>Schedule 1:1 session in May</a:t>
            </a:r>
          </a:p>
          <a:p>
            <a:r>
              <a:rPr lang="en-US" sz="1600" dirty="0">
                <a:solidFill>
                  <a:schemeClr val="bg2"/>
                </a:solidFill>
              </a:rPr>
              <a:t>If your current provider is AXA, Fidelity, TIAA or AIG, carefully review the transition brochure you will receive in May.</a:t>
            </a:r>
          </a:p>
          <a:p>
            <a:endParaRPr lang="en-US" sz="1600" dirty="0">
              <a:solidFill>
                <a:schemeClr val="bg2"/>
              </a:solidFill>
            </a:endParaRPr>
          </a:p>
          <a:p>
            <a:r>
              <a:rPr lang="en-US" sz="1600" dirty="0">
                <a:solidFill>
                  <a:schemeClr val="bg2"/>
                </a:solidFill>
              </a:rPr>
              <a:t>Stay tuned for more information!</a:t>
            </a:r>
          </a:p>
        </p:txBody>
      </p:sp>
      <p:sp>
        <p:nvSpPr>
          <p:cNvPr id="2" name="Rectangle 2">
            <a:extLst>
              <a:ext uri="{FF2B5EF4-FFF2-40B4-BE49-F238E27FC236}">
                <a16:creationId xmlns:a16="http://schemas.microsoft.com/office/drawing/2014/main" id="{F987F2D9-B294-C648-B17C-1E715C4C74B5}"/>
              </a:ext>
            </a:extLst>
          </p:cNvPr>
          <p:cNvSpPr>
            <a:spLocks noChangeArrowheads="1"/>
          </p:cNvSpPr>
          <p:nvPr/>
        </p:nvSpPr>
        <p:spPr bwMode="auto">
          <a:xfrm>
            <a:off x="676910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descr="YSU Logo">
            <a:extLst>
              <a:ext uri="{FF2B5EF4-FFF2-40B4-BE49-F238E27FC236}">
                <a16:creationId xmlns:a16="http://schemas.microsoft.com/office/drawing/2014/main" id="{DC0AA6BB-1A71-9445-A96F-8FCA363727EB}"/>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769100" y="5695948"/>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543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6AD4BC8-78EA-4D7A-99FE-B0471C1025F4}"/>
              </a:ext>
            </a:extLst>
          </p:cNvPr>
          <p:cNvSpPr>
            <a:spLocks noGrp="1"/>
          </p:cNvSpPr>
          <p:nvPr>
            <p:ph sz="quarter" idx="10"/>
          </p:nvPr>
        </p:nvSpPr>
        <p:spPr>
          <a:xfrm>
            <a:off x="285749" y="400052"/>
            <a:ext cx="9467899" cy="485775"/>
          </a:xfrm>
        </p:spPr>
        <p:txBody>
          <a:bodyPr/>
          <a:lstStyle/>
          <a:p>
            <a:r>
              <a:rPr lang="en-US" dirty="0">
                <a:solidFill>
                  <a:schemeClr val="bg2"/>
                </a:solidFill>
              </a:rPr>
              <a:t>TIMETABLE</a:t>
            </a:r>
          </a:p>
          <a:p>
            <a:endParaRPr lang="en-US" dirty="0">
              <a:solidFill>
                <a:schemeClr val="bg2"/>
              </a:solidFill>
            </a:endParaRPr>
          </a:p>
        </p:txBody>
      </p:sp>
      <p:sp>
        <p:nvSpPr>
          <p:cNvPr id="6" name="Content Placeholder 5">
            <a:extLst>
              <a:ext uri="{FF2B5EF4-FFF2-40B4-BE49-F238E27FC236}">
                <a16:creationId xmlns:a16="http://schemas.microsoft.com/office/drawing/2014/main" id="{530415DE-0FCD-4893-ACD8-FC3F44BD53FE}"/>
              </a:ext>
            </a:extLst>
          </p:cNvPr>
          <p:cNvSpPr>
            <a:spLocks noGrp="1"/>
          </p:cNvSpPr>
          <p:nvPr>
            <p:ph sz="quarter" idx="13"/>
          </p:nvPr>
        </p:nvSpPr>
        <p:spPr>
          <a:xfrm>
            <a:off x="383822" y="1266824"/>
            <a:ext cx="8645878" cy="4705351"/>
          </a:xfrm>
        </p:spPr>
        <p:txBody>
          <a:bodyPr>
            <a:normAutofit/>
          </a:bodyPr>
          <a:lstStyle/>
          <a:p>
            <a:pPr marL="0" indent="0">
              <a:buNone/>
            </a:pPr>
            <a:endParaRPr lang="en-US" b="1" dirty="0">
              <a:solidFill>
                <a:schemeClr val="bg2"/>
              </a:solidFill>
            </a:endParaRPr>
          </a:p>
          <a:p>
            <a:r>
              <a:rPr lang="en-US" sz="1600" b="1" dirty="0">
                <a:solidFill>
                  <a:schemeClr val="bg2"/>
                </a:solidFill>
              </a:rPr>
              <a:t>May	</a:t>
            </a:r>
            <a:r>
              <a:rPr lang="en-US" sz="1600" dirty="0">
                <a:solidFill>
                  <a:schemeClr val="bg2"/>
                </a:solidFill>
              </a:rPr>
              <a:t>		Group and individual meetings</a:t>
            </a:r>
          </a:p>
          <a:p>
            <a:r>
              <a:rPr lang="en-US" sz="1600" b="1" dirty="0">
                <a:solidFill>
                  <a:schemeClr val="bg2"/>
                </a:solidFill>
              </a:rPr>
              <a:t>May/June 2020	</a:t>
            </a:r>
            <a:r>
              <a:rPr lang="en-US" sz="1600" dirty="0">
                <a:solidFill>
                  <a:schemeClr val="bg2"/>
                </a:solidFill>
              </a:rPr>
              <a:t>Enrollment platform available , one on one meetings</a:t>
            </a:r>
          </a:p>
          <a:p>
            <a:r>
              <a:rPr lang="en-US" sz="1600" dirty="0">
                <a:solidFill>
                  <a:schemeClr val="bg2"/>
                </a:solidFill>
              </a:rPr>
              <a:t>						</a:t>
            </a:r>
          </a:p>
          <a:p>
            <a:r>
              <a:rPr lang="en-US" sz="1600" dirty="0">
                <a:solidFill>
                  <a:schemeClr val="bg2"/>
                </a:solidFill>
              </a:rPr>
              <a:t>						</a:t>
            </a:r>
            <a:r>
              <a:rPr lang="en-US" sz="1600" u="sng" dirty="0">
                <a:solidFill>
                  <a:schemeClr val="bg2"/>
                </a:solidFill>
              </a:rPr>
              <a:t>Enrollment Window</a:t>
            </a:r>
            <a:r>
              <a:rPr lang="en-US" sz="1600" dirty="0">
                <a:solidFill>
                  <a:schemeClr val="bg2"/>
                </a:solidFill>
              </a:rPr>
              <a:t>		</a:t>
            </a:r>
            <a:r>
              <a:rPr lang="en-US" sz="1600" u="sng" dirty="0">
                <a:solidFill>
                  <a:schemeClr val="bg2"/>
                </a:solidFill>
              </a:rPr>
              <a:t>1-1 Meetings</a:t>
            </a:r>
          </a:p>
          <a:p>
            <a:r>
              <a:rPr lang="en-US" sz="1600" dirty="0">
                <a:solidFill>
                  <a:schemeClr val="bg2"/>
                </a:solidFill>
              </a:rPr>
              <a:t>				</a:t>
            </a:r>
            <a:r>
              <a:rPr lang="en-US" dirty="0">
                <a:solidFill>
                  <a:schemeClr val="bg2"/>
                </a:solidFill>
              </a:rPr>
              <a:t>AIG VALIC	May 6</a:t>
            </a:r>
            <a:r>
              <a:rPr lang="en-US" baseline="30000" dirty="0">
                <a:solidFill>
                  <a:schemeClr val="bg2"/>
                </a:solidFill>
              </a:rPr>
              <a:t>th</a:t>
            </a:r>
            <a:r>
              <a:rPr lang="en-US" dirty="0">
                <a:solidFill>
                  <a:schemeClr val="bg2"/>
                </a:solidFill>
              </a:rPr>
              <a:t>				May 13</a:t>
            </a:r>
            <a:r>
              <a:rPr lang="en-US" baseline="30000" dirty="0">
                <a:solidFill>
                  <a:schemeClr val="bg2"/>
                </a:solidFill>
              </a:rPr>
              <a:t>th</a:t>
            </a:r>
            <a:r>
              <a:rPr lang="en-US" dirty="0">
                <a:solidFill>
                  <a:schemeClr val="bg2"/>
                </a:solidFill>
              </a:rPr>
              <a:t> </a:t>
            </a:r>
          </a:p>
          <a:p>
            <a:r>
              <a:rPr lang="en-US" dirty="0">
                <a:solidFill>
                  <a:schemeClr val="bg2"/>
                </a:solidFill>
              </a:rPr>
              <a:t>				AXA		May 6</a:t>
            </a:r>
            <a:r>
              <a:rPr lang="en-US" baseline="30000" dirty="0">
                <a:solidFill>
                  <a:schemeClr val="bg2"/>
                </a:solidFill>
              </a:rPr>
              <a:t>th</a:t>
            </a:r>
            <a:r>
              <a:rPr lang="en-US" dirty="0">
                <a:solidFill>
                  <a:schemeClr val="bg2"/>
                </a:solidFill>
              </a:rPr>
              <a:t>				Week of May 18th</a:t>
            </a:r>
          </a:p>
          <a:p>
            <a:r>
              <a:rPr lang="en-US" dirty="0">
                <a:solidFill>
                  <a:schemeClr val="bg2"/>
                </a:solidFill>
              </a:rPr>
              <a:t>				Fidelity		June 1</a:t>
            </a:r>
            <a:r>
              <a:rPr lang="en-US" baseline="30000" dirty="0">
                <a:solidFill>
                  <a:schemeClr val="bg2"/>
                </a:solidFill>
              </a:rPr>
              <a:t>st</a:t>
            </a:r>
            <a:r>
              <a:rPr lang="en-US" dirty="0">
                <a:solidFill>
                  <a:schemeClr val="bg2"/>
                </a:solidFill>
              </a:rPr>
              <a:t>				June 1st</a:t>
            </a:r>
          </a:p>
          <a:p>
            <a:r>
              <a:rPr lang="en-US" dirty="0">
                <a:solidFill>
                  <a:schemeClr val="bg2"/>
                </a:solidFill>
              </a:rPr>
              <a:t>				TIAA		June 8</a:t>
            </a:r>
            <a:r>
              <a:rPr lang="en-US" baseline="30000" dirty="0">
                <a:solidFill>
                  <a:schemeClr val="bg2"/>
                </a:solidFill>
              </a:rPr>
              <a:t>th</a:t>
            </a:r>
            <a:r>
              <a:rPr lang="en-US" dirty="0">
                <a:solidFill>
                  <a:schemeClr val="bg2"/>
                </a:solidFill>
              </a:rPr>
              <a:t>				June 8</a:t>
            </a:r>
            <a:r>
              <a:rPr lang="en-US" baseline="30000" dirty="0">
                <a:solidFill>
                  <a:schemeClr val="bg2"/>
                </a:solidFill>
              </a:rPr>
              <a:t>th</a:t>
            </a:r>
            <a:endParaRPr lang="en-US" dirty="0">
              <a:solidFill>
                <a:schemeClr val="bg2"/>
              </a:solidFill>
            </a:endParaRPr>
          </a:p>
          <a:p>
            <a:endParaRPr lang="en-US" dirty="0">
              <a:solidFill>
                <a:schemeClr val="bg2"/>
              </a:solidFill>
            </a:endParaRPr>
          </a:p>
          <a:p>
            <a:r>
              <a:rPr lang="en-US" sz="1600" b="1" dirty="0">
                <a:solidFill>
                  <a:schemeClr val="bg2"/>
                </a:solidFill>
              </a:rPr>
              <a:t>June 20, 2020		</a:t>
            </a:r>
            <a:r>
              <a:rPr lang="en-US" sz="1600" dirty="0">
                <a:solidFill>
                  <a:schemeClr val="bg2"/>
                </a:solidFill>
              </a:rPr>
              <a:t>Deadline to submit a vendor change for 7/1/2020</a:t>
            </a:r>
          </a:p>
          <a:p>
            <a:r>
              <a:rPr lang="en-US" sz="1600" dirty="0">
                <a:solidFill>
                  <a:schemeClr val="bg2"/>
                </a:solidFill>
              </a:rPr>
              <a:t>July 2, 2020		First bi-weekly payroll with contributions going to the new 					mutual fund investment platforms</a:t>
            </a:r>
          </a:p>
          <a:p>
            <a:r>
              <a:rPr lang="en-US" sz="1600" b="1" dirty="0">
                <a:solidFill>
                  <a:schemeClr val="bg2"/>
                </a:solidFill>
              </a:rPr>
              <a:t>July 15, 2020</a:t>
            </a:r>
            <a:r>
              <a:rPr lang="en-US" sz="1600" dirty="0">
                <a:solidFill>
                  <a:schemeClr val="bg2"/>
                </a:solidFill>
              </a:rPr>
              <a:t>		First monthly payroll with contributions going to the new 					mutual fund investment platforms</a:t>
            </a:r>
          </a:p>
          <a:p>
            <a:pPr marL="0" indent="0">
              <a:buNone/>
            </a:pPr>
            <a:endParaRPr lang="en-US" dirty="0">
              <a:solidFill>
                <a:schemeClr val="bg2"/>
              </a:solidFill>
            </a:endParaRPr>
          </a:p>
        </p:txBody>
      </p:sp>
      <p:sp>
        <p:nvSpPr>
          <p:cNvPr id="2" name="Rectangle 2">
            <a:extLst>
              <a:ext uri="{FF2B5EF4-FFF2-40B4-BE49-F238E27FC236}">
                <a16:creationId xmlns:a16="http://schemas.microsoft.com/office/drawing/2014/main" id="{28C2B5F0-8841-5D48-8847-A218B64032A6}"/>
              </a:ext>
            </a:extLst>
          </p:cNvPr>
          <p:cNvSpPr>
            <a:spLocks noChangeArrowheads="1"/>
          </p:cNvSpPr>
          <p:nvPr/>
        </p:nvSpPr>
        <p:spPr bwMode="auto">
          <a:xfrm>
            <a:off x="6769100" y="5591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descr="YSU Logo">
            <a:extLst>
              <a:ext uri="{FF2B5EF4-FFF2-40B4-BE49-F238E27FC236}">
                <a16:creationId xmlns:a16="http://schemas.microsoft.com/office/drawing/2014/main" id="{C125ECE3-AE0B-1A41-B5B2-7847E305067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591175"/>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35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C3BD55-7434-432A-A705-1CA2B9BC34BD}"/>
              </a:ext>
            </a:extLst>
          </p:cNvPr>
          <p:cNvSpPr>
            <a:spLocks noGrp="1"/>
          </p:cNvSpPr>
          <p:nvPr>
            <p:ph sz="quarter" idx="10"/>
          </p:nvPr>
        </p:nvSpPr>
        <p:spPr/>
        <p:txBody>
          <a:bodyPr/>
          <a:lstStyle/>
          <a:p>
            <a:r>
              <a:rPr lang="en-US" dirty="0">
                <a:solidFill>
                  <a:schemeClr val="bg2"/>
                </a:solidFill>
              </a:rPr>
              <a:t>QUESTIONS</a:t>
            </a:r>
          </a:p>
        </p:txBody>
      </p:sp>
      <p:pic>
        <p:nvPicPr>
          <p:cNvPr id="8" name="Content Placeholder 7" descr="MSS: Bring us your burning science questions"/>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90812" y="1899112"/>
            <a:ext cx="4048125" cy="4048125"/>
          </a:xfrm>
        </p:spPr>
      </p:pic>
      <p:sp>
        <p:nvSpPr>
          <p:cNvPr id="2" name="Rectangle 2">
            <a:extLst>
              <a:ext uri="{FF2B5EF4-FFF2-40B4-BE49-F238E27FC236}">
                <a16:creationId xmlns:a16="http://schemas.microsoft.com/office/drawing/2014/main" id="{50CAAC54-B0B0-3347-B4D0-35A7DF53D44C}"/>
              </a:ext>
            </a:extLst>
          </p:cNvPr>
          <p:cNvSpPr>
            <a:spLocks noChangeArrowheads="1"/>
          </p:cNvSpPr>
          <p:nvPr/>
        </p:nvSpPr>
        <p:spPr bwMode="auto">
          <a:xfrm>
            <a:off x="6769100" y="5695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descr="YSU Logo">
            <a:extLst>
              <a:ext uri="{FF2B5EF4-FFF2-40B4-BE49-F238E27FC236}">
                <a16:creationId xmlns:a16="http://schemas.microsoft.com/office/drawing/2014/main" id="{C3C6F1DF-7212-7543-82BC-2EA4E803039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769100" y="5695948"/>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44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771C7E-5E5C-428A-B115-5FD94EC34D36}"/>
              </a:ext>
            </a:extLst>
          </p:cNvPr>
          <p:cNvSpPr>
            <a:spLocks noGrp="1"/>
          </p:cNvSpPr>
          <p:nvPr>
            <p:ph sz="quarter" idx="10"/>
          </p:nvPr>
        </p:nvSpPr>
        <p:spPr/>
        <p:txBody>
          <a:bodyPr/>
          <a:lstStyle/>
          <a:p>
            <a:r>
              <a:rPr lang="en-US" dirty="0">
                <a:solidFill>
                  <a:schemeClr val="bg2"/>
                </a:solidFill>
                <a:latin typeface="+mj-lt"/>
              </a:rPr>
              <a:t>TODAY’S AGENDA</a:t>
            </a:r>
          </a:p>
        </p:txBody>
      </p:sp>
      <p:sp>
        <p:nvSpPr>
          <p:cNvPr id="3" name="Content Placeholder 2">
            <a:extLst>
              <a:ext uri="{FF2B5EF4-FFF2-40B4-BE49-F238E27FC236}">
                <a16:creationId xmlns:a16="http://schemas.microsoft.com/office/drawing/2014/main" id="{12803B82-034D-4996-B463-ECAB41214747}"/>
              </a:ext>
            </a:extLst>
          </p:cNvPr>
          <p:cNvSpPr>
            <a:spLocks noGrp="1"/>
          </p:cNvSpPr>
          <p:nvPr>
            <p:ph sz="quarter" idx="13"/>
          </p:nvPr>
        </p:nvSpPr>
        <p:spPr>
          <a:xfrm>
            <a:off x="285751" y="1726164"/>
            <a:ext cx="6591299" cy="4246012"/>
          </a:xfrm>
        </p:spPr>
        <p:txBody>
          <a:bodyPr/>
          <a:lstStyle/>
          <a:p>
            <a:r>
              <a:rPr lang="en-US" sz="1600" dirty="0">
                <a:solidFill>
                  <a:schemeClr val="bg2"/>
                </a:solidFill>
                <a:latin typeface="+mj-lt"/>
              </a:rPr>
              <a:t>Introduction</a:t>
            </a:r>
          </a:p>
          <a:p>
            <a:r>
              <a:rPr lang="en-US" sz="1600" dirty="0">
                <a:solidFill>
                  <a:schemeClr val="bg2"/>
                </a:solidFill>
                <a:latin typeface="+mj-lt"/>
              </a:rPr>
              <a:t>What’s Changing &amp; What Do you Need to Know</a:t>
            </a:r>
          </a:p>
          <a:p>
            <a:r>
              <a:rPr lang="en-US" sz="1600" dirty="0">
                <a:solidFill>
                  <a:schemeClr val="bg2"/>
                </a:solidFill>
                <a:latin typeface="+mj-lt"/>
              </a:rPr>
              <a:t>Why Fees Are Important</a:t>
            </a:r>
          </a:p>
          <a:p>
            <a:r>
              <a:rPr lang="en-US" sz="1600" dirty="0">
                <a:solidFill>
                  <a:schemeClr val="bg2"/>
                </a:solidFill>
                <a:latin typeface="+mj-lt"/>
              </a:rPr>
              <a:t>Investment Menus</a:t>
            </a:r>
          </a:p>
          <a:p>
            <a:r>
              <a:rPr lang="en-US" sz="1600" dirty="0">
                <a:solidFill>
                  <a:schemeClr val="bg2"/>
                </a:solidFill>
                <a:latin typeface="+mj-lt"/>
              </a:rPr>
              <a:t>Timetable</a:t>
            </a:r>
          </a:p>
          <a:p>
            <a:r>
              <a:rPr lang="en-US" sz="1600" dirty="0">
                <a:solidFill>
                  <a:schemeClr val="bg2"/>
                </a:solidFill>
                <a:latin typeface="+mj-lt"/>
              </a:rPr>
              <a:t>Next Steps</a:t>
            </a:r>
          </a:p>
          <a:p>
            <a:r>
              <a:rPr lang="en-US" sz="1600" dirty="0">
                <a:solidFill>
                  <a:schemeClr val="bg2"/>
                </a:solidFill>
                <a:latin typeface="+mj-lt"/>
              </a:rPr>
              <a:t>Questions</a:t>
            </a:r>
          </a:p>
          <a:p>
            <a:endParaRPr lang="en-US" dirty="0">
              <a:solidFill>
                <a:schemeClr val="bg2"/>
              </a:solidFill>
              <a:latin typeface="+mj-lt"/>
            </a:endParaRPr>
          </a:p>
          <a:p>
            <a:endParaRPr lang="en-US" dirty="0">
              <a:solidFill>
                <a:schemeClr val="bg2"/>
              </a:solidFill>
              <a:latin typeface="+mj-lt"/>
            </a:endParaRPr>
          </a:p>
          <a:p>
            <a:endParaRPr lang="en-US" dirty="0">
              <a:solidFill>
                <a:schemeClr val="bg2"/>
              </a:solidFill>
              <a:latin typeface="+mj-lt"/>
            </a:endParaRPr>
          </a:p>
        </p:txBody>
      </p:sp>
      <p:sp>
        <p:nvSpPr>
          <p:cNvPr id="5" name="Rectangle 2">
            <a:extLst>
              <a:ext uri="{FF2B5EF4-FFF2-40B4-BE49-F238E27FC236}">
                <a16:creationId xmlns:a16="http://schemas.microsoft.com/office/drawing/2014/main" id="{A0136DD2-4151-7E43-B270-6428E1A84AD0}"/>
              </a:ext>
            </a:extLst>
          </p:cNvPr>
          <p:cNvSpPr>
            <a:spLocks noChangeArrowheads="1"/>
          </p:cNvSpPr>
          <p:nvPr/>
        </p:nvSpPr>
        <p:spPr bwMode="auto">
          <a:xfrm>
            <a:off x="6621517" y="55074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descr="YSU Logo">
            <a:extLst>
              <a:ext uri="{FF2B5EF4-FFF2-40B4-BE49-F238E27FC236}">
                <a16:creationId xmlns:a16="http://schemas.microsoft.com/office/drawing/2014/main" id="{C361565F-0FD7-A84A-92D6-438226B9A65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21517" y="5507421"/>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7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4AAF587-D1A3-4265-9530-A25470F5FCD4}"/>
              </a:ext>
            </a:extLst>
          </p:cNvPr>
          <p:cNvSpPr>
            <a:spLocks noGrp="1"/>
          </p:cNvSpPr>
          <p:nvPr>
            <p:ph sz="quarter" idx="10"/>
          </p:nvPr>
        </p:nvSpPr>
        <p:spPr/>
        <p:txBody>
          <a:bodyPr/>
          <a:lstStyle/>
          <a:p>
            <a:r>
              <a:rPr lang="en-US" dirty="0">
                <a:solidFill>
                  <a:schemeClr val="bg2"/>
                </a:solidFill>
                <a:latin typeface="+mj-lt"/>
              </a:rPr>
              <a:t>INTRODUCTION – WHY ARE WE HERE? </a:t>
            </a:r>
          </a:p>
        </p:txBody>
      </p:sp>
      <p:sp>
        <p:nvSpPr>
          <p:cNvPr id="3" name="Content Placeholder 2">
            <a:extLst>
              <a:ext uri="{FF2B5EF4-FFF2-40B4-BE49-F238E27FC236}">
                <a16:creationId xmlns:a16="http://schemas.microsoft.com/office/drawing/2014/main" id="{77432B06-65B8-4959-A4B3-0E8C584CBB06}"/>
              </a:ext>
            </a:extLst>
          </p:cNvPr>
          <p:cNvSpPr>
            <a:spLocks noGrp="1"/>
          </p:cNvSpPr>
          <p:nvPr>
            <p:ph sz="quarter" idx="13"/>
          </p:nvPr>
        </p:nvSpPr>
        <p:spPr>
          <a:xfrm>
            <a:off x="285751" y="1062182"/>
            <a:ext cx="6591299" cy="5227782"/>
          </a:xfrm>
        </p:spPr>
        <p:txBody>
          <a:bodyPr>
            <a:normAutofit/>
          </a:bodyPr>
          <a:lstStyle/>
          <a:p>
            <a:pPr marL="0" indent="0">
              <a:buNone/>
            </a:pPr>
            <a:r>
              <a:rPr lang="en-US" sz="1400" b="1" dirty="0">
                <a:solidFill>
                  <a:schemeClr val="bg2"/>
                </a:solidFill>
                <a:latin typeface="+mj-lt"/>
              </a:rPr>
              <a:t>Youngstown State University elects to participate in state-wide retirement plan review</a:t>
            </a:r>
          </a:p>
          <a:p>
            <a:r>
              <a:rPr lang="en-US" sz="1400" dirty="0">
                <a:solidFill>
                  <a:schemeClr val="bg2"/>
                </a:solidFill>
                <a:latin typeface="+mj-lt"/>
              </a:rPr>
              <a:t>In June, 2016, the Ohio Department of Higher Education announced that eight investment companies were eligible to offer plans in the state’s 401(a) Alternative Retirement Plan (ARP)</a:t>
            </a:r>
          </a:p>
          <a:p>
            <a:pPr lvl="1"/>
            <a:r>
              <a:rPr lang="en-US" sz="1400" dirty="0">
                <a:solidFill>
                  <a:schemeClr val="bg2"/>
                </a:solidFill>
                <a:latin typeface="+mj-lt"/>
              </a:rPr>
              <a:t>This announcement indicated a minimum of four investment companies must be used</a:t>
            </a:r>
          </a:p>
          <a:p>
            <a:r>
              <a:rPr lang="en-US" sz="1400" dirty="0">
                <a:solidFill>
                  <a:schemeClr val="bg2"/>
                </a:solidFill>
                <a:latin typeface="+mj-lt"/>
              </a:rPr>
              <a:t>In 2017, Ohio public universities met to determine a course of action</a:t>
            </a:r>
          </a:p>
          <a:p>
            <a:pPr lvl="1"/>
            <a:r>
              <a:rPr lang="en-US" sz="1400" dirty="0">
                <a:solidFill>
                  <a:schemeClr val="bg2"/>
                </a:solidFill>
                <a:latin typeface="+mj-lt"/>
              </a:rPr>
              <a:t>Most Ohio universities have between six and eight investment companies</a:t>
            </a:r>
          </a:p>
          <a:p>
            <a:pPr lvl="1"/>
            <a:r>
              <a:rPr lang="en-US" sz="1400" dirty="0">
                <a:solidFill>
                  <a:schemeClr val="bg2"/>
                </a:solidFill>
                <a:latin typeface="+mj-lt"/>
              </a:rPr>
              <a:t>Best practice is to use fewer investment companies to leverage economies of scale operating efficiencies, and better manage plans for participants </a:t>
            </a:r>
          </a:p>
          <a:p>
            <a:r>
              <a:rPr lang="en-US" sz="1400" dirty="0">
                <a:solidFill>
                  <a:schemeClr val="bg2"/>
                </a:solidFill>
                <a:latin typeface="+mj-lt"/>
              </a:rPr>
              <a:t>In 2018, the Inter-University Council of Ohio issued a request for proposal (RFP) to hire a consulting firm to provide investment advisory and due diligence services for the 10 universities who chose to participated in this RFP; Cammack Retirement Group selected.</a:t>
            </a:r>
          </a:p>
          <a:p>
            <a:r>
              <a:rPr lang="en-US" sz="1400" dirty="0">
                <a:solidFill>
                  <a:schemeClr val="bg2"/>
                </a:solidFill>
                <a:latin typeface="+mj-lt"/>
              </a:rPr>
              <a:t>YSU began working with Cammack in December 2019.</a:t>
            </a:r>
          </a:p>
          <a:p>
            <a:pPr lvl="1"/>
            <a:r>
              <a:rPr lang="en-US" sz="1400" dirty="0">
                <a:solidFill>
                  <a:schemeClr val="bg2"/>
                </a:solidFill>
                <a:latin typeface="+mj-lt"/>
              </a:rPr>
              <a:t>Best practice to streamline the number of 403(b) supplemental retirement plan vendors at the same time</a:t>
            </a:r>
          </a:p>
          <a:p>
            <a:pPr lvl="1"/>
            <a:r>
              <a:rPr lang="en-US" sz="1400" dirty="0">
                <a:solidFill>
                  <a:schemeClr val="bg2"/>
                </a:solidFill>
                <a:latin typeface="+mj-lt"/>
              </a:rPr>
              <a:t>Other Ohio public universities are also reducing number of available providers</a:t>
            </a:r>
          </a:p>
          <a:p>
            <a:pPr lvl="2"/>
            <a:r>
              <a:rPr lang="en-US" sz="1400" dirty="0">
                <a:solidFill>
                  <a:schemeClr val="bg2"/>
                </a:solidFill>
                <a:latin typeface="+mj-lt"/>
              </a:rPr>
              <a:t>Miami, OSU, Bowling Green, Toledo, Kent, Youngstown, etc. </a:t>
            </a:r>
          </a:p>
          <a:p>
            <a:pPr lvl="2"/>
            <a:endParaRPr lang="en-US" sz="1400" dirty="0">
              <a:solidFill>
                <a:schemeClr val="bg2"/>
              </a:solidFill>
              <a:latin typeface="+mj-lt"/>
            </a:endParaRPr>
          </a:p>
          <a:p>
            <a:pPr marL="914400" lvl="2" indent="0">
              <a:buNone/>
            </a:pPr>
            <a:endParaRPr lang="en-US" dirty="0">
              <a:solidFill>
                <a:schemeClr val="bg2"/>
              </a:solidFill>
              <a:latin typeface="+mj-lt"/>
            </a:endParaRPr>
          </a:p>
          <a:p>
            <a:pPr marL="0" indent="0">
              <a:buNone/>
            </a:pPr>
            <a:endParaRPr lang="en-US" dirty="0">
              <a:solidFill>
                <a:schemeClr val="bg2"/>
              </a:solidFill>
              <a:latin typeface="+mj-lt"/>
            </a:endParaRPr>
          </a:p>
          <a:p>
            <a:endParaRPr lang="en-US" dirty="0">
              <a:solidFill>
                <a:schemeClr val="bg2"/>
              </a:solidFill>
              <a:latin typeface="+mj-lt"/>
            </a:endParaRPr>
          </a:p>
          <a:p>
            <a:pPr lvl="1"/>
            <a:endParaRPr lang="en-US" dirty="0">
              <a:solidFill>
                <a:schemeClr val="bg2"/>
              </a:solidFill>
              <a:latin typeface="+mj-lt"/>
            </a:endParaRPr>
          </a:p>
          <a:p>
            <a:endParaRPr lang="en-US" dirty="0">
              <a:solidFill>
                <a:schemeClr val="bg2"/>
              </a:solidFill>
              <a:latin typeface="+mj-lt"/>
            </a:endParaRPr>
          </a:p>
        </p:txBody>
      </p:sp>
      <p:sp>
        <p:nvSpPr>
          <p:cNvPr id="5" name="Rectangle 2">
            <a:extLst>
              <a:ext uri="{FF2B5EF4-FFF2-40B4-BE49-F238E27FC236}">
                <a16:creationId xmlns:a16="http://schemas.microsoft.com/office/drawing/2014/main" id="{8C8687E7-3B1D-194B-B764-11A84A22F394}"/>
              </a:ext>
            </a:extLst>
          </p:cNvPr>
          <p:cNvSpPr>
            <a:spLocks noChangeArrowheads="1"/>
          </p:cNvSpPr>
          <p:nvPr/>
        </p:nvSpPr>
        <p:spPr bwMode="auto">
          <a:xfrm>
            <a:off x="6769100" y="55279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YSU Logo">
            <a:extLst>
              <a:ext uri="{FF2B5EF4-FFF2-40B4-BE49-F238E27FC236}">
                <a16:creationId xmlns:a16="http://schemas.microsoft.com/office/drawing/2014/main" id="{CA872AD5-472A-314E-844E-4AA1172152F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527964"/>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56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60531-A0A3-485D-B1E9-180FB9E2B5EF}"/>
              </a:ext>
            </a:extLst>
          </p:cNvPr>
          <p:cNvSpPr>
            <a:spLocks noGrp="1"/>
          </p:cNvSpPr>
          <p:nvPr>
            <p:ph sz="quarter" idx="14"/>
          </p:nvPr>
        </p:nvSpPr>
        <p:spPr>
          <a:xfrm>
            <a:off x="285751" y="1413164"/>
            <a:ext cx="6591299" cy="4559011"/>
          </a:xfrm>
        </p:spPr>
        <p:txBody>
          <a:bodyPr>
            <a:normAutofit/>
          </a:bodyPr>
          <a:lstStyle/>
          <a:p>
            <a:r>
              <a:rPr lang="en-US" sz="1600" b="1" dirty="0">
                <a:solidFill>
                  <a:schemeClr val="bg2"/>
                </a:solidFill>
                <a:latin typeface="+mj-lt"/>
              </a:rPr>
              <a:t>Alternative Retirement Plan (ARP)</a:t>
            </a:r>
          </a:p>
          <a:p>
            <a:pPr lvl="1"/>
            <a:r>
              <a:rPr lang="en-US" sz="1600" dirty="0">
                <a:solidFill>
                  <a:schemeClr val="bg2"/>
                </a:solidFill>
                <a:latin typeface="+mj-lt"/>
              </a:rPr>
              <a:t>Alternative to STRS or OPERS for 100% FTE employees</a:t>
            </a:r>
          </a:p>
          <a:p>
            <a:pPr lvl="1"/>
            <a:r>
              <a:rPr lang="en-US" sz="1600" dirty="0">
                <a:solidFill>
                  <a:schemeClr val="bg2"/>
                </a:solidFill>
                <a:latin typeface="+mj-lt"/>
              </a:rPr>
              <a:t>Seven (7) current approved providers</a:t>
            </a:r>
          </a:p>
          <a:p>
            <a:r>
              <a:rPr lang="en-US" sz="1600" b="1" dirty="0">
                <a:solidFill>
                  <a:schemeClr val="bg2"/>
                </a:solidFill>
                <a:latin typeface="+mj-lt"/>
              </a:rPr>
              <a:t>Traditional 403(b) Plan</a:t>
            </a:r>
          </a:p>
          <a:p>
            <a:pPr lvl="1"/>
            <a:r>
              <a:rPr lang="en-US" sz="1600" dirty="0">
                <a:solidFill>
                  <a:schemeClr val="bg2"/>
                </a:solidFill>
                <a:latin typeface="+mj-lt"/>
              </a:rPr>
              <a:t>Voluntary, pre-tax contributions</a:t>
            </a:r>
          </a:p>
          <a:p>
            <a:pPr lvl="1"/>
            <a:r>
              <a:rPr lang="en-US" sz="1600" dirty="0">
                <a:solidFill>
                  <a:schemeClr val="bg2"/>
                </a:solidFill>
                <a:latin typeface="+mj-lt"/>
              </a:rPr>
              <a:t>Eleven (11) current approved providers</a:t>
            </a:r>
          </a:p>
          <a:p>
            <a:pPr lvl="2"/>
            <a:r>
              <a:rPr lang="en-US" sz="1600" dirty="0">
                <a:solidFill>
                  <a:schemeClr val="bg2"/>
                </a:solidFill>
                <a:latin typeface="+mj-lt"/>
              </a:rPr>
              <a:t>Seven are also ARP providers</a:t>
            </a:r>
          </a:p>
          <a:p>
            <a:r>
              <a:rPr lang="en-US" sz="1600" b="1" dirty="0">
                <a:solidFill>
                  <a:schemeClr val="bg2"/>
                </a:solidFill>
                <a:latin typeface="+mj-lt"/>
              </a:rPr>
              <a:t>457(b) Plan</a:t>
            </a:r>
          </a:p>
          <a:p>
            <a:pPr lvl="1"/>
            <a:r>
              <a:rPr lang="en-US" sz="1600" dirty="0">
                <a:solidFill>
                  <a:schemeClr val="bg2"/>
                </a:solidFill>
                <a:latin typeface="+mj-lt"/>
              </a:rPr>
              <a:t>Expanded to all four providers</a:t>
            </a:r>
          </a:p>
          <a:p>
            <a:pPr lvl="1"/>
            <a:endParaRPr lang="en-US" sz="1600" dirty="0">
              <a:solidFill>
                <a:schemeClr val="bg2"/>
              </a:solidFill>
              <a:latin typeface="+mj-lt"/>
            </a:endParaRPr>
          </a:p>
          <a:p>
            <a:pPr lvl="1"/>
            <a:endParaRPr lang="en-US" sz="1600" dirty="0">
              <a:solidFill>
                <a:schemeClr val="bg2"/>
              </a:solidFill>
              <a:latin typeface="+mj-lt"/>
            </a:endParaRPr>
          </a:p>
          <a:p>
            <a:pPr lvl="1"/>
            <a:endParaRPr lang="en-US" sz="1600" dirty="0">
              <a:solidFill>
                <a:schemeClr val="bg2"/>
              </a:solidFill>
              <a:latin typeface="+mj-lt"/>
            </a:endParaRPr>
          </a:p>
          <a:p>
            <a:pPr marL="457200" lvl="1" indent="0">
              <a:buNone/>
            </a:pPr>
            <a:r>
              <a:rPr lang="en-US" sz="1600" i="1" dirty="0">
                <a:solidFill>
                  <a:schemeClr val="bg2"/>
                </a:solidFill>
                <a:latin typeface="+mj-lt"/>
              </a:rPr>
              <a:t>We are NOT addressing or discussing OPERS or STRS.</a:t>
            </a:r>
          </a:p>
        </p:txBody>
      </p:sp>
      <p:sp>
        <p:nvSpPr>
          <p:cNvPr id="3" name="Content Placeholder 2">
            <a:extLst>
              <a:ext uri="{FF2B5EF4-FFF2-40B4-BE49-F238E27FC236}">
                <a16:creationId xmlns:a16="http://schemas.microsoft.com/office/drawing/2014/main" id="{812D1716-D69F-4C38-85F1-D74205865127}"/>
              </a:ext>
            </a:extLst>
          </p:cNvPr>
          <p:cNvSpPr>
            <a:spLocks noGrp="1"/>
          </p:cNvSpPr>
          <p:nvPr>
            <p:ph sz="quarter" idx="10"/>
          </p:nvPr>
        </p:nvSpPr>
        <p:spPr/>
        <p:txBody>
          <a:bodyPr>
            <a:normAutofit/>
          </a:bodyPr>
          <a:lstStyle/>
          <a:p>
            <a:r>
              <a:rPr lang="en-US" dirty="0">
                <a:solidFill>
                  <a:schemeClr val="bg2"/>
                </a:solidFill>
                <a:latin typeface="+mj-lt"/>
              </a:rPr>
              <a:t>WHAT RETIREMENT SAVINGS PLANS ARE WE ADDRESSING? </a:t>
            </a:r>
          </a:p>
        </p:txBody>
      </p:sp>
      <p:sp>
        <p:nvSpPr>
          <p:cNvPr id="4" name="Content Placeholder 3">
            <a:extLst>
              <a:ext uri="{FF2B5EF4-FFF2-40B4-BE49-F238E27FC236}">
                <a16:creationId xmlns:a16="http://schemas.microsoft.com/office/drawing/2014/main" id="{C9E302B6-B53D-4BE8-9990-61481A2ACC52}"/>
              </a:ext>
            </a:extLst>
          </p:cNvPr>
          <p:cNvSpPr>
            <a:spLocks noGrp="1"/>
          </p:cNvSpPr>
          <p:nvPr>
            <p:ph sz="quarter" idx="13"/>
          </p:nvPr>
        </p:nvSpPr>
        <p:spPr/>
        <p:txBody>
          <a:bodyPr/>
          <a:lstStyle/>
          <a:p>
            <a:endParaRPr lang="en-US" dirty="0">
              <a:solidFill>
                <a:schemeClr val="bg2"/>
              </a:solidFill>
              <a:latin typeface="+mj-lt"/>
            </a:endParaRPr>
          </a:p>
        </p:txBody>
      </p:sp>
      <p:sp>
        <p:nvSpPr>
          <p:cNvPr id="5" name="Rectangle 2">
            <a:extLst>
              <a:ext uri="{FF2B5EF4-FFF2-40B4-BE49-F238E27FC236}">
                <a16:creationId xmlns:a16="http://schemas.microsoft.com/office/drawing/2014/main" id="{5D23B21E-4341-EF4E-9954-04E579734470}"/>
              </a:ext>
            </a:extLst>
          </p:cNvPr>
          <p:cNvSpPr>
            <a:spLocks noChangeArrowheads="1"/>
          </p:cNvSpPr>
          <p:nvPr/>
        </p:nvSpPr>
        <p:spPr bwMode="auto">
          <a:xfrm>
            <a:off x="6769100" y="5591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YSU Logo">
            <a:extLst>
              <a:ext uri="{FF2B5EF4-FFF2-40B4-BE49-F238E27FC236}">
                <a16:creationId xmlns:a16="http://schemas.microsoft.com/office/drawing/2014/main" id="{154E8FC5-9352-C64E-810F-5F3E18D7170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591175"/>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28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DAF2E1-DCB6-432C-8B03-E0999E5D9F7D}"/>
              </a:ext>
            </a:extLst>
          </p:cNvPr>
          <p:cNvSpPr>
            <a:spLocks noGrp="1"/>
          </p:cNvSpPr>
          <p:nvPr>
            <p:ph sz="quarter" idx="10"/>
          </p:nvPr>
        </p:nvSpPr>
        <p:spPr/>
        <p:txBody>
          <a:bodyPr/>
          <a:lstStyle/>
          <a:p>
            <a:r>
              <a:rPr lang="en-US" dirty="0">
                <a:solidFill>
                  <a:schemeClr val="bg2"/>
                </a:solidFill>
              </a:rPr>
              <a:t>CURRENT STATE </a:t>
            </a:r>
          </a:p>
        </p:txBody>
      </p:sp>
      <p:sp>
        <p:nvSpPr>
          <p:cNvPr id="3" name="Content Placeholder 2">
            <a:extLst>
              <a:ext uri="{FF2B5EF4-FFF2-40B4-BE49-F238E27FC236}">
                <a16:creationId xmlns:a16="http://schemas.microsoft.com/office/drawing/2014/main" id="{E7FAFE57-A8C8-4111-BBBB-19573EDA0035}"/>
              </a:ext>
            </a:extLst>
          </p:cNvPr>
          <p:cNvSpPr>
            <a:spLocks noGrp="1"/>
          </p:cNvSpPr>
          <p:nvPr>
            <p:ph sz="quarter" idx="13"/>
          </p:nvPr>
        </p:nvSpPr>
        <p:spPr>
          <a:xfrm>
            <a:off x="285752" y="1080655"/>
            <a:ext cx="7925376" cy="4891520"/>
          </a:xfrm>
        </p:spPr>
        <p:txBody>
          <a:bodyPr>
            <a:normAutofit/>
          </a:bodyPr>
          <a:lstStyle/>
          <a:p>
            <a:r>
              <a:rPr lang="en-US" sz="1600" dirty="0">
                <a:solidFill>
                  <a:schemeClr val="bg2"/>
                </a:solidFill>
              </a:rPr>
              <a:t>Most of the investments currently being offered in fixed and variable annuity contracts.</a:t>
            </a:r>
          </a:p>
          <a:p>
            <a:pPr lvl="1"/>
            <a:r>
              <a:rPr lang="en-US" sz="1600" dirty="0">
                <a:solidFill>
                  <a:schemeClr val="bg2"/>
                </a:solidFill>
              </a:rPr>
              <a:t>Variable annuities contain “mortality and expense” charges that average 1% or more.</a:t>
            </a:r>
          </a:p>
          <a:p>
            <a:pPr lvl="2" algn="r"/>
            <a:r>
              <a:rPr lang="en-US" sz="1600" dirty="0">
                <a:solidFill>
                  <a:schemeClr val="bg2"/>
                </a:solidFill>
              </a:rPr>
              <a:t>Mutual funds are used in most cases as the underlying variable annuity sub-account.</a:t>
            </a:r>
          </a:p>
          <a:p>
            <a:pPr lvl="1"/>
            <a:r>
              <a:rPr lang="en-US" sz="1600" dirty="0">
                <a:solidFill>
                  <a:schemeClr val="bg2"/>
                </a:solidFill>
              </a:rPr>
              <a:t>Net Expense ratios range from .015%- 4.04%.</a:t>
            </a:r>
          </a:p>
          <a:p>
            <a:pPr lvl="1"/>
            <a:endParaRPr lang="en-US" sz="1600" dirty="0">
              <a:solidFill>
                <a:schemeClr val="bg2"/>
              </a:solidFill>
            </a:endParaRPr>
          </a:p>
          <a:p>
            <a:pPr lvl="1"/>
            <a:r>
              <a:rPr lang="en-US" sz="1600" dirty="0">
                <a:solidFill>
                  <a:schemeClr val="bg2"/>
                </a:solidFill>
              </a:rPr>
              <a:t>Annuity contracts contain surrender charges, deferred sales charges and other fees which make the cost of investing much higher when compared to using mutual funds on an “open architecture investment platform.”</a:t>
            </a:r>
          </a:p>
          <a:p>
            <a:pPr lvl="1"/>
            <a:endParaRPr lang="en-US" sz="1600" dirty="0">
              <a:solidFill>
                <a:schemeClr val="bg2"/>
              </a:solidFill>
            </a:endParaRPr>
          </a:p>
          <a:p>
            <a:pPr lvl="1"/>
            <a:r>
              <a:rPr lang="en-US" sz="1600" dirty="0">
                <a:solidFill>
                  <a:schemeClr val="bg2"/>
                </a:solidFill>
              </a:rPr>
              <a:t>Annuities can be an expensive option for plan participants. </a:t>
            </a:r>
          </a:p>
          <a:p>
            <a:pPr lvl="1"/>
            <a:endParaRPr lang="en-US" sz="1600" dirty="0">
              <a:solidFill>
                <a:schemeClr val="bg2"/>
              </a:solidFill>
            </a:endParaRPr>
          </a:p>
          <a:p>
            <a:pPr lvl="1"/>
            <a:r>
              <a:rPr lang="en-US" sz="1600" b="1" dirty="0">
                <a:solidFill>
                  <a:schemeClr val="bg2"/>
                </a:solidFill>
              </a:rPr>
              <a:t>FEES </a:t>
            </a:r>
            <a:r>
              <a:rPr lang="en-US" sz="1600" dirty="0">
                <a:solidFill>
                  <a:schemeClr val="bg2"/>
                </a:solidFill>
              </a:rPr>
              <a:t>– Fees paid by participants (YSU does not pay any fees – all fees are paid by participants). </a:t>
            </a:r>
          </a:p>
          <a:p>
            <a:endParaRPr lang="en-US" dirty="0">
              <a:solidFill>
                <a:schemeClr val="bg2"/>
              </a:solidFill>
            </a:endParaRPr>
          </a:p>
        </p:txBody>
      </p:sp>
      <p:sp>
        <p:nvSpPr>
          <p:cNvPr id="5" name="Rectangle 2">
            <a:extLst>
              <a:ext uri="{FF2B5EF4-FFF2-40B4-BE49-F238E27FC236}">
                <a16:creationId xmlns:a16="http://schemas.microsoft.com/office/drawing/2014/main" id="{5610A8D3-1836-D044-B305-F681940886FA}"/>
              </a:ext>
            </a:extLst>
          </p:cNvPr>
          <p:cNvSpPr>
            <a:spLocks noChangeArrowheads="1"/>
          </p:cNvSpPr>
          <p:nvPr/>
        </p:nvSpPr>
        <p:spPr bwMode="auto">
          <a:xfrm>
            <a:off x="6769100" y="5496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YSU Logo">
            <a:extLst>
              <a:ext uri="{FF2B5EF4-FFF2-40B4-BE49-F238E27FC236}">
                <a16:creationId xmlns:a16="http://schemas.microsoft.com/office/drawing/2014/main" id="{B077A3C8-463B-F54D-89C9-56A8186E11B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496911"/>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9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E75E565-A556-4CF6-BFEC-A763849869D4}"/>
              </a:ext>
            </a:extLst>
          </p:cNvPr>
          <p:cNvSpPr>
            <a:spLocks noGrp="1"/>
          </p:cNvSpPr>
          <p:nvPr>
            <p:ph sz="quarter" idx="10"/>
          </p:nvPr>
        </p:nvSpPr>
        <p:spPr/>
        <p:txBody>
          <a:bodyPr/>
          <a:lstStyle/>
          <a:p>
            <a:r>
              <a:rPr lang="en-US" dirty="0">
                <a:solidFill>
                  <a:schemeClr val="bg2"/>
                </a:solidFill>
              </a:rPr>
              <a:t>WHY FEES ARE IMPORTANT</a:t>
            </a:r>
          </a:p>
        </p:txBody>
      </p:sp>
      <p:sp>
        <p:nvSpPr>
          <p:cNvPr id="9" name="Content Placeholder 12">
            <a:extLst>
              <a:ext uri="{FF2B5EF4-FFF2-40B4-BE49-F238E27FC236}">
                <a16:creationId xmlns:a16="http://schemas.microsoft.com/office/drawing/2014/main" id="{FDB3E37D-1F89-48FB-992B-AAA3534EAF4C}"/>
              </a:ext>
            </a:extLst>
          </p:cNvPr>
          <p:cNvSpPr txBox="1">
            <a:spLocks/>
          </p:cNvSpPr>
          <p:nvPr/>
        </p:nvSpPr>
        <p:spPr>
          <a:xfrm>
            <a:off x="285750" y="1924049"/>
            <a:ext cx="4175216" cy="4048126"/>
          </a:xfrm>
          <a:prstGeom prst="rect">
            <a:avLst/>
          </a:prstGeom>
        </p:spPr>
        <p:txBody>
          <a:bodyPr/>
          <a:lstStyle>
            <a:lvl1pPr marL="302220" indent="-302220" algn="l" defTabSz="898268" rtl="0" eaLnBrk="1" fontAlgn="base" hangingPunct="1">
              <a:lnSpc>
                <a:spcPts val="1677"/>
              </a:lnSpc>
              <a:spcBef>
                <a:spcPts val="784"/>
              </a:spcBef>
              <a:spcAft>
                <a:spcPct val="0"/>
              </a:spcAft>
              <a:defRPr sz="1059">
                <a:solidFill>
                  <a:schemeClr val="tx1"/>
                </a:solidFill>
                <a:latin typeface="+mn-lt"/>
                <a:ea typeface="+mn-ea"/>
                <a:cs typeface="+mn-cs"/>
              </a:defRPr>
            </a:lvl1pPr>
            <a:lvl2pPr marL="326006" indent="-225266" algn="l" defTabSz="898268" rtl="0" eaLnBrk="1" fontAlgn="base" hangingPunct="1">
              <a:lnSpc>
                <a:spcPts val="1677"/>
              </a:lnSpc>
              <a:spcBef>
                <a:spcPts val="784"/>
              </a:spcBef>
              <a:spcAft>
                <a:spcPct val="0"/>
              </a:spcAft>
              <a:buChar char="•"/>
              <a:defRPr sz="1059">
                <a:solidFill>
                  <a:schemeClr val="tx1"/>
                </a:solidFill>
                <a:latin typeface="+mn-lt"/>
              </a:defRPr>
            </a:lvl2pPr>
            <a:lvl3pPr marL="650616" indent="-223872" algn="l" defTabSz="898268" rtl="0" eaLnBrk="1" fontAlgn="base" hangingPunct="1">
              <a:lnSpc>
                <a:spcPts val="1677"/>
              </a:lnSpc>
              <a:spcBef>
                <a:spcPts val="784"/>
              </a:spcBef>
              <a:spcAft>
                <a:spcPct val="0"/>
              </a:spcAft>
              <a:buFont typeface="Arial Unicode MS" pitchFamily="34" charset="-128"/>
              <a:buChar char="–"/>
              <a:defRPr sz="1059">
                <a:solidFill>
                  <a:schemeClr val="tx1"/>
                </a:solidFill>
                <a:latin typeface="+mn-lt"/>
              </a:defRPr>
            </a:lvl3pPr>
            <a:lvl4pPr marL="975224" indent="-223872" algn="l" defTabSz="898268" rtl="0" eaLnBrk="1" fontAlgn="base" hangingPunct="1">
              <a:lnSpc>
                <a:spcPts val="1677"/>
              </a:lnSpc>
              <a:spcBef>
                <a:spcPts val="784"/>
              </a:spcBef>
              <a:spcAft>
                <a:spcPct val="0"/>
              </a:spcAft>
              <a:defRPr sz="1059">
                <a:solidFill>
                  <a:schemeClr val="tx1"/>
                </a:solidFill>
                <a:latin typeface="+mn-lt"/>
              </a:defRPr>
            </a:lvl4pPr>
            <a:lvl5pPr marL="1301230" indent="-225266" algn="l" defTabSz="898268" rtl="0" eaLnBrk="1" fontAlgn="base" hangingPunct="1">
              <a:lnSpc>
                <a:spcPts val="1677"/>
              </a:lnSpc>
              <a:spcBef>
                <a:spcPts val="784"/>
              </a:spcBef>
              <a:spcAft>
                <a:spcPct val="0"/>
              </a:spcAft>
              <a:buChar char="»"/>
              <a:defRPr sz="1059">
                <a:solidFill>
                  <a:schemeClr val="tx1"/>
                </a:solidFill>
                <a:latin typeface="+mn-lt"/>
              </a:defRPr>
            </a:lvl5pPr>
            <a:lvl6pPr marL="1704195" indent="-225266" algn="l" defTabSz="898268" rtl="0" eaLnBrk="1" fontAlgn="base" hangingPunct="1">
              <a:lnSpc>
                <a:spcPts val="1677"/>
              </a:lnSpc>
              <a:spcBef>
                <a:spcPts val="784"/>
              </a:spcBef>
              <a:spcAft>
                <a:spcPct val="0"/>
              </a:spcAft>
              <a:buChar char="»"/>
              <a:defRPr sz="1059">
                <a:solidFill>
                  <a:schemeClr val="tx1"/>
                </a:solidFill>
                <a:latin typeface="+mn-lt"/>
              </a:defRPr>
            </a:lvl6pPr>
            <a:lvl7pPr marL="2107154" indent="-225266" algn="l" defTabSz="898268" rtl="0" eaLnBrk="1" fontAlgn="base" hangingPunct="1">
              <a:lnSpc>
                <a:spcPts val="1677"/>
              </a:lnSpc>
              <a:spcBef>
                <a:spcPts val="784"/>
              </a:spcBef>
              <a:spcAft>
                <a:spcPct val="0"/>
              </a:spcAft>
              <a:buChar char="»"/>
              <a:defRPr sz="1059">
                <a:solidFill>
                  <a:schemeClr val="tx1"/>
                </a:solidFill>
                <a:latin typeface="+mn-lt"/>
              </a:defRPr>
            </a:lvl7pPr>
            <a:lvl8pPr marL="2510119" indent="-225266" algn="l" defTabSz="898268" rtl="0" eaLnBrk="1" fontAlgn="base" hangingPunct="1">
              <a:lnSpc>
                <a:spcPts val="1677"/>
              </a:lnSpc>
              <a:spcBef>
                <a:spcPts val="784"/>
              </a:spcBef>
              <a:spcAft>
                <a:spcPct val="0"/>
              </a:spcAft>
              <a:buChar char="»"/>
              <a:defRPr sz="1059">
                <a:solidFill>
                  <a:schemeClr val="tx1"/>
                </a:solidFill>
                <a:latin typeface="+mn-lt"/>
              </a:defRPr>
            </a:lvl8pPr>
            <a:lvl9pPr marL="2913079" indent="-225266" algn="l" defTabSz="898268" rtl="0" eaLnBrk="1" fontAlgn="base" hangingPunct="1">
              <a:lnSpc>
                <a:spcPts val="1677"/>
              </a:lnSpc>
              <a:spcBef>
                <a:spcPts val="784"/>
              </a:spcBef>
              <a:spcAft>
                <a:spcPct val="0"/>
              </a:spcAft>
              <a:buChar char="»"/>
              <a:defRPr sz="1059">
                <a:solidFill>
                  <a:schemeClr val="tx1"/>
                </a:solidFill>
                <a:latin typeface="+mn-lt"/>
              </a:defRPr>
            </a:lvl9pPr>
          </a:lstStyle>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1" i="0" u="none" strike="noStrike" kern="0" cap="none" spc="0" normalizeH="0" baseline="0" noProof="0" dirty="0">
                <a:ln>
                  <a:noFill/>
                </a:ln>
                <a:solidFill>
                  <a:schemeClr val="bg2"/>
                </a:solidFill>
                <a:effectLst/>
                <a:uLnTx/>
                <a:uFillTx/>
                <a:latin typeface="Proxima Nova Rg"/>
                <a:ea typeface="+mn-ea"/>
                <a:cs typeface="+mn-cs"/>
              </a:rPr>
              <a:t>Total fees paid over lifetime by typical worker</a:t>
            </a: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Salary when worker starts saving at age 25 and retires at age 67:  $30,502 (median)</a:t>
            </a:r>
            <a:br>
              <a:rPr kumimoji="0" lang="en-US" sz="1400" b="0" i="0" u="none" strike="noStrike" kern="0" cap="none" spc="0" normalizeH="0" baseline="0" noProof="0" dirty="0">
                <a:ln>
                  <a:noFill/>
                </a:ln>
                <a:solidFill>
                  <a:schemeClr val="bg2"/>
                </a:solidFill>
                <a:effectLst/>
                <a:uLnTx/>
                <a:uFillTx/>
                <a:latin typeface="Proxima Nova Rg"/>
                <a:ea typeface="+mn-ea"/>
                <a:cs typeface="+mn-cs"/>
              </a:rPr>
            </a:br>
            <a:endParaRPr kumimoji="0" lang="en-US" sz="1400" b="0" i="0" u="none" strike="noStrike" kern="0" cap="none" spc="0" normalizeH="0" baseline="0" noProof="0" dirty="0">
              <a:ln>
                <a:noFill/>
              </a:ln>
              <a:solidFill>
                <a:schemeClr val="bg2"/>
              </a:solidFill>
              <a:effectLst/>
              <a:uLnTx/>
              <a:uFillTx/>
              <a:latin typeface="Proxima Nova Rg"/>
              <a:ea typeface="+mn-ea"/>
              <a:cs typeface="+mn-cs"/>
            </a:endParaRP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1" i="0" u="none" strike="noStrike" kern="0" cap="none" spc="0" normalizeH="0" baseline="0" noProof="0" dirty="0">
                <a:ln>
                  <a:noFill/>
                </a:ln>
                <a:solidFill>
                  <a:schemeClr val="bg2"/>
                </a:solidFill>
                <a:effectLst/>
                <a:uLnTx/>
                <a:uFillTx/>
                <a:latin typeface="Proxima Nova Rg"/>
                <a:ea typeface="+mn-ea"/>
                <a:cs typeface="+mn-cs"/>
              </a:rPr>
              <a:t>Fee Percentage	Total Fees</a:t>
            </a: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0.25% 		$42,309	</a:t>
            </a: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1.00% 		$138,336</a:t>
            </a: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1.30%		$166,420</a:t>
            </a:r>
          </a:p>
          <a:p>
            <a:pPr marL="0" marR="0" lvl="0" indent="0" algn="l" defTabSz="898268" rtl="0" eaLnBrk="1" fontAlgn="base" latinLnBrk="0" hangingPunct="1">
              <a:lnSpc>
                <a:spcPts val="1677"/>
              </a:lnSpc>
              <a:spcBef>
                <a:spcPts val="784"/>
              </a:spcBef>
              <a:spcAft>
                <a:spcPct val="0"/>
              </a:spcAft>
              <a:buClrTx/>
              <a:buSzTx/>
              <a:buFontTx/>
              <a:buNone/>
              <a:tabLst/>
              <a:defRPr/>
            </a:pPr>
            <a:endParaRPr kumimoji="0" lang="en-US" sz="1059" b="1" i="0" u="none" strike="noStrike" kern="0" cap="none" spc="0" normalizeH="0" baseline="0" noProof="0" dirty="0">
              <a:ln>
                <a:noFill/>
              </a:ln>
              <a:solidFill>
                <a:schemeClr val="bg2"/>
              </a:solidFill>
              <a:effectLst/>
              <a:uLnTx/>
              <a:uFillTx/>
              <a:latin typeface="Proxima Nova Rg"/>
              <a:ea typeface="+mn-ea"/>
              <a:cs typeface="+mn-cs"/>
            </a:endParaRPr>
          </a:p>
          <a:p>
            <a:pPr marL="302220" marR="0" lvl="0" indent="-302220" algn="l" defTabSz="898268" rtl="0" eaLnBrk="1" fontAlgn="base" latinLnBrk="0" hangingPunct="1">
              <a:lnSpc>
                <a:spcPts val="1677"/>
              </a:lnSpc>
              <a:spcBef>
                <a:spcPts val="784"/>
              </a:spcBef>
              <a:spcAft>
                <a:spcPct val="0"/>
              </a:spcAft>
              <a:buClrTx/>
              <a:buSzTx/>
              <a:buFontTx/>
              <a:buNone/>
              <a:tabLst/>
              <a:defRPr/>
            </a:pPr>
            <a:endParaRPr kumimoji="0" lang="en-US" sz="1059" b="0" i="0" u="none" strike="noStrike" kern="0" cap="none" spc="0" normalizeH="0" baseline="0" noProof="0" dirty="0">
              <a:ln>
                <a:noFill/>
              </a:ln>
              <a:solidFill>
                <a:schemeClr val="bg2"/>
              </a:solidFill>
              <a:effectLst/>
              <a:uLnTx/>
              <a:uFillTx/>
              <a:latin typeface="Proxima Nova Rg"/>
              <a:ea typeface="+mn-ea"/>
              <a:cs typeface="+mn-cs"/>
            </a:endParaRPr>
          </a:p>
        </p:txBody>
      </p:sp>
      <p:sp>
        <p:nvSpPr>
          <p:cNvPr id="10" name="Content Placeholder 13">
            <a:extLst>
              <a:ext uri="{FF2B5EF4-FFF2-40B4-BE49-F238E27FC236}">
                <a16:creationId xmlns:a16="http://schemas.microsoft.com/office/drawing/2014/main" id="{783677E2-BF87-4F4E-8C78-C0459041E95E}"/>
              </a:ext>
            </a:extLst>
          </p:cNvPr>
          <p:cNvSpPr txBox="1">
            <a:spLocks/>
          </p:cNvSpPr>
          <p:nvPr/>
        </p:nvSpPr>
        <p:spPr>
          <a:xfrm>
            <a:off x="4667538" y="1924051"/>
            <a:ext cx="4327375" cy="3790949"/>
          </a:xfrm>
          <a:prstGeom prst="rect">
            <a:avLst/>
          </a:prstGeom>
        </p:spPr>
        <p:txBody>
          <a:bodyPr/>
          <a:lstStyle>
            <a:lvl1pPr marL="302220" indent="-302220" algn="l" defTabSz="898268" rtl="0" eaLnBrk="1" fontAlgn="base" hangingPunct="1">
              <a:lnSpc>
                <a:spcPts val="1677"/>
              </a:lnSpc>
              <a:spcBef>
                <a:spcPts val="784"/>
              </a:spcBef>
              <a:spcAft>
                <a:spcPct val="0"/>
              </a:spcAft>
              <a:defRPr sz="1059">
                <a:solidFill>
                  <a:schemeClr val="tx1"/>
                </a:solidFill>
                <a:latin typeface="+mn-lt"/>
                <a:ea typeface="+mn-ea"/>
                <a:cs typeface="+mn-cs"/>
              </a:defRPr>
            </a:lvl1pPr>
            <a:lvl2pPr marL="326006" indent="-225266" algn="l" defTabSz="898268" rtl="0" eaLnBrk="1" fontAlgn="base" hangingPunct="1">
              <a:lnSpc>
                <a:spcPts val="1677"/>
              </a:lnSpc>
              <a:spcBef>
                <a:spcPts val="784"/>
              </a:spcBef>
              <a:spcAft>
                <a:spcPct val="0"/>
              </a:spcAft>
              <a:buChar char="•"/>
              <a:defRPr sz="1059">
                <a:solidFill>
                  <a:schemeClr val="tx1"/>
                </a:solidFill>
                <a:latin typeface="+mn-lt"/>
              </a:defRPr>
            </a:lvl2pPr>
            <a:lvl3pPr marL="650616" indent="-223872" algn="l" defTabSz="898268" rtl="0" eaLnBrk="1" fontAlgn="base" hangingPunct="1">
              <a:lnSpc>
                <a:spcPts val="1677"/>
              </a:lnSpc>
              <a:spcBef>
                <a:spcPts val="784"/>
              </a:spcBef>
              <a:spcAft>
                <a:spcPct val="0"/>
              </a:spcAft>
              <a:buFont typeface="Arial Unicode MS" pitchFamily="34" charset="-128"/>
              <a:buChar char="–"/>
              <a:defRPr sz="1059">
                <a:solidFill>
                  <a:schemeClr val="tx1"/>
                </a:solidFill>
                <a:latin typeface="+mn-lt"/>
              </a:defRPr>
            </a:lvl3pPr>
            <a:lvl4pPr marL="975224" indent="-223872" algn="l" defTabSz="898268" rtl="0" eaLnBrk="1" fontAlgn="base" hangingPunct="1">
              <a:lnSpc>
                <a:spcPts val="1677"/>
              </a:lnSpc>
              <a:spcBef>
                <a:spcPts val="784"/>
              </a:spcBef>
              <a:spcAft>
                <a:spcPct val="0"/>
              </a:spcAft>
              <a:defRPr sz="1059">
                <a:solidFill>
                  <a:schemeClr val="tx1"/>
                </a:solidFill>
                <a:latin typeface="+mn-lt"/>
              </a:defRPr>
            </a:lvl4pPr>
            <a:lvl5pPr marL="1301230" indent="-225266" algn="l" defTabSz="898268" rtl="0" eaLnBrk="1" fontAlgn="base" hangingPunct="1">
              <a:lnSpc>
                <a:spcPts val="1677"/>
              </a:lnSpc>
              <a:spcBef>
                <a:spcPts val="784"/>
              </a:spcBef>
              <a:spcAft>
                <a:spcPct val="0"/>
              </a:spcAft>
              <a:buChar char="»"/>
              <a:defRPr sz="1059">
                <a:solidFill>
                  <a:schemeClr val="tx1"/>
                </a:solidFill>
                <a:latin typeface="+mn-lt"/>
              </a:defRPr>
            </a:lvl5pPr>
            <a:lvl6pPr marL="1704195" indent="-225266" algn="l" defTabSz="898268" rtl="0" eaLnBrk="1" fontAlgn="base" hangingPunct="1">
              <a:lnSpc>
                <a:spcPts val="1677"/>
              </a:lnSpc>
              <a:spcBef>
                <a:spcPts val="784"/>
              </a:spcBef>
              <a:spcAft>
                <a:spcPct val="0"/>
              </a:spcAft>
              <a:buChar char="»"/>
              <a:defRPr sz="1059">
                <a:solidFill>
                  <a:schemeClr val="tx1"/>
                </a:solidFill>
                <a:latin typeface="+mn-lt"/>
              </a:defRPr>
            </a:lvl6pPr>
            <a:lvl7pPr marL="2107154" indent="-225266" algn="l" defTabSz="898268" rtl="0" eaLnBrk="1" fontAlgn="base" hangingPunct="1">
              <a:lnSpc>
                <a:spcPts val="1677"/>
              </a:lnSpc>
              <a:spcBef>
                <a:spcPts val="784"/>
              </a:spcBef>
              <a:spcAft>
                <a:spcPct val="0"/>
              </a:spcAft>
              <a:buChar char="»"/>
              <a:defRPr sz="1059">
                <a:solidFill>
                  <a:schemeClr val="tx1"/>
                </a:solidFill>
                <a:latin typeface="+mn-lt"/>
              </a:defRPr>
            </a:lvl7pPr>
            <a:lvl8pPr marL="2510119" indent="-225266" algn="l" defTabSz="898268" rtl="0" eaLnBrk="1" fontAlgn="base" hangingPunct="1">
              <a:lnSpc>
                <a:spcPts val="1677"/>
              </a:lnSpc>
              <a:spcBef>
                <a:spcPts val="784"/>
              </a:spcBef>
              <a:spcAft>
                <a:spcPct val="0"/>
              </a:spcAft>
              <a:buChar char="»"/>
              <a:defRPr sz="1059">
                <a:solidFill>
                  <a:schemeClr val="tx1"/>
                </a:solidFill>
                <a:latin typeface="+mn-lt"/>
              </a:defRPr>
            </a:lvl8pPr>
            <a:lvl9pPr marL="2913079" indent="-225266" algn="l" defTabSz="898268" rtl="0" eaLnBrk="1" fontAlgn="base" hangingPunct="1">
              <a:lnSpc>
                <a:spcPts val="1677"/>
              </a:lnSpc>
              <a:spcBef>
                <a:spcPts val="784"/>
              </a:spcBef>
              <a:spcAft>
                <a:spcPct val="0"/>
              </a:spcAft>
              <a:buChar char="»"/>
              <a:defRPr sz="1059">
                <a:solidFill>
                  <a:schemeClr val="tx1"/>
                </a:solidFill>
                <a:latin typeface="+mn-lt"/>
              </a:defRPr>
            </a:lvl9pPr>
          </a:lstStyle>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1" i="0" u="none" strike="noStrike" kern="0" cap="none" spc="0" normalizeH="0" baseline="0" noProof="0" dirty="0">
                <a:ln>
                  <a:noFill/>
                </a:ln>
                <a:solidFill>
                  <a:schemeClr val="bg2"/>
                </a:solidFill>
                <a:effectLst/>
                <a:uLnTx/>
                <a:uFillTx/>
                <a:latin typeface="Proxima Nova Rg"/>
                <a:ea typeface="+mn-ea"/>
                <a:cs typeface="+mn-cs"/>
              </a:rPr>
              <a:t>Total fees paid over lifetime by high-income worker</a:t>
            </a:r>
          </a:p>
          <a:p>
            <a:pPr marL="0" marR="0" lvl="0" indent="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Salary when worker starts saving at age 25 and retires at age 67:  $75,000</a:t>
            </a:r>
            <a:br>
              <a:rPr kumimoji="0" lang="en-US" sz="1400" b="0" i="0" u="none" strike="noStrike" kern="0" cap="none" spc="0" normalizeH="0" baseline="0" noProof="0" dirty="0">
                <a:ln>
                  <a:noFill/>
                </a:ln>
                <a:solidFill>
                  <a:schemeClr val="bg2"/>
                </a:solidFill>
                <a:effectLst/>
                <a:uLnTx/>
                <a:uFillTx/>
                <a:latin typeface="Proxima Nova Rg"/>
                <a:ea typeface="+mn-ea"/>
                <a:cs typeface="+mn-cs"/>
              </a:rPr>
            </a:br>
            <a:endParaRPr kumimoji="0" lang="en-US" sz="1400" b="0" i="0" u="none" strike="noStrike" kern="0" cap="none" spc="0" normalizeH="0" baseline="0" noProof="0" dirty="0">
              <a:ln>
                <a:noFill/>
              </a:ln>
              <a:solidFill>
                <a:schemeClr val="bg2"/>
              </a:solidFill>
              <a:effectLst/>
              <a:uLnTx/>
              <a:uFillTx/>
              <a:latin typeface="Proxima Nova Rg"/>
              <a:ea typeface="+mn-ea"/>
              <a:cs typeface="+mn-cs"/>
            </a:endParaRPr>
          </a:p>
          <a:p>
            <a:pPr marL="302220" marR="0" lvl="0" indent="-302220" algn="l" defTabSz="898268" rtl="0" eaLnBrk="1" fontAlgn="base" latinLnBrk="0" hangingPunct="1">
              <a:lnSpc>
                <a:spcPts val="1677"/>
              </a:lnSpc>
              <a:spcBef>
                <a:spcPts val="784"/>
              </a:spcBef>
              <a:spcAft>
                <a:spcPct val="0"/>
              </a:spcAft>
              <a:buClrTx/>
              <a:buSzTx/>
              <a:buFontTx/>
              <a:buNone/>
              <a:tabLst/>
              <a:defRPr/>
            </a:pPr>
            <a:r>
              <a:rPr kumimoji="0" lang="en-US" sz="1400" b="1" i="0" u="none" strike="noStrike" kern="0" cap="none" spc="0" normalizeH="0" baseline="0" noProof="0" dirty="0">
                <a:ln>
                  <a:noFill/>
                </a:ln>
                <a:solidFill>
                  <a:schemeClr val="bg2"/>
                </a:solidFill>
                <a:effectLst/>
                <a:uLnTx/>
                <a:uFillTx/>
                <a:latin typeface="Proxima Nova Rg"/>
                <a:ea typeface="+mn-ea"/>
                <a:cs typeface="+mn-cs"/>
              </a:rPr>
              <a:t>Fee Percentage	Total Fees</a:t>
            </a:r>
          </a:p>
          <a:p>
            <a:pPr marL="302220" marR="0" lvl="0" indent="-30222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0.25% 		$104,033	</a:t>
            </a:r>
          </a:p>
          <a:p>
            <a:pPr marL="302220" marR="0" lvl="0" indent="-30222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1.00% 		$340,147</a:t>
            </a:r>
          </a:p>
          <a:p>
            <a:pPr marL="302220" marR="0" lvl="0" indent="-302220" algn="l" defTabSz="898268" rtl="0" eaLnBrk="1" fontAlgn="base" latinLnBrk="0" hangingPunct="1">
              <a:lnSpc>
                <a:spcPts val="1677"/>
              </a:lnSpc>
              <a:spcBef>
                <a:spcPts val="784"/>
              </a:spcBef>
              <a:spcAft>
                <a:spcPct val="0"/>
              </a:spcAft>
              <a:buClrTx/>
              <a:buSzTx/>
              <a:buFontTx/>
              <a:buNone/>
              <a:tabLst/>
              <a:defRPr/>
            </a:pPr>
            <a:r>
              <a:rPr kumimoji="0" lang="en-US" sz="1400" b="0" i="0" u="none" strike="noStrike" kern="0" cap="none" spc="0" normalizeH="0" baseline="0" noProof="0" dirty="0">
                <a:ln>
                  <a:noFill/>
                </a:ln>
                <a:solidFill>
                  <a:schemeClr val="bg2"/>
                </a:solidFill>
                <a:effectLst/>
                <a:uLnTx/>
                <a:uFillTx/>
                <a:latin typeface="Proxima Nova Rg"/>
                <a:ea typeface="+mn-ea"/>
                <a:cs typeface="+mn-cs"/>
              </a:rPr>
              <a:t>1.30%		409,202</a:t>
            </a:r>
          </a:p>
          <a:p>
            <a:pPr marL="302220" marR="0" lvl="0" indent="-302220" algn="l" defTabSz="898268" rtl="0" eaLnBrk="1" fontAlgn="base" latinLnBrk="0" hangingPunct="1">
              <a:lnSpc>
                <a:spcPts val="1677"/>
              </a:lnSpc>
              <a:spcBef>
                <a:spcPts val="784"/>
              </a:spcBef>
              <a:spcAft>
                <a:spcPct val="0"/>
              </a:spcAft>
              <a:buClrTx/>
              <a:buSzTx/>
              <a:buFontTx/>
              <a:buNone/>
              <a:tabLst/>
              <a:defRPr/>
            </a:pPr>
            <a:endParaRPr kumimoji="0" lang="en-US" sz="1059" b="0" i="0" u="none" strike="noStrike" kern="0" cap="none" spc="0" normalizeH="0" baseline="0" noProof="0" dirty="0">
              <a:ln>
                <a:noFill/>
              </a:ln>
              <a:solidFill>
                <a:schemeClr val="bg2"/>
              </a:solidFill>
              <a:effectLst/>
              <a:uLnTx/>
              <a:uFillTx/>
              <a:latin typeface="Proxima Nova Rg"/>
              <a:ea typeface="+mn-ea"/>
              <a:cs typeface="+mn-cs"/>
            </a:endParaRPr>
          </a:p>
          <a:p>
            <a:pPr marL="302220" marR="0" lvl="0" indent="-302220" algn="l" defTabSz="898268" rtl="0" eaLnBrk="1" fontAlgn="base" latinLnBrk="0" hangingPunct="1">
              <a:lnSpc>
                <a:spcPts val="1677"/>
              </a:lnSpc>
              <a:spcBef>
                <a:spcPts val="784"/>
              </a:spcBef>
              <a:spcAft>
                <a:spcPct val="0"/>
              </a:spcAft>
              <a:buClrTx/>
              <a:buSzTx/>
              <a:buFontTx/>
              <a:buNone/>
              <a:tabLst/>
              <a:defRPr/>
            </a:pPr>
            <a:endParaRPr kumimoji="0" lang="en-US" sz="1059" b="0" i="0" u="none" strike="noStrike" kern="0" cap="none" spc="0" normalizeH="0" baseline="0" noProof="0" dirty="0">
              <a:ln>
                <a:noFill/>
              </a:ln>
              <a:solidFill>
                <a:schemeClr val="bg2"/>
              </a:solidFill>
              <a:effectLst/>
              <a:uLnTx/>
              <a:uFillTx/>
              <a:latin typeface="Proxima Nova Rg"/>
              <a:ea typeface="+mn-ea"/>
              <a:cs typeface="+mn-cs"/>
            </a:endParaRPr>
          </a:p>
          <a:p>
            <a:pPr marL="302220" marR="0" lvl="0" indent="-302220" algn="l" defTabSz="898268" rtl="0" eaLnBrk="1" fontAlgn="base" latinLnBrk="0" hangingPunct="1">
              <a:lnSpc>
                <a:spcPts val="1677"/>
              </a:lnSpc>
              <a:spcBef>
                <a:spcPts val="784"/>
              </a:spcBef>
              <a:spcAft>
                <a:spcPct val="0"/>
              </a:spcAft>
              <a:buClrTx/>
              <a:buSzTx/>
              <a:buFontTx/>
              <a:buNone/>
              <a:tabLst/>
              <a:defRPr/>
            </a:pPr>
            <a:endParaRPr kumimoji="0" lang="en-US" sz="1059" b="1" i="0" u="none" strike="noStrike" kern="0" cap="none" spc="0" normalizeH="0" baseline="0" noProof="0" dirty="0">
              <a:ln>
                <a:noFill/>
              </a:ln>
              <a:solidFill>
                <a:schemeClr val="bg2"/>
              </a:solidFill>
              <a:effectLst/>
              <a:uLnTx/>
              <a:uFillTx/>
              <a:latin typeface="Proxima Nova Rg"/>
              <a:ea typeface="+mn-ea"/>
              <a:cs typeface="+mn-cs"/>
            </a:endParaRPr>
          </a:p>
        </p:txBody>
      </p:sp>
      <p:sp>
        <p:nvSpPr>
          <p:cNvPr id="7" name="TextBox 6">
            <a:extLst>
              <a:ext uri="{FF2B5EF4-FFF2-40B4-BE49-F238E27FC236}">
                <a16:creationId xmlns:a16="http://schemas.microsoft.com/office/drawing/2014/main" id="{CD3D917F-E132-440C-9B70-5C7EBE366ED4}"/>
              </a:ext>
            </a:extLst>
          </p:cNvPr>
          <p:cNvSpPr txBox="1"/>
          <p:nvPr/>
        </p:nvSpPr>
        <p:spPr>
          <a:xfrm>
            <a:off x="1066800" y="5972174"/>
            <a:ext cx="7791451" cy="4985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80" b="0" i="1" u="none" strike="noStrike" kern="1200" cap="none" spc="0" normalizeH="0" baseline="0" noProof="0" dirty="0">
              <a:ln>
                <a:noFill/>
              </a:ln>
              <a:solidFill>
                <a:schemeClr val="bg2"/>
              </a:solidFill>
              <a:effectLst/>
              <a:uLnTx/>
              <a:uFillTx/>
              <a:latin typeface="Proxima Nova Rg"/>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80" b="0" i="1" u="none" strike="noStrike" kern="1200" cap="none" spc="0" normalizeH="0" baseline="0" noProof="0" dirty="0">
                <a:ln>
                  <a:noFill/>
                </a:ln>
                <a:solidFill>
                  <a:schemeClr val="bg2"/>
                </a:solidFill>
                <a:effectLst/>
                <a:uLnTx/>
                <a:uFillTx/>
                <a:latin typeface="Proxima Nova Rg"/>
                <a:ea typeface="+mn-ea"/>
                <a:cs typeface="+mn-cs"/>
              </a:rPr>
              <a:t>Source (“Fixing the Drain on Retirement Savings, How Retirement Fees Are Straining the Middle Class and What We Can Do about Them,” Jennifer Erickson and David Madland, Center for American Progress, April 11, 2014)</a:t>
            </a:r>
          </a:p>
        </p:txBody>
      </p:sp>
      <p:sp>
        <p:nvSpPr>
          <p:cNvPr id="2" name="Rectangle 2">
            <a:extLst>
              <a:ext uri="{FF2B5EF4-FFF2-40B4-BE49-F238E27FC236}">
                <a16:creationId xmlns:a16="http://schemas.microsoft.com/office/drawing/2014/main" id="{6F933E28-19A8-0B4B-861E-D24CE4A1DDC9}"/>
              </a:ext>
            </a:extLst>
          </p:cNvPr>
          <p:cNvSpPr>
            <a:spLocks noChangeArrowheads="1"/>
          </p:cNvSpPr>
          <p:nvPr/>
        </p:nvSpPr>
        <p:spPr bwMode="auto">
          <a:xfrm>
            <a:off x="6689923" y="520851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YSU Logo">
            <a:extLst>
              <a:ext uri="{FF2B5EF4-FFF2-40B4-BE49-F238E27FC236}">
                <a16:creationId xmlns:a16="http://schemas.microsoft.com/office/drawing/2014/main" id="{43712067-35B1-4C40-852B-6F1ED6CF3CA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689923" y="5208518"/>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41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A5B9CB-ABDA-4919-8F9C-C829F58540AA}"/>
              </a:ext>
            </a:extLst>
          </p:cNvPr>
          <p:cNvSpPr>
            <a:spLocks noGrp="1"/>
          </p:cNvSpPr>
          <p:nvPr>
            <p:ph sz="quarter" idx="14"/>
          </p:nvPr>
        </p:nvSpPr>
        <p:spPr>
          <a:xfrm>
            <a:off x="285751" y="1171575"/>
            <a:ext cx="8326234" cy="5029720"/>
          </a:xfrm>
        </p:spPr>
        <p:txBody>
          <a:bodyPr>
            <a:normAutofit/>
          </a:bodyPr>
          <a:lstStyle/>
          <a:p>
            <a:pPr marL="0" indent="0">
              <a:buNone/>
            </a:pPr>
            <a:r>
              <a:rPr lang="en-US" sz="1600" b="1" dirty="0">
                <a:solidFill>
                  <a:schemeClr val="bg2"/>
                </a:solidFill>
              </a:rPr>
              <a:t>What’s changing &amp; What do You Need to Know?</a:t>
            </a:r>
          </a:p>
          <a:p>
            <a:pPr marL="0" indent="0">
              <a:buNone/>
            </a:pPr>
            <a:endParaRPr lang="en-US" sz="1600" dirty="0">
              <a:solidFill>
                <a:schemeClr val="bg2"/>
              </a:solidFill>
            </a:endParaRPr>
          </a:p>
          <a:p>
            <a:r>
              <a:rPr lang="en-US" sz="1600" dirty="0">
                <a:solidFill>
                  <a:schemeClr val="bg2"/>
                </a:solidFill>
              </a:rPr>
              <a:t>New Investment Options – Carefully selected by YSU to give you the ability to create a diversified retirement portfolio.</a:t>
            </a:r>
          </a:p>
          <a:p>
            <a:r>
              <a:rPr lang="en-US" sz="1600" dirty="0">
                <a:solidFill>
                  <a:schemeClr val="bg2"/>
                </a:solidFill>
              </a:rPr>
              <a:t>Lower Fees for the majority of plan participants – YSU &amp; Cammack Retirement Group have selected investment options with a lower overall cost.</a:t>
            </a:r>
          </a:p>
          <a:p>
            <a:r>
              <a:rPr lang="en-US" sz="1600" dirty="0">
                <a:solidFill>
                  <a:schemeClr val="bg2"/>
                </a:solidFill>
              </a:rPr>
              <a:t>Increased fee transparency – A new fee structure will make it easier to see the cost of each investment option, as well as fees paid for plan administration.</a:t>
            </a:r>
          </a:p>
          <a:p>
            <a:pPr marL="0" indent="0">
              <a:buNone/>
            </a:pPr>
            <a:endParaRPr lang="en-US" dirty="0">
              <a:solidFill>
                <a:schemeClr val="bg2"/>
              </a:solidFill>
            </a:endParaRPr>
          </a:p>
          <a:p>
            <a:pPr lvl="1"/>
            <a:endParaRPr lang="en-US" dirty="0">
              <a:solidFill>
                <a:schemeClr val="bg2"/>
              </a:solidFill>
            </a:endParaRPr>
          </a:p>
        </p:txBody>
      </p:sp>
      <p:sp>
        <p:nvSpPr>
          <p:cNvPr id="4" name="Content Placeholder 3">
            <a:extLst>
              <a:ext uri="{FF2B5EF4-FFF2-40B4-BE49-F238E27FC236}">
                <a16:creationId xmlns:a16="http://schemas.microsoft.com/office/drawing/2014/main" id="{5DC96A77-C299-4046-935E-9C5882E1B875}"/>
              </a:ext>
            </a:extLst>
          </p:cNvPr>
          <p:cNvSpPr>
            <a:spLocks noGrp="1"/>
          </p:cNvSpPr>
          <p:nvPr>
            <p:ph sz="quarter" idx="10"/>
          </p:nvPr>
        </p:nvSpPr>
        <p:spPr/>
        <p:txBody>
          <a:bodyPr/>
          <a:lstStyle/>
          <a:p>
            <a:r>
              <a:rPr lang="en-US" dirty="0">
                <a:solidFill>
                  <a:schemeClr val="bg2"/>
                </a:solidFill>
              </a:rPr>
              <a:t>A NEW CHAPTER FOR THE YSU RETIREMENT PLANS</a:t>
            </a:r>
          </a:p>
        </p:txBody>
      </p:sp>
      <p:sp>
        <p:nvSpPr>
          <p:cNvPr id="5" name="Content Placeholder 4">
            <a:extLst>
              <a:ext uri="{FF2B5EF4-FFF2-40B4-BE49-F238E27FC236}">
                <a16:creationId xmlns:a16="http://schemas.microsoft.com/office/drawing/2014/main" id="{989600B7-2E5E-477C-B735-E0D6F23049AD}"/>
              </a:ext>
            </a:extLst>
          </p:cNvPr>
          <p:cNvSpPr>
            <a:spLocks noGrp="1"/>
          </p:cNvSpPr>
          <p:nvPr>
            <p:ph sz="quarter" idx="13"/>
          </p:nvPr>
        </p:nvSpPr>
        <p:spPr/>
        <p:txBody>
          <a:bodyPr/>
          <a:lstStyle/>
          <a:p>
            <a:r>
              <a:rPr lang="en-US" dirty="0">
                <a:solidFill>
                  <a:schemeClr val="bg2"/>
                </a:solidFill>
              </a:rPr>
              <a:t>	</a:t>
            </a:r>
          </a:p>
        </p:txBody>
      </p:sp>
      <p:sp>
        <p:nvSpPr>
          <p:cNvPr id="2" name="Rectangle 2">
            <a:extLst>
              <a:ext uri="{FF2B5EF4-FFF2-40B4-BE49-F238E27FC236}">
                <a16:creationId xmlns:a16="http://schemas.microsoft.com/office/drawing/2014/main" id="{918D460C-F28B-3743-AF85-AC5469AA4332}"/>
              </a:ext>
            </a:extLst>
          </p:cNvPr>
          <p:cNvSpPr>
            <a:spLocks noChangeArrowheads="1"/>
          </p:cNvSpPr>
          <p:nvPr/>
        </p:nvSpPr>
        <p:spPr bwMode="auto">
          <a:xfrm>
            <a:off x="6769100" y="568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YSU Logo">
            <a:extLst>
              <a:ext uri="{FF2B5EF4-FFF2-40B4-BE49-F238E27FC236}">
                <a16:creationId xmlns:a16="http://schemas.microsoft.com/office/drawing/2014/main" id="{6DD5CF75-DAB3-A84D-B5AB-9F0F45EB6D2D}"/>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686425"/>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38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24F7D9F-B11E-4B3D-9C4D-A17E450D57A6}"/>
              </a:ext>
            </a:extLst>
          </p:cNvPr>
          <p:cNvSpPr>
            <a:spLocks noGrp="1"/>
          </p:cNvSpPr>
          <p:nvPr>
            <p:ph sz="quarter" idx="14"/>
          </p:nvPr>
        </p:nvSpPr>
        <p:spPr>
          <a:xfrm>
            <a:off x="285751" y="1266825"/>
            <a:ext cx="7518976" cy="4705350"/>
          </a:xfrm>
        </p:spPr>
        <p:txBody>
          <a:bodyPr/>
          <a:lstStyle/>
          <a:p>
            <a:pPr marL="0" indent="0">
              <a:buNone/>
            </a:pPr>
            <a:r>
              <a:rPr lang="en-US" sz="1400" dirty="0">
                <a:solidFill>
                  <a:schemeClr val="bg2"/>
                </a:solidFill>
              </a:rPr>
              <a:t>Effective 07/01/2020, AIG, AXA, Fidelity, and TIAA will be the retirement plan administrators going forward for the ARP and the Traditional 403(b) retirement plans. A number of enhancements will be included in the new program: </a:t>
            </a:r>
          </a:p>
          <a:p>
            <a:pPr marL="0" indent="0">
              <a:buNone/>
            </a:pPr>
            <a:endParaRPr lang="en-US" sz="1400" dirty="0">
              <a:solidFill>
                <a:schemeClr val="bg2"/>
              </a:solidFill>
            </a:endParaRPr>
          </a:p>
          <a:p>
            <a:pPr marL="0" indent="0">
              <a:buClr>
                <a:srgbClr val="044E7D"/>
              </a:buClr>
              <a:buNone/>
            </a:pPr>
            <a:r>
              <a:rPr lang="en-US" sz="1400" b="1" dirty="0">
                <a:solidFill>
                  <a:schemeClr val="bg2"/>
                </a:solidFill>
              </a:rPr>
              <a:t>The benefits to YSU employees and plan participants:</a:t>
            </a:r>
          </a:p>
          <a:p>
            <a:pPr marL="285750" indent="-285750">
              <a:buClr>
                <a:srgbClr val="044E7D"/>
              </a:buClr>
            </a:pPr>
            <a:r>
              <a:rPr lang="en-US" sz="1400" dirty="0">
                <a:solidFill>
                  <a:schemeClr val="bg2"/>
                </a:solidFill>
              </a:rPr>
              <a:t>Transitioning from an annuity platform to open architecture mutual fund platform</a:t>
            </a:r>
          </a:p>
          <a:p>
            <a:pPr marL="285750" indent="-285750">
              <a:buClr>
                <a:srgbClr val="044E7D"/>
              </a:buClr>
            </a:pPr>
            <a:r>
              <a:rPr lang="en-US" sz="1400" dirty="0">
                <a:solidFill>
                  <a:schemeClr val="bg2"/>
                </a:solidFill>
              </a:rPr>
              <a:t>Create greater scale and related lower cost structure</a:t>
            </a:r>
          </a:p>
          <a:p>
            <a:pPr marL="285750" indent="-285750">
              <a:buClr>
                <a:srgbClr val="044E7D"/>
              </a:buClr>
            </a:pPr>
            <a:r>
              <a:rPr lang="en-US" sz="1400" dirty="0">
                <a:solidFill>
                  <a:schemeClr val="bg2"/>
                </a:solidFill>
              </a:rPr>
              <a:t>Independent third- party investment platform control</a:t>
            </a:r>
          </a:p>
          <a:p>
            <a:pPr marL="285750" indent="-285750">
              <a:buClr>
                <a:srgbClr val="044E7D"/>
              </a:buClr>
            </a:pPr>
            <a:r>
              <a:rPr lang="en-US" sz="1400" dirty="0">
                <a:solidFill>
                  <a:schemeClr val="bg2"/>
                </a:solidFill>
              </a:rPr>
              <a:t>Lower cost investment options for majority of participants</a:t>
            </a:r>
          </a:p>
          <a:p>
            <a:pPr marL="285750" indent="-285750">
              <a:buClr>
                <a:srgbClr val="044E7D"/>
              </a:buClr>
            </a:pPr>
            <a:r>
              <a:rPr lang="en-US" sz="1400" dirty="0">
                <a:solidFill>
                  <a:schemeClr val="bg2"/>
                </a:solidFill>
              </a:rPr>
              <a:t>Enhanced employee communication &amp; education program</a:t>
            </a:r>
          </a:p>
          <a:p>
            <a:endParaRPr lang="en-US" dirty="0">
              <a:solidFill>
                <a:schemeClr val="bg2"/>
              </a:solidFill>
            </a:endParaRPr>
          </a:p>
        </p:txBody>
      </p:sp>
      <p:sp>
        <p:nvSpPr>
          <p:cNvPr id="4" name="Content Placeholder 3">
            <a:extLst>
              <a:ext uri="{FF2B5EF4-FFF2-40B4-BE49-F238E27FC236}">
                <a16:creationId xmlns:a16="http://schemas.microsoft.com/office/drawing/2014/main" id="{116E7B5C-B52E-4DBA-9595-69681BFAFE94}"/>
              </a:ext>
            </a:extLst>
          </p:cNvPr>
          <p:cNvSpPr>
            <a:spLocks noGrp="1"/>
          </p:cNvSpPr>
          <p:nvPr>
            <p:ph sz="quarter" idx="10"/>
          </p:nvPr>
        </p:nvSpPr>
        <p:spPr/>
        <p:txBody>
          <a:bodyPr/>
          <a:lstStyle/>
          <a:p>
            <a:r>
              <a:rPr lang="en-US" dirty="0">
                <a:solidFill>
                  <a:schemeClr val="bg2"/>
                </a:solidFill>
              </a:rPr>
              <a:t>A NEW CHAPTER FOR THE YSU RETIREMENT PLANS</a:t>
            </a:r>
          </a:p>
          <a:p>
            <a:endParaRPr lang="en-US" dirty="0">
              <a:solidFill>
                <a:schemeClr val="bg2"/>
              </a:solidFill>
            </a:endParaRPr>
          </a:p>
          <a:p>
            <a:endParaRPr lang="en-US" b="0" dirty="0">
              <a:solidFill>
                <a:schemeClr val="bg2"/>
              </a:solidFill>
            </a:endParaRPr>
          </a:p>
        </p:txBody>
      </p:sp>
      <p:sp>
        <p:nvSpPr>
          <p:cNvPr id="5" name="Content Placeholder 4">
            <a:extLst>
              <a:ext uri="{FF2B5EF4-FFF2-40B4-BE49-F238E27FC236}">
                <a16:creationId xmlns:a16="http://schemas.microsoft.com/office/drawing/2014/main" id="{EF51982F-54B7-4F08-8E6F-A36004667BF0}"/>
              </a:ext>
            </a:extLst>
          </p:cNvPr>
          <p:cNvSpPr>
            <a:spLocks noGrp="1"/>
          </p:cNvSpPr>
          <p:nvPr>
            <p:ph sz="quarter" idx="13"/>
          </p:nvPr>
        </p:nvSpPr>
        <p:spPr/>
        <p:txBody>
          <a:bodyPr/>
          <a:lstStyle/>
          <a:p>
            <a:endParaRPr lang="en-US" dirty="0">
              <a:solidFill>
                <a:schemeClr val="bg2"/>
              </a:solidFill>
            </a:endParaRPr>
          </a:p>
          <a:p>
            <a:endParaRPr lang="en-US" dirty="0">
              <a:solidFill>
                <a:schemeClr val="bg2"/>
              </a:solidFill>
            </a:endParaRPr>
          </a:p>
        </p:txBody>
      </p:sp>
      <p:sp>
        <p:nvSpPr>
          <p:cNvPr id="2" name="Rectangle 2">
            <a:extLst>
              <a:ext uri="{FF2B5EF4-FFF2-40B4-BE49-F238E27FC236}">
                <a16:creationId xmlns:a16="http://schemas.microsoft.com/office/drawing/2014/main" id="{84041BF7-3E8E-3B48-8F53-D8DB922967F6}"/>
              </a:ext>
            </a:extLst>
          </p:cNvPr>
          <p:cNvSpPr>
            <a:spLocks noChangeArrowheads="1"/>
          </p:cNvSpPr>
          <p:nvPr/>
        </p:nvSpPr>
        <p:spPr bwMode="auto">
          <a:xfrm>
            <a:off x="6769100" y="560234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YSU Logo">
            <a:extLst>
              <a:ext uri="{FF2B5EF4-FFF2-40B4-BE49-F238E27FC236}">
                <a16:creationId xmlns:a16="http://schemas.microsoft.com/office/drawing/2014/main" id="{25301907-AA7F-B442-BCB8-3A392C059CE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602344"/>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60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1B0E4-8F3C-4C47-AD11-CC67104B86BB}"/>
              </a:ext>
            </a:extLst>
          </p:cNvPr>
          <p:cNvSpPr>
            <a:spLocks noGrp="1"/>
          </p:cNvSpPr>
          <p:nvPr>
            <p:ph sz="quarter" idx="10"/>
          </p:nvPr>
        </p:nvSpPr>
        <p:spPr/>
        <p:txBody>
          <a:bodyPr/>
          <a:lstStyle/>
          <a:p>
            <a:r>
              <a:rPr lang="en-US" dirty="0">
                <a:solidFill>
                  <a:schemeClr val="bg2"/>
                </a:solidFill>
              </a:rPr>
              <a:t>PROVIDER INFORMATION</a:t>
            </a:r>
          </a:p>
        </p:txBody>
      </p:sp>
      <p:sp>
        <p:nvSpPr>
          <p:cNvPr id="2" name="Content Placeholder 1">
            <a:extLst>
              <a:ext uri="{FF2B5EF4-FFF2-40B4-BE49-F238E27FC236}">
                <a16:creationId xmlns:a16="http://schemas.microsoft.com/office/drawing/2014/main" id="{BAE467A6-CA54-4A28-B70C-00AD2E62AF05}"/>
              </a:ext>
            </a:extLst>
          </p:cNvPr>
          <p:cNvSpPr>
            <a:spLocks noGrp="1"/>
          </p:cNvSpPr>
          <p:nvPr>
            <p:ph sz="quarter" idx="13"/>
          </p:nvPr>
        </p:nvSpPr>
        <p:spPr>
          <a:xfrm>
            <a:off x="285750" y="1283855"/>
            <a:ext cx="7934325" cy="4688320"/>
          </a:xfrm>
        </p:spPr>
        <p:txBody>
          <a:bodyPr>
            <a:normAutofit fontScale="92500" lnSpcReduction="20000"/>
          </a:bodyPr>
          <a:lstStyle/>
          <a:p>
            <a:r>
              <a:rPr lang="en-US" b="1" dirty="0">
                <a:solidFill>
                  <a:schemeClr val="bg2"/>
                </a:solidFill>
              </a:rPr>
              <a:t>SELECTED PROVIDERS</a:t>
            </a:r>
          </a:p>
          <a:p>
            <a:pPr lvl="1"/>
            <a:r>
              <a:rPr lang="en-US" dirty="0">
                <a:solidFill>
                  <a:schemeClr val="bg2"/>
                </a:solidFill>
              </a:rPr>
              <a:t>AXA</a:t>
            </a:r>
          </a:p>
          <a:p>
            <a:pPr lvl="1"/>
            <a:r>
              <a:rPr lang="en-US" dirty="0">
                <a:solidFill>
                  <a:schemeClr val="bg2"/>
                </a:solidFill>
              </a:rPr>
              <a:t>FIDELITY</a:t>
            </a:r>
          </a:p>
          <a:p>
            <a:pPr lvl="1"/>
            <a:r>
              <a:rPr lang="en-US" dirty="0">
                <a:solidFill>
                  <a:schemeClr val="bg2"/>
                </a:solidFill>
              </a:rPr>
              <a:t>TIAA</a:t>
            </a:r>
          </a:p>
          <a:p>
            <a:pPr lvl="1"/>
            <a:r>
              <a:rPr lang="en-US" dirty="0">
                <a:solidFill>
                  <a:schemeClr val="bg2"/>
                </a:solidFill>
              </a:rPr>
              <a:t>AIG Retirement Services (formerly knows as </a:t>
            </a:r>
            <a:r>
              <a:rPr lang="en-US" dirty="0" err="1">
                <a:solidFill>
                  <a:schemeClr val="bg2"/>
                </a:solidFill>
              </a:rPr>
              <a:t>Valic</a:t>
            </a:r>
            <a:r>
              <a:rPr lang="en-US" dirty="0">
                <a:solidFill>
                  <a:schemeClr val="bg2"/>
                </a:solidFill>
              </a:rPr>
              <a:t>)</a:t>
            </a:r>
          </a:p>
          <a:p>
            <a:r>
              <a:rPr lang="en-US" b="1" dirty="0">
                <a:solidFill>
                  <a:schemeClr val="bg2"/>
                </a:solidFill>
              </a:rPr>
              <a:t>DESELECTED PROVIDERS</a:t>
            </a:r>
          </a:p>
          <a:p>
            <a:pPr lvl="1"/>
            <a:r>
              <a:rPr lang="en-US" dirty="0">
                <a:solidFill>
                  <a:schemeClr val="bg2"/>
                </a:solidFill>
              </a:rPr>
              <a:t>ARP</a:t>
            </a:r>
          </a:p>
          <a:p>
            <a:pPr lvl="2"/>
            <a:r>
              <a:rPr lang="en-US" dirty="0">
                <a:solidFill>
                  <a:schemeClr val="bg2"/>
                </a:solidFill>
              </a:rPr>
              <a:t>LINCOLN FINANCIAL ADVISORS</a:t>
            </a:r>
          </a:p>
          <a:p>
            <a:pPr lvl="2"/>
            <a:r>
              <a:rPr lang="en-US" dirty="0">
                <a:solidFill>
                  <a:schemeClr val="bg2"/>
                </a:solidFill>
              </a:rPr>
              <a:t>NATIONWIDE</a:t>
            </a:r>
          </a:p>
          <a:p>
            <a:pPr lvl="2"/>
            <a:r>
              <a:rPr lang="en-US" dirty="0">
                <a:solidFill>
                  <a:schemeClr val="bg2"/>
                </a:solidFill>
              </a:rPr>
              <a:t>VOYA</a:t>
            </a:r>
          </a:p>
          <a:p>
            <a:pPr lvl="1"/>
            <a:r>
              <a:rPr lang="en-US" dirty="0">
                <a:solidFill>
                  <a:schemeClr val="bg2"/>
                </a:solidFill>
              </a:rPr>
              <a:t>403(b)</a:t>
            </a:r>
          </a:p>
          <a:p>
            <a:pPr lvl="2"/>
            <a:r>
              <a:rPr lang="en-US" dirty="0">
                <a:solidFill>
                  <a:schemeClr val="bg2"/>
                </a:solidFill>
              </a:rPr>
              <a:t>AMERIPRISE</a:t>
            </a:r>
          </a:p>
          <a:p>
            <a:pPr lvl="2"/>
            <a:r>
              <a:rPr lang="en-US" dirty="0">
                <a:solidFill>
                  <a:schemeClr val="bg2"/>
                </a:solidFill>
              </a:rPr>
              <a:t>ASPIRE FIANANCIAL SERVICES</a:t>
            </a:r>
          </a:p>
          <a:p>
            <a:pPr lvl="2"/>
            <a:r>
              <a:rPr lang="en-US" dirty="0">
                <a:solidFill>
                  <a:schemeClr val="bg2"/>
                </a:solidFill>
              </a:rPr>
              <a:t>LEGEND GROUP</a:t>
            </a:r>
          </a:p>
          <a:p>
            <a:pPr lvl="2"/>
            <a:r>
              <a:rPr lang="en-US" dirty="0">
                <a:solidFill>
                  <a:schemeClr val="bg2"/>
                </a:solidFill>
              </a:rPr>
              <a:t>LINCOLN FINANCIAL ADVISORS</a:t>
            </a:r>
          </a:p>
          <a:p>
            <a:pPr lvl="2"/>
            <a:r>
              <a:rPr lang="en-US" dirty="0">
                <a:solidFill>
                  <a:schemeClr val="bg2"/>
                </a:solidFill>
              </a:rPr>
              <a:t>PACIFIC LIFE</a:t>
            </a:r>
          </a:p>
          <a:p>
            <a:pPr lvl="2"/>
            <a:r>
              <a:rPr lang="en-US" dirty="0">
                <a:solidFill>
                  <a:schemeClr val="bg2"/>
                </a:solidFill>
              </a:rPr>
              <a:t>VOYA</a:t>
            </a:r>
          </a:p>
          <a:p>
            <a:pPr lvl="2"/>
            <a:r>
              <a:rPr lang="en-US" dirty="0">
                <a:solidFill>
                  <a:schemeClr val="bg2"/>
                </a:solidFill>
              </a:rPr>
              <a:t>WESTERN NATIONAL</a:t>
            </a:r>
          </a:p>
          <a:p>
            <a:r>
              <a:rPr lang="en-US" b="1" dirty="0">
                <a:solidFill>
                  <a:schemeClr val="bg2"/>
                </a:solidFill>
              </a:rPr>
              <a:t>Some deselected 403(b) Providers may continue under the Registered Investment Advisor Fee Deduction Program with Fidelity, TIAA.</a:t>
            </a:r>
          </a:p>
          <a:p>
            <a:endParaRPr lang="en-US" dirty="0">
              <a:solidFill>
                <a:schemeClr val="bg2"/>
              </a:solidFill>
            </a:endParaRPr>
          </a:p>
        </p:txBody>
      </p:sp>
      <p:sp>
        <p:nvSpPr>
          <p:cNvPr id="4" name="Rectangle 2">
            <a:extLst>
              <a:ext uri="{FF2B5EF4-FFF2-40B4-BE49-F238E27FC236}">
                <a16:creationId xmlns:a16="http://schemas.microsoft.com/office/drawing/2014/main" id="{287CDC91-4DDB-294B-BFD7-419B58670EF3}"/>
              </a:ext>
            </a:extLst>
          </p:cNvPr>
          <p:cNvSpPr>
            <a:spLocks noChangeArrowheads="1"/>
          </p:cNvSpPr>
          <p:nvPr/>
        </p:nvSpPr>
        <p:spPr bwMode="auto">
          <a:xfrm>
            <a:off x="6769100" y="560820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descr="YSU Logo">
            <a:extLst>
              <a:ext uri="{FF2B5EF4-FFF2-40B4-BE49-F238E27FC236}">
                <a16:creationId xmlns:a16="http://schemas.microsoft.com/office/drawing/2014/main" id="{27D86324-9B11-C642-B18E-769D8CB3AD9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769100" y="5608203"/>
            <a:ext cx="23749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982544"/>
      </p:ext>
    </p:extLst>
  </p:cSld>
  <p:clrMapOvr>
    <a:masterClrMapping/>
  </p:clrMapOvr>
</p:sld>
</file>

<file path=ppt/theme/theme1.xml><?xml version="1.0" encoding="utf-8"?>
<a:theme xmlns:a="http://schemas.openxmlformats.org/drawingml/2006/main" name="Theme1">
  <a:themeElements>
    <a:clrScheme name="CRG">
      <a:dk1>
        <a:srgbClr val="000000"/>
      </a:dk1>
      <a:lt1>
        <a:srgbClr val="FFFFFF"/>
      </a:lt1>
      <a:dk2>
        <a:srgbClr val="044E7D"/>
      </a:dk2>
      <a:lt2>
        <a:srgbClr val="58595B"/>
      </a:lt2>
      <a:accent1>
        <a:srgbClr val="044E7D"/>
      </a:accent1>
      <a:accent2>
        <a:srgbClr val="D18B29"/>
      </a:accent2>
      <a:accent3>
        <a:srgbClr val="50C0AF"/>
      </a:accent3>
      <a:accent4>
        <a:srgbClr val="DD705C"/>
      </a:accent4>
      <a:accent5>
        <a:srgbClr val="64BCE2"/>
      </a:accent5>
      <a:accent6>
        <a:srgbClr val="D18B29"/>
      </a:accent6>
      <a:hlink>
        <a:srgbClr val="64BCE2"/>
      </a:hlink>
      <a:folHlink>
        <a:srgbClr val="BFBFBF"/>
      </a:folHlink>
    </a:clrScheme>
    <a:fontScheme name="CRG">
      <a:majorFont>
        <a:latin typeface="Proxima Nova Rg"/>
        <a:ea typeface=""/>
        <a:cs typeface=""/>
      </a:majorFont>
      <a:minorFont>
        <a:latin typeface="Proxima Nova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purl.org/dc/dcmitype/"/>
    <ds:schemaRef ds:uri="http://purl.org/dc/elements/1.1/"/>
    <ds:schemaRef ds:uri="http://schemas.microsoft.com/office/2006/documentManagement/types"/>
    <ds:schemaRef ds:uri="http://schemas.microsoft.com/sharepoint/v3/field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873</TotalTime>
  <Words>2244</Words>
  <Application>Microsoft Office PowerPoint</Application>
  <PresentationFormat>On-screen Show (4:3)</PresentationFormat>
  <Paragraphs>355</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Courier New</vt:lpstr>
      <vt:lpstr>Proxima Nova Rg</vt:lpstr>
      <vt:lpstr>Symbol</vt:lpstr>
      <vt:lpstr>Times New Roman</vt:lpstr>
      <vt:lpstr>Wingdings</vt:lpstr>
      <vt:lpstr>Theme1</vt:lpstr>
      <vt:lpstr>Retirement Plan Enhancements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Payne, Joey</cp:lastModifiedBy>
  <cp:revision>88</cp:revision>
  <dcterms:created xsi:type="dcterms:W3CDTF">2010-04-12T23:12:02Z</dcterms:created>
  <dcterms:modified xsi:type="dcterms:W3CDTF">2020-05-13T14:25:16Z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