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355" r:id="rId3"/>
    <p:sldId id="347" r:id="rId4"/>
    <p:sldId id="351" r:id="rId5"/>
    <p:sldId id="263" r:id="rId6"/>
    <p:sldId id="363" r:id="rId7"/>
    <p:sldId id="364" r:id="rId8"/>
    <p:sldId id="361" r:id="rId9"/>
    <p:sldId id="352" r:id="rId10"/>
    <p:sldId id="271" r:id="rId11"/>
    <p:sldId id="349" r:id="rId12"/>
    <p:sldId id="356" r:id="rId13"/>
    <p:sldId id="275" r:id="rId14"/>
    <p:sldId id="357" r:id="rId15"/>
    <p:sldId id="359" r:id="rId16"/>
    <p:sldId id="358" r:id="rId17"/>
    <p:sldId id="266" r:id="rId18"/>
    <p:sldId id="362" r:id="rId19"/>
    <p:sldId id="360" r:id="rId20"/>
    <p:sldId id="260" r:id="rId21"/>
  </p:sldIdLst>
  <p:sldSz cx="9144000" cy="6858000" type="screen4x3"/>
  <p:notesSz cx="7010400" cy="9296400"/>
  <p:custShowLst>
    <p:custShow name="Without Jenn" id="0">
      <p:sldLst>
        <p:sld r:id="rId2"/>
        <p:sld r:id="rId4"/>
        <p:sld r:id="rId12"/>
        <p:sld r:id="rId21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nthia A. Kravitz" initials="CAK" lastIdx="7" clrIdx="0">
    <p:extLst>
      <p:ext uri="{19B8F6BF-5375-455C-9EA6-DF929625EA0E}">
        <p15:presenceInfo xmlns:p15="http://schemas.microsoft.com/office/powerpoint/2012/main" userId="S-1-5-21-378843737-2818277767-1491636371-1998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AC0425"/>
    <a:srgbClr val="8B0001"/>
    <a:srgbClr val="A7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0389" autoAdjust="0"/>
  </p:normalViewPr>
  <p:slideViewPr>
    <p:cSldViewPr snapToGrid="0" snapToObjects="1">
      <p:cViewPr varScale="1">
        <p:scale>
          <a:sx n="53" d="100"/>
          <a:sy n="53" d="100"/>
        </p:scale>
        <p:origin x="166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356E25-D0EE-45B9-86B4-C3F23972CBF9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88C45A-6A15-4CB3-A5C3-54123397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3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Fact Sheet #28: FMLA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8C45A-6A15-4CB3-A5C3-54123397BD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84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8C45A-6A15-4CB3-A5C3-54123397BD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07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Fact Sheet #28: FMLA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8C45A-6A15-4CB3-A5C3-54123397BD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33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8C45A-6A15-4CB3-A5C3-54123397BD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30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8C45A-6A15-4CB3-A5C3-54123397BD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30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8C45A-6A15-4CB3-A5C3-54123397BD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63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A59F4-0B8D-1F4A-BB12-7D8845B406E3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7291"/>
            <a:ext cx="9144000" cy="7707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soh.org/" TargetMode="External"/><Relationship Id="rId2" Type="http://schemas.openxmlformats.org/officeDocument/2006/relationships/hyperlink" Target="http://www.opers.org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ysu.edu/human-resources/ysu-alternative-retirement-programs-arp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lkmoore@ysu.edu" TargetMode="External"/><Relationship Id="rId2" Type="http://schemas.openxmlformats.org/officeDocument/2006/relationships/hyperlink" Target="mailto:Seluce@ysu.edu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crclyde@ysu.edu" TargetMode="External"/><Relationship Id="rId4" Type="http://schemas.openxmlformats.org/officeDocument/2006/relationships/hyperlink" Target="mailto:lkmazzocco@ys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nemploymenthelp.ohio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engu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90235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047" y="2845014"/>
            <a:ext cx="4140139" cy="11679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COBRA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66018"/>
            <a:ext cx="8308731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CHARD SNYDER</a:t>
            </a:r>
          </a:p>
          <a:p>
            <a:pPr lvl="1"/>
            <a:r>
              <a:rPr lang="en-US" dirty="0"/>
              <a:t>Third Party Administrator used for COBRA administration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Packets will be mailed to the address of file at YSU</a:t>
            </a:r>
          </a:p>
          <a:p>
            <a:pPr lvl="1"/>
            <a:r>
              <a:rPr lang="en-US" dirty="0"/>
              <a:t>Eligibility duration 18 months</a:t>
            </a:r>
          </a:p>
          <a:p>
            <a:pPr lvl="1"/>
            <a:r>
              <a:rPr lang="en-US" dirty="0"/>
              <a:t>Payment Information</a:t>
            </a:r>
          </a:p>
          <a:p>
            <a:pPr lvl="1"/>
            <a:r>
              <a:rPr lang="en-US" dirty="0"/>
              <a:t>Cost is 102% of the coverage elected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 not have to elect all of your current coverage,  may elect just medical, dental or vision coverage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01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7988968" cy="447983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Employees are encouraged to contact their retirement system (OPERS, STRS) or alternative retirement plan(ARP) provider first to discuss their eligibility to retire.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Employees must notify the Office of Human Resources or their Manager of their intent to retire.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67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8950"/>
            <a:ext cx="7988968" cy="47085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OPERS</a:t>
            </a:r>
          </a:p>
          <a:p>
            <a:pPr lvl="1"/>
            <a:r>
              <a:rPr lang="en-US" dirty="0">
                <a:hlinkClick r:id="rId2"/>
              </a:rPr>
              <a:t>www.opers.org</a:t>
            </a:r>
            <a:endParaRPr lang="en-US" dirty="0"/>
          </a:p>
          <a:p>
            <a:pPr lvl="1"/>
            <a:r>
              <a:rPr lang="en-US" dirty="0"/>
              <a:t>800-222-7377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STRS</a:t>
            </a:r>
          </a:p>
          <a:p>
            <a:pPr lvl="1"/>
            <a:r>
              <a:rPr lang="en-US" dirty="0">
                <a:hlinkClick r:id="rId3"/>
              </a:rPr>
              <a:t>www.strsoh.org</a:t>
            </a:r>
            <a:endParaRPr lang="en-US" dirty="0"/>
          </a:p>
          <a:p>
            <a:pPr lvl="1"/>
            <a:r>
              <a:rPr lang="en-US" dirty="0"/>
              <a:t>888-227-7877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Alternative Retirement Plan</a:t>
            </a:r>
          </a:p>
          <a:p>
            <a:pPr lvl="1"/>
            <a:r>
              <a:rPr lang="en-US" dirty="0">
                <a:hlinkClick r:id="rId4"/>
              </a:rPr>
              <a:t>YSU Benefits Webpage</a:t>
            </a:r>
            <a:r>
              <a:rPr lang="en-US" dirty="0"/>
              <a:t> to find contact information for your account representative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56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Vacation Payouts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66018"/>
            <a:ext cx="8308731" cy="4909929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Employees are entitled to receive a vacation leave payout of their accrued but unused vacation leave. </a:t>
            </a:r>
          </a:p>
          <a:p>
            <a:r>
              <a:rPr lang="en-US" dirty="0"/>
              <a:t>An employee’s final leave report or time sheet must be submitted before any vacation accruals are calculated for a final pay out.</a:t>
            </a:r>
          </a:p>
          <a:p>
            <a:r>
              <a:rPr lang="en-US" dirty="0"/>
              <a:t> Allow 4-6 weeks for the final payment to be processed.</a:t>
            </a:r>
          </a:p>
          <a:p>
            <a:r>
              <a:rPr lang="en-US" dirty="0"/>
              <a:t>Employees will receive their money in the same manner in which they received their paycheck. </a:t>
            </a:r>
          </a:p>
          <a:p>
            <a:pPr lvl="1"/>
            <a:r>
              <a:rPr lang="en-US" dirty="0"/>
              <a:t>Direct Deposit or Check</a:t>
            </a:r>
          </a:p>
          <a:p>
            <a:pPr lvl="1"/>
            <a:r>
              <a:rPr lang="en-US" dirty="0"/>
              <a:t>To change this payment method, you must call the payroll department. </a:t>
            </a:r>
          </a:p>
        </p:txBody>
      </p:sp>
    </p:spTree>
    <p:extLst>
      <p:ext uri="{BB962C8B-B14F-4D97-AF65-F5344CB8AC3E}">
        <p14:creationId xmlns:p14="http://schemas.microsoft.com/office/powerpoint/2010/main" val="2868123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247463-BEA1-4276-9E76-9B7CE6C74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Sick Leave Conversion Upon RETIREMENT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503FE0-3581-47A0-88A1-EFF41AE59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Employees may be eligible to receive sick leave conversion</a:t>
            </a:r>
          </a:p>
          <a:p>
            <a:pPr lvl="0"/>
            <a:r>
              <a:rPr lang="en-US" dirty="0"/>
              <a:t>Subject to Collective Bargaining Agreements and</a:t>
            </a:r>
          </a:p>
          <a:p>
            <a:pPr lvl="0"/>
            <a:r>
              <a:rPr lang="en-US" dirty="0"/>
              <a:t>University Policy 3356-7-13 Sick leave accrual, use and conversion, excluded professional/administrative and excluded staff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372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247463-BEA1-4276-9E76-9B7CE6C74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Sick Leave Conversion Upon RETIREMENT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503FE0-3581-47A0-88A1-EFF41AE59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YSU requires documentation from the retirement provider/system (OPERS,STRS, ARP) that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employee applied for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was granted retirement benefits (i.e. taking/receiving retirement payments)</a:t>
            </a:r>
          </a:p>
          <a:p>
            <a:pPr lvl="0"/>
            <a:r>
              <a:rPr lang="en-US" dirty="0"/>
              <a:t>Allow 4-6 weeks for the final payment to be processed.</a:t>
            </a:r>
          </a:p>
          <a:p>
            <a:r>
              <a:rPr lang="en-US" dirty="0"/>
              <a:t>Review the </a:t>
            </a:r>
            <a:r>
              <a:rPr lang="en-US" b="1" u="sng" dirty="0"/>
              <a:t>Summary of Eligibility</a:t>
            </a:r>
            <a:r>
              <a:rPr lang="en-US" dirty="0"/>
              <a:t> on next slide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39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6359EC3-7DA5-4BEF-AE7F-5AE48B87AC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2348" y="264696"/>
            <a:ext cx="9011652" cy="586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650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5011"/>
            <a:ext cx="8229600" cy="5859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Submitted Questions:</a:t>
            </a:r>
          </a:p>
          <a:p>
            <a:r>
              <a:rPr lang="en-US" dirty="0"/>
              <a:t>What is the date the vacation payout will be paid?</a:t>
            </a:r>
          </a:p>
          <a:p>
            <a:r>
              <a:rPr lang="en-US" dirty="0"/>
              <a:t>Do we receive partial payout on sick leave?</a:t>
            </a:r>
          </a:p>
          <a:p>
            <a:r>
              <a:rPr lang="en-US" dirty="0"/>
              <a:t>What happens to employee’s sick leave bank while an employee is on recall?</a:t>
            </a:r>
          </a:p>
          <a:p>
            <a:r>
              <a:rPr lang="en-US" dirty="0"/>
              <a:t>When specifically should we expect COBRA in our mailboxes?</a:t>
            </a:r>
          </a:p>
          <a:p>
            <a:r>
              <a:rPr lang="en-US" dirty="0"/>
              <a:t>When will my coverage for life insurance end?</a:t>
            </a:r>
          </a:p>
          <a:p>
            <a:r>
              <a:rPr lang="en-US" dirty="0"/>
              <a:t>Are there any outplacement services?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737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A5648-C11A-4AD5-B187-F5C055BC0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16"/>
            <a:ext cx="8229600" cy="600584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Will I have to indicate to unemployment that I am now on a lack of funds layoff instead of lack of work layoff?</a:t>
            </a:r>
          </a:p>
          <a:p>
            <a:r>
              <a:rPr lang="en-US" dirty="0"/>
              <a:t>Please discuss the payment date for the invoices being received for lack of work layoffs?</a:t>
            </a:r>
          </a:p>
          <a:p>
            <a:r>
              <a:rPr lang="en-US" dirty="0"/>
              <a:t>Will my vacation payout effect my unemployment?</a:t>
            </a:r>
          </a:p>
          <a:p>
            <a:r>
              <a:rPr lang="en-US" dirty="0"/>
              <a:t>Am I still eligible for tuition remission while on recall?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875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ED3912-0713-4920-B7A0-0FF637651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CONTACT The Office of Human Resources</a:t>
            </a:r>
            <a:br>
              <a:rPr lang="en-US" sz="3200" dirty="0"/>
            </a:br>
            <a:r>
              <a:rPr lang="en-US" sz="3200" dirty="0"/>
              <a:t>330-941-1508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510D73-432B-4EFC-97A5-7658F24143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708525"/>
          </a:xfrm>
        </p:spPr>
        <p:txBody>
          <a:bodyPr>
            <a:normAutofit fontScale="92500"/>
          </a:bodyPr>
          <a:lstStyle/>
          <a:p>
            <a:r>
              <a:rPr lang="en-US" dirty="0"/>
              <a:t>Stacey Luce 		</a:t>
            </a:r>
            <a:r>
              <a:rPr lang="en-US" dirty="0">
                <a:hlinkClick r:id="rId2"/>
              </a:rPr>
              <a:t>Seluce@ysu.edu</a:t>
            </a:r>
            <a:endParaRPr lang="en-US" dirty="0"/>
          </a:p>
          <a:p>
            <a:pPr lvl="1"/>
            <a:r>
              <a:rPr lang="en-US" dirty="0"/>
              <a:t>Manager; Employee Benefits</a:t>
            </a:r>
          </a:p>
          <a:p>
            <a:pPr lvl="1"/>
            <a:r>
              <a:rPr lang="en-US" dirty="0"/>
              <a:t>Retirement Questions</a:t>
            </a:r>
          </a:p>
          <a:p>
            <a:pPr lvl="1"/>
            <a:endParaRPr lang="en-US" dirty="0"/>
          </a:p>
          <a:p>
            <a:r>
              <a:rPr lang="en-US" dirty="0"/>
              <a:t>Linda Moore		</a:t>
            </a:r>
            <a:r>
              <a:rPr lang="en-US" dirty="0">
                <a:hlinkClick r:id="rId3"/>
              </a:rPr>
              <a:t>lkmoore@ysu.edu</a:t>
            </a:r>
            <a:endParaRPr lang="en-US" dirty="0"/>
          </a:p>
          <a:p>
            <a:pPr lvl="1"/>
            <a:r>
              <a:rPr lang="en-US" dirty="0"/>
              <a:t>Human Capital Management Analyst</a:t>
            </a:r>
          </a:p>
          <a:p>
            <a:pPr lvl="1"/>
            <a:r>
              <a:rPr lang="en-US" dirty="0"/>
              <a:t>Unemployment Questions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CADAC0-6368-457B-A1B0-2F83C286E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708525"/>
          </a:xfrm>
        </p:spPr>
        <p:txBody>
          <a:bodyPr>
            <a:normAutofit fontScale="92500"/>
          </a:bodyPr>
          <a:lstStyle/>
          <a:p>
            <a:r>
              <a:rPr lang="en-US" dirty="0"/>
              <a:t>Linda Mazzocco	</a:t>
            </a:r>
            <a:r>
              <a:rPr lang="en-US" dirty="0">
                <a:hlinkClick r:id="rId4"/>
              </a:rPr>
              <a:t>lkmazzocco@ysu.edu</a:t>
            </a:r>
            <a:endParaRPr lang="en-US" dirty="0"/>
          </a:p>
          <a:p>
            <a:pPr lvl="1"/>
            <a:r>
              <a:rPr lang="en-US" dirty="0"/>
              <a:t>Benefits Analyst</a:t>
            </a:r>
          </a:p>
          <a:p>
            <a:pPr lvl="1"/>
            <a:r>
              <a:rPr lang="en-US" dirty="0"/>
              <a:t>Insurance Questions</a:t>
            </a:r>
          </a:p>
          <a:p>
            <a:pPr lvl="1"/>
            <a:endParaRPr lang="en-US" dirty="0"/>
          </a:p>
          <a:p>
            <a:r>
              <a:rPr lang="en-US" dirty="0"/>
              <a:t>Carrie Clyde		</a:t>
            </a:r>
            <a:r>
              <a:rPr lang="en-US" dirty="0">
                <a:hlinkClick r:id="rId5"/>
              </a:rPr>
              <a:t>crclyde@ysu.edu</a:t>
            </a:r>
            <a:endParaRPr lang="en-US" dirty="0"/>
          </a:p>
          <a:p>
            <a:pPr lvl="1"/>
            <a:r>
              <a:rPr lang="en-US" dirty="0"/>
              <a:t>Wellness Coordinator</a:t>
            </a:r>
          </a:p>
          <a:p>
            <a:pPr lvl="1"/>
            <a:r>
              <a:rPr lang="en-US" dirty="0"/>
              <a:t>Employee Assistance Program (EAP)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3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7F177-98D9-4612-BA48-875E74ACC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81150"/>
            <a:ext cx="8229600" cy="41729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INFORMATION ON </a:t>
            </a:r>
            <a:br>
              <a:rPr lang="en-US" sz="4800" dirty="0"/>
            </a:br>
            <a:r>
              <a:rPr lang="en-US" sz="4800" dirty="0"/>
              <a:t>RETIREMENT </a:t>
            </a:r>
          </a:p>
          <a:p>
            <a:pPr marL="0" indent="0" algn="ctr">
              <a:buNone/>
            </a:pPr>
            <a:r>
              <a:rPr lang="en-US" sz="4800" dirty="0"/>
              <a:t>&amp;</a:t>
            </a:r>
            <a:br>
              <a:rPr lang="en-US" sz="4800" dirty="0"/>
            </a:br>
            <a:r>
              <a:rPr lang="en-US" sz="4800" dirty="0"/>
              <a:t>LAYOFF </a:t>
            </a:r>
          </a:p>
        </p:txBody>
      </p:sp>
    </p:spTree>
    <p:extLst>
      <p:ext uri="{BB962C8B-B14F-4D97-AF65-F5344CB8AC3E}">
        <p14:creationId xmlns:p14="http://schemas.microsoft.com/office/powerpoint/2010/main" val="3719277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engu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290235" cy="6858000"/>
          </a:xfrm>
          <a:prstGeom prst="rect">
            <a:avLst/>
          </a:prstGeom>
        </p:spPr>
      </p:pic>
      <p:pic>
        <p:nvPicPr>
          <p:cNvPr id="10" name="Picture 9" descr="YandProud_lrg_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0319" y="2489568"/>
            <a:ext cx="3685953" cy="104691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5417" y="3888954"/>
            <a:ext cx="77007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Presented by the </a:t>
            </a:r>
          </a:p>
          <a:p>
            <a:pPr algn="ctr"/>
            <a:r>
              <a:rPr lang="en-US" sz="3200" dirty="0"/>
              <a:t>Offices of Human Resources</a:t>
            </a:r>
            <a:br>
              <a:rPr lang="en-US" sz="3200" dirty="0"/>
            </a:b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421" y="1275348"/>
            <a:ext cx="8410074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4000" dirty="0"/>
              <a:t>Unemployment &amp; Layoff</a:t>
            </a:r>
          </a:p>
          <a:p>
            <a:pPr marL="457200" lvl="1" indent="0">
              <a:buNone/>
            </a:pPr>
            <a:r>
              <a:rPr lang="en-US" sz="4000" dirty="0"/>
              <a:t>Healthcare Benefits</a:t>
            </a:r>
          </a:p>
          <a:p>
            <a:pPr marL="457200" lvl="1" indent="0">
              <a:buNone/>
            </a:pPr>
            <a:r>
              <a:rPr lang="en-US" sz="4000" dirty="0"/>
              <a:t>COBRA</a:t>
            </a:r>
          </a:p>
          <a:p>
            <a:pPr marL="457200" lvl="1" indent="0">
              <a:buNone/>
            </a:pPr>
            <a:r>
              <a:rPr lang="en-US" sz="4000" dirty="0"/>
              <a:t>Retirement</a:t>
            </a:r>
          </a:p>
          <a:p>
            <a:pPr marL="457200" lvl="1" indent="0">
              <a:buNone/>
            </a:pPr>
            <a:r>
              <a:rPr lang="en-US" sz="4000" dirty="0"/>
              <a:t>Vacation Payouts</a:t>
            </a:r>
          </a:p>
          <a:p>
            <a:pPr marL="457200" lvl="1" indent="0">
              <a:buNone/>
            </a:pPr>
            <a:r>
              <a:rPr lang="en-US" sz="4000" dirty="0"/>
              <a:t>Sick Leave Conversion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0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4E0A-5777-46E4-B221-96A48C5D4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88CE1-97B8-4B91-B889-0B421B85A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State of Ohio Unemployment Website</a:t>
            </a:r>
          </a:p>
          <a:p>
            <a:pPr lvl="1"/>
            <a:r>
              <a:rPr lang="en-US" dirty="0">
                <a:hlinkClick r:id="rId2"/>
              </a:rPr>
              <a:t>https://unemploymenthelp.ohio.gov/</a:t>
            </a:r>
            <a:endParaRPr lang="en-US" dirty="0"/>
          </a:p>
          <a:p>
            <a:pPr lvl="2"/>
            <a:r>
              <a:rPr lang="en-US" dirty="0"/>
              <a:t>Employees who registered with the State of Ohio unemployment office will be required to use their username and password that was created. </a:t>
            </a:r>
          </a:p>
          <a:p>
            <a:pPr lvl="2"/>
            <a:r>
              <a:rPr lang="en-US" dirty="0"/>
              <a:t>New User Registration</a:t>
            </a:r>
          </a:p>
          <a:p>
            <a:pPr lvl="3"/>
            <a:r>
              <a:rPr lang="en-US" dirty="0"/>
              <a:t>Drivers License Number</a:t>
            </a:r>
          </a:p>
          <a:p>
            <a:pPr lvl="2"/>
            <a:r>
              <a:rPr lang="en-US" dirty="0"/>
              <a:t>Last Day Worked</a:t>
            </a:r>
          </a:p>
          <a:p>
            <a:pPr lvl="2"/>
            <a:r>
              <a:rPr lang="en-US" dirty="0"/>
              <a:t>The mass layoff code is no longer required for COVID-19 related claims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76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>
            <a:normAutofit/>
          </a:bodyPr>
          <a:lstStyle/>
          <a:p>
            <a:r>
              <a:rPr lang="en-US" sz="4000" dirty="0"/>
              <a:t>Health Care Benefits &amp; Layoff 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31026"/>
            <a:ext cx="8229600" cy="519513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On Lack of Work (LOW) layoff </a:t>
            </a:r>
          </a:p>
          <a:p>
            <a:pPr lvl="1"/>
            <a:r>
              <a:rPr lang="en-US" sz="2400" dirty="0"/>
              <a:t>During LOW layoff employee responsible for 15% portion of healthcare premium</a:t>
            </a:r>
          </a:p>
          <a:p>
            <a:pPr lvl="1"/>
            <a:r>
              <a:rPr lang="en-US" sz="2400" dirty="0"/>
              <a:t>Ends August 1, 2020 unless recalled sooner</a:t>
            </a:r>
          </a:p>
          <a:p>
            <a:pPr lvl="1"/>
            <a:r>
              <a:rPr lang="en-US" sz="2400" dirty="0"/>
              <a:t>Direct billing through August 1, 2020 from Bursar’s Office</a:t>
            </a:r>
          </a:p>
          <a:p>
            <a:r>
              <a:rPr lang="en-US" sz="2400" dirty="0"/>
              <a:t>Moved from (LOW) to Lack of Funds (LOF) layoff</a:t>
            </a:r>
          </a:p>
          <a:p>
            <a:pPr lvl="1"/>
            <a:r>
              <a:rPr lang="en-US" sz="2400" dirty="0"/>
              <a:t>Ability to maintain benefits by paying 15% employee premium share</a:t>
            </a:r>
          </a:p>
          <a:p>
            <a:pPr lvl="1"/>
            <a:r>
              <a:rPr lang="en-US" sz="2400" dirty="0"/>
              <a:t>Healthcare ends August 31, 2020, then COBRA eligible 9/1/2020</a:t>
            </a:r>
          </a:p>
          <a:p>
            <a:pPr lvl="1"/>
            <a:r>
              <a:rPr lang="en-US" sz="2400" dirty="0"/>
              <a:t>Bursar’s Office will bill for missed payroll deductions</a:t>
            </a:r>
          </a:p>
          <a:p>
            <a:r>
              <a:rPr lang="en-US" sz="2400" dirty="0"/>
              <a:t>Placed on LOF layoff (not previously on LOW layoff)</a:t>
            </a:r>
          </a:p>
          <a:p>
            <a:pPr lvl="1"/>
            <a:r>
              <a:rPr lang="en-US" sz="2400" dirty="0"/>
              <a:t>Layoff effective July 1</a:t>
            </a:r>
            <a:r>
              <a:rPr lang="en-US" sz="2400"/>
              <a:t>, 2020</a:t>
            </a:r>
            <a:endParaRPr lang="en-US" sz="2400" dirty="0"/>
          </a:p>
          <a:p>
            <a:pPr lvl="1"/>
            <a:r>
              <a:rPr lang="en-US" sz="2400" dirty="0"/>
              <a:t>Healthcare coverage ends June 30, 2020</a:t>
            </a:r>
          </a:p>
          <a:p>
            <a:pPr lvl="1"/>
            <a:r>
              <a:rPr lang="en-US" sz="2400" dirty="0"/>
              <a:t>COBRA eligible July 1, 2020</a:t>
            </a:r>
          </a:p>
          <a:p>
            <a:endParaRPr lang="en-US" sz="2200" dirty="0">
              <a:highlight>
                <a:srgbClr val="FFFF00"/>
              </a:highlight>
            </a:endParaRPr>
          </a:p>
          <a:p>
            <a:pPr lvl="1"/>
            <a:endParaRPr lang="en-US" sz="2200" dirty="0">
              <a:highlight>
                <a:srgbClr val="FFFF00"/>
              </a:highlight>
            </a:endParaRPr>
          </a:p>
          <a:p>
            <a:pPr lvl="1"/>
            <a:endParaRPr lang="en-US" sz="2200" dirty="0">
              <a:highlight>
                <a:srgbClr val="FFFF00"/>
              </a:highlight>
            </a:endParaRP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28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B473-127D-4756-AE51-1054A9C0D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0474"/>
            <a:ext cx="8229600" cy="878305"/>
          </a:xfrm>
        </p:spPr>
        <p:txBody>
          <a:bodyPr>
            <a:normAutofit/>
          </a:bodyPr>
          <a:lstStyle/>
          <a:p>
            <a:r>
              <a:rPr lang="en-US" sz="3200" dirty="0"/>
              <a:t>Lack of Work Layoffs Premiums  ACE Employees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7AA3B-FB35-4280-83BE-5848345E1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8780"/>
            <a:ext cx="8229600" cy="5067384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5/24 through 6/6/2020 pay date 6/19/2020</a:t>
            </a:r>
          </a:p>
          <a:p>
            <a:pPr lvl="1"/>
            <a:r>
              <a:rPr lang="en-US" sz="2600" dirty="0"/>
              <a:t>June invoiced from Bursar</a:t>
            </a:r>
          </a:p>
          <a:p>
            <a:r>
              <a:rPr lang="en-US" sz="2600" dirty="0"/>
              <a:t>6/7 through 6/20 pay date 7/2/2020</a:t>
            </a:r>
          </a:p>
          <a:p>
            <a:r>
              <a:rPr lang="en-US" sz="2600" dirty="0"/>
              <a:t>6/21 through 7/4 pay date 7/17/2020</a:t>
            </a:r>
          </a:p>
          <a:p>
            <a:r>
              <a:rPr lang="en-US" sz="2600" dirty="0"/>
              <a:t>7/5 through 7/18 pay date 7/31/2020</a:t>
            </a:r>
          </a:p>
          <a:p>
            <a:pPr lvl="1"/>
            <a:r>
              <a:rPr lang="en-US" sz="2600" dirty="0"/>
              <a:t>7/2, 7/17, 7/31 pay dates invoiced by the Bursar</a:t>
            </a:r>
          </a:p>
          <a:p>
            <a:r>
              <a:rPr lang="en-US" sz="2600" dirty="0"/>
              <a:t>7/19 through 8/1 pay date 8/14/2020</a:t>
            </a:r>
          </a:p>
          <a:p>
            <a:r>
              <a:rPr lang="en-US" sz="2600" dirty="0"/>
              <a:t>8/2 through 8/15 pay date 8/28 /2020</a:t>
            </a:r>
          </a:p>
          <a:p>
            <a:r>
              <a:rPr lang="en-US" sz="2600" dirty="0"/>
              <a:t>8/16 through 8/29 pay date 9/11 pay date </a:t>
            </a:r>
          </a:p>
          <a:p>
            <a:r>
              <a:rPr lang="en-US" sz="2600" dirty="0"/>
              <a:t>8/30 </a:t>
            </a:r>
          </a:p>
          <a:p>
            <a:pPr lvl="1"/>
            <a:r>
              <a:rPr lang="en-US" sz="2200" dirty="0"/>
              <a:t>8/14, 8/28 pay date will be invoices by the Bursar</a:t>
            </a:r>
          </a:p>
          <a:p>
            <a:pPr lvl="1"/>
            <a:endParaRPr lang="en-US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15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F46B-B822-434F-A53C-D1EF8CA78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Lack of Funds  Layoff Premiums</a:t>
            </a:r>
            <a:br>
              <a:rPr lang="en-US" dirty="0"/>
            </a:br>
            <a:r>
              <a:rPr lang="en-US" dirty="0"/>
              <a:t>ACE Employees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11CC5-AE7A-45E0-8763-0ADEF8349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7/17 pay date premiums for healthcare deductions will be adjusted to only include the healthcare coverage dates from 6/21 through 6/30.</a:t>
            </a:r>
          </a:p>
        </p:txBody>
      </p:sp>
    </p:spTree>
    <p:extLst>
      <p:ext uri="{BB962C8B-B14F-4D97-AF65-F5344CB8AC3E}">
        <p14:creationId xmlns:p14="http://schemas.microsoft.com/office/powerpoint/2010/main" val="215017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9144"/>
          </a:xfrm>
        </p:spPr>
        <p:txBody>
          <a:bodyPr>
            <a:normAutofit/>
          </a:bodyPr>
          <a:lstStyle/>
          <a:p>
            <a:r>
              <a:rPr lang="en-US" sz="4000" dirty="0"/>
              <a:t>Health Care Benefits &amp; Layoff APAS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63782"/>
            <a:ext cx="8229600" cy="496238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On Lack of Work (LOW) layoff </a:t>
            </a:r>
          </a:p>
          <a:p>
            <a:pPr marL="457200" lvl="1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- </a:t>
            </a:r>
            <a:r>
              <a:rPr lang="en-US" sz="2200" dirty="0"/>
              <a:t>During LOW layoff employee responsible for 15% portion of    healthcare premium</a:t>
            </a:r>
          </a:p>
          <a:p>
            <a:pPr marL="457200" lvl="1" indent="0">
              <a:buNone/>
            </a:pPr>
            <a:r>
              <a:rPr lang="en-US" sz="2200" dirty="0"/>
              <a:t>-Health care coverage ends July 31, 2020, unless recalled</a:t>
            </a:r>
          </a:p>
          <a:p>
            <a:pPr marL="457200" lvl="1" indent="0">
              <a:buNone/>
            </a:pPr>
            <a:r>
              <a:rPr lang="en-US" sz="2200" dirty="0"/>
              <a:t>-Direct billing from Bursar’s office </a:t>
            </a:r>
          </a:p>
          <a:p>
            <a:r>
              <a:rPr lang="en-US" sz="2200" dirty="0"/>
              <a:t>Moved from LOW to Lack of Funds (LOF) layoff</a:t>
            </a:r>
          </a:p>
          <a:p>
            <a:pPr lvl="1"/>
            <a:r>
              <a:rPr lang="en-US" sz="2200" dirty="0"/>
              <a:t>LOF layoff begins August 1, 2020</a:t>
            </a:r>
          </a:p>
          <a:p>
            <a:pPr lvl="1"/>
            <a:r>
              <a:rPr lang="en-US" sz="2200" dirty="0"/>
              <a:t>Healthcare coverage ends July 31, 2020</a:t>
            </a:r>
          </a:p>
          <a:p>
            <a:pPr lvl="1"/>
            <a:r>
              <a:rPr lang="en-US" sz="2200" dirty="0"/>
              <a:t>Eligible for COBRA beginning August 1, 2020</a:t>
            </a:r>
          </a:p>
          <a:p>
            <a:pPr lvl="1"/>
            <a:r>
              <a:rPr lang="en-US" sz="2200" dirty="0"/>
              <a:t>Bursar’s Office will bill for missed payroll deductions</a:t>
            </a:r>
          </a:p>
          <a:p>
            <a:r>
              <a:rPr lang="en-US" sz="2200" dirty="0"/>
              <a:t>Placed on LOF layoff (not previously on LOW layoff)</a:t>
            </a:r>
          </a:p>
          <a:p>
            <a:pPr lvl="1"/>
            <a:r>
              <a:rPr lang="en-US" sz="1800" dirty="0"/>
              <a:t>Layoff effective July 1, 2020</a:t>
            </a:r>
          </a:p>
          <a:p>
            <a:pPr lvl="1"/>
            <a:r>
              <a:rPr lang="en-US" sz="1800" dirty="0"/>
              <a:t>Healthcare coverage ends June 30, 2020</a:t>
            </a:r>
          </a:p>
          <a:p>
            <a:pPr lvl="1"/>
            <a:r>
              <a:rPr lang="en-US" sz="1800" dirty="0"/>
              <a:t>Eligible for COBRA July 1, 2020</a:t>
            </a:r>
          </a:p>
          <a:p>
            <a:endParaRPr lang="en-US" sz="2800" dirty="0">
              <a:highlight>
                <a:srgbClr val="FFFF00"/>
              </a:highlight>
            </a:endParaRPr>
          </a:p>
          <a:p>
            <a:endParaRPr lang="en-US" sz="2800" dirty="0">
              <a:highlight>
                <a:srgbClr val="FFFF00"/>
              </a:highlight>
            </a:endParaRP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12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03E47-145F-4EB8-8365-FCF83358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Flexible Spending Accounts</a:t>
            </a:r>
            <a:br>
              <a:rPr lang="en-US" dirty="0"/>
            </a:br>
            <a:r>
              <a:rPr lang="en-US" dirty="0"/>
              <a:t>and Health Savings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593C1-3C3F-4602-998E-E92604F1F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FSA</a:t>
            </a:r>
          </a:p>
          <a:p>
            <a:pPr lvl="1"/>
            <a:r>
              <a:rPr lang="en-US" dirty="0"/>
              <a:t>Employee must use their money by December 31, 2020 from their separation date. </a:t>
            </a:r>
          </a:p>
          <a:p>
            <a:pPr lvl="2"/>
            <a:r>
              <a:rPr lang="en-US" dirty="0"/>
              <a:t>Money will be forfeited if not used by December 31, 2020</a:t>
            </a:r>
          </a:p>
          <a:p>
            <a:pPr lvl="2"/>
            <a:endParaRPr lang="en-US" dirty="0"/>
          </a:p>
          <a:p>
            <a:r>
              <a:rPr lang="en-US" dirty="0"/>
              <a:t>Health Savings Accounts</a:t>
            </a:r>
          </a:p>
          <a:p>
            <a:pPr lvl="1"/>
            <a:r>
              <a:rPr lang="en-US" dirty="0"/>
              <a:t>Money stays with the employee.</a:t>
            </a:r>
          </a:p>
          <a:p>
            <a:pPr lvl="1"/>
            <a:r>
              <a:rPr lang="en-US" dirty="0"/>
              <a:t>No timeframe for the employee to use the money in the account.</a:t>
            </a:r>
          </a:p>
        </p:txBody>
      </p:sp>
    </p:spTree>
    <p:extLst>
      <p:ext uri="{BB962C8B-B14F-4D97-AF65-F5344CB8AC3E}">
        <p14:creationId xmlns:p14="http://schemas.microsoft.com/office/powerpoint/2010/main" val="960809810"/>
      </p:ext>
    </p:extLst>
  </p:cSld>
  <p:clrMapOvr>
    <a:masterClrMapping/>
  </p:clrMapOvr>
</p:sld>
</file>

<file path=ppt/theme/theme1.xml><?xml version="1.0" encoding="utf-8"?>
<a:theme xmlns:a="http://schemas.openxmlformats.org/drawingml/2006/main" name="YSU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YSU_Template.potx</Template>
  <TotalTime>5280</TotalTime>
  <Words>1015</Words>
  <Application>Microsoft Office PowerPoint</Application>
  <PresentationFormat>On-screen Show (4:3)</PresentationFormat>
  <Paragraphs>162</Paragraphs>
  <Slides>20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  <vt:variant>
        <vt:lpstr>Custom Shows</vt:lpstr>
      </vt:variant>
      <vt:variant>
        <vt:i4>1</vt:i4>
      </vt:variant>
    </vt:vector>
  </HeadingPairs>
  <TitlesOfParts>
    <vt:vector size="24" baseType="lpstr">
      <vt:lpstr>Arial</vt:lpstr>
      <vt:lpstr>Calibri</vt:lpstr>
      <vt:lpstr>YSU_Template</vt:lpstr>
      <vt:lpstr>PowerPoint Presentation</vt:lpstr>
      <vt:lpstr>PowerPoint Presentation</vt:lpstr>
      <vt:lpstr>Topics</vt:lpstr>
      <vt:lpstr>Unemployment</vt:lpstr>
      <vt:lpstr>Health Care Benefits &amp; Layoff ACE</vt:lpstr>
      <vt:lpstr>Lack of Work Layoffs Premiums  ACE Employees</vt:lpstr>
      <vt:lpstr>Lack of Funds  Layoff Premiums ACE Employees</vt:lpstr>
      <vt:lpstr>Health Care Benefits &amp; Layoff APAS</vt:lpstr>
      <vt:lpstr>Flexible Spending Accounts and Health Savings Accounts</vt:lpstr>
      <vt:lpstr>COBRA</vt:lpstr>
      <vt:lpstr>Retirement</vt:lpstr>
      <vt:lpstr>Retirement</vt:lpstr>
      <vt:lpstr>Vacation Payouts</vt:lpstr>
      <vt:lpstr>Sick Leave Conversion Upon RETIREMENT</vt:lpstr>
      <vt:lpstr>Sick Leave Conversion Upon RETIREMENT</vt:lpstr>
      <vt:lpstr>PowerPoint Presentation</vt:lpstr>
      <vt:lpstr>PowerPoint Presentation</vt:lpstr>
      <vt:lpstr>PowerPoint Presentation</vt:lpstr>
      <vt:lpstr>  CONTACT The Office of Human Resources 330-941-1508 </vt:lpstr>
      <vt:lpstr>PowerPoint Presentation</vt:lpstr>
      <vt:lpstr>Without Jenn</vt:lpstr>
    </vt:vector>
  </TitlesOfParts>
  <Company>Youngstown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Ross Morrone</dc:creator>
  <cp:lastModifiedBy>Stacey Luce</cp:lastModifiedBy>
  <cp:revision>136</cp:revision>
  <cp:lastPrinted>2018-03-06T20:48:32Z</cp:lastPrinted>
  <dcterms:created xsi:type="dcterms:W3CDTF">2017-01-13T17:25:24Z</dcterms:created>
  <dcterms:modified xsi:type="dcterms:W3CDTF">2020-06-24T20:12:54Z</dcterms:modified>
</cp:coreProperties>
</file>