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9" r:id="rId5"/>
    <p:sldId id="263" r:id="rId6"/>
    <p:sldId id="270" r:id="rId7"/>
    <p:sldId id="274" r:id="rId8"/>
    <p:sldId id="267" r:id="rId9"/>
    <p:sldId id="269" r:id="rId10"/>
    <p:sldId id="268" r:id="rId11"/>
    <p:sldId id="273" r:id="rId12"/>
    <p:sldId id="271" r:id="rId13"/>
    <p:sldId id="275" r:id="rId14"/>
    <p:sldId id="264" r:id="rId15"/>
    <p:sldId id="272" r:id="rId16"/>
    <p:sldId id="266" r:id="rId17"/>
    <p:sldId id="265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4F4F"/>
    <a:srgbClr val="F6F8F7"/>
    <a:srgbClr val="D82042"/>
    <a:srgbClr val="FA2E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A2EB1-6E80-4228-888E-36D80CBD903D}" v="37" dt="2024-01-30T13:57:20.646"/>
    <p1510:client id="{EAB6D78B-5934-4FC9-BFE9-E3207B6DD5CE}" v="18" dt="2024-01-30T19:25:59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3792" autoAdjust="0"/>
  </p:normalViewPr>
  <p:slideViewPr>
    <p:cSldViewPr snapToGrid="0">
      <p:cViewPr>
        <p:scale>
          <a:sx n="100" d="100"/>
          <a:sy n="100" d="100"/>
        </p:scale>
        <p:origin x="185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65B9-B1B3-254F-A7DF-A0D46609F357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A5663-5A00-624E-8DC1-03CED186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Name, Department/Partner, Month or Term for Implementation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Grade Entry (Registrar) - February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Penguin Portal (IT) - February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will be changed.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Legacy Penguin Portal is going out of support by vendor, 2024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 – Blackboard (Bb) Course (Cyberlearning) - Fall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None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All course shells will be delivered in Ultra.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Integrating grades for the Fall Semester into SSB.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3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Menu of items most frequently used by Faculty.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71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course shells for Fall Semester will be delivered to you in Ultra.  There will be no more Original Blackboard course shells.</a:t>
            </a:r>
          </a:p>
          <a:p>
            <a:r>
              <a:rPr lang="en-US" dirty="0"/>
              <a:t>Please contact Cyberlearning for support in learning and converting your fall courses to Ultra.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7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Watermark: Faculty Success Workflows for DPA and Chair Evals are coming soon.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Leave Reporting began in January and are in accordance with the Collective Bargaining Agreement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11 will be rolled out to University Labs at the end of the Spring Semester and then other YSU devices by the end of the Fall.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GMAIL Risk Mitigation – Meetings and discussions have begun. Restricted use of Gmail and Google Drive on University devices.  Exception process will be available.  Jim Yukech will discuss this at a future meeting.  Students using their personal devices will not be affected.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2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share input with your ASTC members for discussion.  We will come back and discuss this with you when we have more of a timeline for these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4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A5663-5A00-624E-8DC1-03CED1867E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88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0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5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7FE074-3D6E-C788-BBDD-F1116EA12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9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A3E3C6-89AC-95D8-5D78-272A81A9BC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EB103-59B2-51AE-E939-2B041D669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616ED4-6737-0C4A-B972-2AC475C69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6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6D976-C8EC-0E9B-DF12-BC9109F6A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F1ECAC-3C77-85BF-7DAD-17EB902D2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1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9638-F8E0-E043-A1CD-34F3D5E34EB5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BE7E9-58E6-F54A-AD74-02D35A35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6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g.learningstream.com/view/view_month.aspx?as=23&amp;wp=126&amp;aid=YSU&amp;cat1=153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0790F-34F3-AE15-90DB-525DB7F41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42727E-8E45-F00B-4F7F-C047B093BB48}"/>
              </a:ext>
            </a:extLst>
          </p:cNvPr>
          <p:cNvSpPr txBox="1"/>
          <p:nvPr/>
        </p:nvSpPr>
        <p:spPr>
          <a:xfrm>
            <a:off x="278019" y="2119796"/>
            <a:ext cx="2613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venir Next" panose="020B0503020202020204" pitchFamily="34" charset="0"/>
                <a:ea typeface="Baskerville" panose="02020502070401020303" pitchFamily="18" charset="0"/>
              </a:rPr>
              <a:t>Academic Senate Technology Committee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4CF15-6C6E-D966-9D49-D0A85EDA6A87}"/>
              </a:ext>
            </a:extLst>
          </p:cNvPr>
          <p:cNvSpPr txBox="1"/>
          <p:nvPr/>
        </p:nvSpPr>
        <p:spPr>
          <a:xfrm>
            <a:off x="233569" y="4442792"/>
            <a:ext cx="284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IT Projects 2024</a:t>
            </a:r>
          </a:p>
        </p:txBody>
      </p:sp>
    </p:spTree>
    <p:extLst>
      <p:ext uri="{BB962C8B-B14F-4D97-AF65-F5344CB8AC3E}">
        <p14:creationId xmlns:p14="http://schemas.microsoft.com/office/powerpoint/2010/main" val="327145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53CA-1C5C-9EB6-98E4-79082C89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3" y="90118"/>
            <a:ext cx="7886700" cy="1325563"/>
          </a:xfrm>
        </p:spPr>
        <p:txBody>
          <a:bodyPr/>
          <a:lstStyle/>
          <a:p>
            <a:r>
              <a:rPr lang="en-US" b="1" dirty="0"/>
              <a:t>IT Projects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774BC-9D33-56C1-FB00-C2FF553B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63" y="1428824"/>
            <a:ext cx="8837194" cy="4898178"/>
          </a:xfrm>
        </p:spPr>
        <p:txBody>
          <a:bodyPr>
            <a:normAutofit fontScale="70000" lnSpcReduction="2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Watermark: Faculty Success Workflows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(Provost) – Spring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Distinguished Professorship Awards - February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 Evaluation of Faculty Performance – March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SzPct val="115000"/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Leave Reporting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(CBA) – Spring</a:t>
            </a:r>
          </a:p>
          <a:p>
            <a:pPr>
              <a:lnSpc>
                <a:spcPct val="107000"/>
              </a:lnSpc>
              <a:spcBef>
                <a:spcPts val="0"/>
              </a:spcBef>
              <a:buSzPct val="115000"/>
            </a:pPr>
            <a:endParaRPr lang="en-US" sz="3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11 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(IT) – Summer / Fall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Gmail Risk Mitigation 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 / IT) – Fall *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Gmail / Drive restricted on YSU owned devices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Exception process being developed which will </a:t>
            </a: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 a</a:t>
            </a:r>
            <a:r>
              <a:rPr lang="en-US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pproval from Provost. 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100" dirty="0"/>
              <a:t>*</a:t>
            </a:r>
            <a:r>
              <a:rPr lang="en-US" sz="3100" dirty="0"/>
              <a:t> Discovery meetings and survey in progress</a:t>
            </a:r>
            <a:r>
              <a:rPr lang="en-US" sz="1800" dirty="0"/>
              <a:t>.</a:t>
            </a:r>
            <a:endParaRPr lang="en-US" sz="24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4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9EB88-F93A-F2B1-9380-130469C4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77" y="178755"/>
            <a:ext cx="7886700" cy="1325563"/>
          </a:xfrm>
        </p:spPr>
        <p:txBody>
          <a:bodyPr/>
          <a:lstStyle/>
          <a:p>
            <a:r>
              <a:rPr lang="en-US" b="1" dirty="0"/>
              <a:t>Projects on the Horizon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F815FB-ED67-4106-21A2-C22961B6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32" y="1626187"/>
            <a:ext cx="8792736" cy="4604752"/>
          </a:xfrm>
        </p:spPr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Grade Entry Upgrade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posting from Blackboard Ultra to Self Service Banner Grade Entry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Penguin Intelligence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WebFOCUS Reports will sunset.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DegreeWorks Student Educational Planner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(Registrar)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Specialized Engineering App Cloud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(STEM / IT)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85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8544D-02F4-AF6E-DF74-8087DB84F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Past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739F2-7516-39B3-DA51-FB828F65F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2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DE32E-E3C2-EEFC-21C1-BD524E78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FF88280-682A-3F54-5D7E-C66A8517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-48233"/>
            <a:ext cx="7886700" cy="1325563"/>
          </a:xfrm>
        </p:spPr>
        <p:txBody>
          <a:bodyPr/>
          <a:lstStyle/>
          <a:p>
            <a:r>
              <a:rPr lang="en-US" dirty="0"/>
              <a:t>2023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08B92-242F-13C5-5694-9BA501BA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1415441"/>
            <a:ext cx="8749431" cy="4701364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 Service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List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(Registrar / IT)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Roster Photos – Spring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Watermark - Faculty Success Activities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(Provost/HR) -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 of record should appear in Watermark (Article 16.3)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Watermark -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Success Workflows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(Provost/HR) 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 to Apply (FIL / Research Professorship) – Fall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&amp; Tenure Review - Fall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Sunsets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(IT)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Groups on utilization. – Summer / Fall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functionality moved to EMMA. – Fall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Self-Service Finance Upgrade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(General Accounting)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Implemented in Fall Semester.  Older version sunsets on 2/28/24.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Self-Service Faculty Dashboard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(Registrar / IT )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Fall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Self-Service Faculty Load and Compensation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(Provost/ HR)  </a:t>
            </a:r>
            <a:b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Assignment in the Employee Profile (PTF) – Fall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67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DE32E-E3C2-EEFC-21C1-BD524E78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336C241-C0D7-2EC7-C1F5-DC3D0EFB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39" y="25003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2022 Projects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9F82A-85E9-63ED-ECC5-F043DFA13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Webex Classrooms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(IT/Provost) –  Spring /Summer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 Project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(IT)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Security / Integrity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Drive to OneDrive - Fall  </a:t>
            </a:r>
          </a:p>
          <a:p>
            <a:pPr marL="12001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Shares to Teams – Fall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Watermark: Course Evaluations &amp; Surveys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(Provost/HR) – Fall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Replaced Course Evals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30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564AD-8304-0959-AA39-97DA3E43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0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53CA-1C5C-9EB6-98E4-79082C89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63" y="90118"/>
            <a:ext cx="7886700" cy="1325563"/>
          </a:xfrm>
        </p:spPr>
        <p:txBody>
          <a:bodyPr/>
          <a:lstStyle/>
          <a:p>
            <a:r>
              <a:rPr lang="en-US" b="1" dirty="0"/>
              <a:t>IT Projects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774BC-9D33-56C1-FB00-C2FF553B5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3" y="1711315"/>
            <a:ext cx="8837194" cy="4486274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 Service: Faculty Grade Entry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(Registrar) – February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Banner Self Service: Finance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(General Accounting) – February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Penguin Portal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(IT) – February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Ultra – Blackboard (Bb) Course Shells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(Cyberlearning/IT) - Fall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2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655C-4DBC-E6DB-4CC2-F8074820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2" y="-160643"/>
            <a:ext cx="7886700" cy="1325563"/>
          </a:xfrm>
        </p:spPr>
        <p:txBody>
          <a:bodyPr/>
          <a:lstStyle/>
          <a:p>
            <a:r>
              <a:rPr lang="en-US" b="1" dirty="0"/>
              <a:t>Faculty Grade Entry</a:t>
            </a:r>
          </a:p>
        </p:txBody>
      </p:sp>
      <p:pic>
        <p:nvPicPr>
          <p:cNvPr id="5" name="Content Placeholder 4" descr="Grade entry screens.">
            <a:extLst>
              <a:ext uri="{FF2B5EF4-FFF2-40B4-BE49-F238E27FC236}">
                <a16:creationId xmlns:a16="http://schemas.microsoft.com/office/drawing/2014/main" id="{D4FFC073-7017-DD37-D46B-A9843558B0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4920"/>
            <a:ext cx="9206630" cy="5721219"/>
          </a:xfrm>
        </p:spPr>
      </p:pic>
    </p:spTree>
    <p:extLst>
      <p:ext uri="{BB962C8B-B14F-4D97-AF65-F5344CB8AC3E}">
        <p14:creationId xmlns:p14="http://schemas.microsoft.com/office/powerpoint/2010/main" val="9244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6ACBA-F9BC-EC10-2705-8C7FB19BE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87" y="221354"/>
            <a:ext cx="7886700" cy="1325563"/>
          </a:xfrm>
        </p:spPr>
        <p:txBody>
          <a:bodyPr/>
          <a:lstStyle/>
          <a:p>
            <a:r>
              <a:rPr lang="en-US" b="1" dirty="0"/>
              <a:t>My Finance Dashboard</a:t>
            </a:r>
          </a:p>
        </p:txBody>
      </p:sp>
      <p:pic>
        <p:nvPicPr>
          <p:cNvPr id="5" name="Content Placeholder 4" descr="My Finance Dashboard">
            <a:extLst>
              <a:ext uri="{FF2B5EF4-FFF2-40B4-BE49-F238E27FC236}">
                <a16:creationId xmlns:a16="http://schemas.microsoft.com/office/drawing/2014/main" id="{B79B8BDD-4830-6BFD-2382-51A27667D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2" y="1546917"/>
            <a:ext cx="9088997" cy="4668253"/>
          </a:xfrm>
        </p:spPr>
      </p:pic>
    </p:spTree>
    <p:extLst>
      <p:ext uri="{BB962C8B-B14F-4D97-AF65-F5344CB8AC3E}">
        <p14:creationId xmlns:p14="http://schemas.microsoft.com/office/powerpoint/2010/main" val="116710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863-437F-CFC9-E137-4161F14C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18" y="0"/>
            <a:ext cx="7886700" cy="1325563"/>
          </a:xfrm>
        </p:spPr>
        <p:txBody>
          <a:bodyPr/>
          <a:lstStyle/>
          <a:p>
            <a:r>
              <a:rPr lang="en-US" b="1" dirty="0"/>
              <a:t>Penguin Portal</a:t>
            </a:r>
          </a:p>
        </p:txBody>
      </p:sp>
      <p:pic>
        <p:nvPicPr>
          <p:cNvPr id="5" name="Content Placeholder 4" descr="Penguin Portal selections">
            <a:extLst>
              <a:ext uri="{FF2B5EF4-FFF2-40B4-BE49-F238E27FC236}">
                <a16:creationId xmlns:a16="http://schemas.microsoft.com/office/drawing/2014/main" id="{39D2B79C-6ACE-430F-54FE-BB87CAC6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02498"/>
            <a:ext cx="9144000" cy="497242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96FB1-F2B1-A6C5-3194-E90660B809D6}"/>
              </a:ext>
            </a:extLst>
          </p:cNvPr>
          <p:cNvSpPr/>
          <p:nvPr/>
        </p:nvSpPr>
        <p:spPr>
          <a:xfrm>
            <a:off x="5757110" y="4517858"/>
            <a:ext cx="2279984" cy="149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863-437F-CFC9-E137-4161F14C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Penguin Portal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2B79C-6ACE-430F-54FE-BB87CAC66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48531" y="-1009650"/>
            <a:ext cx="13270279" cy="711567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596FB1-F2B1-A6C5-3194-E90660B809D6}"/>
              </a:ext>
            </a:extLst>
          </p:cNvPr>
          <p:cNvSpPr/>
          <p:nvPr/>
        </p:nvSpPr>
        <p:spPr>
          <a:xfrm>
            <a:off x="5757110" y="4517858"/>
            <a:ext cx="2279984" cy="149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1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5E06-4B79-0D95-D685-00674E71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E7E5-ADF6-0E08-594F-15B09749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CDBAE-D6F0-E1A2-51D7-1F54C60C8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164C66-23D0-FF4E-90A1-D59BE1CE90DA}"/>
              </a:ext>
            </a:extLst>
          </p:cNvPr>
          <p:cNvCxnSpPr/>
          <p:nvPr/>
        </p:nvCxnSpPr>
        <p:spPr>
          <a:xfrm flipV="1">
            <a:off x="6809874" y="1744579"/>
            <a:ext cx="0" cy="14798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48A864-0771-8CCC-7A14-95803B16407D}"/>
              </a:ext>
            </a:extLst>
          </p:cNvPr>
          <p:cNvCxnSpPr>
            <a:cxnSpLocks/>
          </p:cNvCxnSpPr>
          <p:nvPr/>
        </p:nvCxnSpPr>
        <p:spPr>
          <a:xfrm flipV="1">
            <a:off x="4674267" y="1744579"/>
            <a:ext cx="0" cy="31546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9587C-966A-FAD5-FACF-6F6353B9B904}"/>
              </a:ext>
            </a:extLst>
          </p:cNvPr>
          <p:cNvCxnSpPr>
            <a:cxnSpLocks/>
          </p:cNvCxnSpPr>
          <p:nvPr/>
        </p:nvCxnSpPr>
        <p:spPr>
          <a:xfrm flipV="1">
            <a:off x="6809874" y="3224463"/>
            <a:ext cx="0" cy="167239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951006-68AD-F0BA-64E5-0E3005E21C6B}"/>
              </a:ext>
            </a:extLst>
          </p:cNvPr>
          <p:cNvCxnSpPr>
            <a:cxnSpLocks/>
          </p:cNvCxnSpPr>
          <p:nvPr/>
        </p:nvCxnSpPr>
        <p:spPr>
          <a:xfrm flipH="1">
            <a:off x="4650204" y="1771735"/>
            <a:ext cx="215966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4F4786-9E84-AF3B-865A-8632965E411C}"/>
              </a:ext>
            </a:extLst>
          </p:cNvPr>
          <p:cNvCxnSpPr>
            <a:cxnSpLocks/>
          </p:cNvCxnSpPr>
          <p:nvPr/>
        </p:nvCxnSpPr>
        <p:spPr>
          <a:xfrm flipH="1" flipV="1">
            <a:off x="4650203" y="4896853"/>
            <a:ext cx="2167128" cy="50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CF6A0BB7-2981-B57A-ECBD-652AA5BC12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61650645"/>
                  </p:ext>
                </p:extLst>
              </p:nvPr>
            </p:nvGraphicFramePr>
            <p:xfrm>
              <a:off x="303756" y="5117459"/>
              <a:ext cx="2286000" cy="1714500"/>
            </p:xfrm>
            <a:graphic>
              <a:graphicData uri="http://schemas.microsoft.com/office/powerpoint/2016/slidezoom">
                <pslz:sldZm>
                  <pslz:sldZmObj sldId="273" cId="1708779245">
                    <pslz:zmPr id="{949C3238-AE00-445E-AB70-BE35F35BFAF5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CF6A0BB7-2981-B57A-ECBD-652AA5BC12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756" y="511745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05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134B-50D3-AE72-1143-E2ADF19C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1" y="0"/>
            <a:ext cx="7886700" cy="1325563"/>
          </a:xfrm>
        </p:spPr>
        <p:txBody>
          <a:bodyPr/>
          <a:lstStyle/>
          <a:p>
            <a:r>
              <a:rPr lang="en-US" dirty="0"/>
              <a:t>Faculty Services Dashboard</a:t>
            </a:r>
          </a:p>
        </p:txBody>
      </p:sp>
      <p:pic>
        <p:nvPicPr>
          <p:cNvPr id="5" name="Content Placeholder 4" descr="Faculty Dashboard">
            <a:extLst>
              <a:ext uri="{FF2B5EF4-FFF2-40B4-BE49-F238E27FC236}">
                <a16:creationId xmlns:a16="http://schemas.microsoft.com/office/drawing/2014/main" id="{10B2D563-369F-B729-2685-BB9338E33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36234"/>
            <a:ext cx="9144000" cy="5421765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5A59560-4EBC-B275-81BA-FE108FA54A28}"/>
              </a:ext>
            </a:extLst>
          </p:cNvPr>
          <p:cNvSpPr/>
          <p:nvPr/>
        </p:nvSpPr>
        <p:spPr>
          <a:xfrm>
            <a:off x="65315" y="2131308"/>
            <a:ext cx="622204" cy="852523"/>
          </a:xfrm>
          <a:prstGeom prst="ellipse">
            <a:avLst/>
          </a:prstGeom>
          <a:solidFill>
            <a:srgbClr val="F6F8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B6146D3E-2305-715B-23FA-BBA6601D21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104857"/>
            <a:ext cx="768302" cy="7683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B38DEC-6244-6D2E-62A3-3D7BC3BA2AC3}"/>
              </a:ext>
            </a:extLst>
          </p:cNvPr>
          <p:cNvSpPr/>
          <p:nvPr/>
        </p:nvSpPr>
        <p:spPr>
          <a:xfrm>
            <a:off x="963052" y="2216436"/>
            <a:ext cx="1258159" cy="309383"/>
          </a:xfrm>
          <a:prstGeom prst="rect">
            <a:avLst/>
          </a:prstGeom>
          <a:solidFill>
            <a:srgbClr val="F6F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504F4F"/>
                </a:solidFill>
              </a:rPr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1708779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9AFBF-805C-AF23-A12C-18BC2C90D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02" y="79491"/>
            <a:ext cx="7886700" cy="1325563"/>
          </a:xfrm>
        </p:spPr>
        <p:txBody>
          <a:bodyPr/>
          <a:lstStyle/>
          <a:p>
            <a:r>
              <a:rPr lang="en-US" b="1" dirty="0"/>
              <a:t>Blackboard Ultra Shell</a:t>
            </a:r>
            <a:r>
              <a:rPr lang="en-US" sz="3600" b="1" dirty="0"/>
              <a:t>*</a:t>
            </a:r>
            <a:br>
              <a:rPr lang="en-US" dirty="0"/>
            </a:br>
            <a:r>
              <a:rPr lang="en-US" sz="2000" dirty="0"/>
              <a:t>All Courses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9B4091-D843-ABD7-15F4-11573900AE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059" y="1479885"/>
            <a:ext cx="8933941" cy="46562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A23D8-71CC-6B24-7DE4-4D6D6015AFAA}"/>
              </a:ext>
            </a:extLst>
          </p:cNvPr>
          <p:cNvSpPr txBox="1"/>
          <p:nvPr/>
        </p:nvSpPr>
        <p:spPr>
          <a:xfrm>
            <a:off x="35354" y="5564605"/>
            <a:ext cx="910864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 Please contact the IDDC for assistance with conversion or attend a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 presented by Cyberlearning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556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6215E945F3B4A91D04C68AAE6B955" ma:contentTypeVersion="12" ma:contentTypeDescription="Create a new document." ma:contentTypeScope="" ma:versionID="bb953da00be7fa9a85c5fc1ab475098a">
  <xsd:schema xmlns:xsd="http://www.w3.org/2001/XMLSchema" xmlns:xs="http://www.w3.org/2001/XMLSchema" xmlns:p="http://schemas.microsoft.com/office/2006/metadata/properties" xmlns:ns2="862304f3-0904-4b0f-a6de-1e0b49d4e70b" xmlns:ns3="b2f5657d-07b2-4732-a455-12e6e6af3e4b" targetNamespace="http://schemas.microsoft.com/office/2006/metadata/properties" ma:root="true" ma:fieldsID="22626d078bcc421c3d0d9cf28b59fada" ns2:_="" ns3:_="">
    <xsd:import namespace="862304f3-0904-4b0f-a6de-1e0b49d4e70b"/>
    <xsd:import namespace="b2f5657d-07b2-4732-a455-12e6e6af3e4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304f3-0904-4b0f-a6de-1e0b49d4e7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5657d-07b2-4732-a455-12e6e6af3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CA6399-2238-4471-ADC5-04EEEE193043}">
  <ds:schemaRefs>
    <ds:schemaRef ds:uri="862304f3-0904-4b0f-a6de-1e0b49d4e70b"/>
    <ds:schemaRef ds:uri="b2f5657d-07b2-4732-a455-12e6e6af3e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7CA0CD-7C83-436E-8DBE-3DED10C68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A954F-4A3D-4DB1-A1E4-16CC51FCF122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862304f3-0904-4b0f-a6de-1e0b49d4e70b"/>
    <ds:schemaRef ds:uri="http://schemas.openxmlformats.org/package/2006/metadata/core-properties"/>
    <ds:schemaRef ds:uri="b2f5657d-07b2-4732-a455-12e6e6af3e4b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679</Words>
  <Application>Microsoft Office PowerPoint</Application>
  <PresentationFormat>On-screen Show (4:3)</PresentationFormat>
  <Paragraphs>89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</vt:lpstr>
      <vt:lpstr>Baskerville</vt:lpstr>
      <vt:lpstr>Calibri</vt:lpstr>
      <vt:lpstr>Calibri Light</vt:lpstr>
      <vt:lpstr>Courier New</vt:lpstr>
      <vt:lpstr>Symbol</vt:lpstr>
      <vt:lpstr>Wingdings</vt:lpstr>
      <vt:lpstr>Office Theme</vt:lpstr>
      <vt:lpstr>PowerPoint Presentation</vt:lpstr>
      <vt:lpstr>IT Projects 2024</vt:lpstr>
      <vt:lpstr>Faculty Grade Entry</vt:lpstr>
      <vt:lpstr>My Finance Dashboard</vt:lpstr>
      <vt:lpstr>Penguin Portal</vt:lpstr>
      <vt:lpstr>Penguin Portal</vt:lpstr>
      <vt:lpstr>PowerPoint Presentation</vt:lpstr>
      <vt:lpstr>Faculty Services Dashboard</vt:lpstr>
      <vt:lpstr>Blackboard Ultra Shell* All Courses</vt:lpstr>
      <vt:lpstr>IT Projects 2024</vt:lpstr>
      <vt:lpstr>Projects on the Horizon</vt:lpstr>
      <vt:lpstr>Past Projects</vt:lpstr>
      <vt:lpstr>2023 Projects</vt:lpstr>
      <vt:lpstr>2022 Projects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Rosalyn Donaldson</cp:lastModifiedBy>
  <cp:revision>43</cp:revision>
  <dcterms:created xsi:type="dcterms:W3CDTF">2022-04-13T17:18:33Z</dcterms:created>
  <dcterms:modified xsi:type="dcterms:W3CDTF">2024-01-30T22:12:12Z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0x01010086C6215E945F3B4A91D04C68AAE6B955</vt:lpwstr>
  </property>
</Properties>
</file>