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3" r:id="rId1"/>
  </p:sldMasterIdLst>
  <p:notesMasterIdLst>
    <p:notesMasterId r:id="rId22"/>
  </p:notesMasterIdLst>
  <p:sldIdLst>
    <p:sldId id="256" r:id="rId2"/>
    <p:sldId id="257" r:id="rId3"/>
    <p:sldId id="261" r:id="rId4"/>
    <p:sldId id="262" r:id="rId5"/>
    <p:sldId id="263" r:id="rId6"/>
    <p:sldId id="264" r:id="rId7"/>
    <p:sldId id="258" r:id="rId8"/>
    <p:sldId id="267" r:id="rId9"/>
    <p:sldId id="265" r:id="rId10"/>
    <p:sldId id="266" r:id="rId11"/>
    <p:sldId id="268" r:id="rId12"/>
    <p:sldId id="269" r:id="rId13"/>
    <p:sldId id="270" r:id="rId14"/>
    <p:sldId id="271" r:id="rId15"/>
    <p:sldId id="272" r:id="rId16"/>
    <p:sldId id="273" r:id="rId17"/>
    <p:sldId id="274" r:id="rId18"/>
    <p:sldId id="275" r:id="rId19"/>
    <p:sldId id="259" r:id="rId20"/>
    <p:sldId id="26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cky L Varian" initials="BLV" lastIdx="0" clrIdx="0">
    <p:extLst>
      <p:ext uri="{19B8F6BF-5375-455C-9EA6-DF929625EA0E}">
        <p15:presenceInfo xmlns:p15="http://schemas.microsoft.com/office/powerpoint/2012/main" userId="S::blvarian@ysu.edu::d378db84-4550-4d9c-bc8b-235ab4f1ee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83275" autoAdjust="0"/>
  </p:normalViewPr>
  <p:slideViewPr>
    <p:cSldViewPr snapToGrid="0" snapToObjects="1">
      <p:cViewPr varScale="1">
        <p:scale>
          <a:sx n="72" d="100"/>
          <a:sy n="72" d="100"/>
        </p:scale>
        <p:origin x="43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4E5ED6-8409-014C-9688-D122F6EC09E5}" type="doc">
      <dgm:prSet loTypeId="urn:microsoft.com/office/officeart/2005/8/layout/hList1" loCatId="" qsTypeId="urn:microsoft.com/office/officeart/2005/8/quickstyle/simple1" qsCatId="simple" csTypeId="urn:microsoft.com/office/officeart/2005/8/colors/accent1_2" csCatId="accent1" phldr="1"/>
      <dgm:spPr/>
      <dgm:t>
        <a:bodyPr/>
        <a:lstStyle/>
        <a:p>
          <a:endParaRPr lang="en-US"/>
        </a:p>
      </dgm:t>
    </dgm:pt>
    <dgm:pt modelId="{A880BBF1-27C3-9A42-A81E-AD5AAD6D1BA1}">
      <dgm:prSet phldrT="[Text]"/>
      <dgm:spPr/>
      <dgm:t>
        <a:bodyPr/>
        <a:lstStyle/>
        <a:p>
          <a:r>
            <a:rPr lang="en-US" b="1" dirty="0"/>
            <a:t>Communication</a:t>
          </a:r>
        </a:p>
      </dgm:t>
    </dgm:pt>
    <dgm:pt modelId="{DD803825-DB4F-2A47-BB8C-1A091E7DCC22}" type="parTrans" cxnId="{B6729953-C3F3-864E-8929-471004D7EC53}">
      <dgm:prSet/>
      <dgm:spPr/>
      <dgm:t>
        <a:bodyPr/>
        <a:lstStyle/>
        <a:p>
          <a:endParaRPr lang="en-US"/>
        </a:p>
      </dgm:t>
    </dgm:pt>
    <dgm:pt modelId="{4943A75D-E864-0243-872C-9BD5925D1DB9}" type="sibTrans" cxnId="{B6729953-C3F3-864E-8929-471004D7EC53}">
      <dgm:prSet/>
      <dgm:spPr/>
      <dgm:t>
        <a:bodyPr/>
        <a:lstStyle/>
        <a:p>
          <a:endParaRPr lang="en-US"/>
        </a:p>
      </dgm:t>
    </dgm:pt>
    <dgm:pt modelId="{F4DA7C2D-A3CA-6E49-9869-5BE4E73C247D}">
      <dgm:prSet phldrT="[Text]"/>
      <dgm:spPr/>
      <dgm:t>
        <a:bodyPr/>
        <a:lstStyle/>
        <a:p>
          <a:r>
            <a:rPr lang="en-US" dirty="0"/>
            <a:t>Students don’t like being on video</a:t>
          </a:r>
        </a:p>
      </dgm:t>
    </dgm:pt>
    <dgm:pt modelId="{E6249797-51EF-3B43-A28D-FDC9EA6B665F}" type="parTrans" cxnId="{8A2FB424-49F3-3D48-AB4C-77CA6CA0218A}">
      <dgm:prSet/>
      <dgm:spPr/>
      <dgm:t>
        <a:bodyPr/>
        <a:lstStyle/>
        <a:p>
          <a:endParaRPr lang="en-US"/>
        </a:p>
      </dgm:t>
    </dgm:pt>
    <dgm:pt modelId="{8B608138-4F68-0D4D-8612-BEBCE0F7AB0B}" type="sibTrans" cxnId="{8A2FB424-49F3-3D48-AB4C-77CA6CA0218A}">
      <dgm:prSet/>
      <dgm:spPr/>
      <dgm:t>
        <a:bodyPr/>
        <a:lstStyle/>
        <a:p>
          <a:endParaRPr lang="en-US"/>
        </a:p>
      </dgm:t>
    </dgm:pt>
    <dgm:pt modelId="{4858C0A6-D67F-254A-B4BF-FF485E4A037B}">
      <dgm:prSet phldrT="[Text]"/>
      <dgm:spPr/>
      <dgm:t>
        <a:bodyPr/>
        <a:lstStyle/>
        <a:p>
          <a:r>
            <a:rPr lang="en-US" b="1" dirty="0"/>
            <a:t>Organization</a:t>
          </a:r>
        </a:p>
      </dgm:t>
    </dgm:pt>
    <dgm:pt modelId="{0D285F66-3E7C-BD4C-8A3E-B43C8E6B1622}" type="parTrans" cxnId="{175B42EA-D23E-1049-9EBD-8E981A99C21F}">
      <dgm:prSet/>
      <dgm:spPr/>
      <dgm:t>
        <a:bodyPr/>
        <a:lstStyle/>
        <a:p>
          <a:endParaRPr lang="en-US"/>
        </a:p>
      </dgm:t>
    </dgm:pt>
    <dgm:pt modelId="{BE5BE1CC-EE67-A546-AB9F-8E0C03991E0E}" type="sibTrans" cxnId="{175B42EA-D23E-1049-9EBD-8E981A99C21F}">
      <dgm:prSet/>
      <dgm:spPr/>
      <dgm:t>
        <a:bodyPr/>
        <a:lstStyle/>
        <a:p>
          <a:endParaRPr lang="en-US"/>
        </a:p>
      </dgm:t>
    </dgm:pt>
    <dgm:pt modelId="{565ABBA8-995D-524D-9EDF-9EC29443400B}">
      <dgm:prSet phldrT="[Text]"/>
      <dgm:spPr/>
      <dgm:t>
        <a:bodyPr/>
        <a:lstStyle/>
        <a:p>
          <a:r>
            <a:rPr lang="en-US" dirty="0"/>
            <a:t>Multiple forms of delivery with many places to look</a:t>
          </a:r>
        </a:p>
      </dgm:t>
    </dgm:pt>
    <dgm:pt modelId="{1F24FE3C-4C04-6B42-9256-035A079ACE68}" type="parTrans" cxnId="{67E6BD75-4EE6-FB44-8FE6-0AFB07F32B2D}">
      <dgm:prSet/>
      <dgm:spPr/>
      <dgm:t>
        <a:bodyPr/>
        <a:lstStyle/>
        <a:p>
          <a:endParaRPr lang="en-US"/>
        </a:p>
      </dgm:t>
    </dgm:pt>
    <dgm:pt modelId="{3BF666B2-8A5A-AB49-BAE9-D367B1F38351}" type="sibTrans" cxnId="{67E6BD75-4EE6-FB44-8FE6-0AFB07F32B2D}">
      <dgm:prSet/>
      <dgm:spPr/>
      <dgm:t>
        <a:bodyPr/>
        <a:lstStyle/>
        <a:p>
          <a:endParaRPr lang="en-US"/>
        </a:p>
      </dgm:t>
    </dgm:pt>
    <dgm:pt modelId="{B62A4202-3517-C34D-B9A1-97A068F99E49}">
      <dgm:prSet phldrT="[Text]"/>
      <dgm:spPr/>
      <dgm:t>
        <a:bodyPr/>
        <a:lstStyle/>
        <a:p>
          <a:r>
            <a:rPr lang="en-US" dirty="0"/>
            <a:t>Lack of space/privacy at home</a:t>
          </a:r>
        </a:p>
      </dgm:t>
    </dgm:pt>
    <dgm:pt modelId="{63350B66-1D50-574F-A758-0D09309CCD01}" type="parTrans" cxnId="{58426F8E-89F7-A64C-B7A5-BBCCA82BCC6B}">
      <dgm:prSet/>
      <dgm:spPr/>
      <dgm:t>
        <a:bodyPr/>
        <a:lstStyle/>
        <a:p>
          <a:endParaRPr lang="en-US"/>
        </a:p>
      </dgm:t>
    </dgm:pt>
    <dgm:pt modelId="{86E1D6C2-0769-CC44-8371-1B781CDF167A}" type="sibTrans" cxnId="{58426F8E-89F7-A64C-B7A5-BBCCA82BCC6B}">
      <dgm:prSet/>
      <dgm:spPr/>
      <dgm:t>
        <a:bodyPr/>
        <a:lstStyle/>
        <a:p>
          <a:endParaRPr lang="en-US"/>
        </a:p>
      </dgm:t>
    </dgm:pt>
    <dgm:pt modelId="{B0C98431-075A-0E48-9D47-72A9640E58FC}">
      <dgm:prSet phldrT="[Text]"/>
      <dgm:spPr/>
      <dgm:t>
        <a:bodyPr/>
        <a:lstStyle/>
        <a:p>
          <a:r>
            <a:rPr lang="en-US" b="1" dirty="0"/>
            <a:t>Technology</a:t>
          </a:r>
        </a:p>
      </dgm:t>
    </dgm:pt>
    <dgm:pt modelId="{B7CFFF97-F957-8E44-8E85-7182BA1440C7}" type="parTrans" cxnId="{5F2C294A-95C7-D243-A1FC-1754DE72BA8D}">
      <dgm:prSet/>
      <dgm:spPr/>
      <dgm:t>
        <a:bodyPr/>
        <a:lstStyle/>
        <a:p>
          <a:endParaRPr lang="en-US"/>
        </a:p>
      </dgm:t>
    </dgm:pt>
    <dgm:pt modelId="{F8DEE46B-51B9-B547-A578-2E62F2CB463F}" type="sibTrans" cxnId="{5F2C294A-95C7-D243-A1FC-1754DE72BA8D}">
      <dgm:prSet/>
      <dgm:spPr/>
      <dgm:t>
        <a:bodyPr/>
        <a:lstStyle/>
        <a:p>
          <a:endParaRPr lang="en-US"/>
        </a:p>
      </dgm:t>
    </dgm:pt>
    <dgm:pt modelId="{9428ED98-CD40-914A-995C-2B8BEA9E8E14}">
      <dgm:prSet phldrT="[Text]"/>
      <dgm:spPr/>
      <dgm:t>
        <a:bodyPr/>
        <a:lstStyle/>
        <a:p>
          <a:r>
            <a:rPr lang="en-US" dirty="0"/>
            <a:t>Lack of know how</a:t>
          </a:r>
        </a:p>
      </dgm:t>
    </dgm:pt>
    <dgm:pt modelId="{3A342228-6992-C548-826B-F155A3BBA92A}" type="parTrans" cxnId="{C3C20B11-7950-1748-809C-A86E04DF543A}">
      <dgm:prSet/>
      <dgm:spPr/>
      <dgm:t>
        <a:bodyPr/>
        <a:lstStyle/>
        <a:p>
          <a:endParaRPr lang="en-US"/>
        </a:p>
      </dgm:t>
    </dgm:pt>
    <dgm:pt modelId="{059002AE-56A0-BF4A-9A4D-4D6675CA7DFA}" type="sibTrans" cxnId="{C3C20B11-7950-1748-809C-A86E04DF543A}">
      <dgm:prSet/>
      <dgm:spPr/>
      <dgm:t>
        <a:bodyPr/>
        <a:lstStyle/>
        <a:p>
          <a:endParaRPr lang="en-US"/>
        </a:p>
      </dgm:t>
    </dgm:pt>
    <dgm:pt modelId="{3BBD4DB3-05AB-3C45-A86B-6B6BF9B2A9F0}">
      <dgm:prSet phldrT="[Text]"/>
      <dgm:spPr/>
      <dgm:t>
        <a:bodyPr/>
        <a:lstStyle/>
        <a:p>
          <a:r>
            <a:rPr lang="en-US" dirty="0"/>
            <a:t>Don’t have good Wi-Fi or other equipment needed</a:t>
          </a:r>
        </a:p>
      </dgm:t>
    </dgm:pt>
    <dgm:pt modelId="{826C1FFB-EF7E-1C4C-B4E9-5D8EB1D6655B}" type="parTrans" cxnId="{51E7F1A8-1A67-1045-AC91-2789206FFDF7}">
      <dgm:prSet/>
      <dgm:spPr/>
      <dgm:t>
        <a:bodyPr/>
        <a:lstStyle/>
        <a:p>
          <a:endParaRPr lang="en-US"/>
        </a:p>
      </dgm:t>
    </dgm:pt>
    <dgm:pt modelId="{95BE5C4F-348E-2C4B-A7C4-7D566938F34F}" type="sibTrans" cxnId="{51E7F1A8-1A67-1045-AC91-2789206FFDF7}">
      <dgm:prSet/>
      <dgm:spPr/>
      <dgm:t>
        <a:bodyPr/>
        <a:lstStyle/>
        <a:p>
          <a:endParaRPr lang="en-US"/>
        </a:p>
      </dgm:t>
    </dgm:pt>
    <dgm:pt modelId="{9FAF2E9D-9919-0643-AED3-77DD7C4074E3}">
      <dgm:prSet phldrT="[Text]"/>
      <dgm:spPr/>
      <dgm:t>
        <a:bodyPr/>
        <a:lstStyle/>
        <a:p>
          <a:r>
            <a:rPr lang="en-US" dirty="0"/>
            <a:t>Faculty response time</a:t>
          </a:r>
        </a:p>
      </dgm:t>
    </dgm:pt>
    <dgm:pt modelId="{5079D962-4F3F-6F40-88B2-67FF6F23909D}" type="parTrans" cxnId="{F6C1E0E0-AF6A-E742-AF07-B13056342645}">
      <dgm:prSet/>
      <dgm:spPr/>
      <dgm:t>
        <a:bodyPr/>
        <a:lstStyle/>
        <a:p>
          <a:endParaRPr lang="en-US"/>
        </a:p>
      </dgm:t>
    </dgm:pt>
    <dgm:pt modelId="{FB3A95E2-68CE-D34F-AB8A-02D2DA6B4475}" type="sibTrans" cxnId="{F6C1E0E0-AF6A-E742-AF07-B13056342645}">
      <dgm:prSet/>
      <dgm:spPr/>
      <dgm:t>
        <a:bodyPr/>
        <a:lstStyle/>
        <a:p>
          <a:endParaRPr lang="en-US"/>
        </a:p>
      </dgm:t>
    </dgm:pt>
    <dgm:pt modelId="{EF797FCB-22AA-E04B-9965-004C89BFA9BB}">
      <dgm:prSet phldrT="[Text]"/>
      <dgm:spPr/>
      <dgm:t>
        <a:bodyPr/>
        <a:lstStyle/>
        <a:p>
          <a:r>
            <a:rPr lang="en-US" dirty="0"/>
            <a:t>How to organize</a:t>
          </a:r>
        </a:p>
      </dgm:t>
    </dgm:pt>
    <dgm:pt modelId="{EC71FA48-CD7E-C240-A32D-287449CD8F53}" type="parTrans" cxnId="{7DFFDCC5-32C1-7649-A050-6FCD5365F8ED}">
      <dgm:prSet/>
      <dgm:spPr/>
      <dgm:t>
        <a:bodyPr/>
        <a:lstStyle/>
        <a:p>
          <a:endParaRPr lang="en-US"/>
        </a:p>
      </dgm:t>
    </dgm:pt>
    <dgm:pt modelId="{7785B099-30C8-DB40-9623-3B76C1CA19CE}" type="sibTrans" cxnId="{7DFFDCC5-32C1-7649-A050-6FCD5365F8ED}">
      <dgm:prSet/>
      <dgm:spPr/>
      <dgm:t>
        <a:bodyPr/>
        <a:lstStyle/>
        <a:p>
          <a:endParaRPr lang="en-US"/>
        </a:p>
      </dgm:t>
    </dgm:pt>
    <dgm:pt modelId="{5AF6E1BE-7B3B-C742-91CD-41CC4071161E}">
      <dgm:prSet phldrT="[Text]"/>
      <dgm:spPr/>
      <dgm:t>
        <a:bodyPr/>
        <a:lstStyle/>
        <a:p>
          <a:r>
            <a:rPr lang="en-US" dirty="0"/>
            <a:t>Where to find grades</a:t>
          </a:r>
        </a:p>
      </dgm:t>
    </dgm:pt>
    <dgm:pt modelId="{EB44156B-23BA-2649-A0DC-9E9B5A30D2B1}" type="parTrans" cxnId="{4DAEC15B-2195-4A43-98F4-56D23D25BC81}">
      <dgm:prSet/>
      <dgm:spPr/>
    </dgm:pt>
    <dgm:pt modelId="{0C35E238-7466-2F4B-BDD5-96CAA4974E4A}" type="sibTrans" cxnId="{4DAEC15B-2195-4A43-98F4-56D23D25BC81}">
      <dgm:prSet/>
      <dgm:spPr/>
    </dgm:pt>
    <dgm:pt modelId="{4C75AA01-42BC-1A41-9E00-9CD793758B4D}">
      <dgm:prSet phldrT="[Text]"/>
      <dgm:spPr/>
      <dgm:t>
        <a:bodyPr/>
        <a:lstStyle/>
        <a:p>
          <a:r>
            <a:rPr lang="en-US" dirty="0"/>
            <a:t>New policies</a:t>
          </a:r>
        </a:p>
      </dgm:t>
    </dgm:pt>
    <dgm:pt modelId="{C8959267-8D58-9640-8B07-27B4F68A2E84}" type="parTrans" cxnId="{BB479588-034D-5D45-BFE6-DAC31E84F472}">
      <dgm:prSet/>
      <dgm:spPr/>
    </dgm:pt>
    <dgm:pt modelId="{EEF480A4-2E5C-6543-91A7-F54A5D77F7D2}" type="sibTrans" cxnId="{BB479588-034D-5D45-BFE6-DAC31E84F472}">
      <dgm:prSet/>
      <dgm:spPr/>
    </dgm:pt>
    <dgm:pt modelId="{2A3B49F5-07F3-0D41-A820-DB8F56895E59}" type="pres">
      <dgm:prSet presAssocID="{A54E5ED6-8409-014C-9688-D122F6EC09E5}" presName="Name0" presStyleCnt="0">
        <dgm:presLayoutVars>
          <dgm:dir/>
          <dgm:animLvl val="lvl"/>
          <dgm:resizeHandles val="exact"/>
        </dgm:presLayoutVars>
      </dgm:prSet>
      <dgm:spPr/>
      <dgm:t>
        <a:bodyPr/>
        <a:lstStyle/>
        <a:p>
          <a:endParaRPr lang="en-US"/>
        </a:p>
      </dgm:t>
    </dgm:pt>
    <dgm:pt modelId="{4F13DB08-05F4-9642-82EF-B35F29797E58}" type="pres">
      <dgm:prSet presAssocID="{A880BBF1-27C3-9A42-A81E-AD5AAD6D1BA1}" presName="composite" presStyleCnt="0"/>
      <dgm:spPr/>
    </dgm:pt>
    <dgm:pt modelId="{5450BE98-0B0C-D04B-A069-58BC0B45416A}" type="pres">
      <dgm:prSet presAssocID="{A880BBF1-27C3-9A42-A81E-AD5AAD6D1BA1}" presName="parTx" presStyleLbl="alignNode1" presStyleIdx="0" presStyleCnt="3">
        <dgm:presLayoutVars>
          <dgm:chMax val="0"/>
          <dgm:chPref val="0"/>
          <dgm:bulletEnabled val="1"/>
        </dgm:presLayoutVars>
      </dgm:prSet>
      <dgm:spPr/>
      <dgm:t>
        <a:bodyPr/>
        <a:lstStyle/>
        <a:p>
          <a:endParaRPr lang="en-US"/>
        </a:p>
      </dgm:t>
    </dgm:pt>
    <dgm:pt modelId="{6312E78D-49A9-2D4E-8A2C-32872C3873C6}" type="pres">
      <dgm:prSet presAssocID="{A880BBF1-27C3-9A42-A81E-AD5AAD6D1BA1}" presName="desTx" presStyleLbl="alignAccFollowNode1" presStyleIdx="0" presStyleCnt="3">
        <dgm:presLayoutVars>
          <dgm:bulletEnabled val="1"/>
        </dgm:presLayoutVars>
      </dgm:prSet>
      <dgm:spPr/>
      <dgm:t>
        <a:bodyPr/>
        <a:lstStyle/>
        <a:p>
          <a:endParaRPr lang="en-US"/>
        </a:p>
      </dgm:t>
    </dgm:pt>
    <dgm:pt modelId="{A0D7F760-49AA-334B-B6C5-9E70F569603B}" type="pres">
      <dgm:prSet presAssocID="{4943A75D-E864-0243-872C-9BD5925D1DB9}" presName="space" presStyleCnt="0"/>
      <dgm:spPr/>
    </dgm:pt>
    <dgm:pt modelId="{2983C2C0-3E91-D148-9150-E3BDF388E8B9}" type="pres">
      <dgm:prSet presAssocID="{4858C0A6-D67F-254A-B4BF-FF485E4A037B}" presName="composite" presStyleCnt="0"/>
      <dgm:spPr/>
    </dgm:pt>
    <dgm:pt modelId="{ED4331F6-F245-D645-BA6D-648BBC30C794}" type="pres">
      <dgm:prSet presAssocID="{4858C0A6-D67F-254A-B4BF-FF485E4A037B}" presName="parTx" presStyleLbl="alignNode1" presStyleIdx="1" presStyleCnt="3" custLinFactNeighborX="-1992" custLinFactNeighborY="6533">
        <dgm:presLayoutVars>
          <dgm:chMax val="0"/>
          <dgm:chPref val="0"/>
          <dgm:bulletEnabled val="1"/>
        </dgm:presLayoutVars>
      </dgm:prSet>
      <dgm:spPr/>
      <dgm:t>
        <a:bodyPr/>
        <a:lstStyle/>
        <a:p>
          <a:endParaRPr lang="en-US"/>
        </a:p>
      </dgm:t>
    </dgm:pt>
    <dgm:pt modelId="{9E9BE837-A7DD-8448-98EB-5CA2975764ED}" type="pres">
      <dgm:prSet presAssocID="{4858C0A6-D67F-254A-B4BF-FF485E4A037B}" presName="desTx" presStyleLbl="alignAccFollowNode1" presStyleIdx="1" presStyleCnt="3">
        <dgm:presLayoutVars>
          <dgm:bulletEnabled val="1"/>
        </dgm:presLayoutVars>
      </dgm:prSet>
      <dgm:spPr/>
      <dgm:t>
        <a:bodyPr/>
        <a:lstStyle/>
        <a:p>
          <a:endParaRPr lang="en-US"/>
        </a:p>
      </dgm:t>
    </dgm:pt>
    <dgm:pt modelId="{9D9872CA-012A-6842-A203-8524FE19DAC0}" type="pres">
      <dgm:prSet presAssocID="{BE5BE1CC-EE67-A546-AB9F-8E0C03991E0E}" presName="space" presStyleCnt="0"/>
      <dgm:spPr/>
    </dgm:pt>
    <dgm:pt modelId="{DE2E1984-579E-8046-93B9-F72467A7D917}" type="pres">
      <dgm:prSet presAssocID="{B0C98431-075A-0E48-9D47-72A9640E58FC}" presName="composite" presStyleCnt="0"/>
      <dgm:spPr/>
    </dgm:pt>
    <dgm:pt modelId="{B0009AB2-F3BE-7445-996A-D17F06EC7A9C}" type="pres">
      <dgm:prSet presAssocID="{B0C98431-075A-0E48-9D47-72A9640E58FC}" presName="parTx" presStyleLbl="alignNode1" presStyleIdx="2" presStyleCnt="3">
        <dgm:presLayoutVars>
          <dgm:chMax val="0"/>
          <dgm:chPref val="0"/>
          <dgm:bulletEnabled val="1"/>
        </dgm:presLayoutVars>
      </dgm:prSet>
      <dgm:spPr/>
      <dgm:t>
        <a:bodyPr/>
        <a:lstStyle/>
        <a:p>
          <a:endParaRPr lang="en-US"/>
        </a:p>
      </dgm:t>
    </dgm:pt>
    <dgm:pt modelId="{7649CD29-CE44-7A4E-9657-3B7376AA7A69}" type="pres">
      <dgm:prSet presAssocID="{B0C98431-075A-0E48-9D47-72A9640E58FC}" presName="desTx" presStyleLbl="alignAccFollowNode1" presStyleIdx="2" presStyleCnt="3">
        <dgm:presLayoutVars>
          <dgm:bulletEnabled val="1"/>
        </dgm:presLayoutVars>
      </dgm:prSet>
      <dgm:spPr/>
      <dgm:t>
        <a:bodyPr/>
        <a:lstStyle/>
        <a:p>
          <a:endParaRPr lang="en-US"/>
        </a:p>
      </dgm:t>
    </dgm:pt>
  </dgm:ptLst>
  <dgm:cxnLst>
    <dgm:cxn modelId="{4DAEC15B-2195-4A43-98F4-56D23D25BC81}" srcId="{A880BBF1-27C3-9A42-A81E-AD5AAD6D1BA1}" destId="{5AF6E1BE-7B3B-C742-91CD-41CC4071161E}" srcOrd="2" destOrd="0" parTransId="{EB44156B-23BA-2649-A0DC-9E9B5A30D2B1}" sibTransId="{0C35E238-7466-2F4B-BDD5-96CAA4974E4A}"/>
    <dgm:cxn modelId="{BB479588-034D-5D45-BFE6-DAC31E84F472}" srcId="{A880BBF1-27C3-9A42-A81E-AD5AAD6D1BA1}" destId="{4C75AA01-42BC-1A41-9E00-9CD793758B4D}" srcOrd="3" destOrd="0" parTransId="{C8959267-8D58-9640-8B07-27B4F68A2E84}" sibTransId="{EEF480A4-2E5C-6543-91A7-F54A5D77F7D2}"/>
    <dgm:cxn modelId="{8B4547FA-71CA-144D-8ACD-844FBD9B5156}" type="presOf" srcId="{B62A4202-3517-C34D-B9A1-97A068F99E49}" destId="{9E9BE837-A7DD-8448-98EB-5CA2975764ED}" srcOrd="0" destOrd="1" presId="urn:microsoft.com/office/officeart/2005/8/layout/hList1"/>
    <dgm:cxn modelId="{7F70CDA5-308C-7241-A2D8-9EC802CD5D4E}" type="presOf" srcId="{5AF6E1BE-7B3B-C742-91CD-41CC4071161E}" destId="{6312E78D-49A9-2D4E-8A2C-32872C3873C6}" srcOrd="0" destOrd="2" presId="urn:microsoft.com/office/officeart/2005/8/layout/hList1"/>
    <dgm:cxn modelId="{51E7F1A8-1A67-1045-AC91-2789206FFDF7}" srcId="{B0C98431-075A-0E48-9D47-72A9640E58FC}" destId="{3BBD4DB3-05AB-3C45-A86B-6B6BF9B2A9F0}" srcOrd="1" destOrd="0" parTransId="{826C1FFB-EF7E-1C4C-B4E9-5D8EB1D6655B}" sibTransId="{95BE5C4F-348E-2C4B-A7C4-7D566938F34F}"/>
    <dgm:cxn modelId="{771C77E1-0AAA-814A-9CC1-A694491D6F4A}" type="presOf" srcId="{F4DA7C2D-A3CA-6E49-9869-5BE4E73C247D}" destId="{6312E78D-49A9-2D4E-8A2C-32872C3873C6}" srcOrd="0" destOrd="0" presId="urn:microsoft.com/office/officeart/2005/8/layout/hList1"/>
    <dgm:cxn modelId="{8A2FB424-49F3-3D48-AB4C-77CA6CA0218A}" srcId="{A880BBF1-27C3-9A42-A81E-AD5AAD6D1BA1}" destId="{F4DA7C2D-A3CA-6E49-9869-5BE4E73C247D}" srcOrd="0" destOrd="0" parTransId="{E6249797-51EF-3B43-A28D-FDC9EA6B665F}" sibTransId="{8B608138-4F68-0D4D-8612-BEBCE0F7AB0B}"/>
    <dgm:cxn modelId="{67E6BD75-4EE6-FB44-8FE6-0AFB07F32B2D}" srcId="{4858C0A6-D67F-254A-B4BF-FF485E4A037B}" destId="{565ABBA8-995D-524D-9EDF-9EC29443400B}" srcOrd="0" destOrd="0" parTransId="{1F24FE3C-4C04-6B42-9256-035A079ACE68}" sibTransId="{3BF666B2-8A5A-AB49-BAE9-D367B1F38351}"/>
    <dgm:cxn modelId="{2365522F-8D80-8246-A5A9-1B6D8A5B9BCF}" type="presOf" srcId="{4C75AA01-42BC-1A41-9E00-9CD793758B4D}" destId="{6312E78D-49A9-2D4E-8A2C-32872C3873C6}" srcOrd="0" destOrd="3" presId="urn:microsoft.com/office/officeart/2005/8/layout/hList1"/>
    <dgm:cxn modelId="{8F8A7089-34C2-EB4B-8446-ADF9D18545E2}" type="presOf" srcId="{565ABBA8-995D-524D-9EDF-9EC29443400B}" destId="{9E9BE837-A7DD-8448-98EB-5CA2975764ED}" srcOrd="0" destOrd="0" presId="urn:microsoft.com/office/officeart/2005/8/layout/hList1"/>
    <dgm:cxn modelId="{5F2C294A-95C7-D243-A1FC-1754DE72BA8D}" srcId="{A54E5ED6-8409-014C-9688-D122F6EC09E5}" destId="{B0C98431-075A-0E48-9D47-72A9640E58FC}" srcOrd="2" destOrd="0" parTransId="{B7CFFF97-F957-8E44-8E85-7182BA1440C7}" sibTransId="{F8DEE46B-51B9-B547-A578-2E62F2CB463F}"/>
    <dgm:cxn modelId="{74A3D49C-8007-7D40-95BF-01F4F167F83F}" type="presOf" srcId="{9428ED98-CD40-914A-995C-2B8BEA9E8E14}" destId="{7649CD29-CE44-7A4E-9657-3B7376AA7A69}" srcOrd="0" destOrd="0" presId="urn:microsoft.com/office/officeart/2005/8/layout/hList1"/>
    <dgm:cxn modelId="{BF91E734-37A0-B044-B3F7-219FFF472CF0}" type="presOf" srcId="{B0C98431-075A-0E48-9D47-72A9640E58FC}" destId="{B0009AB2-F3BE-7445-996A-D17F06EC7A9C}" srcOrd="0" destOrd="0" presId="urn:microsoft.com/office/officeart/2005/8/layout/hList1"/>
    <dgm:cxn modelId="{1FB9E1EC-C3DD-F047-8A78-68E2977DF70F}" type="presOf" srcId="{3BBD4DB3-05AB-3C45-A86B-6B6BF9B2A9F0}" destId="{7649CD29-CE44-7A4E-9657-3B7376AA7A69}" srcOrd="0" destOrd="1" presId="urn:microsoft.com/office/officeart/2005/8/layout/hList1"/>
    <dgm:cxn modelId="{175B42EA-D23E-1049-9EBD-8E981A99C21F}" srcId="{A54E5ED6-8409-014C-9688-D122F6EC09E5}" destId="{4858C0A6-D67F-254A-B4BF-FF485E4A037B}" srcOrd="1" destOrd="0" parTransId="{0D285F66-3E7C-BD4C-8A3E-B43C8E6B1622}" sibTransId="{BE5BE1CC-EE67-A546-AB9F-8E0C03991E0E}"/>
    <dgm:cxn modelId="{B6729953-C3F3-864E-8929-471004D7EC53}" srcId="{A54E5ED6-8409-014C-9688-D122F6EC09E5}" destId="{A880BBF1-27C3-9A42-A81E-AD5AAD6D1BA1}" srcOrd="0" destOrd="0" parTransId="{DD803825-DB4F-2A47-BB8C-1A091E7DCC22}" sibTransId="{4943A75D-E864-0243-872C-9BD5925D1DB9}"/>
    <dgm:cxn modelId="{E8E5B175-1F38-7344-8C8E-D35D06AE8F71}" type="presOf" srcId="{A54E5ED6-8409-014C-9688-D122F6EC09E5}" destId="{2A3B49F5-07F3-0D41-A820-DB8F56895E59}" srcOrd="0" destOrd="0" presId="urn:microsoft.com/office/officeart/2005/8/layout/hList1"/>
    <dgm:cxn modelId="{C3C20B11-7950-1748-809C-A86E04DF543A}" srcId="{B0C98431-075A-0E48-9D47-72A9640E58FC}" destId="{9428ED98-CD40-914A-995C-2B8BEA9E8E14}" srcOrd="0" destOrd="0" parTransId="{3A342228-6992-C548-826B-F155A3BBA92A}" sibTransId="{059002AE-56A0-BF4A-9A4D-4D6675CA7DFA}"/>
    <dgm:cxn modelId="{7DFFDCC5-32C1-7649-A050-6FCD5365F8ED}" srcId="{4858C0A6-D67F-254A-B4BF-FF485E4A037B}" destId="{EF797FCB-22AA-E04B-9965-004C89BFA9BB}" srcOrd="2" destOrd="0" parTransId="{EC71FA48-CD7E-C240-A32D-287449CD8F53}" sibTransId="{7785B099-30C8-DB40-9623-3B76C1CA19CE}"/>
    <dgm:cxn modelId="{A3B8606D-C380-7B49-A91C-80178FD7B97D}" type="presOf" srcId="{EF797FCB-22AA-E04B-9965-004C89BFA9BB}" destId="{9E9BE837-A7DD-8448-98EB-5CA2975764ED}" srcOrd="0" destOrd="2" presId="urn:microsoft.com/office/officeart/2005/8/layout/hList1"/>
    <dgm:cxn modelId="{58426F8E-89F7-A64C-B7A5-BBCCA82BCC6B}" srcId="{4858C0A6-D67F-254A-B4BF-FF485E4A037B}" destId="{B62A4202-3517-C34D-B9A1-97A068F99E49}" srcOrd="1" destOrd="0" parTransId="{63350B66-1D50-574F-A758-0D09309CCD01}" sibTransId="{86E1D6C2-0769-CC44-8371-1B781CDF167A}"/>
    <dgm:cxn modelId="{CC6C694A-863D-E948-9C6F-5ADF3ECEB40F}" type="presOf" srcId="{9FAF2E9D-9919-0643-AED3-77DD7C4074E3}" destId="{6312E78D-49A9-2D4E-8A2C-32872C3873C6}" srcOrd="0" destOrd="1" presId="urn:microsoft.com/office/officeart/2005/8/layout/hList1"/>
    <dgm:cxn modelId="{F6C1E0E0-AF6A-E742-AF07-B13056342645}" srcId="{A880BBF1-27C3-9A42-A81E-AD5AAD6D1BA1}" destId="{9FAF2E9D-9919-0643-AED3-77DD7C4074E3}" srcOrd="1" destOrd="0" parTransId="{5079D962-4F3F-6F40-88B2-67FF6F23909D}" sibTransId="{FB3A95E2-68CE-D34F-AB8A-02D2DA6B4475}"/>
    <dgm:cxn modelId="{5698E76F-D7CC-2842-8FF9-C15278864508}" type="presOf" srcId="{A880BBF1-27C3-9A42-A81E-AD5AAD6D1BA1}" destId="{5450BE98-0B0C-D04B-A069-58BC0B45416A}" srcOrd="0" destOrd="0" presId="urn:microsoft.com/office/officeart/2005/8/layout/hList1"/>
    <dgm:cxn modelId="{344D7F3C-E04B-1B4D-B203-EAEEE5E44A98}" type="presOf" srcId="{4858C0A6-D67F-254A-B4BF-FF485E4A037B}" destId="{ED4331F6-F245-D645-BA6D-648BBC30C794}" srcOrd="0" destOrd="0" presId="urn:microsoft.com/office/officeart/2005/8/layout/hList1"/>
    <dgm:cxn modelId="{D7391362-299D-DD40-8A7B-B574843B2C0F}" type="presParOf" srcId="{2A3B49F5-07F3-0D41-A820-DB8F56895E59}" destId="{4F13DB08-05F4-9642-82EF-B35F29797E58}" srcOrd="0" destOrd="0" presId="urn:microsoft.com/office/officeart/2005/8/layout/hList1"/>
    <dgm:cxn modelId="{48037572-5F8E-7140-B6DB-CE7974EC25B8}" type="presParOf" srcId="{4F13DB08-05F4-9642-82EF-B35F29797E58}" destId="{5450BE98-0B0C-D04B-A069-58BC0B45416A}" srcOrd="0" destOrd="0" presId="urn:microsoft.com/office/officeart/2005/8/layout/hList1"/>
    <dgm:cxn modelId="{B4CF6FD9-103D-434D-AB2C-F5AEB55AD318}" type="presParOf" srcId="{4F13DB08-05F4-9642-82EF-B35F29797E58}" destId="{6312E78D-49A9-2D4E-8A2C-32872C3873C6}" srcOrd="1" destOrd="0" presId="urn:microsoft.com/office/officeart/2005/8/layout/hList1"/>
    <dgm:cxn modelId="{509257A2-01F7-8945-9F27-EB85E03C1F27}" type="presParOf" srcId="{2A3B49F5-07F3-0D41-A820-DB8F56895E59}" destId="{A0D7F760-49AA-334B-B6C5-9E70F569603B}" srcOrd="1" destOrd="0" presId="urn:microsoft.com/office/officeart/2005/8/layout/hList1"/>
    <dgm:cxn modelId="{81BD0C18-659F-BB42-A600-8332698EC3CA}" type="presParOf" srcId="{2A3B49F5-07F3-0D41-A820-DB8F56895E59}" destId="{2983C2C0-3E91-D148-9150-E3BDF388E8B9}" srcOrd="2" destOrd="0" presId="urn:microsoft.com/office/officeart/2005/8/layout/hList1"/>
    <dgm:cxn modelId="{6C299EE2-6493-514B-AC2C-68672FC70D53}" type="presParOf" srcId="{2983C2C0-3E91-D148-9150-E3BDF388E8B9}" destId="{ED4331F6-F245-D645-BA6D-648BBC30C794}" srcOrd="0" destOrd="0" presId="urn:microsoft.com/office/officeart/2005/8/layout/hList1"/>
    <dgm:cxn modelId="{AB984E54-BBD5-9C40-B584-7C74957B7F6E}" type="presParOf" srcId="{2983C2C0-3E91-D148-9150-E3BDF388E8B9}" destId="{9E9BE837-A7DD-8448-98EB-5CA2975764ED}" srcOrd="1" destOrd="0" presId="urn:microsoft.com/office/officeart/2005/8/layout/hList1"/>
    <dgm:cxn modelId="{DE24523B-EA72-C040-8F28-08A2BB62F7D7}" type="presParOf" srcId="{2A3B49F5-07F3-0D41-A820-DB8F56895E59}" destId="{9D9872CA-012A-6842-A203-8524FE19DAC0}" srcOrd="3" destOrd="0" presId="urn:microsoft.com/office/officeart/2005/8/layout/hList1"/>
    <dgm:cxn modelId="{D0C6D781-79BF-1344-A538-345F2B407567}" type="presParOf" srcId="{2A3B49F5-07F3-0D41-A820-DB8F56895E59}" destId="{DE2E1984-579E-8046-93B9-F72467A7D917}" srcOrd="4" destOrd="0" presId="urn:microsoft.com/office/officeart/2005/8/layout/hList1"/>
    <dgm:cxn modelId="{5D2E7D2F-F10A-BA4E-ABA0-B35B9C71000D}" type="presParOf" srcId="{DE2E1984-579E-8046-93B9-F72467A7D917}" destId="{B0009AB2-F3BE-7445-996A-D17F06EC7A9C}" srcOrd="0" destOrd="0" presId="urn:microsoft.com/office/officeart/2005/8/layout/hList1"/>
    <dgm:cxn modelId="{E8B157F8-7F96-E446-AFA7-16B85FF99407}" type="presParOf" srcId="{DE2E1984-579E-8046-93B9-F72467A7D917}" destId="{7649CD29-CE44-7A4E-9657-3B7376AA7A6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50BE98-0B0C-D04B-A069-58BC0B45416A}">
      <dsp:nvSpPr>
        <dsp:cNvPr id="0" name=""/>
        <dsp:cNvSpPr/>
      </dsp:nvSpPr>
      <dsp:spPr>
        <a:xfrm>
          <a:off x="3487" y="31688"/>
          <a:ext cx="3400028" cy="777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lvl="0" algn="ctr" defTabSz="1200150">
            <a:lnSpc>
              <a:spcPct val="90000"/>
            </a:lnSpc>
            <a:spcBef>
              <a:spcPct val="0"/>
            </a:spcBef>
            <a:spcAft>
              <a:spcPct val="35000"/>
            </a:spcAft>
          </a:pPr>
          <a:r>
            <a:rPr lang="en-US" sz="2700" b="1" kern="1200" dirty="0"/>
            <a:t>Communication</a:t>
          </a:r>
        </a:p>
      </dsp:txBody>
      <dsp:txXfrm>
        <a:off x="3487" y="31688"/>
        <a:ext cx="3400028" cy="777600"/>
      </dsp:txXfrm>
    </dsp:sp>
    <dsp:sp modelId="{6312E78D-49A9-2D4E-8A2C-32872C3873C6}">
      <dsp:nvSpPr>
        <dsp:cNvPr id="0" name=""/>
        <dsp:cNvSpPr/>
      </dsp:nvSpPr>
      <dsp:spPr>
        <a:xfrm>
          <a:off x="3487" y="809288"/>
          <a:ext cx="3400028" cy="340928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kern="1200" dirty="0"/>
            <a:t>Students don’t like being on video</a:t>
          </a:r>
        </a:p>
        <a:p>
          <a:pPr marL="228600" lvl="1" indent="-228600" algn="l" defTabSz="1200150">
            <a:lnSpc>
              <a:spcPct val="90000"/>
            </a:lnSpc>
            <a:spcBef>
              <a:spcPct val="0"/>
            </a:spcBef>
            <a:spcAft>
              <a:spcPct val="15000"/>
            </a:spcAft>
            <a:buChar char="••"/>
          </a:pPr>
          <a:r>
            <a:rPr lang="en-US" sz="2700" kern="1200" dirty="0"/>
            <a:t>Faculty response time</a:t>
          </a:r>
        </a:p>
        <a:p>
          <a:pPr marL="228600" lvl="1" indent="-228600" algn="l" defTabSz="1200150">
            <a:lnSpc>
              <a:spcPct val="90000"/>
            </a:lnSpc>
            <a:spcBef>
              <a:spcPct val="0"/>
            </a:spcBef>
            <a:spcAft>
              <a:spcPct val="15000"/>
            </a:spcAft>
            <a:buChar char="••"/>
          </a:pPr>
          <a:r>
            <a:rPr lang="en-US" sz="2700" kern="1200" dirty="0"/>
            <a:t>Where to find grades</a:t>
          </a:r>
        </a:p>
        <a:p>
          <a:pPr marL="228600" lvl="1" indent="-228600" algn="l" defTabSz="1200150">
            <a:lnSpc>
              <a:spcPct val="90000"/>
            </a:lnSpc>
            <a:spcBef>
              <a:spcPct val="0"/>
            </a:spcBef>
            <a:spcAft>
              <a:spcPct val="15000"/>
            </a:spcAft>
            <a:buChar char="••"/>
          </a:pPr>
          <a:r>
            <a:rPr lang="en-US" sz="2700" kern="1200" dirty="0"/>
            <a:t>New policies</a:t>
          </a:r>
        </a:p>
      </dsp:txBody>
      <dsp:txXfrm>
        <a:off x="3487" y="809288"/>
        <a:ext cx="3400028" cy="3409289"/>
      </dsp:txXfrm>
    </dsp:sp>
    <dsp:sp modelId="{ED4331F6-F245-D645-BA6D-648BBC30C794}">
      <dsp:nvSpPr>
        <dsp:cNvPr id="0" name=""/>
        <dsp:cNvSpPr/>
      </dsp:nvSpPr>
      <dsp:spPr>
        <a:xfrm>
          <a:off x="3811790" y="82489"/>
          <a:ext cx="3400028" cy="777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lvl="0" algn="ctr" defTabSz="1200150">
            <a:lnSpc>
              <a:spcPct val="90000"/>
            </a:lnSpc>
            <a:spcBef>
              <a:spcPct val="0"/>
            </a:spcBef>
            <a:spcAft>
              <a:spcPct val="35000"/>
            </a:spcAft>
          </a:pPr>
          <a:r>
            <a:rPr lang="en-US" sz="2700" b="1" kern="1200" dirty="0"/>
            <a:t>Organization</a:t>
          </a:r>
        </a:p>
      </dsp:txBody>
      <dsp:txXfrm>
        <a:off x="3811790" y="82489"/>
        <a:ext cx="3400028" cy="777600"/>
      </dsp:txXfrm>
    </dsp:sp>
    <dsp:sp modelId="{9E9BE837-A7DD-8448-98EB-5CA2975764ED}">
      <dsp:nvSpPr>
        <dsp:cNvPr id="0" name=""/>
        <dsp:cNvSpPr/>
      </dsp:nvSpPr>
      <dsp:spPr>
        <a:xfrm>
          <a:off x="3879519" y="809288"/>
          <a:ext cx="3400028" cy="340928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kern="1200" dirty="0"/>
            <a:t>Multiple forms of delivery with many places to look</a:t>
          </a:r>
        </a:p>
        <a:p>
          <a:pPr marL="228600" lvl="1" indent="-228600" algn="l" defTabSz="1200150">
            <a:lnSpc>
              <a:spcPct val="90000"/>
            </a:lnSpc>
            <a:spcBef>
              <a:spcPct val="0"/>
            </a:spcBef>
            <a:spcAft>
              <a:spcPct val="15000"/>
            </a:spcAft>
            <a:buChar char="••"/>
          </a:pPr>
          <a:r>
            <a:rPr lang="en-US" sz="2700" kern="1200" dirty="0"/>
            <a:t>Lack of space/privacy at home</a:t>
          </a:r>
        </a:p>
        <a:p>
          <a:pPr marL="228600" lvl="1" indent="-228600" algn="l" defTabSz="1200150">
            <a:lnSpc>
              <a:spcPct val="90000"/>
            </a:lnSpc>
            <a:spcBef>
              <a:spcPct val="0"/>
            </a:spcBef>
            <a:spcAft>
              <a:spcPct val="15000"/>
            </a:spcAft>
            <a:buChar char="••"/>
          </a:pPr>
          <a:r>
            <a:rPr lang="en-US" sz="2700" kern="1200" dirty="0"/>
            <a:t>How to organize</a:t>
          </a:r>
        </a:p>
      </dsp:txBody>
      <dsp:txXfrm>
        <a:off x="3879519" y="809288"/>
        <a:ext cx="3400028" cy="3409289"/>
      </dsp:txXfrm>
    </dsp:sp>
    <dsp:sp modelId="{B0009AB2-F3BE-7445-996A-D17F06EC7A9C}">
      <dsp:nvSpPr>
        <dsp:cNvPr id="0" name=""/>
        <dsp:cNvSpPr/>
      </dsp:nvSpPr>
      <dsp:spPr>
        <a:xfrm>
          <a:off x="7755551" y="31688"/>
          <a:ext cx="3400028" cy="777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lvl="0" algn="ctr" defTabSz="1200150">
            <a:lnSpc>
              <a:spcPct val="90000"/>
            </a:lnSpc>
            <a:spcBef>
              <a:spcPct val="0"/>
            </a:spcBef>
            <a:spcAft>
              <a:spcPct val="35000"/>
            </a:spcAft>
          </a:pPr>
          <a:r>
            <a:rPr lang="en-US" sz="2700" b="1" kern="1200" dirty="0"/>
            <a:t>Technology</a:t>
          </a:r>
        </a:p>
      </dsp:txBody>
      <dsp:txXfrm>
        <a:off x="7755551" y="31688"/>
        <a:ext cx="3400028" cy="777600"/>
      </dsp:txXfrm>
    </dsp:sp>
    <dsp:sp modelId="{7649CD29-CE44-7A4E-9657-3B7376AA7A69}">
      <dsp:nvSpPr>
        <dsp:cNvPr id="0" name=""/>
        <dsp:cNvSpPr/>
      </dsp:nvSpPr>
      <dsp:spPr>
        <a:xfrm>
          <a:off x="7755551" y="809288"/>
          <a:ext cx="3400028" cy="340928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kern="1200" dirty="0"/>
            <a:t>Lack of know how</a:t>
          </a:r>
        </a:p>
        <a:p>
          <a:pPr marL="228600" lvl="1" indent="-228600" algn="l" defTabSz="1200150">
            <a:lnSpc>
              <a:spcPct val="90000"/>
            </a:lnSpc>
            <a:spcBef>
              <a:spcPct val="0"/>
            </a:spcBef>
            <a:spcAft>
              <a:spcPct val="15000"/>
            </a:spcAft>
            <a:buChar char="••"/>
          </a:pPr>
          <a:r>
            <a:rPr lang="en-US" sz="2700" kern="1200" dirty="0"/>
            <a:t>Don’t have good Wi-Fi or other equipment needed</a:t>
          </a:r>
        </a:p>
      </dsp:txBody>
      <dsp:txXfrm>
        <a:off x="7755551" y="809288"/>
        <a:ext cx="3400028" cy="340928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4C3F72-0078-4DFF-A33E-0F9B3199C4BE}" type="datetimeFigureOut">
              <a:rPr lang="en-US" smtClean="0"/>
              <a:t>4/16/2020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595E34-ED85-411B-81D7-2CD35B0E4F72}" type="slidenum">
              <a:rPr lang="en-US" smtClean="0"/>
              <a:t>‹#›</a:t>
            </a:fld>
            <a:endParaRPr lang="en-US"/>
          </a:p>
        </p:txBody>
      </p:sp>
    </p:spTree>
    <p:extLst>
      <p:ext uri="{BB962C8B-B14F-4D97-AF65-F5344CB8AC3E}">
        <p14:creationId xmlns:p14="http://schemas.microsoft.com/office/powerpoint/2010/main" val="29964161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595E34-ED85-411B-81D7-2CD35B0E4F72}" type="slidenum">
              <a:rPr lang="en-US" smtClean="0"/>
              <a:t>7</a:t>
            </a:fld>
            <a:endParaRPr lang="en-US"/>
          </a:p>
        </p:txBody>
      </p:sp>
    </p:spTree>
    <p:extLst>
      <p:ext uri="{BB962C8B-B14F-4D97-AF65-F5344CB8AC3E}">
        <p14:creationId xmlns:p14="http://schemas.microsoft.com/office/powerpoint/2010/main" val="678316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595E34-ED85-411B-81D7-2CD35B0E4F72}" type="slidenum">
              <a:rPr lang="en-US" smtClean="0"/>
              <a:t>15</a:t>
            </a:fld>
            <a:endParaRPr lang="en-US"/>
          </a:p>
        </p:txBody>
      </p:sp>
    </p:spTree>
    <p:extLst>
      <p:ext uri="{BB962C8B-B14F-4D97-AF65-F5344CB8AC3E}">
        <p14:creationId xmlns:p14="http://schemas.microsoft.com/office/powerpoint/2010/main" val="193231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B595E34-ED85-411B-81D7-2CD35B0E4F72}" type="slidenum">
              <a:rPr lang="en-US" smtClean="0"/>
              <a:t>18</a:t>
            </a:fld>
            <a:endParaRPr lang="en-US"/>
          </a:p>
        </p:txBody>
      </p:sp>
    </p:spTree>
    <p:extLst>
      <p:ext uri="{BB962C8B-B14F-4D97-AF65-F5344CB8AC3E}">
        <p14:creationId xmlns:p14="http://schemas.microsoft.com/office/powerpoint/2010/main" val="5415540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89805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32075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247861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712585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1453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101117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87190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767833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4/16/2020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56445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4051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4/16/2020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6602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3897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4/16/2020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73561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4/16/2020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34393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4/16/2020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21368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8473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4/16/2020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32314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4/16/2020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07203139"/>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tiff"/><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ysu.edu/center-for-student-progress/academic-coach-request-form"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ysu.edu/student-connect-rooms" TargetMode="External"/><Relationship Id="rId2" Type="http://schemas.openxmlformats.org/officeDocument/2006/relationships/hyperlink" Target="https://ysu.mywconline.com/" TargetMode="External"/><Relationship Id="rId1" Type="http://schemas.openxmlformats.org/officeDocument/2006/relationships/slideLayout" Target="../slideLayouts/slideLayout4.xml"/><Relationship Id="rId4" Type="http://schemas.openxmlformats.org/officeDocument/2006/relationships/hyperlink" Target="mailto:jtwormley@ysu.edu"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youtu.be/2fEC7cKQPTM" TargetMode="External"/><Relationship Id="rId2" Type="http://schemas.openxmlformats.org/officeDocument/2006/relationships/hyperlink" Target="http://www.brainresearch.us/blog.html" TargetMode="External"/><Relationship Id="rId1" Type="http://schemas.openxmlformats.org/officeDocument/2006/relationships/slideLayout" Target="../slideLayouts/slideLayout8.xml"/><Relationship Id="rId6" Type="http://schemas.openxmlformats.org/officeDocument/2006/relationships/hyperlink" Target="https://youtu.be/e-Atg-xdAaQ" TargetMode="External"/><Relationship Id="rId5" Type="http://schemas.openxmlformats.org/officeDocument/2006/relationships/hyperlink" Target="https://youtu.be/qiKJRoX_2uo" TargetMode="External"/><Relationship Id="rId4" Type="http://schemas.openxmlformats.org/officeDocument/2006/relationships/hyperlink" Target="https://youtu.be/79kpoGF8KW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2">
                <a:lumMod val="10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1189E-AA3F-C54B-8F68-60A5138FA291}"/>
              </a:ext>
            </a:extLst>
          </p:cNvPr>
          <p:cNvSpPr>
            <a:spLocks noGrp="1"/>
          </p:cNvSpPr>
          <p:nvPr>
            <p:ph type="ctrTitle"/>
          </p:nvPr>
        </p:nvSpPr>
        <p:spPr>
          <a:xfrm>
            <a:off x="203200" y="2709333"/>
            <a:ext cx="8621256" cy="1397446"/>
          </a:xfrm>
        </p:spPr>
        <p:txBody>
          <a:bodyPr/>
          <a:lstStyle/>
          <a:p>
            <a:r>
              <a:rPr lang="en-US" sz="3600" dirty="0"/>
              <a:t>Academic Support for Remote Learning</a:t>
            </a:r>
          </a:p>
        </p:txBody>
      </p:sp>
      <p:sp>
        <p:nvSpPr>
          <p:cNvPr id="3" name="Subtitle 2">
            <a:extLst>
              <a:ext uri="{FF2B5EF4-FFF2-40B4-BE49-F238E27FC236}">
                <a16:creationId xmlns:a16="http://schemas.microsoft.com/office/drawing/2014/main" id="{E38F12FB-E26B-2849-8567-89B64C306D5B}"/>
              </a:ext>
            </a:extLst>
          </p:cNvPr>
          <p:cNvSpPr>
            <a:spLocks noGrp="1"/>
          </p:cNvSpPr>
          <p:nvPr>
            <p:ph type="subTitle" idx="1"/>
          </p:nvPr>
        </p:nvSpPr>
        <p:spPr/>
        <p:txBody>
          <a:bodyPr/>
          <a:lstStyle/>
          <a:p>
            <a:r>
              <a:rPr lang="en-US" dirty="0"/>
              <a:t>Becky Varian</a:t>
            </a:r>
          </a:p>
          <a:p>
            <a:r>
              <a:rPr lang="en-US" dirty="0"/>
              <a:t>Director, Center for Student Progress</a:t>
            </a:r>
          </a:p>
        </p:txBody>
      </p:sp>
    </p:spTree>
    <p:extLst>
      <p:ext uri="{BB962C8B-B14F-4D97-AF65-F5344CB8AC3E}">
        <p14:creationId xmlns:p14="http://schemas.microsoft.com/office/powerpoint/2010/main" val="3047401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2F2C1BC-1AD4-A44E-9F6E-35B84D3FAB7C}"/>
              </a:ext>
            </a:extLst>
          </p:cNvPr>
          <p:cNvSpPr>
            <a:spLocks noGrp="1"/>
          </p:cNvSpPr>
          <p:nvPr>
            <p:ph type="title"/>
          </p:nvPr>
        </p:nvSpPr>
        <p:spPr/>
        <p:txBody>
          <a:bodyPr/>
          <a:lstStyle/>
          <a:p>
            <a:r>
              <a:rPr lang="en-US" dirty="0"/>
              <a:t>WORKSPACE</a:t>
            </a:r>
          </a:p>
        </p:txBody>
      </p:sp>
      <p:pic>
        <p:nvPicPr>
          <p:cNvPr id="12" name="Picture Placeholder 11">
            <a:extLst>
              <a:ext uri="{FF2B5EF4-FFF2-40B4-BE49-F238E27FC236}">
                <a16:creationId xmlns:a16="http://schemas.microsoft.com/office/drawing/2014/main" id="{1E1EB439-FE3C-DD45-B97D-0C2F9DD0AFFF}"/>
              </a:ext>
            </a:extLst>
          </p:cNvPr>
          <p:cNvPicPr>
            <a:picLocks noGrp="1" noChangeAspect="1"/>
          </p:cNvPicPr>
          <p:nvPr>
            <p:ph type="pic" idx="1"/>
          </p:nvPr>
        </p:nvPicPr>
        <p:blipFill>
          <a:blip r:embed="rId2"/>
          <a:srcRect l="18523" r="18523"/>
          <a:stretch>
            <a:fillRect/>
          </a:stretch>
        </p:blipFill>
        <p:spPr>
          <a:xfrm>
            <a:off x="6256866" y="2303079"/>
            <a:ext cx="5425849" cy="3599312"/>
          </a:xfrm>
          <a:prstGeom prst="rect">
            <a:avLst/>
          </a:prstGeom>
        </p:spPr>
      </p:pic>
      <p:sp>
        <p:nvSpPr>
          <p:cNvPr id="11" name="Text Placeholder 10">
            <a:extLst>
              <a:ext uri="{FF2B5EF4-FFF2-40B4-BE49-F238E27FC236}">
                <a16:creationId xmlns:a16="http://schemas.microsoft.com/office/drawing/2014/main" id="{06FFDE5E-F43C-F54F-BE3E-CBB6A64C5136}"/>
              </a:ext>
            </a:extLst>
          </p:cNvPr>
          <p:cNvSpPr>
            <a:spLocks noGrp="1"/>
          </p:cNvSpPr>
          <p:nvPr>
            <p:ph type="body" sz="half" idx="2"/>
          </p:nvPr>
        </p:nvSpPr>
        <p:spPr>
          <a:xfrm>
            <a:off x="0" y="2024743"/>
            <a:ext cx="5892799" cy="4562324"/>
          </a:xfrm>
        </p:spPr>
        <p:txBody>
          <a:bodyPr>
            <a:normAutofit fontScale="92500" lnSpcReduction="20000"/>
          </a:bodyPr>
          <a:lstStyle/>
          <a:p>
            <a:pPr algn="ctr"/>
            <a:endParaRPr lang="en-US" b="1" dirty="0"/>
          </a:p>
          <a:p>
            <a:pPr algn="ctr"/>
            <a:endParaRPr lang="en-US" b="1" dirty="0"/>
          </a:p>
          <a:p>
            <a:pPr algn="ctr"/>
            <a:endParaRPr lang="en-US" b="1" dirty="0"/>
          </a:p>
          <a:p>
            <a:pPr algn="ctr"/>
            <a:endParaRPr lang="en-US" b="1" dirty="0"/>
          </a:p>
          <a:p>
            <a:pPr algn="ctr"/>
            <a:r>
              <a:rPr lang="en-US" sz="3500" b="1" dirty="0"/>
              <a:t>Tips</a:t>
            </a:r>
          </a:p>
          <a:p>
            <a:pPr marL="285750" indent="-285750">
              <a:lnSpc>
                <a:spcPct val="120000"/>
              </a:lnSpc>
              <a:buFont typeface="Arial" panose="020B0604020202020204" pitchFamily="34" charset="0"/>
              <a:buChar char="•"/>
            </a:pPr>
            <a:r>
              <a:rPr lang="en-US" sz="2300" b="1" dirty="0"/>
              <a:t>Encourage students to take time to set up their workspace </a:t>
            </a:r>
          </a:p>
          <a:p>
            <a:pPr marL="285750" indent="-285750">
              <a:lnSpc>
                <a:spcPct val="120000"/>
              </a:lnSpc>
              <a:buFont typeface="Arial" panose="020B0604020202020204" pitchFamily="34" charset="0"/>
              <a:buChar char="•"/>
            </a:pPr>
            <a:r>
              <a:rPr lang="en-US" sz="2300" b="1" dirty="0"/>
              <a:t>If possible, place the workspace close to Wi-Fi box for better connection</a:t>
            </a:r>
          </a:p>
          <a:p>
            <a:pPr marL="285750" indent="-285750">
              <a:lnSpc>
                <a:spcPct val="120000"/>
              </a:lnSpc>
              <a:buFont typeface="Arial" panose="020B0604020202020204" pitchFamily="34" charset="0"/>
              <a:buChar char="•"/>
            </a:pPr>
            <a:r>
              <a:rPr lang="en-US" sz="2300" b="1" dirty="0"/>
              <a:t>Make the space for study only </a:t>
            </a:r>
          </a:p>
          <a:p>
            <a:pPr marL="285750" indent="-285750">
              <a:lnSpc>
                <a:spcPct val="120000"/>
              </a:lnSpc>
              <a:buFont typeface="Arial" panose="020B0604020202020204" pitchFamily="34" charset="0"/>
              <a:buChar char="•"/>
            </a:pPr>
            <a:r>
              <a:rPr lang="en-US" sz="2300" b="1" dirty="0"/>
              <a:t>Set specific times for study each day</a:t>
            </a:r>
          </a:p>
          <a:p>
            <a:pPr marL="285750" indent="-285750">
              <a:lnSpc>
                <a:spcPct val="120000"/>
              </a:lnSpc>
              <a:buFont typeface="Arial" panose="020B0604020202020204" pitchFamily="34" charset="0"/>
              <a:buChar char="•"/>
            </a:pPr>
            <a:r>
              <a:rPr lang="en-US" sz="2300" b="1" dirty="0"/>
              <a:t>Remove distractions</a:t>
            </a:r>
          </a:p>
          <a:p>
            <a:pPr marL="285750" indent="-285750">
              <a:buFont typeface="Arial" panose="020B0604020202020204" pitchFamily="34" charset="0"/>
              <a:buChar char="•"/>
            </a:pPr>
            <a:endParaRPr lang="en-US" b="1"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944993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7C18F-F01B-7645-A23B-6BFD29EA8B1C}"/>
              </a:ext>
            </a:extLst>
          </p:cNvPr>
          <p:cNvSpPr>
            <a:spLocks noGrp="1"/>
          </p:cNvSpPr>
          <p:nvPr>
            <p:ph type="title"/>
          </p:nvPr>
        </p:nvSpPr>
        <p:spPr/>
        <p:txBody>
          <a:bodyPr/>
          <a:lstStyle/>
          <a:p>
            <a:r>
              <a:rPr lang="en-US" dirty="0"/>
              <a:t>Organization of class work, tests, </a:t>
            </a:r>
            <a:r>
              <a:rPr lang="en-US" dirty="0" err="1"/>
              <a:t>etc</a:t>
            </a:r>
            <a:endParaRPr lang="en-US" dirty="0"/>
          </a:p>
        </p:txBody>
      </p:sp>
      <p:graphicFrame>
        <p:nvGraphicFramePr>
          <p:cNvPr id="5" name="Table 4">
            <a:extLst>
              <a:ext uri="{FF2B5EF4-FFF2-40B4-BE49-F238E27FC236}">
                <a16:creationId xmlns:a16="http://schemas.microsoft.com/office/drawing/2014/main" id="{C84444BE-121A-BA44-BB62-046214C36348}"/>
              </a:ext>
            </a:extLst>
          </p:cNvPr>
          <p:cNvGraphicFramePr>
            <a:graphicFrameLocks noGrp="1"/>
          </p:cNvGraphicFramePr>
          <p:nvPr>
            <p:extLst>
              <p:ext uri="{D42A27DB-BD31-4B8C-83A1-F6EECF244321}">
                <p14:modId xmlns:p14="http://schemas.microsoft.com/office/powerpoint/2010/main" val="3334537168"/>
              </p:ext>
            </p:extLst>
          </p:nvPr>
        </p:nvGraphicFramePr>
        <p:xfrm>
          <a:off x="0" y="2063147"/>
          <a:ext cx="12030891" cy="4794853"/>
        </p:xfrm>
        <a:graphic>
          <a:graphicData uri="http://schemas.openxmlformats.org/drawingml/2006/table">
            <a:tbl>
              <a:tblPr firstRow="1" firstCol="1" bandRow="1">
                <a:tableStyleId>{5C22544A-7EE6-4342-B048-85BDC9FD1C3A}</a:tableStyleId>
              </a:tblPr>
              <a:tblGrid>
                <a:gridCol w="2194479">
                  <a:extLst>
                    <a:ext uri="{9D8B030D-6E8A-4147-A177-3AD203B41FA5}">
                      <a16:colId xmlns:a16="http://schemas.microsoft.com/office/drawing/2014/main" val="750993901"/>
                    </a:ext>
                  </a:extLst>
                </a:gridCol>
                <a:gridCol w="2457939">
                  <a:extLst>
                    <a:ext uri="{9D8B030D-6E8A-4147-A177-3AD203B41FA5}">
                      <a16:colId xmlns:a16="http://schemas.microsoft.com/office/drawing/2014/main" val="1817041345"/>
                    </a:ext>
                  </a:extLst>
                </a:gridCol>
                <a:gridCol w="2459491">
                  <a:extLst>
                    <a:ext uri="{9D8B030D-6E8A-4147-A177-3AD203B41FA5}">
                      <a16:colId xmlns:a16="http://schemas.microsoft.com/office/drawing/2014/main" val="4186963108"/>
                    </a:ext>
                  </a:extLst>
                </a:gridCol>
                <a:gridCol w="2459491">
                  <a:extLst>
                    <a:ext uri="{9D8B030D-6E8A-4147-A177-3AD203B41FA5}">
                      <a16:colId xmlns:a16="http://schemas.microsoft.com/office/drawing/2014/main" val="1016786205"/>
                    </a:ext>
                  </a:extLst>
                </a:gridCol>
                <a:gridCol w="2459491">
                  <a:extLst>
                    <a:ext uri="{9D8B030D-6E8A-4147-A177-3AD203B41FA5}">
                      <a16:colId xmlns:a16="http://schemas.microsoft.com/office/drawing/2014/main" val="1394485369"/>
                    </a:ext>
                  </a:extLst>
                </a:gridCol>
              </a:tblGrid>
              <a:tr h="221403">
                <a:tc>
                  <a:txBody>
                    <a:bodyPr/>
                    <a:lstStyle/>
                    <a:p>
                      <a:pPr marL="0" marR="0">
                        <a:lnSpc>
                          <a:spcPct val="107000"/>
                        </a:lnSpc>
                        <a:spcBef>
                          <a:spcPts val="0"/>
                        </a:spcBef>
                        <a:spcAft>
                          <a:spcPts val="0"/>
                        </a:spcAft>
                      </a:pPr>
                      <a:r>
                        <a:rPr lang="en-US" sz="700">
                          <a:ln>
                            <a:solidFill>
                              <a:schemeClr val="bg1"/>
                            </a:solidFill>
                          </a:ln>
                          <a:effectLst/>
                        </a:rPr>
                        <a:t> </a:t>
                      </a:r>
                      <a:endParaRPr lang="en-US" sz="70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1100" dirty="0">
                          <a:ln>
                            <a:solidFill>
                              <a:schemeClr val="bg1"/>
                            </a:solidFill>
                          </a:ln>
                          <a:solidFill>
                            <a:schemeClr val="bg1"/>
                          </a:solidFill>
                          <a:effectLst/>
                        </a:rPr>
                        <a:t>Course 1</a:t>
                      </a:r>
                      <a:endParaRPr lang="en-US" sz="1000" dirty="0">
                        <a:ln>
                          <a:solidFill>
                            <a:schemeClr val="bg1"/>
                          </a:solid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1100" dirty="0">
                          <a:ln>
                            <a:solidFill>
                              <a:schemeClr val="bg1"/>
                            </a:solidFill>
                          </a:ln>
                          <a:solidFill>
                            <a:schemeClr val="bg1"/>
                          </a:solidFill>
                          <a:effectLst/>
                        </a:rPr>
                        <a:t>Course 2</a:t>
                      </a:r>
                      <a:endParaRPr lang="en-US" sz="1000" dirty="0">
                        <a:ln>
                          <a:solidFill>
                            <a:schemeClr val="bg1"/>
                          </a:solid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1100" dirty="0">
                          <a:ln>
                            <a:solidFill>
                              <a:schemeClr val="bg1"/>
                            </a:solidFill>
                          </a:ln>
                          <a:solidFill>
                            <a:schemeClr val="bg1"/>
                          </a:solidFill>
                          <a:effectLst/>
                        </a:rPr>
                        <a:t>Course 3</a:t>
                      </a:r>
                      <a:endParaRPr lang="en-US" sz="1000" dirty="0">
                        <a:ln>
                          <a:solidFill>
                            <a:schemeClr val="bg1"/>
                          </a:solid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1100" dirty="0">
                          <a:ln>
                            <a:solidFill>
                              <a:schemeClr val="bg1"/>
                            </a:solidFill>
                          </a:ln>
                          <a:solidFill>
                            <a:schemeClr val="bg1"/>
                          </a:solidFill>
                          <a:effectLst/>
                        </a:rPr>
                        <a:t>Course 4</a:t>
                      </a:r>
                      <a:endParaRPr lang="en-US" sz="1000" dirty="0">
                        <a:ln>
                          <a:solidFill>
                            <a:schemeClr val="bg1"/>
                          </a:solid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extLst>
                  <a:ext uri="{0D108BD9-81ED-4DB2-BD59-A6C34878D82A}">
                    <a16:rowId xmlns:a16="http://schemas.microsoft.com/office/drawing/2014/main" val="2447452243"/>
                  </a:ext>
                </a:extLst>
              </a:tr>
              <a:tr h="730542">
                <a:tc>
                  <a:txBody>
                    <a:bodyPr/>
                    <a:lstStyle/>
                    <a:p>
                      <a:pPr marL="0" marR="0">
                        <a:lnSpc>
                          <a:spcPct val="107000"/>
                        </a:lnSpc>
                        <a:spcBef>
                          <a:spcPts val="0"/>
                        </a:spcBef>
                        <a:spcAft>
                          <a:spcPts val="0"/>
                        </a:spcAft>
                      </a:pPr>
                      <a:r>
                        <a:rPr lang="en-US" sz="1200" dirty="0">
                          <a:ln>
                            <a:solidFill>
                              <a:schemeClr val="bg1"/>
                            </a:solidFill>
                          </a:ln>
                          <a:solidFill>
                            <a:schemeClr val="bg1"/>
                          </a:solidFill>
                          <a:effectLst/>
                        </a:rPr>
                        <a:t>Current Grade</a:t>
                      </a:r>
                    </a:p>
                    <a:p>
                      <a:pPr marL="0" marR="0">
                        <a:lnSpc>
                          <a:spcPct val="107000"/>
                        </a:lnSpc>
                        <a:spcBef>
                          <a:spcPts val="0"/>
                        </a:spcBef>
                        <a:spcAft>
                          <a:spcPts val="0"/>
                        </a:spcAft>
                      </a:pPr>
                      <a:r>
                        <a:rPr lang="en-US" sz="1200" dirty="0">
                          <a:ln>
                            <a:solidFill>
                              <a:schemeClr val="bg1"/>
                            </a:solidFill>
                          </a:ln>
                          <a:solidFill>
                            <a:schemeClr val="bg1"/>
                          </a:solidFill>
                          <a:effectLst/>
                        </a:rPr>
                        <a:t> </a:t>
                      </a:r>
                    </a:p>
                    <a:p>
                      <a:pPr marL="0" marR="0">
                        <a:lnSpc>
                          <a:spcPct val="107000"/>
                        </a:lnSpc>
                        <a:spcBef>
                          <a:spcPts val="0"/>
                        </a:spcBef>
                        <a:spcAft>
                          <a:spcPts val="0"/>
                        </a:spcAft>
                      </a:pPr>
                      <a:r>
                        <a:rPr lang="en-US" sz="1050" dirty="0">
                          <a:ln>
                            <a:solidFill>
                              <a:schemeClr val="bg1"/>
                            </a:solidFill>
                          </a:ln>
                          <a:solidFill>
                            <a:schemeClr val="bg1"/>
                          </a:solidFill>
                          <a:effectLst/>
                        </a:rPr>
                        <a:t> </a:t>
                      </a:r>
                      <a:endParaRPr lang="en-US" sz="900" dirty="0">
                        <a:ln>
                          <a:solidFill>
                            <a:schemeClr val="bg1"/>
                          </a:solid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dirty="0">
                          <a:ln>
                            <a:solidFill>
                              <a:schemeClr val="bg1"/>
                            </a:solidFill>
                          </a:ln>
                          <a:effectLst/>
                        </a:rPr>
                        <a:t> </a:t>
                      </a:r>
                      <a:r>
                        <a:rPr lang="en-US" sz="1200" dirty="0">
                          <a:ln>
                            <a:solidFill>
                              <a:schemeClr val="bg1"/>
                            </a:solidFill>
                          </a:ln>
                          <a:effectLst/>
                        </a:rPr>
                        <a:t>79%</a:t>
                      </a:r>
                      <a:endParaRPr lang="en-US" sz="700" dirty="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a:ln>
                            <a:solidFill>
                              <a:schemeClr val="bg1"/>
                            </a:solidFill>
                          </a:ln>
                          <a:effectLst/>
                        </a:rPr>
                        <a:t> </a:t>
                      </a:r>
                      <a:endParaRPr lang="en-US" sz="70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dirty="0">
                          <a:ln>
                            <a:solidFill>
                              <a:schemeClr val="bg1"/>
                            </a:solidFill>
                          </a:ln>
                          <a:effectLst/>
                        </a:rPr>
                        <a:t> </a:t>
                      </a:r>
                      <a:endParaRPr lang="en-US" sz="700" dirty="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a:ln>
                            <a:solidFill>
                              <a:schemeClr val="bg1"/>
                            </a:solidFill>
                          </a:ln>
                          <a:effectLst/>
                        </a:rPr>
                        <a:t> </a:t>
                      </a:r>
                      <a:endParaRPr lang="en-US" sz="70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extLst>
                  <a:ext uri="{0D108BD9-81ED-4DB2-BD59-A6C34878D82A}">
                    <a16:rowId xmlns:a16="http://schemas.microsoft.com/office/drawing/2014/main" val="1912943522"/>
                  </a:ext>
                </a:extLst>
              </a:tr>
              <a:tr h="1278450">
                <a:tc>
                  <a:txBody>
                    <a:bodyPr/>
                    <a:lstStyle/>
                    <a:p>
                      <a:pPr marL="0" marR="0">
                        <a:lnSpc>
                          <a:spcPct val="107000"/>
                        </a:lnSpc>
                        <a:spcBef>
                          <a:spcPts val="0"/>
                        </a:spcBef>
                        <a:spcAft>
                          <a:spcPts val="0"/>
                        </a:spcAft>
                      </a:pPr>
                      <a:r>
                        <a:rPr lang="en-US" sz="1200" dirty="0">
                          <a:ln>
                            <a:solidFill>
                              <a:schemeClr val="bg1"/>
                            </a:solidFill>
                          </a:ln>
                          <a:solidFill>
                            <a:schemeClr val="bg1"/>
                          </a:solidFill>
                          <a:effectLst/>
                        </a:rPr>
                        <a:t>Tests/Assignments</a:t>
                      </a:r>
                    </a:p>
                    <a:p>
                      <a:pPr marL="0" marR="0">
                        <a:lnSpc>
                          <a:spcPct val="107000"/>
                        </a:lnSpc>
                        <a:spcBef>
                          <a:spcPts val="0"/>
                        </a:spcBef>
                        <a:spcAft>
                          <a:spcPts val="0"/>
                        </a:spcAft>
                      </a:pPr>
                      <a:r>
                        <a:rPr lang="en-US" sz="1200" dirty="0">
                          <a:ln>
                            <a:solidFill>
                              <a:schemeClr val="bg1"/>
                            </a:solidFill>
                          </a:ln>
                          <a:solidFill>
                            <a:schemeClr val="bg1"/>
                          </a:solidFill>
                          <a:effectLst/>
                        </a:rPr>
                        <a:t>Left</a:t>
                      </a:r>
                    </a:p>
                    <a:p>
                      <a:pPr marL="0" marR="0">
                        <a:lnSpc>
                          <a:spcPct val="107000"/>
                        </a:lnSpc>
                        <a:spcBef>
                          <a:spcPts val="0"/>
                        </a:spcBef>
                        <a:spcAft>
                          <a:spcPts val="0"/>
                        </a:spcAft>
                      </a:pPr>
                      <a:r>
                        <a:rPr lang="en-US" sz="1050" dirty="0">
                          <a:ln>
                            <a:solidFill>
                              <a:schemeClr val="bg1"/>
                            </a:solidFill>
                          </a:ln>
                          <a:solidFill>
                            <a:schemeClr val="bg1"/>
                          </a:solidFill>
                          <a:effectLst/>
                        </a:rPr>
                        <a:t> </a:t>
                      </a:r>
                      <a:endParaRPr lang="en-US" sz="900" dirty="0">
                        <a:ln>
                          <a:solidFill>
                            <a:schemeClr val="bg1"/>
                          </a:solidFill>
                        </a:ln>
                        <a:solidFill>
                          <a:schemeClr val="bg1"/>
                        </a:solidFill>
                        <a:effectLst/>
                      </a:endParaRPr>
                    </a:p>
                    <a:p>
                      <a:pPr marL="0" marR="0">
                        <a:lnSpc>
                          <a:spcPct val="107000"/>
                        </a:lnSpc>
                        <a:spcBef>
                          <a:spcPts val="0"/>
                        </a:spcBef>
                        <a:spcAft>
                          <a:spcPts val="0"/>
                        </a:spcAft>
                      </a:pPr>
                      <a:r>
                        <a:rPr lang="en-US" sz="1050" dirty="0">
                          <a:ln>
                            <a:solidFill>
                              <a:schemeClr val="bg1"/>
                            </a:solidFill>
                          </a:ln>
                          <a:solidFill>
                            <a:schemeClr val="bg1"/>
                          </a:solidFill>
                          <a:effectLst/>
                        </a:rPr>
                        <a:t> </a:t>
                      </a:r>
                      <a:endParaRPr lang="en-US" sz="900" dirty="0">
                        <a:ln>
                          <a:solidFill>
                            <a:schemeClr val="bg1"/>
                          </a:solidFill>
                        </a:ln>
                        <a:solidFill>
                          <a:schemeClr val="bg1"/>
                        </a:solidFill>
                        <a:effectLst/>
                      </a:endParaRPr>
                    </a:p>
                    <a:p>
                      <a:pPr marL="0" marR="0">
                        <a:lnSpc>
                          <a:spcPct val="107000"/>
                        </a:lnSpc>
                        <a:spcBef>
                          <a:spcPts val="0"/>
                        </a:spcBef>
                        <a:spcAft>
                          <a:spcPts val="0"/>
                        </a:spcAft>
                      </a:pPr>
                      <a:r>
                        <a:rPr lang="en-US" sz="1050" dirty="0">
                          <a:ln>
                            <a:solidFill>
                              <a:schemeClr val="bg1"/>
                            </a:solidFill>
                          </a:ln>
                          <a:solidFill>
                            <a:schemeClr val="bg1"/>
                          </a:solidFill>
                          <a:effectLst/>
                        </a:rPr>
                        <a:t> </a:t>
                      </a:r>
                      <a:endParaRPr lang="en-US" sz="900" dirty="0">
                        <a:ln>
                          <a:solidFill>
                            <a:schemeClr val="bg1"/>
                          </a:solidFill>
                        </a:ln>
                        <a:solidFill>
                          <a:schemeClr val="bg1"/>
                        </a:solidFill>
                        <a:effectLst/>
                      </a:endParaRPr>
                    </a:p>
                    <a:p>
                      <a:pPr marL="0" marR="0">
                        <a:lnSpc>
                          <a:spcPct val="107000"/>
                        </a:lnSpc>
                        <a:spcBef>
                          <a:spcPts val="0"/>
                        </a:spcBef>
                        <a:spcAft>
                          <a:spcPts val="0"/>
                        </a:spcAft>
                      </a:pPr>
                      <a:r>
                        <a:rPr lang="en-US" sz="1050" dirty="0">
                          <a:ln>
                            <a:solidFill>
                              <a:schemeClr val="bg1"/>
                            </a:solidFill>
                          </a:ln>
                          <a:solidFill>
                            <a:schemeClr val="bg1"/>
                          </a:solidFill>
                          <a:effectLst/>
                        </a:rPr>
                        <a:t> </a:t>
                      </a:r>
                      <a:endParaRPr lang="en-US" sz="900" dirty="0">
                        <a:ln>
                          <a:solidFill>
                            <a:schemeClr val="bg1"/>
                          </a:solid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dirty="0">
                          <a:ln>
                            <a:solidFill>
                              <a:schemeClr val="bg1"/>
                            </a:solidFill>
                          </a:ln>
                          <a:effectLst/>
                        </a:rPr>
                        <a:t> </a:t>
                      </a:r>
                      <a:r>
                        <a:rPr lang="en-US" sz="1200" dirty="0">
                          <a:ln>
                            <a:solidFill>
                              <a:schemeClr val="bg1"/>
                            </a:solidFill>
                          </a:ln>
                          <a:effectLst/>
                          <a:latin typeface="+mj-lt"/>
                        </a:rPr>
                        <a:t>Paper – due 5/1</a:t>
                      </a:r>
                    </a:p>
                    <a:p>
                      <a:pPr marL="0" marR="0">
                        <a:lnSpc>
                          <a:spcPct val="107000"/>
                        </a:lnSpc>
                        <a:spcBef>
                          <a:spcPts val="0"/>
                        </a:spcBef>
                        <a:spcAft>
                          <a:spcPts val="0"/>
                        </a:spcAft>
                      </a:pPr>
                      <a:r>
                        <a:rPr lang="en-US" sz="1200" dirty="0">
                          <a:ln>
                            <a:solidFill>
                              <a:schemeClr val="bg1"/>
                            </a:solidFill>
                          </a:ln>
                          <a:effectLst/>
                          <a:latin typeface="+mj-lt"/>
                          <a:ea typeface="Calibri" panose="020F0502020204030204" pitchFamily="34" charset="0"/>
                          <a:cs typeface="Times New Roman" panose="02020603050405020304" pitchFamily="18" charset="0"/>
                        </a:rPr>
                        <a:t> Final Exam – 5/5</a:t>
                      </a:r>
                      <a:endParaRPr lang="en-US" sz="700" dirty="0">
                        <a:ln>
                          <a:solidFill>
                            <a:schemeClr val="bg1"/>
                          </a:solidFill>
                        </a:ln>
                        <a:effectLst/>
                        <a:latin typeface="+mj-lt"/>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dirty="0">
                          <a:ln>
                            <a:solidFill>
                              <a:schemeClr val="bg1"/>
                            </a:solidFill>
                          </a:ln>
                          <a:effectLst/>
                        </a:rPr>
                        <a:t> </a:t>
                      </a:r>
                      <a:endParaRPr lang="en-US" sz="700" dirty="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a:ln>
                            <a:solidFill>
                              <a:schemeClr val="bg1"/>
                            </a:solidFill>
                          </a:ln>
                          <a:effectLst/>
                        </a:rPr>
                        <a:t> </a:t>
                      </a:r>
                      <a:endParaRPr lang="en-US" sz="70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dirty="0">
                          <a:ln>
                            <a:solidFill>
                              <a:schemeClr val="bg1"/>
                            </a:solidFill>
                          </a:ln>
                          <a:effectLst/>
                        </a:rPr>
                        <a:t> </a:t>
                      </a:r>
                      <a:endParaRPr lang="en-US" sz="700" dirty="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extLst>
                  <a:ext uri="{0D108BD9-81ED-4DB2-BD59-A6C34878D82A}">
                    <a16:rowId xmlns:a16="http://schemas.microsoft.com/office/drawing/2014/main" val="3215378638"/>
                  </a:ext>
                </a:extLst>
              </a:tr>
              <a:tr h="825640">
                <a:tc>
                  <a:txBody>
                    <a:bodyPr/>
                    <a:lstStyle/>
                    <a:p>
                      <a:pPr marL="0" marR="0">
                        <a:lnSpc>
                          <a:spcPct val="107000"/>
                        </a:lnSpc>
                        <a:spcBef>
                          <a:spcPts val="0"/>
                        </a:spcBef>
                        <a:spcAft>
                          <a:spcPts val="0"/>
                        </a:spcAft>
                        <a:tabLst>
                          <a:tab pos="532130" algn="ctr"/>
                        </a:tabLst>
                      </a:pPr>
                      <a:r>
                        <a:rPr lang="en-US" sz="1200" dirty="0">
                          <a:ln>
                            <a:solidFill>
                              <a:schemeClr val="bg1"/>
                            </a:solidFill>
                          </a:ln>
                          <a:solidFill>
                            <a:schemeClr val="bg1"/>
                          </a:solidFill>
                          <a:effectLst/>
                        </a:rPr>
                        <a:t>Big Changes</a:t>
                      </a:r>
                    </a:p>
                    <a:p>
                      <a:pPr marL="0" marR="0">
                        <a:lnSpc>
                          <a:spcPct val="107000"/>
                        </a:lnSpc>
                        <a:spcBef>
                          <a:spcPts val="0"/>
                        </a:spcBef>
                        <a:spcAft>
                          <a:spcPts val="0"/>
                        </a:spcAft>
                        <a:tabLst>
                          <a:tab pos="532130" algn="ctr"/>
                        </a:tabLst>
                      </a:pPr>
                      <a:r>
                        <a:rPr lang="en-US" sz="1050" dirty="0">
                          <a:ln>
                            <a:solidFill>
                              <a:schemeClr val="bg1"/>
                            </a:solidFill>
                          </a:ln>
                          <a:solidFill>
                            <a:schemeClr val="bg1"/>
                          </a:solidFill>
                          <a:effectLst/>
                        </a:rPr>
                        <a:t> </a:t>
                      </a:r>
                      <a:endParaRPr lang="en-US" sz="900" dirty="0">
                        <a:ln>
                          <a:solidFill>
                            <a:schemeClr val="bg1"/>
                          </a:solidFill>
                        </a:ln>
                        <a:solidFill>
                          <a:schemeClr val="bg1"/>
                        </a:solidFill>
                        <a:effectLst/>
                      </a:endParaRPr>
                    </a:p>
                    <a:p>
                      <a:pPr marL="0" marR="0">
                        <a:lnSpc>
                          <a:spcPct val="107000"/>
                        </a:lnSpc>
                        <a:spcBef>
                          <a:spcPts val="0"/>
                        </a:spcBef>
                        <a:spcAft>
                          <a:spcPts val="0"/>
                        </a:spcAft>
                        <a:tabLst>
                          <a:tab pos="532130" algn="ctr"/>
                        </a:tabLst>
                      </a:pPr>
                      <a:r>
                        <a:rPr lang="en-US" sz="1050" dirty="0">
                          <a:ln>
                            <a:solidFill>
                              <a:schemeClr val="bg1"/>
                            </a:solidFill>
                          </a:ln>
                          <a:solidFill>
                            <a:schemeClr val="bg1"/>
                          </a:solidFill>
                          <a:effectLst/>
                        </a:rPr>
                        <a:t> </a:t>
                      </a:r>
                      <a:endParaRPr lang="en-US" sz="900" dirty="0">
                        <a:ln>
                          <a:solidFill>
                            <a:schemeClr val="bg1"/>
                          </a:solid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dirty="0">
                          <a:ln>
                            <a:solidFill>
                              <a:schemeClr val="bg1"/>
                            </a:solidFill>
                          </a:ln>
                          <a:effectLst/>
                        </a:rPr>
                        <a:t> </a:t>
                      </a:r>
                      <a:r>
                        <a:rPr lang="en-US" sz="1200" dirty="0">
                          <a:ln>
                            <a:solidFill>
                              <a:schemeClr val="bg1"/>
                            </a:solidFill>
                          </a:ln>
                          <a:effectLst/>
                        </a:rPr>
                        <a:t>No lectures</a:t>
                      </a:r>
                    </a:p>
                    <a:p>
                      <a:pPr marL="0" marR="0">
                        <a:lnSpc>
                          <a:spcPct val="107000"/>
                        </a:lnSpc>
                        <a:spcBef>
                          <a:spcPts val="0"/>
                        </a:spcBef>
                        <a:spcAft>
                          <a:spcPts val="0"/>
                        </a:spcAft>
                      </a:pPr>
                      <a:r>
                        <a:rPr lang="en-US" sz="1200" dirty="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rPr>
                        <a:t> </a:t>
                      </a:r>
                      <a:r>
                        <a:rPr lang="en-US" sz="1200" dirty="0">
                          <a:ln>
                            <a:solidFill>
                              <a:schemeClr val="bg1"/>
                            </a:solidFill>
                          </a:ln>
                          <a:effectLst/>
                          <a:latin typeface="+mj-lt"/>
                          <a:ea typeface="Calibri" panose="020F0502020204030204" pitchFamily="34" charset="0"/>
                          <a:cs typeface="Times New Roman" panose="02020603050405020304" pitchFamily="18" charset="0"/>
                        </a:rPr>
                        <a:t>Access power points via</a:t>
                      </a:r>
                    </a:p>
                    <a:p>
                      <a:pPr marL="0" marR="0">
                        <a:lnSpc>
                          <a:spcPct val="107000"/>
                        </a:lnSpc>
                        <a:spcBef>
                          <a:spcPts val="0"/>
                        </a:spcBef>
                        <a:spcAft>
                          <a:spcPts val="0"/>
                        </a:spcAft>
                      </a:pPr>
                      <a:r>
                        <a:rPr lang="en-US" sz="1200" dirty="0">
                          <a:ln>
                            <a:solidFill>
                              <a:schemeClr val="bg1"/>
                            </a:solidFill>
                          </a:ln>
                          <a:effectLst/>
                          <a:latin typeface="+mj-lt"/>
                          <a:ea typeface="Calibri" panose="020F0502020204030204" pitchFamily="34" charset="0"/>
                          <a:cs typeface="Times New Roman" panose="02020603050405020304" pitchFamily="18" charset="0"/>
                        </a:rPr>
                        <a:t> Blackboard</a:t>
                      </a:r>
                      <a:endParaRPr lang="en-US" sz="700" dirty="0">
                        <a:ln>
                          <a:solidFill>
                            <a:schemeClr val="bg1"/>
                          </a:solidFill>
                        </a:ln>
                        <a:effectLst/>
                        <a:latin typeface="+mj-lt"/>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a:ln>
                            <a:solidFill>
                              <a:schemeClr val="bg1"/>
                            </a:solidFill>
                          </a:ln>
                          <a:effectLst/>
                        </a:rPr>
                        <a:t> </a:t>
                      </a:r>
                      <a:endParaRPr lang="en-US" sz="70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a:ln>
                            <a:solidFill>
                              <a:schemeClr val="bg1"/>
                            </a:solidFill>
                          </a:ln>
                          <a:effectLst/>
                        </a:rPr>
                        <a:t> </a:t>
                      </a:r>
                      <a:endParaRPr lang="en-US" sz="70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a:ln>
                            <a:solidFill>
                              <a:schemeClr val="bg1"/>
                            </a:solidFill>
                          </a:ln>
                          <a:effectLst/>
                        </a:rPr>
                        <a:t> </a:t>
                      </a:r>
                      <a:endParaRPr lang="en-US" sz="70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extLst>
                  <a:ext uri="{0D108BD9-81ED-4DB2-BD59-A6C34878D82A}">
                    <a16:rowId xmlns:a16="http://schemas.microsoft.com/office/drawing/2014/main" val="1197253546"/>
                  </a:ext>
                </a:extLst>
              </a:tr>
              <a:tr h="825640">
                <a:tc>
                  <a:txBody>
                    <a:bodyPr/>
                    <a:lstStyle/>
                    <a:p>
                      <a:pPr marL="0" marR="0">
                        <a:lnSpc>
                          <a:spcPct val="107000"/>
                        </a:lnSpc>
                        <a:spcBef>
                          <a:spcPts val="0"/>
                        </a:spcBef>
                        <a:spcAft>
                          <a:spcPts val="0"/>
                        </a:spcAft>
                        <a:tabLst>
                          <a:tab pos="532130" algn="ctr"/>
                        </a:tabLst>
                      </a:pPr>
                      <a:r>
                        <a:rPr lang="en-US" sz="1200" dirty="0">
                          <a:ln>
                            <a:solidFill>
                              <a:schemeClr val="bg1"/>
                            </a:solidFill>
                          </a:ln>
                          <a:solidFill>
                            <a:schemeClr val="bg1"/>
                          </a:solidFill>
                          <a:effectLst/>
                        </a:rPr>
                        <a:t>Priorities</a:t>
                      </a:r>
                    </a:p>
                    <a:p>
                      <a:pPr marL="0" marR="0">
                        <a:lnSpc>
                          <a:spcPct val="107000"/>
                        </a:lnSpc>
                        <a:spcBef>
                          <a:spcPts val="0"/>
                        </a:spcBef>
                        <a:spcAft>
                          <a:spcPts val="0"/>
                        </a:spcAft>
                        <a:tabLst>
                          <a:tab pos="532130" algn="ctr"/>
                        </a:tabLst>
                      </a:pPr>
                      <a:r>
                        <a:rPr lang="en-US" sz="1200" dirty="0">
                          <a:ln>
                            <a:solidFill>
                              <a:schemeClr val="bg1"/>
                            </a:solidFill>
                          </a:ln>
                          <a:solidFill>
                            <a:schemeClr val="bg1"/>
                          </a:solidFill>
                          <a:effectLst/>
                        </a:rPr>
                        <a:t> </a:t>
                      </a:r>
                    </a:p>
                    <a:p>
                      <a:pPr marL="0" marR="0">
                        <a:lnSpc>
                          <a:spcPct val="107000"/>
                        </a:lnSpc>
                        <a:spcBef>
                          <a:spcPts val="0"/>
                        </a:spcBef>
                        <a:spcAft>
                          <a:spcPts val="0"/>
                        </a:spcAft>
                        <a:tabLst>
                          <a:tab pos="532130" algn="ctr"/>
                        </a:tabLst>
                      </a:pPr>
                      <a:r>
                        <a:rPr lang="en-US" sz="1050" dirty="0">
                          <a:ln>
                            <a:solidFill>
                              <a:schemeClr val="bg1"/>
                            </a:solidFill>
                          </a:ln>
                          <a:solidFill>
                            <a:schemeClr val="bg1"/>
                          </a:solidFill>
                          <a:effectLst/>
                        </a:rPr>
                        <a:t> </a:t>
                      </a:r>
                      <a:endParaRPr lang="en-US" sz="900" dirty="0">
                        <a:ln>
                          <a:solidFill>
                            <a:schemeClr val="bg1"/>
                          </a:solidFill>
                        </a:ln>
                        <a:solidFill>
                          <a:schemeClr val="bg1"/>
                        </a:solidFill>
                        <a:effectLst/>
                      </a:endParaRPr>
                    </a:p>
                    <a:p>
                      <a:pPr marL="0" marR="0">
                        <a:lnSpc>
                          <a:spcPct val="107000"/>
                        </a:lnSpc>
                        <a:spcBef>
                          <a:spcPts val="0"/>
                        </a:spcBef>
                        <a:spcAft>
                          <a:spcPts val="0"/>
                        </a:spcAft>
                        <a:tabLst>
                          <a:tab pos="532130" algn="ctr"/>
                        </a:tabLst>
                      </a:pPr>
                      <a:r>
                        <a:rPr lang="en-US" sz="1050" dirty="0">
                          <a:ln>
                            <a:solidFill>
                              <a:schemeClr val="bg1"/>
                            </a:solidFill>
                          </a:ln>
                          <a:solidFill>
                            <a:schemeClr val="bg1"/>
                          </a:solidFill>
                          <a:effectLst/>
                        </a:rPr>
                        <a:t> </a:t>
                      </a:r>
                      <a:endParaRPr lang="en-US" sz="900" dirty="0">
                        <a:ln>
                          <a:solidFill>
                            <a:schemeClr val="bg1"/>
                          </a:solid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dirty="0">
                          <a:ln>
                            <a:solidFill>
                              <a:schemeClr val="bg1"/>
                            </a:solidFill>
                          </a:ln>
                          <a:effectLst/>
                        </a:rPr>
                        <a:t> </a:t>
                      </a:r>
                      <a:r>
                        <a:rPr lang="en-US" sz="1200" dirty="0">
                          <a:ln>
                            <a:solidFill>
                              <a:schemeClr val="bg1"/>
                            </a:solidFill>
                          </a:ln>
                          <a:effectLst/>
                        </a:rPr>
                        <a:t>Read textbook chapters 12 – 15</a:t>
                      </a:r>
                      <a:endParaRPr lang="en-US" sz="700" dirty="0">
                        <a:ln>
                          <a:solidFill>
                            <a:schemeClr val="bg1"/>
                          </a:solidFill>
                        </a:ln>
                        <a:effectLst/>
                        <a:latin typeface="+mj-lt"/>
                        <a:cs typeface="Times New Roman" panose="02020603050405020304" pitchFamily="18" charset="0"/>
                      </a:endParaRPr>
                    </a:p>
                    <a:p>
                      <a:pPr marL="0" marR="0">
                        <a:lnSpc>
                          <a:spcPct val="107000"/>
                        </a:lnSpc>
                        <a:spcBef>
                          <a:spcPts val="0"/>
                        </a:spcBef>
                        <a:spcAft>
                          <a:spcPts val="0"/>
                        </a:spcAft>
                      </a:pPr>
                      <a:r>
                        <a:rPr lang="en-US" sz="1200" dirty="0">
                          <a:ln>
                            <a:solidFill>
                              <a:schemeClr val="bg1"/>
                            </a:solidFill>
                          </a:ln>
                          <a:effectLst/>
                          <a:latin typeface="+mj-lt"/>
                          <a:cs typeface="Times New Roman" panose="02020603050405020304" pitchFamily="18" charset="0"/>
                        </a:rPr>
                        <a:t>Complete research and outline for paper</a:t>
                      </a:r>
                      <a:endParaRPr lang="en-US" sz="1200" dirty="0">
                        <a:ln>
                          <a:solidFill>
                            <a:schemeClr val="bg1"/>
                          </a:solidFill>
                        </a:ln>
                        <a:effectLst/>
                      </a:endParaRPr>
                    </a:p>
                  </a:txBody>
                  <a:tcPr marL="43246" marR="43246" marT="0" marB="0"/>
                </a:tc>
                <a:tc>
                  <a:txBody>
                    <a:bodyPr/>
                    <a:lstStyle/>
                    <a:p>
                      <a:pPr marL="0" marR="0">
                        <a:lnSpc>
                          <a:spcPct val="107000"/>
                        </a:lnSpc>
                        <a:spcBef>
                          <a:spcPts val="0"/>
                        </a:spcBef>
                        <a:spcAft>
                          <a:spcPts val="0"/>
                        </a:spcAft>
                      </a:pPr>
                      <a:r>
                        <a:rPr lang="en-US" sz="700">
                          <a:ln>
                            <a:solidFill>
                              <a:schemeClr val="bg1"/>
                            </a:solidFill>
                          </a:ln>
                          <a:effectLst/>
                        </a:rPr>
                        <a:t> </a:t>
                      </a:r>
                      <a:endParaRPr lang="en-US" sz="70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a:ln>
                            <a:solidFill>
                              <a:schemeClr val="bg1"/>
                            </a:solidFill>
                          </a:ln>
                          <a:effectLst/>
                        </a:rPr>
                        <a:t> </a:t>
                      </a:r>
                      <a:endParaRPr lang="en-US" sz="70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a:ln>
                            <a:solidFill>
                              <a:schemeClr val="bg1"/>
                            </a:solidFill>
                          </a:ln>
                          <a:effectLst/>
                        </a:rPr>
                        <a:t> </a:t>
                      </a:r>
                      <a:endParaRPr lang="en-US" sz="70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extLst>
                  <a:ext uri="{0D108BD9-81ED-4DB2-BD59-A6C34878D82A}">
                    <a16:rowId xmlns:a16="http://schemas.microsoft.com/office/drawing/2014/main" val="3957228374"/>
                  </a:ext>
                </a:extLst>
              </a:tr>
              <a:tr h="913178">
                <a:tc>
                  <a:txBody>
                    <a:bodyPr/>
                    <a:lstStyle/>
                    <a:p>
                      <a:pPr marL="0" marR="0">
                        <a:lnSpc>
                          <a:spcPct val="107000"/>
                        </a:lnSpc>
                        <a:spcBef>
                          <a:spcPts val="0"/>
                        </a:spcBef>
                        <a:spcAft>
                          <a:spcPts val="0"/>
                        </a:spcAft>
                        <a:tabLst>
                          <a:tab pos="532130" algn="ctr"/>
                        </a:tabLst>
                      </a:pPr>
                      <a:r>
                        <a:rPr lang="en-US" sz="1200" dirty="0">
                          <a:ln>
                            <a:solidFill>
                              <a:schemeClr val="bg1"/>
                            </a:solidFill>
                          </a:ln>
                          <a:solidFill>
                            <a:schemeClr val="bg1"/>
                          </a:solidFill>
                          <a:effectLst/>
                        </a:rPr>
                        <a:t>Important Links</a:t>
                      </a:r>
                    </a:p>
                    <a:p>
                      <a:pPr marL="0" marR="0">
                        <a:lnSpc>
                          <a:spcPct val="107000"/>
                        </a:lnSpc>
                        <a:spcBef>
                          <a:spcPts val="0"/>
                        </a:spcBef>
                        <a:spcAft>
                          <a:spcPts val="0"/>
                        </a:spcAft>
                        <a:tabLst>
                          <a:tab pos="532130" algn="ctr"/>
                        </a:tabLst>
                      </a:pPr>
                      <a:r>
                        <a:rPr lang="en-US" sz="1050" dirty="0">
                          <a:ln>
                            <a:solidFill>
                              <a:schemeClr val="bg1"/>
                            </a:solidFill>
                          </a:ln>
                          <a:solidFill>
                            <a:schemeClr val="bg1"/>
                          </a:solidFill>
                          <a:effectLst/>
                        </a:rPr>
                        <a:t> </a:t>
                      </a:r>
                      <a:endParaRPr lang="en-US" sz="900" dirty="0">
                        <a:ln>
                          <a:solidFill>
                            <a:schemeClr val="bg1"/>
                          </a:solidFill>
                        </a:ln>
                        <a:solidFill>
                          <a:schemeClr val="bg1"/>
                        </a:solidFill>
                        <a:effectLst/>
                      </a:endParaRPr>
                    </a:p>
                    <a:p>
                      <a:pPr marL="0" marR="0">
                        <a:lnSpc>
                          <a:spcPct val="107000"/>
                        </a:lnSpc>
                        <a:spcBef>
                          <a:spcPts val="0"/>
                        </a:spcBef>
                        <a:spcAft>
                          <a:spcPts val="0"/>
                        </a:spcAft>
                        <a:tabLst>
                          <a:tab pos="532130" algn="ctr"/>
                        </a:tabLst>
                      </a:pPr>
                      <a:r>
                        <a:rPr lang="en-US" sz="1050" dirty="0">
                          <a:ln>
                            <a:solidFill>
                              <a:schemeClr val="bg1"/>
                            </a:solidFill>
                          </a:ln>
                          <a:solidFill>
                            <a:schemeClr val="bg1"/>
                          </a:solidFill>
                          <a:effectLst/>
                        </a:rPr>
                        <a:t> </a:t>
                      </a:r>
                      <a:endParaRPr lang="en-US" sz="900" dirty="0">
                        <a:ln>
                          <a:solidFill>
                            <a:schemeClr val="bg1"/>
                          </a:solidFill>
                        </a:ln>
                        <a:solidFill>
                          <a:schemeClr val="bg1"/>
                        </a:solidFill>
                        <a:effectLst/>
                      </a:endParaRPr>
                    </a:p>
                    <a:p>
                      <a:pPr marL="0" marR="0">
                        <a:lnSpc>
                          <a:spcPct val="107000"/>
                        </a:lnSpc>
                        <a:spcBef>
                          <a:spcPts val="0"/>
                        </a:spcBef>
                        <a:spcAft>
                          <a:spcPts val="0"/>
                        </a:spcAft>
                        <a:tabLst>
                          <a:tab pos="532130" algn="ctr"/>
                        </a:tabLst>
                      </a:pPr>
                      <a:r>
                        <a:rPr lang="en-US" sz="1050" dirty="0">
                          <a:ln>
                            <a:solidFill>
                              <a:schemeClr val="bg1"/>
                            </a:solidFill>
                          </a:ln>
                          <a:solidFill>
                            <a:schemeClr val="bg1"/>
                          </a:solidFill>
                          <a:effectLst/>
                        </a:rPr>
                        <a:t> </a:t>
                      </a:r>
                      <a:endParaRPr lang="en-US" sz="900" dirty="0">
                        <a:ln>
                          <a:solidFill>
                            <a:schemeClr val="bg1"/>
                          </a:solid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dirty="0">
                          <a:ln>
                            <a:solidFill>
                              <a:schemeClr val="bg1"/>
                            </a:solidFill>
                          </a:ln>
                          <a:effectLst/>
                        </a:rPr>
                        <a:t> </a:t>
                      </a:r>
                      <a:r>
                        <a:rPr lang="en-US" sz="1200" dirty="0" err="1">
                          <a:ln>
                            <a:solidFill>
                              <a:schemeClr val="bg1"/>
                            </a:solidFill>
                          </a:ln>
                          <a:effectLst/>
                        </a:rPr>
                        <a:t>ysu.blackboard.com</a:t>
                      </a:r>
                      <a:endParaRPr lang="en-US" sz="700" dirty="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a:ln>
                            <a:solidFill>
                              <a:schemeClr val="bg1"/>
                            </a:solidFill>
                          </a:ln>
                          <a:effectLst/>
                        </a:rPr>
                        <a:t> </a:t>
                      </a:r>
                      <a:endParaRPr lang="en-US" sz="70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a:ln>
                            <a:solidFill>
                              <a:schemeClr val="bg1"/>
                            </a:solidFill>
                          </a:ln>
                          <a:effectLst/>
                        </a:rPr>
                        <a:t> </a:t>
                      </a:r>
                      <a:endParaRPr lang="en-US" sz="70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tc>
                  <a:txBody>
                    <a:bodyPr/>
                    <a:lstStyle/>
                    <a:p>
                      <a:pPr marL="0" marR="0">
                        <a:lnSpc>
                          <a:spcPct val="107000"/>
                        </a:lnSpc>
                        <a:spcBef>
                          <a:spcPts val="0"/>
                        </a:spcBef>
                        <a:spcAft>
                          <a:spcPts val="0"/>
                        </a:spcAft>
                      </a:pPr>
                      <a:r>
                        <a:rPr lang="en-US" sz="700" dirty="0">
                          <a:ln>
                            <a:solidFill>
                              <a:schemeClr val="bg1"/>
                            </a:solidFill>
                          </a:ln>
                          <a:effectLst/>
                        </a:rPr>
                        <a:t> </a:t>
                      </a:r>
                      <a:endParaRPr lang="en-US" sz="700" dirty="0">
                        <a:ln>
                          <a:solidFill>
                            <a:schemeClr val="bg1"/>
                          </a:solidFill>
                        </a:ln>
                        <a:effectLst/>
                        <a:latin typeface="Calibri" panose="020F0502020204030204" pitchFamily="34" charset="0"/>
                        <a:ea typeface="Calibri" panose="020F0502020204030204" pitchFamily="34" charset="0"/>
                        <a:cs typeface="Times New Roman" panose="02020603050405020304" pitchFamily="18" charset="0"/>
                      </a:endParaRPr>
                    </a:p>
                  </a:txBody>
                  <a:tcPr marL="43246" marR="43246" marT="0" marB="0"/>
                </a:tc>
                <a:extLst>
                  <a:ext uri="{0D108BD9-81ED-4DB2-BD59-A6C34878D82A}">
                    <a16:rowId xmlns:a16="http://schemas.microsoft.com/office/drawing/2014/main" val="1627886666"/>
                  </a:ext>
                </a:extLst>
              </a:tr>
            </a:tbl>
          </a:graphicData>
        </a:graphic>
      </p:graphicFrame>
    </p:spTree>
    <p:extLst>
      <p:ext uri="{BB962C8B-B14F-4D97-AF65-F5344CB8AC3E}">
        <p14:creationId xmlns:p14="http://schemas.microsoft.com/office/powerpoint/2010/main" val="411698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EC389F-3DCF-DA4E-BA61-C13775D2DFFC}"/>
              </a:ext>
            </a:extLst>
          </p:cNvPr>
          <p:cNvSpPr>
            <a:spLocks noGrp="1"/>
          </p:cNvSpPr>
          <p:nvPr>
            <p:ph type="ctrTitle"/>
          </p:nvPr>
        </p:nvSpPr>
        <p:spPr/>
        <p:txBody>
          <a:bodyPr/>
          <a:lstStyle/>
          <a:p>
            <a:r>
              <a:rPr lang="en-US" dirty="0"/>
              <a:t>ORGANIZATION</a:t>
            </a:r>
          </a:p>
        </p:txBody>
      </p:sp>
      <p:sp>
        <p:nvSpPr>
          <p:cNvPr id="5" name="Subtitle 4">
            <a:extLst>
              <a:ext uri="{FF2B5EF4-FFF2-40B4-BE49-F238E27FC236}">
                <a16:creationId xmlns:a16="http://schemas.microsoft.com/office/drawing/2014/main" id="{B3AE79A8-7551-3247-898E-70933AB33F6C}"/>
              </a:ext>
            </a:extLst>
          </p:cNvPr>
          <p:cNvSpPr>
            <a:spLocks noGrp="1"/>
          </p:cNvSpPr>
          <p:nvPr>
            <p:ph type="subTitle" idx="1"/>
          </p:nvPr>
        </p:nvSpPr>
        <p:spPr/>
        <p:txBody>
          <a:bodyPr>
            <a:normAutofit/>
          </a:bodyPr>
          <a:lstStyle/>
          <a:p>
            <a:r>
              <a:rPr lang="en-US" sz="2800" dirty="0"/>
              <a:t>Calendar View</a:t>
            </a:r>
          </a:p>
        </p:txBody>
      </p:sp>
    </p:spTree>
    <p:extLst>
      <p:ext uri="{BB962C8B-B14F-4D97-AF65-F5344CB8AC3E}">
        <p14:creationId xmlns:p14="http://schemas.microsoft.com/office/powerpoint/2010/main" val="2677381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3A7A9468-510D-4C43-AF21-F1DD95DA57B5}"/>
              </a:ext>
            </a:extLst>
          </p:cNvPr>
          <p:cNvGraphicFramePr>
            <a:graphicFrameLocks noGrp="1"/>
          </p:cNvGraphicFramePr>
          <p:nvPr>
            <p:extLst>
              <p:ext uri="{D42A27DB-BD31-4B8C-83A1-F6EECF244321}">
                <p14:modId xmlns:p14="http://schemas.microsoft.com/office/powerpoint/2010/main" val="2168241234"/>
              </p:ext>
            </p:extLst>
          </p:nvPr>
        </p:nvGraphicFramePr>
        <p:xfrm>
          <a:off x="143692" y="156754"/>
          <a:ext cx="10097591" cy="6531428"/>
        </p:xfrm>
        <a:graphic>
          <a:graphicData uri="http://schemas.openxmlformats.org/drawingml/2006/table">
            <a:tbl>
              <a:tblPr>
                <a:tableStyleId>{073A0DAA-6AF3-43AB-8588-CEC1D06C72B9}</a:tableStyleId>
              </a:tblPr>
              <a:tblGrid>
                <a:gridCol w="1357676">
                  <a:extLst>
                    <a:ext uri="{9D8B030D-6E8A-4147-A177-3AD203B41FA5}">
                      <a16:colId xmlns:a16="http://schemas.microsoft.com/office/drawing/2014/main" val="447719513"/>
                    </a:ext>
                  </a:extLst>
                </a:gridCol>
                <a:gridCol w="1430807">
                  <a:extLst>
                    <a:ext uri="{9D8B030D-6E8A-4147-A177-3AD203B41FA5}">
                      <a16:colId xmlns:a16="http://schemas.microsoft.com/office/drawing/2014/main" val="2330226666"/>
                    </a:ext>
                  </a:extLst>
                </a:gridCol>
                <a:gridCol w="1457217">
                  <a:extLst>
                    <a:ext uri="{9D8B030D-6E8A-4147-A177-3AD203B41FA5}">
                      <a16:colId xmlns:a16="http://schemas.microsoft.com/office/drawing/2014/main" val="2261647480"/>
                    </a:ext>
                  </a:extLst>
                </a:gridCol>
                <a:gridCol w="1457217">
                  <a:extLst>
                    <a:ext uri="{9D8B030D-6E8A-4147-A177-3AD203B41FA5}">
                      <a16:colId xmlns:a16="http://schemas.microsoft.com/office/drawing/2014/main" val="1766780199"/>
                    </a:ext>
                  </a:extLst>
                </a:gridCol>
                <a:gridCol w="1457217">
                  <a:extLst>
                    <a:ext uri="{9D8B030D-6E8A-4147-A177-3AD203B41FA5}">
                      <a16:colId xmlns:a16="http://schemas.microsoft.com/office/drawing/2014/main" val="2052792471"/>
                    </a:ext>
                  </a:extLst>
                </a:gridCol>
                <a:gridCol w="1457217">
                  <a:extLst>
                    <a:ext uri="{9D8B030D-6E8A-4147-A177-3AD203B41FA5}">
                      <a16:colId xmlns:a16="http://schemas.microsoft.com/office/drawing/2014/main" val="378133298"/>
                    </a:ext>
                  </a:extLst>
                </a:gridCol>
                <a:gridCol w="1480240">
                  <a:extLst>
                    <a:ext uri="{9D8B030D-6E8A-4147-A177-3AD203B41FA5}">
                      <a16:colId xmlns:a16="http://schemas.microsoft.com/office/drawing/2014/main" val="2282883394"/>
                    </a:ext>
                  </a:extLst>
                </a:gridCol>
              </a:tblGrid>
              <a:tr h="574225">
                <a:tc gridSpan="7">
                  <a:txBody>
                    <a:bodyPr/>
                    <a:lstStyle/>
                    <a:p>
                      <a:pPr marL="0" marR="0" algn="l">
                        <a:lnSpc>
                          <a:spcPct val="115000"/>
                        </a:lnSpc>
                        <a:spcBef>
                          <a:spcPts val="0"/>
                        </a:spcBef>
                        <a:spcAft>
                          <a:spcPts val="0"/>
                        </a:spcAft>
                      </a:pPr>
                      <a:r>
                        <a:rPr lang="en-US" sz="1200" b="1" dirty="0">
                          <a:effectLst/>
                        </a:rPr>
                        <a:t>S20   FINAL FOUR WEEKS                                  _________________________________________________________________________________________________</a:t>
                      </a:r>
                      <a:endParaRPr lang="en-US" sz="1050" b="1" dirty="0">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02778514"/>
                  </a:ext>
                </a:extLst>
              </a:tr>
              <a:tr h="352963">
                <a:tc>
                  <a:txBody>
                    <a:bodyPr/>
                    <a:lstStyle/>
                    <a:p>
                      <a:pPr marL="0" marR="0" algn="l">
                        <a:lnSpc>
                          <a:spcPct val="115000"/>
                        </a:lnSpc>
                        <a:spcBef>
                          <a:spcPts val="0"/>
                        </a:spcBef>
                        <a:spcAft>
                          <a:spcPts val="0"/>
                        </a:spcAft>
                      </a:pPr>
                      <a:r>
                        <a:rPr lang="en-US" sz="1200" b="1" dirty="0">
                          <a:effectLst/>
                        </a:rPr>
                        <a:t>Sunday</a:t>
                      </a:r>
                      <a:endParaRPr lang="en-US" sz="1050" b="1" dirty="0">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200" b="1">
                          <a:effectLst/>
                        </a:rPr>
                        <a:t>Monday</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200" b="1">
                          <a:effectLst/>
                        </a:rPr>
                        <a:t>Tuesday</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200" b="1">
                          <a:effectLst/>
                        </a:rPr>
                        <a:t>Wednesday</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200" b="1">
                          <a:effectLst/>
                        </a:rPr>
                        <a:t>Thursday</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200" b="1">
                          <a:effectLst/>
                        </a:rPr>
                        <a:t>Friday</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200" b="1">
                          <a:effectLst/>
                        </a:rPr>
                        <a:t>Saturday</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extLst>
                  <a:ext uri="{0D108BD9-81ED-4DB2-BD59-A6C34878D82A}">
                    <a16:rowId xmlns:a16="http://schemas.microsoft.com/office/drawing/2014/main" val="856714767"/>
                  </a:ext>
                </a:extLst>
              </a:tr>
              <a:tr h="1422962">
                <a:tc>
                  <a:txBody>
                    <a:bodyPr/>
                    <a:lstStyle/>
                    <a:p>
                      <a:pPr marL="0" marR="0" algn="l">
                        <a:lnSpc>
                          <a:spcPct val="115000"/>
                        </a:lnSpc>
                        <a:spcBef>
                          <a:spcPts val="0"/>
                        </a:spcBef>
                        <a:spcAft>
                          <a:spcPts val="0"/>
                        </a:spcAft>
                      </a:pPr>
                      <a:r>
                        <a:rPr lang="en-US" sz="1100" b="1" dirty="0">
                          <a:effectLst/>
                        </a:rPr>
                        <a:t>Week 14 April 12</a:t>
                      </a:r>
                      <a:endParaRPr lang="en-US" sz="1050" b="1" dirty="0">
                        <a:effectLst/>
                      </a:endParaRPr>
                    </a:p>
                    <a:p>
                      <a:pPr marL="0" marR="0" algn="l">
                        <a:lnSpc>
                          <a:spcPct val="115000"/>
                        </a:lnSpc>
                        <a:spcBef>
                          <a:spcPts val="0"/>
                        </a:spcBef>
                        <a:spcAft>
                          <a:spcPts val="0"/>
                        </a:spcAft>
                      </a:pPr>
                      <a:r>
                        <a:rPr lang="en-US" sz="1100" b="1" dirty="0">
                          <a:effectLst/>
                        </a:rPr>
                        <a:t> </a:t>
                      </a:r>
                      <a:endParaRPr lang="en-US" sz="1050" b="1" dirty="0">
                        <a:effectLst/>
                      </a:endParaRPr>
                    </a:p>
                    <a:p>
                      <a:pPr marL="0" marR="0" algn="l">
                        <a:lnSpc>
                          <a:spcPct val="115000"/>
                        </a:lnSpc>
                        <a:spcBef>
                          <a:spcPts val="0"/>
                        </a:spcBef>
                        <a:spcAft>
                          <a:spcPts val="0"/>
                        </a:spcAft>
                      </a:pPr>
                      <a:r>
                        <a:rPr lang="en-US" sz="1100" b="1" dirty="0">
                          <a:effectLst/>
                        </a:rPr>
                        <a:t> </a:t>
                      </a:r>
                      <a:endParaRPr lang="en-US" sz="1050" b="1" dirty="0">
                        <a:effectLst/>
                      </a:endParaRPr>
                    </a:p>
                    <a:p>
                      <a:pPr marL="0" marR="0" algn="l">
                        <a:lnSpc>
                          <a:spcPct val="115000"/>
                        </a:lnSpc>
                        <a:spcBef>
                          <a:spcPts val="0"/>
                        </a:spcBef>
                        <a:spcAft>
                          <a:spcPts val="0"/>
                        </a:spcAft>
                      </a:pPr>
                      <a:r>
                        <a:rPr lang="en-US" sz="1100" b="1" dirty="0">
                          <a:effectLst/>
                        </a:rPr>
                        <a:t> </a:t>
                      </a:r>
                      <a:endParaRPr lang="en-US" sz="1050" b="1" dirty="0">
                        <a:effectLst/>
                      </a:endParaRPr>
                    </a:p>
                    <a:p>
                      <a:pPr marL="0" marR="0" algn="l">
                        <a:lnSpc>
                          <a:spcPct val="115000"/>
                        </a:lnSpc>
                        <a:spcBef>
                          <a:spcPts val="0"/>
                        </a:spcBef>
                        <a:spcAft>
                          <a:spcPts val="0"/>
                        </a:spcAft>
                      </a:pPr>
                      <a:r>
                        <a:rPr lang="en-US" sz="1100" b="1" dirty="0">
                          <a:effectLst/>
                        </a:rPr>
                        <a:t> </a:t>
                      </a:r>
                      <a:endParaRPr lang="en-US" sz="1050" b="1" dirty="0">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13</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14</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15</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16</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17</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18</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extLst>
                  <a:ext uri="{0D108BD9-81ED-4DB2-BD59-A6C34878D82A}">
                    <a16:rowId xmlns:a16="http://schemas.microsoft.com/office/drawing/2014/main" val="1312105765"/>
                  </a:ext>
                </a:extLst>
              </a:tr>
              <a:tr h="1531188">
                <a:tc>
                  <a:txBody>
                    <a:bodyPr/>
                    <a:lstStyle/>
                    <a:p>
                      <a:pPr marL="0" marR="0" algn="l">
                        <a:lnSpc>
                          <a:spcPct val="115000"/>
                        </a:lnSpc>
                        <a:spcBef>
                          <a:spcPts val="0"/>
                        </a:spcBef>
                        <a:spcAft>
                          <a:spcPts val="0"/>
                        </a:spcAft>
                      </a:pPr>
                      <a:r>
                        <a:rPr lang="en-US" sz="1100" b="1" dirty="0">
                          <a:effectLst/>
                        </a:rPr>
                        <a:t>Week 15 April 19</a:t>
                      </a:r>
                      <a:endParaRPr lang="en-US" sz="1050" b="1" dirty="0">
                        <a:effectLst/>
                      </a:endParaRPr>
                    </a:p>
                    <a:p>
                      <a:pPr marL="0" marR="0" algn="l">
                        <a:lnSpc>
                          <a:spcPct val="115000"/>
                        </a:lnSpc>
                        <a:spcBef>
                          <a:spcPts val="0"/>
                        </a:spcBef>
                        <a:spcAft>
                          <a:spcPts val="0"/>
                        </a:spcAft>
                      </a:pPr>
                      <a:r>
                        <a:rPr lang="en-US" sz="1100" b="1" dirty="0">
                          <a:effectLst/>
                        </a:rPr>
                        <a:t> </a:t>
                      </a:r>
                      <a:endParaRPr lang="en-US" sz="1050" b="1" dirty="0">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20</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21</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22</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23</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24</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25</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extLst>
                  <a:ext uri="{0D108BD9-81ED-4DB2-BD59-A6C34878D82A}">
                    <a16:rowId xmlns:a16="http://schemas.microsoft.com/office/drawing/2014/main" val="576087114"/>
                  </a:ext>
                </a:extLst>
              </a:tr>
              <a:tr h="1484807">
                <a:tc>
                  <a:txBody>
                    <a:bodyPr/>
                    <a:lstStyle/>
                    <a:p>
                      <a:pPr marL="0" marR="0" algn="l">
                        <a:lnSpc>
                          <a:spcPct val="115000"/>
                        </a:lnSpc>
                        <a:spcBef>
                          <a:spcPts val="0"/>
                        </a:spcBef>
                        <a:spcAft>
                          <a:spcPts val="0"/>
                        </a:spcAft>
                      </a:pPr>
                      <a:r>
                        <a:rPr lang="en-US" sz="1100" b="1" dirty="0">
                          <a:effectLst/>
                        </a:rPr>
                        <a:t>Week 16  April 26</a:t>
                      </a:r>
                      <a:endParaRPr lang="en-US" sz="1050" b="1" dirty="0">
                        <a:effectLst/>
                      </a:endParaRPr>
                    </a:p>
                    <a:p>
                      <a:pPr marL="0" marR="0" algn="l">
                        <a:lnSpc>
                          <a:spcPct val="115000"/>
                        </a:lnSpc>
                        <a:spcBef>
                          <a:spcPts val="0"/>
                        </a:spcBef>
                        <a:spcAft>
                          <a:spcPts val="0"/>
                        </a:spcAft>
                      </a:pPr>
                      <a:r>
                        <a:rPr lang="en-US" sz="1100" b="1" dirty="0">
                          <a:effectLst/>
                        </a:rPr>
                        <a:t> </a:t>
                      </a:r>
                      <a:endParaRPr lang="en-US" sz="1050" b="1" dirty="0">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27</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28</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29</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April 30</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May 1</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May 2</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extLst>
                  <a:ext uri="{0D108BD9-81ED-4DB2-BD59-A6C34878D82A}">
                    <a16:rowId xmlns:a16="http://schemas.microsoft.com/office/drawing/2014/main" val="3766480154"/>
                  </a:ext>
                </a:extLst>
              </a:tr>
              <a:tr h="1165283">
                <a:tc>
                  <a:txBody>
                    <a:bodyPr/>
                    <a:lstStyle/>
                    <a:p>
                      <a:pPr marL="0" marR="0" algn="l">
                        <a:lnSpc>
                          <a:spcPct val="115000"/>
                        </a:lnSpc>
                        <a:spcBef>
                          <a:spcPts val="0"/>
                        </a:spcBef>
                        <a:spcAft>
                          <a:spcPts val="0"/>
                        </a:spcAft>
                      </a:pPr>
                      <a:r>
                        <a:rPr lang="en-US" sz="1100" b="1" dirty="0">
                          <a:effectLst/>
                        </a:rPr>
                        <a:t>Finals Week  May 3</a:t>
                      </a:r>
                      <a:endParaRPr lang="en-US" sz="1050" b="1" dirty="0">
                        <a:effectLst/>
                      </a:endParaRPr>
                    </a:p>
                    <a:p>
                      <a:pPr marL="0" marR="0" algn="l">
                        <a:lnSpc>
                          <a:spcPct val="115000"/>
                        </a:lnSpc>
                        <a:spcBef>
                          <a:spcPts val="0"/>
                        </a:spcBef>
                        <a:spcAft>
                          <a:spcPts val="0"/>
                        </a:spcAft>
                      </a:pPr>
                      <a:r>
                        <a:rPr lang="en-US" sz="1050" b="1" dirty="0">
                          <a:effectLst/>
                        </a:rPr>
                        <a:t> </a:t>
                      </a:r>
                      <a:endParaRPr lang="en-US" sz="1050" b="1" dirty="0">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May 4</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May 5</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May 6</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May 7</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a:effectLst/>
                        </a:rPr>
                        <a:t>May 8</a:t>
                      </a:r>
                      <a:endParaRPr lang="en-US" sz="1050" b="1">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tc>
                  <a:txBody>
                    <a:bodyPr/>
                    <a:lstStyle/>
                    <a:p>
                      <a:pPr marL="0" marR="0" algn="l">
                        <a:lnSpc>
                          <a:spcPct val="115000"/>
                        </a:lnSpc>
                        <a:spcBef>
                          <a:spcPts val="0"/>
                        </a:spcBef>
                        <a:spcAft>
                          <a:spcPts val="0"/>
                        </a:spcAft>
                      </a:pPr>
                      <a:r>
                        <a:rPr lang="en-US" sz="1050" b="1" dirty="0">
                          <a:effectLst/>
                        </a:rPr>
                        <a:t>May 9</a:t>
                      </a:r>
                      <a:endParaRPr lang="en-US" sz="1050" b="1" dirty="0">
                        <a:solidFill>
                          <a:srgbClr val="17365D"/>
                        </a:solidFill>
                        <a:effectLst/>
                        <a:latin typeface="Calibri" panose="020F0502020204030204" pitchFamily="34" charset="0"/>
                        <a:ea typeface="Times New Roman" panose="02020603050405020304" pitchFamily="18" charset="0"/>
                        <a:cs typeface="Arial" panose="020B0604020202020204" pitchFamily="34" charset="0"/>
                      </a:endParaRPr>
                    </a:p>
                  </a:txBody>
                  <a:tcPr marL="36285" marR="36285" marT="36285" marB="36285"/>
                </a:tc>
                <a:extLst>
                  <a:ext uri="{0D108BD9-81ED-4DB2-BD59-A6C34878D82A}">
                    <a16:rowId xmlns:a16="http://schemas.microsoft.com/office/drawing/2014/main" val="3323540508"/>
                  </a:ext>
                </a:extLst>
              </a:tr>
            </a:tbl>
          </a:graphicData>
        </a:graphic>
      </p:graphicFrame>
    </p:spTree>
    <p:extLst>
      <p:ext uri="{BB962C8B-B14F-4D97-AF65-F5344CB8AC3E}">
        <p14:creationId xmlns:p14="http://schemas.microsoft.com/office/powerpoint/2010/main" val="3393625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8AA38-851E-1C4F-8B8F-495DCD41628C}"/>
              </a:ext>
            </a:extLst>
          </p:cNvPr>
          <p:cNvSpPr>
            <a:spLocks noGrp="1"/>
          </p:cNvSpPr>
          <p:nvPr>
            <p:ph type="title"/>
          </p:nvPr>
        </p:nvSpPr>
        <p:spPr/>
        <p:txBody>
          <a:bodyPr/>
          <a:lstStyle/>
          <a:p>
            <a:r>
              <a:rPr lang="en-US" dirty="0"/>
              <a:t>Refer student to an academic coach</a:t>
            </a:r>
          </a:p>
        </p:txBody>
      </p:sp>
      <p:sp>
        <p:nvSpPr>
          <p:cNvPr id="3" name="Text Placeholder 2">
            <a:extLst>
              <a:ext uri="{FF2B5EF4-FFF2-40B4-BE49-F238E27FC236}">
                <a16:creationId xmlns:a16="http://schemas.microsoft.com/office/drawing/2014/main" id="{937B47B0-1CC1-5F4E-A405-9E914A6B2F3F}"/>
              </a:ext>
            </a:extLst>
          </p:cNvPr>
          <p:cNvSpPr>
            <a:spLocks noGrp="1"/>
          </p:cNvSpPr>
          <p:nvPr>
            <p:ph type="body" idx="1"/>
          </p:nvPr>
        </p:nvSpPr>
        <p:spPr/>
        <p:txBody>
          <a:bodyPr/>
          <a:lstStyle/>
          <a:p>
            <a:r>
              <a:rPr lang="en-US" dirty="0">
                <a:solidFill>
                  <a:schemeClr val="bg1"/>
                </a:solidFill>
                <a:hlinkClick r:id="rId2"/>
              </a:rPr>
              <a:t>https://ysu.edu/center-for-student-progress/academic-coach-</a:t>
            </a:r>
            <a:r>
              <a:rPr lang="en-US" dirty="0">
                <a:hlinkClick r:id="rId2"/>
              </a:rPr>
              <a:t>request-form</a:t>
            </a:r>
            <a:endParaRPr lang="en-US" dirty="0"/>
          </a:p>
          <a:p>
            <a:endParaRPr lang="en-US" dirty="0"/>
          </a:p>
        </p:txBody>
      </p:sp>
    </p:spTree>
    <p:extLst>
      <p:ext uri="{BB962C8B-B14F-4D97-AF65-F5344CB8AC3E}">
        <p14:creationId xmlns:p14="http://schemas.microsoft.com/office/powerpoint/2010/main" val="3800581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E666CC-BE8F-994C-90D8-3B8F88551227}"/>
              </a:ext>
            </a:extLst>
          </p:cNvPr>
          <p:cNvSpPr>
            <a:spLocks noGrp="1"/>
          </p:cNvSpPr>
          <p:nvPr>
            <p:ph type="title"/>
          </p:nvPr>
        </p:nvSpPr>
        <p:spPr/>
        <p:txBody>
          <a:bodyPr/>
          <a:lstStyle/>
          <a:p>
            <a:r>
              <a:rPr lang="en-US" spc="300" dirty="0"/>
              <a:t>COMMUNICATION CONCERNS</a:t>
            </a:r>
          </a:p>
        </p:txBody>
      </p:sp>
      <p:graphicFrame>
        <p:nvGraphicFramePr>
          <p:cNvPr id="6" name="Content Placeholder 5">
            <a:extLst>
              <a:ext uri="{FF2B5EF4-FFF2-40B4-BE49-F238E27FC236}">
                <a16:creationId xmlns:a16="http://schemas.microsoft.com/office/drawing/2014/main" id="{E2C5B015-1094-E94C-B674-DB45183DEB01}"/>
              </a:ext>
            </a:extLst>
          </p:cNvPr>
          <p:cNvGraphicFramePr>
            <a:graphicFrameLocks noGrp="1"/>
          </p:cNvGraphicFramePr>
          <p:nvPr>
            <p:ph idx="1"/>
            <p:extLst>
              <p:ext uri="{D42A27DB-BD31-4B8C-83A1-F6EECF244321}">
                <p14:modId xmlns:p14="http://schemas.microsoft.com/office/powerpoint/2010/main" val="3715114391"/>
              </p:ext>
            </p:extLst>
          </p:nvPr>
        </p:nvGraphicFramePr>
        <p:xfrm>
          <a:off x="313509" y="2336799"/>
          <a:ext cx="11064240" cy="4251857"/>
        </p:xfrm>
        <a:graphic>
          <a:graphicData uri="http://schemas.openxmlformats.org/drawingml/2006/table">
            <a:tbl>
              <a:tblPr firstRow="1" bandRow="1">
                <a:tableStyleId>{5C22544A-7EE6-4342-B048-85BDC9FD1C3A}</a:tableStyleId>
              </a:tblPr>
              <a:tblGrid>
                <a:gridCol w="5532120">
                  <a:extLst>
                    <a:ext uri="{9D8B030D-6E8A-4147-A177-3AD203B41FA5}">
                      <a16:colId xmlns:a16="http://schemas.microsoft.com/office/drawing/2014/main" val="2251390332"/>
                    </a:ext>
                  </a:extLst>
                </a:gridCol>
                <a:gridCol w="5532120">
                  <a:extLst>
                    <a:ext uri="{9D8B030D-6E8A-4147-A177-3AD203B41FA5}">
                      <a16:colId xmlns:a16="http://schemas.microsoft.com/office/drawing/2014/main" val="2403898832"/>
                    </a:ext>
                  </a:extLst>
                </a:gridCol>
              </a:tblGrid>
              <a:tr h="680054">
                <a:tc>
                  <a:txBody>
                    <a:bodyPr/>
                    <a:lstStyle/>
                    <a:p>
                      <a:pPr algn="ctr"/>
                      <a:r>
                        <a:rPr lang="en-US" sz="2800" dirty="0"/>
                        <a:t>CONCERN</a:t>
                      </a:r>
                    </a:p>
                  </a:txBody>
                  <a:tcPr/>
                </a:tc>
                <a:tc>
                  <a:txBody>
                    <a:bodyPr/>
                    <a:lstStyle/>
                    <a:p>
                      <a:pPr algn="ctr"/>
                      <a:r>
                        <a:rPr lang="en-US" sz="2800" dirty="0"/>
                        <a:t>RESPONSE</a:t>
                      </a:r>
                    </a:p>
                  </a:txBody>
                  <a:tcPr/>
                </a:tc>
                <a:extLst>
                  <a:ext uri="{0D108BD9-81ED-4DB2-BD59-A6C34878D82A}">
                    <a16:rowId xmlns:a16="http://schemas.microsoft.com/office/drawing/2014/main" val="2980052541"/>
                  </a:ext>
                </a:extLst>
              </a:tr>
              <a:tr h="9600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t>Students don’t like being on video</a:t>
                      </a:r>
                    </a:p>
                    <a:p>
                      <a:endParaRPr lang="en-US" sz="1800" b="1" dirty="0"/>
                    </a:p>
                  </a:txBody>
                  <a:tcPr/>
                </a:tc>
                <a:tc>
                  <a:txBody>
                    <a:bodyPr/>
                    <a:lstStyle/>
                    <a:p>
                      <a:r>
                        <a:rPr lang="en-US" sz="2400" b="1" dirty="0"/>
                        <a:t>Can they join in audio only?</a:t>
                      </a:r>
                    </a:p>
                  </a:txBody>
                  <a:tcPr/>
                </a:tc>
                <a:extLst>
                  <a:ext uri="{0D108BD9-81ED-4DB2-BD59-A6C34878D82A}">
                    <a16:rowId xmlns:a16="http://schemas.microsoft.com/office/drawing/2014/main" val="1277835793"/>
                  </a:ext>
                </a:extLst>
              </a:tr>
              <a:tr h="791014">
                <a:tc>
                  <a:txBody>
                    <a:bodyPr/>
                    <a:lstStyle/>
                    <a:p>
                      <a:pPr lvl="0"/>
                      <a:r>
                        <a:rPr lang="en-US" sz="2400" b="1" dirty="0"/>
                        <a:t>Faculty response time</a:t>
                      </a:r>
                    </a:p>
                    <a:p>
                      <a:endParaRPr lang="en-US" sz="2400" b="1" dirty="0"/>
                    </a:p>
                  </a:txBody>
                  <a:tcPr/>
                </a:tc>
                <a:tc>
                  <a:txBody>
                    <a:bodyPr/>
                    <a:lstStyle/>
                    <a:p>
                      <a:r>
                        <a:rPr lang="en-US" sz="2400" b="1" dirty="0"/>
                        <a:t>Make announcements that </a:t>
                      </a:r>
                      <a:r>
                        <a:rPr lang="en-US" sz="2400" b="1" dirty="0" smtClean="0"/>
                        <a:t>address </a:t>
                      </a:r>
                      <a:r>
                        <a:rPr lang="en-US" sz="2400" b="1" dirty="0"/>
                        <a:t>common concerns</a:t>
                      </a:r>
                    </a:p>
                  </a:txBody>
                  <a:tcPr/>
                </a:tc>
                <a:extLst>
                  <a:ext uri="{0D108BD9-81ED-4DB2-BD59-A6C34878D82A}">
                    <a16:rowId xmlns:a16="http://schemas.microsoft.com/office/drawing/2014/main" val="2659859851"/>
                  </a:ext>
                </a:extLst>
              </a:tr>
              <a:tr h="600047">
                <a:tc>
                  <a:txBody>
                    <a:bodyPr/>
                    <a:lstStyle/>
                    <a:p>
                      <a:r>
                        <a:rPr lang="en-US" sz="2400" b="1" dirty="0"/>
                        <a:t>Don’t know their current grade</a:t>
                      </a:r>
                    </a:p>
                  </a:txBody>
                  <a:tcPr/>
                </a:tc>
                <a:tc>
                  <a:txBody>
                    <a:bodyPr/>
                    <a:lstStyle/>
                    <a:p>
                      <a:r>
                        <a:rPr lang="en-US" sz="2400" b="1" dirty="0"/>
                        <a:t>Consider calculating</a:t>
                      </a:r>
                    </a:p>
                  </a:txBody>
                  <a:tcPr/>
                </a:tc>
                <a:extLst>
                  <a:ext uri="{0D108BD9-81ED-4DB2-BD59-A6C34878D82A}">
                    <a16:rowId xmlns:a16="http://schemas.microsoft.com/office/drawing/2014/main" val="2524712417"/>
                  </a:ext>
                </a:extLst>
              </a:tr>
              <a:tr h="600047">
                <a:tc>
                  <a:txBody>
                    <a:bodyPr/>
                    <a:lstStyle/>
                    <a:p>
                      <a:endParaRPr lang="en-US" sz="2400" b="1" dirty="0"/>
                    </a:p>
                    <a:p>
                      <a:r>
                        <a:rPr lang="en-US" sz="2400" b="1" dirty="0"/>
                        <a:t>New policies: C/NC vs. Withdrawals</a:t>
                      </a:r>
                    </a:p>
                  </a:txBody>
                  <a:tcPr/>
                </a:tc>
                <a:tc>
                  <a:txBody>
                    <a:bodyPr/>
                    <a:lstStyle/>
                    <a:p>
                      <a:r>
                        <a:rPr lang="en-US" sz="2400" b="1" dirty="0"/>
                        <a:t>Make recommendations based on circumstances</a:t>
                      </a:r>
                    </a:p>
                    <a:p>
                      <a:r>
                        <a:rPr lang="en-US" sz="2400" b="1" dirty="0"/>
                        <a:t>Make referral to advisor</a:t>
                      </a:r>
                    </a:p>
                  </a:txBody>
                  <a:tcPr/>
                </a:tc>
                <a:extLst>
                  <a:ext uri="{0D108BD9-81ED-4DB2-BD59-A6C34878D82A}">
                    <a16:rowId xmlns:a16="http://schemas.microsoft.com/office/drawing/2014/main" val="1044059935"/>
                  </a:ext>
                </a:extLst>
              </a:tr>
            </a:tbl>
          </a:graphicData>
        </a:graphic>
      </p:graphicFrame>
    </p:spTree>
    <p:extLst>
      <p:ext uri="{BB962C8B-B14F-4D97-AF65-F5344CB8AC3E}">
        <p14:creationId xmlns:p14="http://schemas.microsoft.com/office/powerpoint/2010/main" val="2532923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63330F6-0A9D-2542-B648-FDE6EFF0B4BD}"/>
              </a:ext>
            </a:extLst>
          </p:cNvPr>
          <p:cNvSpPr>
            <a:spLocks noGrp="1"/>
          </p:cNvSpPr>
          <p:nvPr>
            <p:ph type="title"/>
          </p:nvPr>
        </p:nvSpPr>
        <p:spPr/>
        <p:txBody>
          <a:bodyPr/>
          <a:lstStyle/>
          <a:p>
            <a:r>
              <a:rPr lang="en-US" dirty="0"/>
              <a:t>Technology Concerns</a:t>
            </a:r>
          </a:p>
        </p:txBody>
      </p:sp>
      <p:sp>
        <p:nvSpPr>
          <p:cNvPr id="5" name="Content Placeholder 4">
            <a:extLst>
              <a:ext uri="{FF2B5EF4-FFF2-40B4-BE49-F238E27FC236}">
                <a16:creationId xmlns:a16="http://schemas.microsoft.com/office/drawing/2014/main" id="{DB18667D-E37E-D94D-A98E-7C415E3153FE}"/>
              </a:ext>
            </a:extLst>
          </p:cNvPr>
          <p:cNvSpPr>
            <a:spLocks noGrp="1"/>
          </p:cNvSpPr>
          <p:nvPr>
            <p:ph sz="half" idx="1"/>
          </p:nvPr>
        </p:nvSpPr>
        <p:spPr>
          <a:xfrm>
            <a:off x="186267" y="2336872"/>
            <a:ext cx="4944533" cy="2099661"/>
          </a:xfrm>
          <a:solidFill>
            <a:schemeClr val="tx1"/>
          </a:solidFill>
        </p:spPr>
        <p:txBody>
          <a:bodyPr>
            <a:normAutofit lnSpcReduction="10000"/>
          </a:bodyPr>
          <a:lstStyle/>
          <a:p>
            <a:pPr marL="0" indent="0">
              <a:buNone/>
            </a:pPr>
            <a:r>
              <a:rPr lang="en-US" b="1" u="sng" dirty="0">
                <a:solidFill>
                  <a:schemeClr val="bg1"/>
                </a:solidFill>
              </a:rPr>
              <a:t>Writing Center Referrals</a:t>
            </a:r>
            <a:endParaRPr lang="en-US" dirty="0"/>
          </a:p>
          <a:p>
            <a:r>
              <a:rPr lang="en-US" dirty="0">
                <a:solidFill>
                  <a:schemeClr val="bg1"/>
                </a:solidFill>
              </a:rPr>
              <a:t>MS Office guidance</a:t>
            </a:r>
          </a:p>
          <a:p>
            <a:r>
              <a:rPr lang="en-US" dirty="0">
                <a:solidFill>
                  <a:schemeClr val="bg1"/>
                </a:solidFill>
              </a:rPr>
              <a:t>PowerPoint tutorials and podcasts</a:t>
            </a:r>
          </a:p>
          <a:p>
            <a:pPr marL="0" indent="0" algn="ctr">
              <a:buNone/>
            </a:pPr>
            <a:r>
              <a:rPr lang="en-US" dirty="0">
                <a:solidFill>
                  <a:schemeClr val="bg1"/>
                </a:solidFill>
                <a:hlinkClick r:id="rId2"/>
              </a:rPr>
              <a:t>WC Online</a:t>
            </a:r>
            <a:endParaRPr lang="en-US" dirty="0">
              <a:solidFill>
                <a:schemeClr val="bg1"/>
              </a:solidFill>
            </a:endParaRPr>
          </a:p>
          <a:p>
            <a:pPr marL="0" indent="0">
              <a:buNone/>
            </a:pPr>
            <a:endParaRPr lang="en-US" dirty="0">
              <a:solidFill>
                <a:schemeClr val="bg1"/>
              </a:solidFill>
            </a:endParaRPr>
          </a:p>
          <a:p>
            <a:endParaRPr lang="en-US" dirty="0"/>
          </a:p>
        </p:txBody>
      </p:sp>
      <p:sp>
        <p:nvSpPr>
          <p:cNvPr id="6" name="Content Placeholder 5">
            <a:extLst>
              <a:ext uri="{FF2B5EF4-FFF2-40B4-BE49-F238E27FC236}">
                <a16:creationId xmlns:a16="http://schemas.microsoft.com/office/drawing/2014/main" id="{44E149FE-35D4-4342-8F6D-6A05E834C1AA}"/>
              </a:ext>
            </a:extLst>
          </p:cNvPr>
          <p:cNvSpPr>
            <a:spLocks noGrp="1"/>
          </p:cNvSpPr>
          <p:nvPr>
            <p:ph sz="half" idx="2"/>
          </p:nvPr>
        </p:nvSpPr>
        <p:spPr>
          <a:xfrm>
            <a:off x="5594123" y="2336873"/>
            <a:ext cx="6089877" cy="2099660"/>
          </a:xfrm>
          <a:solidFill>
            <a:schemeClr val="tx1"/>
          </a:solidFill>
        </p:spPr>
        <p:txBody>
          <a:bodyPr>
            <a:normAutofit lnSpcReduction="10000"/>
          </a:bodyPr>
          <a:lstStyle/>
          <a:p>
            <a:pPr marL="0" indent="0" algn="ctr">
              <a:buNone/>
            </a:pPr>
            <a:r>
              <a:rPr lang="en-US" b="1" u="sng" dirty="0">
                <a:solidFill>
                  <a:schemeClr val="bg1"/>
                </a:solidFill>
              </a:rPr>
              <a:t>Virtual Drop-in appointments for tech support</a:t>
            </a:r>
          </a:p>
          <a:p>
            <a:pPr marL="0" indent="0" algn="ctr">
              <a:buNone/>
            </a:pPr>
            <a:endParaRPr lang="en-US" dirty="0">
              <a:solidFill>
                <a:schemeClr val="bg1">
                  <a:alpha val="72000"/>
                </a:schemeClr>
              </a:solidFill>
              <a:hlinkClick r:id="rId3"/>
            </a:endParaRPr>
          </a:p>
          <a:p>
            <a:pPr marL="0" indent="0" algn="ctr">
              <a:buNone/>
            </a:pPr>
            <a:r>
              <a:rPr lang="en-US" dirty="0">
                <a:solidFill>
                  <a:schemeClr val="bg1">
                    <a:alpha val="72000"/>
                  </a:schemeClr>
                </a:solidFill>
                <a:hlinkClick r:id="rId3"/>
              </a:rPr>
              <a:t>https://ysu.edu/student-connect-rooms</a:t>
            </a:r>
            <a:endParaRPr lang="en-US" dirty="0">
              <a:solidFill>
                <a:schemeClr val="bg1">
                  <a:alpha val="72000"/>
                </a:schemeClr>
              </a:solidFill>
            </a:endParaRPr>
          </a:p>
          <a:p>
            <a:pPr marL="0" indent="0">
              <a:buNone/>
            </a:pPr>
            <a:endParaRPr lang="en-US" dirty="0">
              <a:solidFill>
                <a:schemeClr val="bg1"/>
              </a:solidFill>
            </a:endParaRPr>
          </a:p>
        </p:txBody>
      </p:sp>
      <p:sp>
        <p:nvSpPr>
          <p:cNvPr id="7" name="TextBox 6">
            <a:extLst>
              <a:ext uri="{FF2B5EF4-FFF2-40B4-BE49-F238E27FC236}">
                <a16:creationId xmlns:a16="http://schemas.microsoft.com/office/drawing/2014/main" id="{65D2F771-B29A-0E42-9513-A8A94FDA79A9}"/>
              </a:ext>
            </a:extLst>
          </p:cNvPr>
          <p:cNvSpPr txBox="1"/>
          <p:nvPr/>
        </p:nvSpPr>
        <p:spPr>
          <a:xfrm>
            <a:off x="6574408" y="5058134"/>
            <a:ext cx="4618124" cy="461665"/>
          </a:xfrm>
          <a:prstGeom prst="rect">
            <a:avLst/>
          </a:prstGeom>
          <a:solidFill>
            <a:schemeClr val="tx1"/>
          </a:solidFill>
        </p:spPr>
        <p:txBody>
          <a:bodyPr wrap="none" rtlCol="0">
            <a:spAutoFit/>
          </a:bodyPr>
          <a:lstStyle/>
          <a:p>
            <a:r>
              <a:rPr lang="en-US" sz="2400" b="1" dirty="0">
                <a:solidFill>
                  <a:schemeClr val="bg1"/>
                </a:solidFill>
              </a:rPr>
              <a:t>Tech Help Desk: 330-941-1595</a:t>
            </a:r>
          </a:p>
        </p:txBody>
      </p:sp>
      <p:sp>
        <p:nvSpPr>
          <p:cNvPr id="2" name="TextBox 1"/>
          <p:cNvSpPr txBox="1"/>
          <p:nvPr/>
        </p:nvSpPr>
        <p:spPr>
          <a:xfrm>
            <a:off x="186267" y="5196633"/>
            <a:ext cx="4944533" cy="1200329"/>
          </a:xfrm>
          <a:prstGeom prst="rect">
            <a:avLst/>
          </a:prstGeom>
          <a:solidFill>
            <a:schemeClr val="tx1"/>
          </a:solidFill>
        </p:spPr>
        <p:txBody>
          <a:bodyPr wrap="square" rtlCol="0">
            <a:spAutoFit/>
          </a:bodyPr>
          <a:lstStyle/>
          <a:p>
            <a:r>
              <a:rPr lang="en-US" b="1" u="sng" dirty="0" smtClean="0">
                <a:solidFill>
                  <a:schemeClr val="bg1"/>
                </a:solidFill>
              </a:rPr>
              <a:t>Equipment and </a:t>
            </a:r>
            <a:r>
              <a:rPr lang="en-US" b="1" u="sng" dirty="0" err="1" smtClean="0">
                <a:solidFill>
                  <a:schemeClr val="bg1"/>
                </a:solidFill>
              </a:rPr>
              <a:t>Wifi</a:t>
            </a:r>
            <a:r>
              <a:rPr lang="en-US" b="1" u="sng" dirty="0" smtClean="0">
                <a:solidFill>
                  <a:schemeClr val="bg1"/>
                </a:solidFill>
              </a:rPr>
              <a:t> Needs</a:t>
            </a:r>
          </a:p>
          <a:p>
            <a:r>
              <a:rPr lang="en-US" dirty="0" smtClean="0">
                <a:solidFill>
                  <a:schemeClr val="bg1"/>
                </a:solidFill>
              </a:rPr>
              <a:t>Email Jeff Wormley: </a:t>
            </a:r>
            <a:r>
              <a:rPr lang="en-US" dirty="0" smtClean="0">
                <a:solidFill>
                  <a:schemeClr val="bg1"/>
                </a:solidFill>
                <a:hlinkClick r:id="rId4"/>
              </a:rPr>
              <a:t>jtwormley@ysu.edu</a:t>
            </a:r>
            <a:endParaRPr lang="en-US" dirty="0" smtClean="0">
              <a:solidFill>
                <a:schemeClr val="bg1"/>
              </a:solidFill>
            </a:endParaRP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1920954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03A3BF23-CE66-AC42-8212-01FB49742CB4}"/>
              </a:ext>
            </a:extLst>
          </p:cNvPr>
          <p:cNvSpPr>
            <a:spLocks noGrp="1"/>
          </p:cNvSpPr>
          <p:nvPr>
            <p:ph type="title"/>
          </p:nvPr>
        </p:nvSpPr>
        <p:spPr/>
        <p:txBody>
          <a:bodyPr/>
          <a:lstStyle/>
          <a:p>
            <a:r>
              <a:rPr lang="en-US" dirty="0"/>
              <a:t>Your Concerns: Early Alert Reporting System</a:t>
            </a:r>
          </a:p>
        </p:txBody>
      </p:sp>
      <p:sp>
        <p:nvSpPr>
          <p:cNvPr id="16" name="Content Placeholder 15">
            <a:extLst>
              <a:ext uri="{FF2B5EF4-FFF2-40B4-BE49-F238E27FC236}">
                <a16:creationId xmlns:a16="http://schemas.microsoft.com/office/drawing/2014/main" id="{A9A82116-5534-7A44-8470-503227A014B0}"/>
              </a:ext>
            </a:extLst>
          </p:cNvPr>
          <p:cNvSpPr>
            <a:spLocks noGrp="1"/>
          </p:cNvSpPr>
          <p:nvPr>
            <p:ph idx="1"/>
          </p:nvPr>
        </p:nvSpPr>
        <p:spPr>
          <a:xfrm>
            <a:off x="680321" y="2336873"/>
            <a:ext cx="9613861" cy="1005417"/>
          </a:xfrm>
        </p:spPr>
        <p:txBody>
          <a:bodyPr/>
          <a:lstStyle/>
          <a:p>
            <a:r>
              <a:rPr lang="en-US" dirty="0"/>
              <a:t>Access link through YSU portal</a:t>
            </a:r>
          </a:p>
          <a:p>
            <a:pPr lvl="1"/>
            <a:r>
              <a:rPr lang="en-US" dirty="0"/>
              <a:t>”Starfish Replacement – YSU EARS”</a:t>
            </a:r>
          </a:p>
          <a:p>
            <a:pPr lvl="1"/>
            <a:endParaRPr lang="en-US" dirty="0"/>
          </a:p>
          <a:p>
            <a:pPr marL="457200" lvl="1" indent="0">
              <a:buNone/>
            </a:pPr>
            <a:endParaRPr lang="en-US" dirty="0"/>
          </a:p>
          <a:p>
            <a:pPr marL="457200" lvl="1" indent="0">
              <a:buNone/>
            </a:pPr>
            <a:endParaRPr lang="en-US" dirty="0"/>
          </a:p>
        </p:txBody>
      </p:sp>
      <p:graphicFrame>
        <p:nvGraphicFramePr>
          <p:cNvPr id="17" name="Table 16">
            <a:extLst>
              <a:ext uri="{FF2B5EF4-FFF2-40B4-BE49-F238E27FC236}">
                <a16:creationId xmlns:a16="http://schemas.microsoft.com/office/drawing/2014/main" id="{8B8FF772-4080-9740-8552-BC2578E3E7B0}"/>
              </a:ext>
            </a:extLst>
          </p:cNvPr>
          <p:cNvGraphicFramePr>
            <a:graphicFrameLocks noGrp="1"/>
          </p:cNvGraphicFramePr>
          <p:nvPr>
            <p:extLst>
              <p:ext uri="{D42A27DB-BD31-4B8C-83A1-F6EECF244321}">
                <p14:modId xmlns:p14="http://schemas.microsoft.com/office/powerpoint/2010/main" val="3944950724"/>
              </p:ext>
            </p:extLst>
          </p:nvPr>
        </p:nvGraphicFramePr>
        <p:xfrm>
          <a:off x="680322" y="3626069"/>
          <a:ext cx="9961402" cy="2809686"/>
        </p:xfrm>
        <a:graphic>
          <a:graphicData uri="http://schemas.openxmlformats.org/drawingml/2006/table">
            <a:tbl>
              <a:tblPr firstRow="1" bandRow="1">
                <a:tableStyleId>{5C22544A-7EE6-4342-B048-85BDC9FD1C3A}</a:tableStyleId>
              </a:tblPr>
              <a:tblGrid>
                <a:gridCol w="3245302">
                  <a:extLst>
                    <a:ext uri="{9D8B030D-6E8A-4147-A177-3AD203B41FA5}">
                      <a16:colId xmlns:a16="http://schemas.microsoft.com/office/drawing/2014/main" val="2070817390"/>
                    </a:ext>
                  </a:extLst>
                </a:gridCol>
                <a:gridCol w="3245302">
                  <a:extLst>
                    <a:ext uri="{9D8B030D-6E8A-4147-A177-3AD203B41FA5}">
                      <a16:colId xmlns:a16="http://schemas.microsoft.com/office/drawing/2014/main" val="3106116381"/>
                    </a:ext>
                  </a:extLst>
                </a:gridCol>
                <a:gridCol w="1735399">
                  <a:extLst>
                    <a:ext uri="{9D8B030D-6E8A-4147-A177-3AD203B41FA5}">
                      <a16:colId xmlns:a16="http://schemas.microsoft.com/office/drawing/2014/main" val="465301695"/>
                    </a:ext>
                  </a:extLst>
                </a:gridCol>
                <a:gridCol w="1735399">
                  <a:extLst>
                    <a:ext uri="{9D8B030D-6E8A-4147-A177-3AD203B41FA5}">
                      <a16:colId xmlns:a16="http://schemas.microsoft.com/office/drawing/2014/main" val="4082943332"/>
                    </a:ext>
                  </a:extLst>
                </a:gridCol>
              </a:tblGrid>
              <a:tr h="404549">
                <a:tc>
                  <a:txBody>
                    <a:bodyPr/>
                    <a:lstStyle/>
                    <a:p>
                      <a:pPr algn="ctr"/>
                      <a:r>
                        <a:rPr lang="en-US" dirty="0"/>
                        <a:t>EARLY ALERT</a:t>
                      </a:r>
                    </a:p>
                    <a:p>
                      <a:pPr algn="ctr"/>
                      <a:r>
                        <a:rPr lang="en-US" dirty="0"/>
                        <a:t>REPORTING</a:t>
                      </a:r>
                    </a:p>
                    <a:p>
                      <a:pPr algn="ctr"/>
                      <a:r>
                        <a:rPr lang="en-US" dirty="0"/>
                        <a:t>SYSTEM</a:t>
                      </a:r>
                    </a:p>
                  </a:txBody>
                  <a:tcPr/>
                </a:tc>
                <a:tc>
                  <a:txBody>
                    <a:bodyPr/>
                    <a:lstStyle/>
                    <a:p>
                      <a:pPr algn="ctr"/>
                      <a:r>
                        <a:rPr lang="en-US" dirty="0"/>
                        <a:t>Low grades flag, poor attendance, never attended</a:t>
                      </a:r>
                    </a:p>
                  </a:txBody>
                  <a:tcPr/>
                </a:tc>
                <a:tc>
                  <a:txBody>
                    <a:bodyPr/>
                    <a:lstStyle/>
                    <a:p>
                      <a:pPr algn="ctr"/>
                      <a:r>
                        <a:rPr lang="en-US" dirty="0"/>
                        <a:t>Low grades for</a:t>
                      </a:r>
                    </a:p>
                    <a:p>
                      <a:pPr algn="ctr"/>
                      <a:r>
                        <a:rPr lang="en-US" dirty="0"/>
                        <a:t>Writing</a:t>
                      </a:r>
                    </a:p>
                  </a:txBody>
                  <a:tcPr/>
                </a:tc>
                <a:tc>
                  <a:txBody>
                    <a:bodyPr/>
                    <a:lstStyle/>
                    <a:p>
                      <a:pPr algn="ctr"/>
                      <a:r>
                        <a:rPr lang="en-US" dirty="0"/>
                        <a:t>Low Grades for</a:t>
                      </a:r>
                    </a:p>
                    <a:p>
                      <a:pPr algn="ctr"/>
                      <a:r>
                        <a:rPr lang="en-US" dirty="0"/>
                        <a:t>Math</a:t>
                      </a:r>
                    </a:p>
                  </a:txBody>
                  <a:tcPr/>
                </a:tc>
                <a:extLst>
                  <a:ext uri="{0D108BD9-81ED-4DB2-BD59-A6C34878D82A}">
                    <a16:rowId xmlns:a16="http://schemas.microsoft.com/office/drawing/2014/main" val="3191521921"/>
                  </a:ext>
                </a:extLst>
              </a:tr>
              <a:tr h="947643">
                <a:tc>
                  <a:txBody>
                    <a:bodyPr/>
                    <a:lstStyle/>
                    <a:p>
                      <a:r>
                        <a:rPr lang="en-US" b="1" dirty="0"/>
                        <a:t>Who does outreach?</a:t>
                      </a:r>
                    </a:p>
                  </a:txBody>
                  <a:tcPr/>
                </a:tc>
                <a:tc>
                  <a:txBody>
                    <a:bodyPr/>
                    <a:lstStyle/>
                    <a:p>
                      <a:r>
                        <a:rPr lang="en-US" dirty="0"/>
                        <a:t>CSP and other campus staff</a:t>
                      </a:r>
                    </a:p>
                    <a:p>
                      <a:endParaRPr lang="en-US" dirty="0"/>
                    </a:p>
                  </a:txBody>
                  <a:tcPr/>
                </a:tc>
                <a:tc>
                  <a:txBody>
                    <a:bodyPr/>
                    <a:lstStyle/>
                    <a:p>
                      <a:pPr algn="ctr"/>
                      <a:r>
                        <a:rPr lang="en-US" dirty="0"/>
                        <a:t>Angela Messenger</a:t>
                      </a:r>
                    </a:p>
                  </a:txBody>
                  <a:tcPr/>
                </a:tc>
                <a:tc>
                  <a:txBody>
                    <a:bodyPr/>
                    <a:lstStyle/>
                    <a:p>
                      <a:pPr algn="ctr"/>
                      <a:r>
                        <a:rPr lang="en-US" dirty="0"/>
                        <a:t>Jessie Jones-Canter</a:t>
                      </a:r>
                    </a:p>
                  </a:txBody>
                  <a:tcPr/>
                </a:tc>
                <a:extLst>
                  <a:ext uri="{0D108BD9-81ED-4DB2-BD59-A6C34878D82A}">
                    <a16:rowId xmlns:a16="http://schemas.microsoft.com/office/drawing/2014/main" val="3027185757"/>
                  </a:ext>
                </a:extLst>
              </a:tr>
              <a:tr h="947643">
                <a:tc>
                  <a:txBody>
                    <a:bodyPr/>
                    <a:lstStyle/>
                    <a:p>
                      <a:r>
                        <a:rPr lang="en-US" b="1" dirty="0"/>
                        <a:t>How is outreach done?</a:t>
                      </a:r>
                    </a:p>
                  </a:txBody>
                  <a:tcPr/>
                </a:tc>
                <a:tc>
                  <a:txBody>
                    <a:bodyPr/>
                    <a:lstStyle/>
                    <a:p>
                      <a:r>
                        <a:rPr lang="en-US" dirty="0"/>
                        <a:t>Phone calls</a:t>
                      </a:r>
                    </a:p>
                    <a:p>
                      <a:r>
                        <a:rPr lang="en-US" dirty="0"/>
                        <a:t>Text messages</a:t>
                      </a:r>
                    </a:p>
                    <a:p>
                      <a:r>
                        <a:rPr lang="en-US" dirty="0"/>
                        <a:t>Emails</a:t>
                      </a:r>
                    </a:p>
                  </a:txBody>
                  <a:tcPr/>
                </a:tc>
                <a:tc>
                  <a:txBody>
                    <a:bodyPr/>
                    <a:lstStyle/>
                    <a:p>
                      <a:pPr algn="ctr"/>
                      <a:r>
                        <a:rPr lang="en-US" dirty="0"/>
                        <a:t>Emails</a:t>
                      </a:r>
                    </a:p>
                  </a:txBody>
                  <a:tcPr/>
                </a:tc>
                <a:tc>
                  <a:txBody>
                    <a:bodyPr/>
                    <a:lstStyle/>
                    <a:p>
                      <a:pPr algn="ctr"/>
                      <a:r>
                        <a:rPr lang="en-US" dirty="0"/>
                        <a:t>Phone calls</a:t>
                      </a:r>
                    </a:p>
                    <a:p>
                      <a:pPr algn="ctr"/>
                      <a:r>
                        <a:rPr lang="en-US" dirty="0"/>
                        <a:t>Emails</a:t>
                      </a:r>
                    </a:p>
                  </a:txBody>
                  <a:tcPr/>
                </a:tc>
                <a:extLst>
                  <a:ext uri="{0D108BD9-81ED-4DB2-BD59-A6C34878D82A}">
                    <a16:rowId xmlns:a16="http://schemas.microsoft.com/office/drawing/2014/main" val="1341695170"/>
                  </a:ext>
                </a:extLst>
              </a:tr>
            </a:tbl>
          </a:graphicData>
        </a:graphic>
      </p:graphicFrame>
    </p:spTree>
    <p:extLst>
      <p:ext uri="{BB962C8B-B14F-4D97-AF65-F5344CB8AC3E}">
        <p14:creationId xmlns:p14="http://schemas.microsoft.com/office/powerpoint/2010/main" val="3755675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23D5A-8A34-5446-8456-EB18807A5415}"/>
              </a:ext>
            </a:extLst>
          </p:cNvPr>
          <p:cNvSpPr>
            <a:spLocks noGrp="1"/>
          </p:cNvSpPr>
          <p:nvPr>
            <p:ph type="title"/>
          </p:nvPr>
        </p:nvSpPr>
        <p:spPr/>
        <p:txBody>
          <a:bodyPr/>
          <a:lstStyle/>
          <a:p>
            <a:r>
              <a:rPr lang="en-US" dirty="0"/>
              <a:t>MOST COMMON REFERRALS/RESOURCES</a:t>
            </a:r>
          </a:p>
        </p:txBody>
      </p:sp>
      <p:graphicFrame>
        <p:nvGraphicFramePr>
          <p:cNvPr id="4" name="Content Placeholder 3">
            <a:extLst>
              <a:ext uri="{FF2B5EF4-FFF2-40B4-BE49-F238E27FC236}">
                <a16:creationId xmlns:a16="http://schemas.microsoft.com/office/drawing/2014/main" id="{CAD733D4-50B1-E74D-BD78-117B375DFC71}"/>
              </a:ext>
            </a:extLst>
          </p:cNvPr>
          <p:cNvGraphicFramePr>
            <a:graphicFrameLocks noGrp="1"/>
          </p:cNvGraphicFramePr>
          <p:nvPr>
            <p:ph idx="1"/>
            <p:extLst>
              <p:ext uri="{D42A27DB-BD31-4B8C-83A1-F6EECF244321}">
                <p14:modId xmlns:p14="http://schemas.microsoft.com/office/powerpoint/2010/main" val="119978530"/>
              </p:ext>
            </p:extLst>
          </p:nvPr>
        </p:nvGraphicFramePr>
        <p:xfrm>
          <a:off x="-2" y="1989955"/>
          <a:ext cx="12192004" cy="4958127"/>
        </p:xfrm>
        <a:graphic>
          <a:graphicData uri="http://schemas.openxmlformats.org/drawingml/2006/table">
            <a:tbl>
              <a:tblPr firstRow="1" bandRow="1">
                <a:tableStyleId>{5C22544A-7EE6-4342-B048-85BDC9FD1C3A}</a:tableStyleId>
              </a:tblPr>
              <a:tblGrid>
                <a:gridCol w="3048001">
                  <a:extLst>
                    <a:ext uri="{9D8B030D-6E8A-4147-A177-3AD203B41FA5}">
                      <a16:colId xmlns:a16="http://schemas.microsoft.com/office/drawing/2014/main" val="3250461884"/>
                    </a:ext>
                  </a:extLst>
                </a:gridCol>
                <a:gridCol w="3048001">
                  <a:extLst>
                    <a:ext uri="{9D8B030D-6E8A-4147-A177-3AD203B41FA5}">
                      <a16:colId xmlns:a16="http://schemas.microsoft.com/office/drawing/2014/main" val="3532978289"/>
                    </a:ext>
                  </a:extLst>
                </a:gridCol>
                <a:gridCol w="3048001">
                  <a:extLst>
                    <a:ext uri="{9D8B030D-6E8A-4147-A177-3AD203B41FA5}">
                      <a16:colId xmlns:a16="http://schemas.microsoft.com/office/drawing/2014/main" val="3897279446"/>
                    </a:ext>
                  </a:extLst>
                </a:gridCol>
                <a:gridCol w="3048001">
                  <a:extLst>
                    <a:ext uri="{9D8B030D-6E8A-4147-A177-3AD203B41FA5}">
                      <a16:colId xmlns:a16="http://schemas.microsoft.com/office/drawing/2014/main" val="3716045757"/>
                    </a:ext>
                  </a:extLst>
                </a:gridCol>
              </a:tblGrid>
              <a:tr h="438004">
                <a:tc>
                  <a:txBody>
                    <a:bodyPr/>
                    <a:lstStyle/>
                    <a:p>
                      <a:pPr algn="ctr"/>
                      <a:r>
                        <a:rPr lang="en-US" dirty="0"/>
                        <a:t>Service</a:t>
                      </a:r>
                    </a:p>
                  </a:txBody>
                  <a:tcPr/>
                </a:tc>
                <a:tc>
                  <a:txBody>
                    <a:bodyPr/>
                    <a:lstStyle/>
                    <a:p>
                      <a:pPr algn="ctr"/>
                      <a:r>
                        <a:rPr lang="en-US" dirty="0"/>
                        <a:t>What is offered online?</a:t>
                      </a:r>
                    </a:p>
                  </a:txBody>
                  <a:tcPr/>
                </a:tc>
                <a:tc>
                  <a:txBody>
                    <a:bodyPr/>
                    <a:lstStyle/>
                    <a:p>
                      <a:pPr algn="ctr"/>
                      <a:r>
                        <a:rPr lang="en-US" dirty="0" smtClean="0"/>
                        <a:t>Website</a:t>
                      </a:r>
                      <a:endParaRPr lang="en-US" dirty="0"/>
                    </a:p>
                  </a:txBody>
                  <a:tcPr/>
                </a:tc>
                <a:tc>
                  <a:txBody>
                    <a:bodyPr/>
                    <a:lstStyle/>
                    <a:p>
                      <a:pPr algn="ctr"/>
                      <a:r>
                        <a:rPr lang="en-US" dirty="0"/>
                        <a:t>Email</a:t>
                      </a:r>
                    </a:p>
                  </a:txBody>
                  <a:tcPr/>
                </a:tc>
                <a:extLst>
                  <a:ext uri="{0D108BD9-81ED-4DB2-BD59-A6C34878D82A}">
                    <a16:rowId xmlns:a16="http://schemas.microsoft.com/office/drawing/2014/main" val="1781020535"/>
                  </a:ext>
                </a:extLst>
              </a:tr>
              <a:tr h="756005">
                <a:tc>
                  <a:txBody>
                    <a:bodyPr/>
                    <a:lstStyle/>
                    <a:p>
                      <a:r>
                        <a:rPr lang="en-US" sz="1200" dirty="0"/>
                        <a:t>Center for Student Progress</a:t>
                      </a:r>
                    </a:p>
                  </a:txBody>
                  <a:tcPr/>
                </a:tc>
                <a:tc>
                  <a:txBody>
                    <a:bodyPr/>
                    <a:lstStyle/>
                    <a:p>
                      <a:r>
                        <a:rPr lang="en-US" sz="1200" dirty="0"/>
                        <a:t>Academic Coaching, </a:t>
                      </a:r>
                    </a:p>
                    <a:p>
                      <a:r>
                        <a:rPr lang="en-US" sz="1200" dirty="0"/>
                        <a:t>SI, Tutoring</a:t>
                      </a:r>
                    </a:p>
                  </a:txBody>
                  <a:tcPr/>
                </a:tc>
                <a:tc>
                  <a:txBody>
                    <a:bodyPr/>
                    <a:lstStyle/>
                    <a:p>
                      <a:r>
                        <a:rPr lang="en-US" sz="1200" dirty="0"/>
                        <a:t>https://</a:t>
                      </a:r>
                      <a:r>
                        <a:rPr lang="en-US" sz="1200" dirty="0" err="1"/>
                        <a:t>ysu.edu</a:t>
                      </a:r>
                      <a:r>
                        <a:rPr lang="en-US" sz="1200" dirty="0"/>
                        <a:t>/center-for-student-progress</a:t>
                      </a:r>
                    </a:p>
                  </a:txBody>
                  <a:tcPr/>
                </a:tc>
                <a:tc>
                  <a:txBody>
                    <a:bodyPr/>
                    <a:lstStyle/>
                    <a:p>
                      <a:r>
                        <a:rPr lang="en-US" sz="1200" dirty="0" err="1"/>
                        <a:t>csp@ysu.edu</a:t>
                      </a:r>
                      <a:endParaRPr lang="en-US" sz="1200" dirty="0"/>
                    </a:p>
                  </a:txBody>
                  <a:tcPr/>
                </a:tc>
                <a:extLst>
                  <a:ext uri="{0D108BD9-81ED-4DB2-BD59-A6C34878D82A}">
                    <a16:rowId xmlns:a16="http://schemas.microsoft.com/office/drawing/2014/main" val="2193621550"/>
                  </a:ext>
                </a:extLst>
              </a:tr>
              <a:tr h="698524">
                <a:tc>
                  <a:txBody>
                    <a:bodyPr/>
                    <a:lstStyle/>
                    <a:p>
                      <a:r>
                        <a:rPr lang="en-US" sz="1200" dirty="0"/>
                        <a:t>Disability Services</a:t>
                      </a:r>
                    </a:p>
                  </a:txBody>
                  <a:tcPr/>
                </a:tc>
                <a:tc>
                  <a:txBody>
                    <a:bodyPr/>
                    <a:lstStyle/>
                    <a:p>
                      <a:r>
                        <a:rPr lang="en-US" sz="1200" dirty="0"/>
                        <a:t>Intake </a:t>
                      </a:r>
                      <a:r>
                        <a:rPr lang="en-US" sz="1200" dirty="0" smtClean="0"/>
                        <a:t>appointments</a:t>
                      </a:r>
                      <a:endParaRPr lang="en-US" sz="1200" dirty="0"/>
                    </a:p>
                    <a:p>
                      <a:r>
                        <a:rPr lang="en-US" sz="1200" dirty="0"/>
                        <a:t>Accommodation support</a:t>
                      </a:r>
                    </a:p>
                    <a:p>
                      <a:r>
                        <a:rPr lang="en-US" sz="1200" dirty="0"/>
                        <a:t>Test proctoring</a:t>
                      </a:r>
                    </a:p>
                  </a:txBody>
                  <a:tcPr/>
                </a:tc>
                <a:tc>
                  <a:txBody>
                    <a:bodyPr/>
                    <a:lstStyle/>
                    <a:p>
                      <a:r>
                        <a:rPr lang="en-US" sz="1200" dirty="0"/>
                        <a:t>https://</a:t>
                      </a:r>
                      <a:r>
                        <a:rPr lang="en-US" sz="1200" dirty="0" err="1"/>
                        <a:t>ysu.edu</a:t>
                      </a:r>
                      <a:r>
                        <a:rPr lang="en-US" sz="1200" dirty="0"/>
                        <a:t>/center-for-student-progress/disability-services</a:t>
                      </a:r>
                    </a:p>
                  </a:txBody>
                  <a:tcPr/>
                </a:tc>
                <a:tc>
                  <a:txBody>
                    <a:bodyPr/>
                    <a:lstStyle/>
                    <a:p>
                      <a:r>
                        <a:rPr lang="en-US" sz="1200" dirty="0"/>
                        <a:t>cspds5@ysu.edu</a:t>
                      </a:r>
                    </a:p>
                  </a:txBody>
                  <a:tcPr/>
                </a:tc>
                <a:extLst>
                  <a:ext uri="{0D108BD9-81ED-4DB2-BD59-A6C34878D82A}">
                    <a16:rowId xmlns:a16="http://schemas.microsoft.com/office/drawing/2014/main" val="1908658437"/>
                  </a:ext>
                </a:extLst>
              </a:tr>
              <a:tr h="438004">
                <a:tc>
                  <a:txBody>
                    <a:bodyPr/>
                    <a:lstStyle/>
                    <a:p>
                      <a:r>
                        <a:rPr lang="en-US" sz="1200" dirty="0" err="1" smtClean="0"/>
                        <a:t>Maag</a:t>
                      </a:r>
                      <a:r>
                        <a:rPr lang="en-US" sz="1200" baseline="0" dirty="0" smtClean="0"/>
                        <a:t> Library</a:t>
                      </a:r>
                      <a:endParaRPr lang="en-US" sz="1200" dirty="0"/>
                    </a:p>
                  </a:txBody>
                  <a:tcPr/>
                </a:tc>
                <a:tc>
                  <a:txBody>
                    <a:bodyPr/>
                    <a:lstStyle/>
                    <a:p>
                      <a:r>
                        <a:rPr lang="en-US" sz="1200" dirty="0" smtClean="0"/>
                        <a:t>Research assistance</a:t>
                      </a:r>
                      <a:endParaRPr lang="en-US" sz="1200" dirty="0"/>
                    </a:p>
                  </a:txBody>
                  <a:tcPr/>
                </a:tc>
                <a:tc>
                  <a:txBody>
                    <a:bodyPr/>
                    <a:lstStyle/>
                    <a:p>
                      <a:r>
                        <a:rPr lang="en-US" sz="1200" dirty="0" smtClean="0"/>
                        <a:t>https://maag.guides.ysu.edu/online</a:t>
                      </a:r>
                      <a:endParaRPr lang="en-US" sz="1200" dirty="0"/>
                    </a:p>
                  </a:txBody>
                  <a:tcPr/>
                </a:tc>
                <a:tc>
                  <a:txBody>
                    <a:bodyPr/>
                    <a:lstStyle/>
                    <a:p>
                      <a:r>
                        <a:rPr lang="en-US" sz="1200" dirty="0" smtClean="0"/>
                        <a:t>Chat</a:t>
                      </a:r>
                      <a:r>
                        <a:rPr lang="en-US" sz="1200" baseline="0" dirty="0" smtClean="0"/>
                        <a:t> box on </a:t>
                      </a:r>
                      <a:r>
                        <a:rPr lang="en-US" sz="1200" baseline="0" dirty="0" err="1" smtClean="0"/>
                        <a:t>weblink</a:t>
                      </a:r>
                      <a:r>
                        <a:rPr lang="en-US" sz="1200" baseline="0" dirty="0" smtClean="0"/>
                        <a:t> provided</a:t>
                      </a:r>
                      <a:endParaRPr lang="en-US" sz="1200" dirty="0"/>
                    </a:p>
                  </a:txBody>
                  <a:tcPr/>
                </a:tc>
                <a:extLst>
                  <a:ext uri="{0D108BD9-81ED-4DB2-BD59-A6C34878D82A}">
                    <a16:rowId xmlns:a16="http://schemas.microsoft.com/office/drawing/2014/main" val="739690566"/>
                  </a:ext>
                </a:extLst>
              </a:tr>
              <a:tr h="899578">
                <a:tc>
                  <a:txBody>
                    <a:bodyPr/>
                    <a:lstStyle/>
                    <a:p>
                      <a:r>
                        <a:rPr lang="en-US" sz="1200" dirty="0"/>
                        <a:t>Math Assistance Center</a:t>
                      </a:r>
                    </a:p>
                  </a:txBody>
                  <a:tcPr/>
                </a:tc>
                <a:tc>
                  <a:txBody>
                    <a:bodyPr/>
                    <a:lstStyle/>
                    <a:p>
                      <a:r>
                        <a:rPr lang="en-US" sz="1200" dirty="0"/>
                        <a:t>Tutoring for a variety of math classes</a:t>
                      </a:r>
                    </a:p>
                  </a:txBody>
                  <a:tcPr/>
                </a:tc>
                <a:tc>
                  <a:txBody>
                    <a:bodyPr/>
                    <a:lstStyle/>
                    <a:p>
                      <a:r>
                        <a:rPr lang="en-US" sz="1200" dirty="0"/>
                        <a:t>https://</a:t>
                      </a:r>
                      <a:r>
                        <a:rPr lang="en-US" sz="1200" dirty="0" err="1"/>
                        <a:t>cms.ysu.edu</a:t>
                      </a:r>
                      <a:r>
                        <a:rPr lang="en-US" sz="1200" dirty="0"/>
                        <a:t>/mathematics-assistance-center/math-assistance-center</a:t>
                      </a:r>
                    </a:p>
                  </a:txBody>
                  <a:tcPr/>
                </a:tc>
                <a:tc>
                  <a:txBody>
                    <a:bodyPr/>
                    <a:lstStyle/>
                    <a:p>
                      <a:r>
                        <a:rPr lang="en-US" sz="1200" dirty="0" err="1"/>
                        <a:t>mac@ysu.edu</a:t>
                      </a:r>
                      <a:endParaRPr lang="en-US" sz="1200" dirty="0"/>
                    </a:p>
                  </a:txBody>
                  <a:tcPr/>
                </a:tc>
                <a:extLst>
                  <a:ext uri="{0D108BD9-81ED-4DB2-BD59-A6C34878D82A}">
                    <a16:rowId xmlns:a16="http://schemas.microsoft.com/office/drawing/2014/main" val="4085408857"/>
                  </a:ext>
                </a:extLst>
              </a:tr>
              <a:tr h="1728012">
                <a:tc>
                  <a:txBody>
                    <a:bodyPr/>
                    <a:lstStyle/>
                    <a:p>
                      <a:r>
                        <a:rPr lang="en-US" sz="1200" dirty="0"/>
                        <a:t>Writing Center</a:t>
                      </a:r>
                    </a:p>
                  </a:txBody>
                  <a:tcPr/>
                </a:tc>
                <a:tc>
                  <a:txBody>
                    <a:bodyPr/>
                    <a:lstStyle/>
                    <a:p>
                      <a:r>
                        <a:rPr lang="en-US" sz="1200" dirty="0"/>
                        <a:t>Guidance for essays, lab reports, and other writing projects</a:t>
                      </a:r>
                    </a:p>
                    <a:p>
                      <a:r>
                        <a:rPr lang="en-US" sz="1200" dirty="0"/>
                        <a:t>Help with citations,  </a:t>
                      </a:r>
                    </a:p>
                    <a:p>
                      <a:r>
                        <a:rPr lang="en-US" sz="1200" dirty="0"/>
                        <a:t>Support with Word, Power Point, Excel</a:t>
                      </a:r>
                    </a:p>
                    <a:p>
                      <a:endParaRPr lang="en-US" sz="1200" dirty="0"/>
                    </a:p>
                  </a:txBody>
                  <a:tcPr/>
                </a:tc>
                <a:tc>
                  <a:txBody>
                    <a:bodyPr/>
                    <a:lstStyle/>
                    <a:p>
                      <a:r>
                        <a:rPr lang="en-US" sz="1200" dirty="0"/>
                        <a:t>https://</a:t>
                      </a:r>
                      <a:r>
                        <a:rPr lang="en-US" sz="1200" dirty="0" err="1"/>
                        <a:t>ysu.mywconline.com</a:t>
                      </a:r>
                      <a:endParaRPr lang="en-US" sz="1200" dirty="0"/>
                    </a:p>
                  </a:txBody>
                  <a:tcPr/>
                </a:tc>
                <a:tc>
                  <a:txBody>
                    <a:bodyPr/>
                    <a:lstStyle/>
                    <a:p>
                      <a:r>
                        <a:rPr lang="en-US" sz="1200" dirty="0"/>
                        <a:t>wcenter@ysu.edu</a:t>
                      </a:r>
                    </a:p>
                  </a:txBody>
                  <a:tcPr/>
                </a:tc>
                <a:extLst>
                  <a:ext uri="{0D108BD9-81ED-4DB2-BD59-A6C34878D82A}">
                    <a16:rowId xmlns:a16="http://schemas.microsoft.com/office/drawing/2014/main" val="2192397410"/>
                  </a:ext>
                </a:extLst>
              </a:tr>
            </a:tbl>
          </a:graphicData>
        </a:graphic>
      </p:graphicFrame>
    </p:spTree>
    <p:extLst>
      <p:ext uri="{BB962C8B-B14F-4D97-AF65-F5344CB8AC3E}">
        <p14:creationId xmlns:p14="http://schemas.microsoft.com/office/powerpoint/2010/main" val="389951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7518C-5B58-4847-949E-2D8541B0CF68}"/>
              </a:ext>
            </a:extLst>
          </p:cNvPr>
          <p:cNvSpPr>
            <a:spLocks noGrp="1"/>
          </p:cNvSpPr>
          <p:nvPr>
            <p:ph type="title"/>
          </p:nvPr>
        </p:nvSpPr>
        <p:spPr/>
        <p:txBody>
          <a:bodyPr/>
          <a:lstStyle/>
          <a:p>
            <a:r>
              <a:rPr lang="en-US" dirty="0"/>
              <a:t>Other concerns or questions?</a:t>
            </a:r>
          </a:p>
        </p:txBody>
      </p:sp>
    </p:spTree>
    <p:extLst>
      <p:ext uri="{BB962C8B-B14F-4D97-AF65-F5344CB8AC3E}">
        <p14:creationId xmlns:p14="http://schemas.microsoft.com/office/powerpoint/2010/main" val="1556641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19EFD-52B7-0645-B2B5-0A82C46CBFA1}"/>
              </a:ext>
            </a:extLst>
          </p:cNvPr>
          <p:cNvSpPr>
            <a:spLocks noGrp="1"/>
          </p:cNvSpPr>
          <p:nvPr>
            <p:ph type="title"/>
          </p:nvPr>
        </p:nvSpPr>
        <p:spPr/>
        <p:txBody>
          <a:bodyPr/>
          <a:lstStyle/>
          <a:p>
            <a:r>
              <a:rPr lang="en-US" dirty="0"/>
              <a:t>Our Agenda......</a:t>
            </a:r>
          </a:p>
        </p:txBody>
      </p:sp>
      <p:sp>
        <p:nvSpPr>
          <p:cNvPr id="3" name="Content Placeholder 2">
            <a:extLst>
              <a:ext uri="{FF2B5EF4-FFF2-40B4-BE49-F238E27FC236}">
                <a16:creationId xmlns:a16="http://schemas.microsoft.com/office/drawing/2014/main" id="{444F75CF-AC39-7846-AB13-92C4DF146EB1}"/>
              </a:ext>
            </a:extLst>
          </p:cNvPr>
          <p:cNvSpPr>
            <a:spLocks noGrp="1"/>
          </p:cNvSpPr>
          <p:nvPr>
            <p:ph idx="1"/>
          </p:nvPr>
        </p:nvSpPr>
        <p:spPr>
          <a:xfrm>
            <a:off x="680321" y="2336872"/>
            <a:ext cx="9756451" cy="4142755"/>
          </a:xfrm>
        </p:spPr>
        <p:txBody>
          <a:bodyPr/>
          <a:lstStyle/>
          <a:p>
            <a:pPr>
              <a:lnSpc>
                <a:spcPct val="200000"/>
              </a:lnSpc>
            </a:pPr>
            <a:r>
              <a:rPr lang="en-US" dirty="0"/>
              <a:t>How stress impacts student learning</a:t>
            </a:r>
          </a:p>
          <a:p>
            <a:pPr>
              <a:lnSpc>
                <a:spcPct val="200000"/>
              </a:lnSpc>
            </a:pPr>
            <a:r>
              <a:rPr lang="en-US" dirty="0"/>
              <a:t>Student concerns</a:t>
            </a:r>
          </a:p>
          <a:p>
            <a:pPr>
              <a:lnSpc>
                <a:spcPct val="200000"/>
              </a:lnSpc>
            </a:pPr>
            <a:r>
              <a:rPr lang="en-US" dirty="0"/>
              <a:t>How to address student concerns</a:t>
            </a:r>
          </a:p>
          <a:p>
            <a:pPr>
              <a:lnSpc>
                <a:spcPct val="200000"/>
              </a:lnSpc>
            </a:pPr>
            <a:r>
              <a:rPr lang="en-US" dirty="0"/>
              <a:t>Using EARS to address faculty concerns</a:t>
            </a:r>
          </a:p>
          <a:p>
            <a:pPr marL="0" indent="0">
              <a:buNone/>
            </a:pPr>
            <a:endParaRPr lang="en-US" dirty="0"/>
          </a:p>
        </p:txBody>
      </p:sp>
    </p:spTree>
    <p:extLst>
      <p:ext uri="{BB962C8B-B14F-4D97-AF65-F5344CB8AC3E}">
        <p14:creationId xmlns:p14="http://schemas.microsoft.com/office/powerpoint/2010/main" val="2615461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B96C0-F4FB-E14D-932C-5BF350DC01C2}"/>
              </a:ext>
            </a:extLst>
          </p:cNvPr>
          <p:cNvSpPr>
            <a:spLocks noGrp="1"/>
          </p:cNvSpPr>
          <p:nvPr>
            <p:ph type="title"/>
          </p:nvPr>
        </p:nvSpPr>
        <p:spPr/>
        <p:txBody>
          <a:bodyPr/>
          <a:lstStyle/>
          <a:p>
            <a:r>
              <a:rPr lang="en-US" dirty="0"/>
              <a:t>References and Resources</a:t>
            </a:r>
          </a:p>
        </p:txBody>
      </p:sp>
      <p:sp>
        <p:nvSpPr>
          <p:cNvPr id="4" name="Content Placeholder 3">
            <a:extLst>
              <a:ext uri="{FF2B5EF4-FFF2-40B4-BE49-F238E27FC236}">
                <a16:creationId xmlns:a16="http://schemas.microsoft.com/office/drawing/2014/main" id="{F1EE9605-1482-6E4E-9BC9-CD4A4346D0C8}"/>
              </a:ext>
            </a:extLst>
          </p:cNvPr>
          <p:cNvSpPr>
            <a:spLocks noGrp="1"/>
          </p:cNvSpPr>
          <p:nvPr>
            <p:ph idx="1"/>
          </p:nvPr>
        </p:nvSpPr>
        <p:spPr>
          <a:xfrm>
            <a:off x="220717" y="2096815"/>
            <a:ext cx="11256579" cy="4556234"/>
          </a:xfrm>
        </p:spPr>
        <p:txBody>
          <a:bodyPr>
            <a:normAutofit fontScale="92500" lnSpcReduction="20000"/>
          </a:bodyPr>
          <a:lstStyle/>
          <a:p>
            <a:pPr>
              <a:lnSpc>
                <a:spcPct val="150000"/>
              </a:lnSpc>
            </a:pPr>
            <a:r>
              <a:rPr lang="en-US" sz="2600" dirty="0" err="1"/>
              <a:t>Zadina</a:t>
            </a:r>
            <a:r>
              <a:rPr lang="en-US" sz="2600" dirty="0"/>
              <a:t>, Janet, Brain bits: </a:t>
            </a:r>
            <a:r>
              <a:rPr lang="en-US" sz="2600" dirty="0">
                <a:hlinkClick r:id="rId2"/>
              </a:rPr>
              <a:t>http://www.brainresearch.us/blog.html</a:t>
            </a:r>
            <a:endParaRPr lang="en-US" sz="2600" dirty="0"/>
          </a:p>
          <a:p>
            <a:pPr>
              <a:lnSpc>
                <a:spcPct val="150000"/>
              </a:lnSpc>
            </a:pPr>
            <a:r>
              <a:rPr lang="en-US" sz="2600" dirty="0"/>
              <a:t>Tops apps for stress relief and guided meditation: </a:t>
            </a:r>
            <a:r>
              <a:rPr lang="en-US" sz="2600" dirty="0">
                <a:hlinkClick r:id="rId3"/>
              </a:rPr>
              <a:t>https://youtu.be/2fEC7cKQPTM</a:t>
            </a:r>
            <a:endParaRPr lang="en-US" sz="2600" dirty="0"/>
          </a:p>
          <a:p>
            <a:pPr>
              <a:lnSpc>
                <a:spcPct val="150000"/>
              </a:lnSpc>
            </a:pPr>
            <a:r>
              <a:rPr lang="en-US" sz="2600" dirty="0"/>
              <a:t>Stress relief music: </a:t>
            </a:r>
            <a:r>
              <a:rPr lang="en-US" sz="2600" dirty="0">
                <a:hlinkClick r:id="rId4"/>
              </a:rPr>
              <a:t>https://youtu.be/79kpoGF8KWU</a:t>
            </a:r>
            <a:endParaRPr lang="en-US" sz="2600" dirty="0"/>
          </a:p>
          <a:p>
            <a:pPr>
              <a:lnSpc>
                <a:spcPct val="150000"/>
              </a:lnSpc>
            </a:pPr>
            <a:r>
              <a:rPr lang="en-US" sz="2600" dirty="0"/>
              <a:t> 7 Minute Yoga for Stress Relief: </a:t>
            </a:r>
            <a:r>
              <a:rPr lang="en-US" sz="2600" dirty="0">
                <a:hlinkClick r:id="rId5"/>
              </a:rPr>
              <a:t>https://youtu.be/qiKJRoX_2uo</a:t>
            </a:r>
            <a:endParaRPr lang="en-US" sz="2600" dirty="0"/>
          </a:p>
          <a:p>
            <a:pPr>
              <a:lnSpc>
                <a:spcPct val="150000"/>
              </a:lnSpc>
            </a:pPr>
            <a:r>
              <a:rPr lang="en-US" sz="2600" dirty="0"/>
              <a:t>5 habits to Handle Stress During Corona Quarantine:  </a:t>
            </a:r>
            <a:r>
              <a:rPr lang="en-US" sz="2600" dirty="0">
                <a:hlinkClick r:id="rId6"/>
              </a:rPr>
              <a:t>https://youtu.be/e-Atg-xdAaQ</a:t>
            </a:r>
            <a:endParaRPr lang="en-US" sz="2600" dirty="0"/>
          </a:p>
          <a:p>
            <a:pPr marL="0" indent="0">
              <a:buNone/>
            </a:pPr>
            <a:r>
              <a:rPr lang="en-US" sz="2600" dirty="0"/>
              <a:t>              </a:t>
            </a:r>
          </a:p>
          <a:p>
            <a:pPr marL="457200" lvl="1" indent="0">
              <a:buNone/>
            </a:pPr>
            <a:endParaRPr lang="en-US" dirty="0"/>
          </a:p>
          <a:p>
            <a:endParaRPr lang="en-US" dirty="0"/>
          </a:p>
          <a:p>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812492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8490-3ECF-B74E-8670-515678EB2951}"/>
              </a:ext>
            </a:extLst>
          </p:cNvPr>
          <p:cNvSpPr>
            <a:spLocks noGrp="1"/>
          </p:cNvSpPr>
          <p:nvPr>
            <p:ph type="title"/>
          </p:nvPr>
        </p:nvSpPr>
        <p:spPr/>
        <p:txBody>
          <a:bodyPr/>
          <a:lstStyle/>
          <a:p>
            <a:r>
              <a:rPr lang="en-US" dirty="0"/>
              <a:t>The Impact of Stress on Learning</a:t>
            </a:r>
          </a:p>
        </p:txBody>
      </p:sp>
      <p:sp>
        <p:nvSpPr>
          <p:cNvPr id="3" name="Content Placeholder 2">
            <a:extLst>
              <a:ext uri="{FF2B5EF4-FFF2-40B4-BE49-F238E27FC236}">
                <a16:creationId xmlns:a16="http://schemas.microsoft.com/office/drawing/2014/main" id="{D4BCDA49-94FB-4844-81E0-28985C93B04A}"/>
              </a:ext>
            </a:extLst>
          </p:cNvPr>
          <p:cNvSpPr>
            <a:spLocks noGrp="1"/>
          </p:cNvSpPr>
          <p:nvPr>
            <p:ph idx="1"/>
          </p:nvPr>
        </p:nvSpPr>
        <p:spPr/>
        <p:txBody>
          <a:bodyPr>
            <a:normAutofit fontScale="62500" lnSpcReduction="20000"/>
          </a:bodyPr>
          <a:lstStyle/>
          <a:p>
            <a:endParaRPr lang="en-US" sz="3500" dirty="0"/>
          </a:p>
          <a:p>
            <a:pPr marL="0" indent="0">
              <a:lnSpc>
                <a:spcPct val="120000"/>
              </a:lnSpc>
              <a:spcBef>
                <a:spcPts val="0"/>
              </a:spcBef>
              <a:buNone/>
            </a:pPr>
            <a:r>
              <a:rPr lang="en-US" sz="4000" dirty="0">
                <a:latin typeface="+mj-lt"/>
              </a:rPr>
              <a:t>“Anxiety and high stress inhibit higher order executive functions in the frontal lobes while more strongly activating the emotional centers.  This makes it harder to remember, pay attention, think critically, plan, organize, and control emotions.” </a:t>
            </a:r>
          </a:p>
          <a:p>
            <a:pPr marL="0" indent="0">
              <a:lnSpc>
                <a:spcPct val="120000"/>
              </a:lnSpc>
              <a:spcBef>
                <a:spcPts val="0"/>
              </a:spcBef>
              <a:buNone/>
            </a:pPr>
            <a:r>
              <a:rPr lang="en-US" sz="2600" dirty="0"/>
              <a:t>– </a:t>
            </a:r>
            <a:r>
              <a:rPr lang="en-US" sz="2900" dirty="0"/>
              <a:t>Dr. Janet </a:t>
            </a:r>
            <a:r>
              <a:rPr lang="en-US" sz="2900" dirty="0" err="1"/>
              <a:t>Zadina</a:t>
            </a:r>
            <a:r>
              <a:rPr lang="en-US" sz="2900" dirty="0"/>
              <a:t> </a:t>
            </a:r>
            <a:endParaRPr lang="en-US" sz="2900" b="1" dirty="0"/>
          </a:p>
          <a:p>
            <a:endParaRPr lang="en-US" sz="3200" b="1" dirty="0"/>
          </a:p>
          <a:p>
            <a:endParaRPr lang="en-US" sz="3200" b="1" dirty="0"/>
          </a:p>
          <a:p>
            <a:pPr marL="3657600" lvl="8" indent="0">
              <a:buNone/>
            </a:pPr>
            <a:r>
              <a:rPr lang="en-US" sz="2600" b="1" dirty="0"/>
              <a:t>		</a:t>
            </a:r>
          </a:p>
          <a:p>
            <a:pPr marL="3657600" lvl="8" indent="0">
              <a:buNone/>
            </a:pPr>
            <a:endParaRPr lang="en-US" sz="2600" b="1" dirty="0"/>
          </a:p>
          <a:p>
            <a:pPr marL="3657600" lvl="8" indent="0">
              <a:buNone/>
            </a:pPr>
            <a:r>
              <a:rPr lang="en-US" sz="2600" b="1" dirty="0"/>
              <a:t>		http://www.brainresearch.us/blog.html</a:t>
            </a:r>
          </a:p>
        </p:txBody>
      </p:sp>
    </p:spTree>
    <p:extLst>
      <p:ext uri="{BB962C8B-B14F-4D97-AF65-F5344CB8AC3E}">
        <p14:creationId xmlns:p14="http://schemas.microsoft.com/office/powerpoint/2010/main" val="475221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9BD03-14CD-FA41-BDFB-FF14E3EFC5BE}"/>
              </a:ext>
            </a:extLst>
          </p:cNvPr>
          <p:cNvSpPr>
            <a:spLocks noGrp="1"/>
          </p:cNvSpPr>
          <p:nvPr>
            <p:ph type="title"/>
          </p:nvPr>
        </p:nvSpPr>
        <p:spPr/>
        <p:txBody>
          <a:bodyPr/>
          <a:lstStyle/>
          <a:p>
            <a:r>
              <a:rPr lang="en-US" dirty="0"/>
              <a:t>Acknowledge the Impact of Stress</a:t>
            </a:r>
          </a:p>
        </p:txBody>
      </p:sp>
      <p:sp>
        <p:nvSpPr>
          <p:cNvPr id="3" name="Content Placeholder 2">
            <a:extLst>
              <a:ext uri="{FF2B5EF4-FFF2-40B4-BE49-F238E27FC236}">
                <a16:creationId xmlns:a16="http://schemas.microsoft.com/office/drawing/2014/main" id="{AF0845F0-D85B-A14D-86EE-C0D9603CFD10}"/>
              </a:ext>
            </a:extLst>
          </p:cNvPr>
          <p:cNvSpPr>
            <a:spLocks noGrp="1"/>
          </p:cNvSpPr>
          <p:nvPr>
            <p:ph idx="1"/>
          </p:nvPr>
        </p:nvSpPr>
        <p:spPr>
          <a:xfrm>
            <a:off x="680321" y="2336872"/>
            <a:ext cx="10018159" cy="4521127"/>
          </a:xfrm>
        </p:spPr>
        <p:txBody>
          <a:bodyPr/>
          <a:lstStyle/>
          <a:p>
            <a:pPr marL="0" indent="0">
              <a:lnSpc>
                <a:spcPct val="100000"/>
              </a:lnSpc>
              <a:spcBef>
                <a:spcPts val="0"/>
              </a:spcBef>
              <a:buNone/>
            </a:pPr>
            <a:r>
              <a:rPr lang="en-US" dirty="0"/>
              <a:t>“Research shows that about 23% of people who experience trauma develop PTSD.  A study by Price, et al, in 2019, found that the </a:t>
            </a:r>
            <a:r>
              <a:rPr lang="en-US" b="1" dirty="0"/>
              <a:t>first 30 days are a critical time frame</a:t>
            </a:r>
            <a:r>
              <a:rPr lang="en-US" dirty="0"/>
              <a:t> when symptoms can turn into a disorder, such as PTSD.  Their research suggests that intervening in the first 30 days to treat symptoms of anxiety, stress, and trauma may prevent the symptoms from turning into Post Traumatic Stress Disorder.” </a:t>
            </a:r>
          </a:p>
          <a:p>
            <a:pPr marL="0" indent="0">
              <a:lnSpc>
                <a:spcPct val="100000"/>
              </a:lnSpc>
              <a:spcBef>
                <a:spcPts val="0"/>
              </a:spcBef>
              <a:buNone/>
            </a:pPr>
            <a:r>
              <a:rPr lang="en-US" dirty="0"/>
              <a:t>– </a:t>
            </a:r>
            <a:r>
              <a:rPr lang="en-US" sz="1800" dirty="0"/>
              <a:t>Dr. Janet </a:t>
            </a:r>
            <a:r>
              <a:rPr lang="en-US" sz="1800" dirty="0" err="1"/>
              <a:t>Zadina</a:t>
            </a:r>
            <a:endParaRPr lang="en-US" sz="1800" dirty="0"/>
          </a:p>
          <a:p>
            <a:endParaRPr lang="en-US" dirty="0"/>
          </a:p>
          <a:p>
            <a:pPr marL="3657600" lvl="8" indent="0">
              <a:buNone/>
            </a:pPr>
            <a:r>
              <a:rPr lang="en-US" sz="1800" b="1" dirty="0"/>
              <a:t>	http://www.brainresearch.us/blog.html</a:t>
            </a:r>
          </a:p>
          <a:p>
            <a:endParaRPr lang="en-US" dirty="0"/>
          </a:p>
          <a:p>
            <a:pPr lvl="6"/>
            <a:endParaRPr lang="en-US" dirty="0"/>
          </a:p>
        </p:txBody>
      </p:sp>
    </p:spTree>
    <p:extLst>
      <p:ext uri="{BB962C8B-B14F-4D97-AF65-F5344CB8AC3E}">
        <p14:creationId xmlns:p14="http://schemas.microsoft.com/office/powerpoint/2010/main" val="304253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579AF-D4AA-5148-B6A3-0CC7281A8EC8}"/>
              </a:ext>
            </a:extLst>
          </p:cNvPr>
          <p:cNvSpPr>
            <a:spLocks noGrp="1"/>
          </p:cNvSpPr>
          <p:nvPr>
            <p:ph type="title"/>
          </p:nvPr>
        </p:nvSpPr>
        <p:spPr/>
        <p:txBody>
          <a:bodyPr/>
          <a:lstStyle/>
          <a:p>
            <a:r>
              <a:rPr lang="en-US" dirty="0"/>
              <a:t>What can we do about students’ stress?</a:t>
            </a:r>
          </a:p>
        </p:txBody>
      </p:sp>
      <p:sp>
        <p:nvSpPr>
          <p:cNvPr id="3" name="Content Placeholder 2">
            <a:extLst>
              <a:ext uri="{FF2B5EF4-FFF2-40B4-BE49-F238E27FC236}">
                <a16:creationId xmlns:a16="http://schemas.microsoft.com/office/drawing/2014/main" id="{E84CBBA4-5946-6E44-AF06-6B6DD29FCBBA}"/>
              </a:ext>
            </a:extLst>
          </p:cNvPr>
          <p:cNvSpPr>
            <a:spLocks noGrp="1"/>
          </p:cNvSpPr>
          <p:nvPr>
            <p:ph idx="1"/>
          </p:nvPr>
        </p:nvSpPr>
        <p:spPr>
          <a:xfrm>
            <a:off x="680321" y="2336873"/>
            <a:ext cx="9613861" cy="4299058"/>
          </a:xfrm>
        </p:spPr>
        <p:txBody>
          <a:bodyPr/>
          <a:lstStyle/>
          <a:p>
            <a:r>
              <a:rPr lang="en-US" b="1" u="sng" dirty="0"/>
              <a:t>Help yourself</a:t>
            </a:r>
            <a:r>
              <a:rPr lang="en-US" dirty="0"/>
              <a:t>!</a:t>
            </a:r>
          </a:p>
          <a:p>
            <a:pPr lvl="1"/>
            <a:r>
              <a:rPr lang="en-US" dirty="0"/>
              <a:t>Your stress can impact the stress level of your students</a:t>
            </a:r>
          </a:p>
          <a:p>
            <a:pPr lvl="1"/>
            <a:r>
              <a:rPr lang="en-US" dirty="0"/>
              <a:t>Use resources available to you</a:t>
            </a:r>
          </a:p>
          <a:p>
            <a:pPr lvl="1"/>
            <a:endParaRPr lang="en-US" dirty="0"/>
          </a:p>
          <a:p>
            <a:r>
              <a:rPr lang="en-US" b="1" u="sng" dirty="0"/>
              <a:t>Provide Resources to students</a:t>
            </a:r>
            <a:r>
              <a:rPr lang="en-US" dirty="0"/>
              <a:t>:</a:t>
            </a:r>
          </a:p>
          <a:p>
            <a:pPr lvl="1"/>
            <a:r>
              <a:rPr lang="en-US" dirty="0"/>
              <a:t>Ann provided many during last week’s webinar</a:t>
            </a:r>
          </a:p>
          <a:p>
            <a:pPr lvl="1"/>
            <a:r>
              <a:rPr lang="en-US" dirty="0"/>
              <a:t>Many videos, apps, etc. that could help students (resources at end)</a:t>
            </a:r>
          </a:p>
          <a:p>
            <a:pPr lvl="1"/>
            <a:endParaRPr lang="en-US" dirty="0"/>
          </a:p>
          <a:p>
            <a:r>
              <a:rPr lang="en-US" b="1" u="sng" dirty="0"/>
              <a:t>Be as flexible as possible </a:t>
            </a:r>
          </a:p>
          <a:p>
            <a:pPr lvl="1"/>
            <a:r>
              <a:rPr lang="en-US" dirty="0"/>
              <a:t> Some students are essential workers</a:t>
            </a:r>
          </a:p>
          <a:p>
            <a:pPr lvl="1"/>
            <a:r>
              <a:rPr lang="en-US" dirty="0"/>
              <a:t> Deadlines for assignments, tests, etc.</a:t>
            </a:r>
          </a:p>
        </p:txBody>
      </p:sp>
    </p:spTree>
    <p:extLst>
      <p:ext uri="{BB962C8B-B14F-4D97-AF65-F5344CB8AC3E}">
        <p14:creationId xmlns:p14="http://schemas.microsoft.com/office/powerpoint/2010/main" val="2658467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F8DA10-0E92-C145-9D12-735F997491F0}"/>
              </a:ext>
            </a:extLst>
          </p:cNvPr>
          <p:cNvSpPr>
            <a:spLocks noGrp="1"/>
          </p:cNvSpPr>
          <p:nvPr>
            <p:ph type="ctrTitle"/>
          </p:nvPr>
        </p:nvSpPr>
        <p:spPr/>
        <p:txBody>
          <a:bodyPr/>
          <a:lstStyle/>
          <a:p>
            <a:r>
              <a:rPr lang="en-US" dirty="0"/>
              <a:t>Top Concerns of Students</a:t>
            </a:r>
          </a:p>
        </p:txBody>
      </p:sp>
    </p:spTree>
    <p:extLst>
      <p:ext uri="{BB962C8B-B14F-4D97-AF65-F5344CB8AC3E}">
        <p14:creationId xmlns:p14="http://schemas.microsoft.com/office/powerpoint/2010/main" val="745008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1C554-7F6A-F548-A95F-3375A269F251}"/>
              </a:ext>
            </a:extLst>
          </p:cNvPr>
          <p:cNvSpPr>
            <a:spLocks noGrp="1"/>
          </p:cNvSpPr>
          <p:nvPr>
            <p:ph type="title"/>
          </p:nvPr>
        </p:nvSpPr>
        <p:spPr/>
        <p:txBody>
          <a:bodyPr/>
          <a:lstStyle/>
          <a:p>
            <a:r>
              <a:rPr lang="en-US" dirty="0"/>
              <a:t>Concerns Students Are Sharing </a:t>
            </a:r>
          </a:p>
        </p:txBody>
      </p:sp>
      <p:graphicFrame>
        <p:nvGraphicFramePr>
          <p:cNvPr id="5" name="Content Placeholder 4">
            <a:extLst>
              <a:ext uri="{FF2B5EF4-FFF2-40B4-BE49-F238E27FC236}">
                <a16:creationId xmlns:a16="http://schemas.microsoft.com/office/drawing/2014/main" id="{30128AA2-66C3-C24E-BC8B-6012B6FA90FD}"/>
              </a:ext>
            </a:extLst>
          </p:cNvPr>
          <p:cNvGraphicFramePr>
            <a:graphicFrameLocks noGrp="1"/>
          </p:cNvGraphicFramePr>
          <p:nvPr>
            <p:ph idx="1"/>
            <p:extLst>
              <p:ext uri="{D42A27DB-BD31-4B8C-83A1-F6EECF244321}">
                <p14:modId xmlns:p14="http://schemas.microsoft.com/office/powerpoint/2010/main" val="616157354"/>
              </p:ext>
            </p:extLst>
          </p:nvPr>
        </p:nvGraphicFramePr>
        <p:xfrm>
          <a:off x="474133" y="2336800"/>
          <a:ext cx="11159067" cy="42502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57884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20AB059-D740-394E-87E6-73AB33416BEE}"/>
              </a:ext>
            </a:extLst>
          </p:cNvPr>
          <p:cNvSpPr>
            <a:spLocks noGrp="1"/>
          </p:cNvSpPr>
          <p:nvPr>
            <p:ph type="title"/>
          </p:nvPr>
        </p:nvSpPr>
        <p:spPr>
          <a:xfrm>
            <a:off x="-1201783" y="2882956"/>
            <a:ext cx="11286960" cy="1090788"/>
          </a:xfrm>
        </p:spPr>
        <p:txBody>
          <a:bodyPr>
            <a:normAutofit/>
          </a:bodyPr>
          <a:lstStyle/>
          <a:p>
            <a:r>
              <a:rPr lang="en-US" sz="2800" dirty="0"/>
              <a:t>REFLECT</a:t>
            </a:r>
            <a:r>
              <a:rPr lang="en-US" dirty="0"/>
              <a:t>: </a:t>
            </a:r>
            <a:r>
              <a:rPr lang="en-US" sz="2800" dirty="0"/>
              <a:t>WHAT WAS GOING ON IN YOUR MIND WHEN YOU </a:t>
            </a:r>
            <a:br>
              <a:rPr lang="en-US" sz="2800" dirty="0"/>
            </a:br>
            <a:r>
              <a:rPr lang="en-US" sz="2800" dirty="0"/>
              <a:t>FOUND OUT YOU WOULD BE TEACHING REMOTELY</a:t>
            </a:r>
            <a:r>
              <a:rPr lang="en-US" dirty="0"/>
              <a:t>?</a:t>
            </a:r>
          </a:p>
        </p:txBody>
      </p:sp>
      <p:sp>
        <p:nvSpPr>
          <p:cNvPr id="5" name="Text Placeholder 4">
            <a:extLst>
              <a:ext uri="{FF2B5EF4-FFF2-40B4-BE49-F238E27FC236}">
                <a16:creationId xmlns:a16="http://schemas.microsoft.com/office/drawing/2014/main" id="{2463D8ED-1F9E-6747-ADC9-C527FBB5AF71}"/>
              </a:ext>
            </a:extLst>
          </p:cNvPr>
          <p:cNvSpPr>
            <a:spLocks noGrp="1"/>
          </p:cNvSpPr>
          <p:nvPr>
            <p:ph type="body" idx="1"/>
          </p:nvPr>
        </p:nvSpPr>
        <p:spPr>
          <a:xfrm>
            <a:off x="2718128" y="4192982"/>
            <a:ext cx="5446158" cy="1704017"/>
          </a:xfrm>
        </p:spPr>
        <p:txBody>
          <a:bodyPr>
            <a:normAutofit/>
          </a:bodyPr>
          <a:lstStyle/>
          <a:p>
            <a:pPr algn="ctr"/>
            <a:r>
              <a:rPr lang="en-US" sz="4400" dirty="0"/>
              <a:t>How did you start?</a:t>
            </a:r>
          </a:p>
        </p:txBody>
      </p:sp>
    </p:spTree>
    <p:extLst>
      <p:ext uri="{BB962C8B-B14F-4D97-AF65-F5344CB8AC3E}">
        <p14:creationId xmlns:p14="http://schemas.microsoft.com/office/powerpoint/2010/main" val="2044679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9536116-60FC-1D49-A80D-1DE431A0B2E7}"/>
              </a:ext>
            </a:extLst>
          </p:cNvPr>
          <p:cNvSpPr>
            <a:spLocks noGrp="1"/>
          </p:cNvSpPr>
          <p:nvPr>
            <p:ph type="title"/>
          </p:nvPr>
        </p:nvSpPr>
        <p:spPr>
          <a:xfrm>
            <a:off x="640080" y="2726203"/>
            <a:ext cx="9613860" cy="1090788"/>
          </a:xfrm>
        </p:spPr>
        <p:txBody>
          <a:bodyPr/>
          <a:lstStyle/>
          <a:p>
            <a:r>
              <a:rPr lang="en-US" dirty="0"/>
              <a:t>GETTING ORGANIZED</a:t>
            </a:r>
          </a:p>
        </p:txBody>
      </p:sp>
      <p:sp>
        <p:nvSpPr>
          <p:cNvPr id="9" name="Up Arrow 8">
            <a:extLst>
              <a:ext uri="{FF2B5EF4-FFF2-40B4-BE49-F238E27FC236}">
                <a16:creationId xmlns:a16="http://schemas.microsoft.com/office/drawing/2014/main" id="{57DF7891-01E2-2B46-8FFA-645286B9F7FB}"/>
              </a:ext>
            </a:extLst>
          </p:cNvPr>
          <p:cNvSpPr/>
          <p:nvPr/>
        </p:nvSpPr>
        <p:spPr>
          <a:xfrm>
            <a:off x="-1" y="182880"/>
            <a:ext cx="5368835" cy="295220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ORGANIZATION</a:t>
            </a:r>
          </a:p>
          <a:p>
            <a:pPr algn="ctr"/>
            <a:endParaRPr lang="en-US" dirty="0"/>
          </a:p>
          <a:p>
            <a:pPr algn="ctr"/>
            <a:endParaRPr lang="en-US" dirty="0"/>
          </a:p>
          <a:p>
            <a:pPr algn="ctr"/>
            <a:endParaRPr lang="en-US" dirty="0"/>
          </a:p>
          <a:p>
            <a:pPr algn="ctr"/>
            <a:endParaRPr lang="en-US" dirty="0"/>
          </a:p>
          <a:p>
            <a:pPr algn="ctr"/>
            <a:endParaRPr lang="en-US" dirty="0"/>
          </a:p>
        </p:txBody>
      </p:sp>
      <p:sp>
        <p:nvSpPr>
          <p:cNvPr id="10" name="Down Arrow 9">
            <a:extLst>
              <a:ext uri="{FF2B5EF4-FFF2-40B4-BE49-F238E27FC236}">
                <a16:creationId xmlns:a16="http://schemas.microsoft.com/office/drawing/2014/main" id="{B0A9A469-30CD-924E-95CC-B7DED6BD8A1B}"/>
              </a:ext>
            </a:extLst>
          </p:cNvPr>
          <p:cNvSpPr/>
          <p:nvPr/>
        </p:nvSpPr>
        <p:spPr>
          <a:xfrm>
            <a:off x="271052" y="3657599"/>
            <a:ext cx="4826727" cy="32004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a:p>
          <a:p>
            <a:pPr algn="ctr"/>
            <a:endParaRPr lang="en-US" dirty="0"/>
          </a:p>
          <a:p>
            <a:pPr algn="ctr"/>
            <a:endParaRPr lang="en-US" dirty="0"/>
          </a:p>
          <a:p>
            <a:pPr algn="ctr"/>
            <a:endParaRPr lang="en-US" dirty="0"/>
          </a:p>
          <a:p>
            <a:pPr algn="ctr"/>
            <a:r>
              <a:rPr lang="en-US" sz="2800" b="1" dirty="0">
                <a:solidFill>
                  <a:schemeClr val="bg1"/>
                </a:solidFill>
              </a:rPr>
              <a:t>STRESS</a:t>
            </a:r>
          </a:p>
        </p:txBody>
      </p:sp>
    </p:spTree>
    <p:extLst>
      <p:ext uri="{BB962C8B-B14F-4D97-AF65-F5344CB8AC3E}">
        <p14:creationId xmlns:p14="http://schemas.microsoft.com/office/powerpoint/2010/main" val="354230345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{954CF137-D821-154A-AF26-907395286ED9}tf10001057</Template>
  <TotalTime>795</TotalTime>
  <Words>895</Words>
  <Application>Microsoft Office PowerPoint</Application>
  <PresentationFormat>Widescreen</PresentationFormat>
  <Paragraphs>267</Paragraphs>
  <Slides>20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Trebuchet MS</vt:lpstr>
      <vt:lpstr>Berlin</vt:lpstr>
      <vt:lpstr>Academic Support for Remote Learning</vt:lpstr>
      <vt:lpstr>Our Agenda......</vt:lpstr>
      <vt:lpstr>The Impact of Stress on Learning</vt:lpstr>
      <vt:lpstr>Acknowledge the Impact of Stress</vt:lpstr>
      <vt:lpstr>What can we do about students’ stress?</vt:lpstr>
      <vt:lpstr>Top Concerns of Students</vt:lpstr>
      <vt:lpstr>Concerns Students Are Sharing </vt:lpstr>
      <vt:lpstr>REFLECT: WHAT WAS GOING ON IN YOUR MIND WHEN YOU  FOUND OUT YOU WOULD BE TEACHING REMOTELY?</vt:lpstr>
      <vt:lpstr>GETTING ORGANIZED</vt:lpstr>
      <vt:lpstr>WORKSPACE</vt:lpstr>
      <vt:lpstr>Organization of class work, tests, etc</vt:lpstr>
      <vt:lpstr>ORGANIZATION</vt:lpstr>
      <vt:lpstr>PowerPoint Presentation</vt:lpstr>
      <vt:lpstr>Refer student to an academic coach</vt:lpstr>
      <vt:lpstr>COMMUNICATION CONCERNS</vt:lpstr>
      <vt:lpstr>Technology Concerns</vt:lpstr>
      <vt:lpstr>Your Concerns: Early Alert Reporting System</vt:lpstr>
      <vt:lpstr>MOST COMMON REFERRALS/RESOURCES</vt:lpstr>
      <vt:lpstr>Other concerns or questions?</vt:lpstr>
      <vt:lpstr>References and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Support for Remote Learning</dc:title>
  <dc:creator>Becky L Varian</dc:creator>
  <cp:lastModifiedBy>Becky L Varian</cp:lastModifiedBy>
  <cp:revision>44</cp:revision>
  <dcterms:created xsi:type="dcterms:W3CDTF">2020-04-13T01:06:06Z</dcterms:created>
  <dcterms:modified xsi:type="dcterms:W3CDTF">2020-04-16T21:11:31Z</dcterms:modified>
</cp:coreProperties>
</file>