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62" r:id="rId3"/>
    <p:sldId id="268" r:id="rId4"/>
    <p:sldId id="264" r:id="rId5"/>
    <p:sldId id="265" r:id="rId6"/>
    <p:sldId id="266" r:id="rId7"/>
    <p:sldId id="271" r:id="rId8"/>
    <p:sldId id="270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1930"/>
    <a:srgbClr val="6D6D6D"/>
    <a:srgbClr val="8B0001"/>
    <a:srgbClr val="AC0425"/>
    <a:srgbClr val="A700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69" autoAdjust="0"/>
    <p:restoredTop sz="94699" autoAdjust="0"/>
  </p:normalViewPr>
  <p:slideViewPr>
    <p:cSldViewPr snapToGrid="0" snapToObjects="1">
      <p:cViewPr varScale="1">
        <p:scale>
          <a:sx n="108" d="100"/>
          <a:sy n="108" d="100"/>
        </p:scale>
        <p:origin x="130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AB19A93-4612-4C4B-ABAF-7243765B1C64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A7193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4240"/>
            <a:ext cx="4214808" cy="1230313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092653"/>
            <a:ext cx="4214807" cy="1047750"/>
          </a:xfrm>
        </p:spPr>
        <p:txBody>
          <a:bodyPr/>
          <a:lstStyle>
            <a:lvl1pPr marL="0" indent="0" algn="r"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A59F4-0B8D-1F4A-BB12-7D8845B406E3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C6F9A-D192-7E4C-A549-6710921E373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A close up of text on a black background&#10;&#10;Description automatically generated">
            <a:extLst>
              <a:ext uri="{FF2B5EF4-FFF2-40B4-BE49-F238E27FC236}">
                <a16:creationId xmlns:a16="http://schemas.microsoft.com/office/drawing/2014/main" id="{429DD8BE-0CB9-F749-AB8B-74A0C4267AC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99325" y="2300288"/>
            <a:ext cx="3865006" cy="1585912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791E6FD-4020-DB4B-AA5C-6D552FBE04FD}"/>
              </a:ext>
            </a:extLst>
          </p:cNvPr>
          <p:cNvCxnSpPr>
            <a:cxnSpLocks/>
          </p:cNvCxnSpPr>
          <p:nvPr userDrawn="1"/>
        </p:nvCxnSpPr>
        <p:spPr>
          <a:xfrm>
            <a:off x="4900608" y="1716088"/>
            <a:ext cx="0" cy="251301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C13F0AE7-DAB8-894B-9C4C-6FF2CFFD7A76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A7193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riangle 9">
            <a:extLst>
              <a:ext uri="{FF2B5EF4-FFF2-40B4-BE49-F238E27FC236}">
                <a16:creationId xmlns:a16="http://schemas.microsoft.com/office/drawing/2014/main" id="{09A17EA2-D4A0-F646-9537-163DD92B6E7D}"/>
              </a:ext>
            </a:extLst>
          </p:cNvPr>
          <p:cNvSpPr/>
          <p:nvPr userDrawn="1"/>
        </p:nvSpPr>
        <p:spPr>
          <a:xfrm rot="5400000" flipV="1">
            <a:off x="4851400" y="2565400"/>
            <a:ext cx="1158240" cy="7426960"/>
          </a:xfrm>
          <a:prstGeom prst="triangle">
            <a:avLst>
              <a:gd name="adj" fmla="val 100000"/>
            </a:avLst>
          </a:prstGeom>
          <a:solidFill>
            <a:srgbClr val="A71930">
              <a:alpha val="25098"/>
            </a:srgbClr>
          </a:solidFill>
          <a:ln>
            <a:noFill/>
          </a:ln>
          <a:effectLst>
            <a:outerShdw blurRad="40000" dist="23000" dir="162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close up of text on a black background&#10;&#10;Description automatically generated">
            <a:extLst>
              <a:ext uri="{FF2B5EF4-FFF2-40B4-BE49-F238E27FC236}">
                <a16:creationId xmlns:a16="http://schemas.microsoft.com/office/drawing/2014/main" id="{F1A365E8-BEC3-0D4E-AF79-C73DFC85BB6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87581" y="6058003"/>
            <a:ext cx="1856419" cy="761737"/>
          </a:xfrm>
          <a:prstGeom prst="rect">
            <a:avLst/>
          </a:prstGeom>
        </p:spPr>
      </p:pic>
      <p:sp>
        <p:nvSpPr>
          <p:cNvPr id="12" name="Triangle 11">
            <a:extLst>
              <a:ext uri="{FF2B5EF4-FFF2-40B4-BE49-F238E27FC236}">
                <a16:creationId xmlns:a16="http://schemas.microsoft.com/office/drawing/2014/main" id="{46F333BD-6DA3-1D41-805D-6819A0087DD6}"/>
              </a:ext>
            </a:extLst>
          </p:cNvPr>
          <p:cNvSpPr/>
          <p:nvPr userDrawn="1"/>
        </p:nvSpPr>
        <p:spPr>
          <a:xfrm rot="16200000" flipV="1">
            <a:off x="1866872" y="4152870"/>
            <a:ext cx="838255" cy="4572003"/>
          </a:xfrm>
          <a:prstGeom prst="triangle">
            <a:avLst>
              <a:gd name="adj" fmla="val 0"/>
            </a:avLst>
          </a:prstGeom>
          <a:solidFill>
            <a:srgbClr val="A71930">
              <a:alpha val="25490"/>
            </a:srgbClr>
          </a:solidFill>
          <a:ln>
            <a:noFill/>
          </a:ln>
          <a:effectLst>
            <a:outerShdw blurRad="40000" dist="23000" dir="162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riangle 12">
            <a:extLst>
              <a:ext uri="{FF2B5EF4-FFF2-40B4-BE49-F238E27FC236}">
                <a16:creationId xmlns:a16="http://schemas.microsoft.com/office/drawing/2014/main" id="{2B91851E-4EFB-CE48-8A3B-3C6D8652D398}"/>
              </a:ext>
            </a:extLst>
          </p:cNvPr>
          <p:cNvSpPr/>
          <p:nvPr userDrawn="1"/>
        </p:nvSpPr>
        <p:spPr>
          <a:xfrm rot="16200000" flipV="1">
            <a:off x="8058150" y="-8058150"/>
            <a:ext cx="1600200" cy="17716500"/>
          </a:xfrm>
          <a:prstGeom prst="triangle">
            <a:avLst>
              <a:gd name="adj" fmla="val 100000"/>
            </a:avLst>
          </a:prstGeom>
          <a:solidFill>
            <a:srgbClr val="A71930">
              <a:alpha val="50196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cap="none" spc="0">
              <a:ln w="0"/>
              <a:solidFill>
                <a:schemeClr val="tx1"/>
              </a:solidFill>
              <a:effectLst/>
            </a:endParaRPr>
          </a:p>
        </p:txBody>
      </p:sp>
      <p:sp>
        <p:nvSpPr>
          <p:cNvPr id="14" name="Triangle 13">
            <a:extLst>
              <a:ext uri="{FF2B5EF4-FFF2-40B4-BE49-F238E27FC236}">
                <a16:creationId xmlns:a16="http://schemas.microsoft.com/office/drawing/2014/main" id="{9BAE9B78-608B-1D43-B900-B957233B3FD8}"/>
              </a:ext>
            </a:extLst>
          </p:cNvPr>
          <p:cNvSpPr/>
          <p:nvPr userDrawn="1"/>
        </p:nvSpPr>
        <p:spPr>
          <a:xfrm rot="5400000" flipV="1">
            <a:off x="-4127500" y="-11671302"/>
            <a:ext cx="1600200" cy="24942804"/>
          </a:xfrm>
          <a:prstGeom prst="triangle">
            <a:avLst>
              <a:gd name="adj" fmla="val 0"/>
            </a:avLst>
          </a:prstGeom>
          <a:solidFill>
            <a:srgbClr val="A71930">
              <a:alpha val="50196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A59F4-0B8D-1F4A-BB12-7D8845B406E3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C6F9A-D192-7E4C-A549-6710921E37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4E46789-404D-2D4E-A50C-00D369226EAF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A7193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riangle 9">
            <a:extLst>
              <a:ext uri="{FF2B5EF4-FFF2-40B4-BE49-F238E27FC236}">
                <a16:creationId xmlns:a16="http://schemas.microsoft.com/office/drawing/2014/main" id="{DB1C3B6D-58A6-614A-9577-403C4F2180F0}"/>
              </a:ext>
            </a:extLst>
          </p:cNvPr>
          <p:cNvSpPr/>
          <p:nvPr userDrawn="1"/>
        </p:nvSpPr>
        <p:spPr>
          <a:xfrm rot="5400000" flipV="1">
            <a:off x="4851400" y="2565400"/>
            <a:ext cx="1158240" cy="7426960"/>
          </a:xfrm>
          <a:prstGeom prst="triangle">
            <a:avLst>
              <a:gd name="adj" fmla="val 100000"/>
            </a:avLst>
          </a:prstGeom>
          <a:solidFill>
            <a:srgbClr val="A71930">
              <a:alpha val="25098"/>
            </a:srgbClr>
          </a:solidFill>
          <a:ln>
            <a:noFill/>
          </a:ln>
          <a:effectLst>
            <a:outerShdw blurRad="40000" dist="23000" dir="162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close up of text on a black background&#10;&#10;Description automatically generated">
            <a:extLst>
              <a:ext uri="{FF2B5EF4-FFF2-40B4-BE49-F238E27FC236}">
                <a16:creationId xmlns:a16="http://schemas.microsoft.com/office/drawing/2014/main" id="{2D5CEF42-26C0-F345-A28A-1E44975F25F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87581" y="6058003"/>
            <a:ext cx="1856419" cy="761737"/>
          </a:xfrm>
          <a:prstGeom prst="rect">
            <a:avLst/>
          </a:prstGeom>
        </p:spPr>
      </p:pic>
      <p:sp>
        <p:nvSpPr>
          <p:cNvPr id="12" name="Triangle 11">
            <a:extLst>
              <a:ext uri="{FF2B5EF4-FFF2-40B4-BE49-F238E27FC236}">
                <a16:creationId xmlns:a16="http://schemas.microsoft.com/office/drawing/2014/main" id="{83FAAE87-186F-C249-A8C1-52D0A39CB378}"/>
              </a:ext>
            </a:extLst>
          </p:cNvPr>
          <p:cNvSpPr/>
          <p:nvPr userDrawn="1"/>
        </p:nvSpPr>
        <p:spPr>
          <a:xfrm rot="16200000" flipV="1">
            <a:off x="1866872" y="4152870"/>
            <a:ext cx="838255" cy="4572003"/>
          </a:xfrm>
          <a:prstGeom prst="triangle">
            <a:avLst>
              <a:gd name="adj" fmla="val 0"/>
            </a:avLst>
          </a:prstGeom>
          <a:solidFill>
            <a:srgbClr val="A71930">
              <a:alpha val="25490"/>
            </a:srgbClr>
          </a:solidFill>
          <a:ln>
            <a:noFill/>
          </a:ln>
          <a:effectLst>
            <a:outerShdw blurRad="40000" dist="23000" dir="162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riangle 12">
            <a:extLst>
              <a:ext uri="{FF2B5EF4-FFF2-40B4-BE49-F238E27FC236}">
                <a16:creationId xmlns:a16="http://schemas.microsoft.com/office/drawing/2014/main" id="{C3595767-7F0A-FD42-A962-D06169486C23}"/>
              </a:ext>
            </a:extLst>
          </p:cNvPr>
          <p:cNvSpPr/>
          <p:nvPr userDrawn="1"/>
        </p:nvSpPr>
        <p:spPr>
          <a:xfrm rot="16200000" flipV="1">
            <a:off x="8058150" y="-8058150"/>
            <a:ext cx="1600200" cy="17716500"/>
          </a:xfrm>
          <a:prstGeom prst="triangle">
            <a:avLst>
              <a:gd name="adj" fmla="val 100000"/>
            </a:avLst>
          </a:prstGeom>
          <a:solidFill>
            <a:srgbClr val="A71930">
              <a:alpha val="50196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cap="none" spc="0">
              <a:ln w="0"/>
              <a:solidFill>
                <a:schemeClr val="tx1"/>
              </a:solidFill>
              <a:effectLst/>
            </a:endParaRPr>
          </a:p>
        </p:txBody>
      </p:sp>
      <p:sp>
        <p:nvSpPr>
          <p:cNvPr id="14" name="Triangle 13">
            <a:extLst>
              <a:ext uri="{FF2B5EF4-FFF2-40B4-BE49-F238E27FC236}">
                <a16:creationId xmlns:a16="http://schemas.microsoft.com/office/drawing/2014/main" id="{37A08C4F-1366-994F-8BDC-ABE4AE72D829}"/>
              </a:ext>
            </a:extLst>
          </p:cNvPr>
          <p:cNvSpPr/>
          <p:nvPr userDrawn="1"/>
        </p:nvSpPr>
        <p:spPr>
          <a:xfrm rot="5400000" flipV="1">
            <a:off x="-4127500" y="-11671302"/>
            <a:ext cx="1600200" cy="24942804"/>
          </a:xfrm>
          <a:prstGeom prst="triangle">
            <a:avLst>
              <a:gd name="adj" fmla="val 0"/>
            </a:avLst>
          </a:prstGeom>
          <a:solidFill>
            <a:srgbClr val="A71930">
              <a:alpha val="50196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A59F4-0B8D-1F4A-BB12-7D8845B406E3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C6F9A-D192-7E4C-A549-6710921E37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F6F55705-B710-AD4F-BBBE-FB17B3E3E406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A7193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id="{C69AF95C-763E-B347-AAF1-6C16AF2520A3}"/>
              </a:ext>
            </a:extLst>
          </p:cNvPr>
          <p:cNvSpPr/>
          <p:nvPr userDrawn="1"/>
        </p:nvSpPr>
        <p:spPr>
          <a:xfrm rot="5400000" flipV="1">
            <a:off x="4851400" y="2565400"/>
            <a:ext cx="1158240" cy="7426960"/>
          </a:xfrm>
          <a:prstGeom prst="triangle">
            <a:avLst>
              <a:gd name="adj" fmla="val 100000"/>
            </a:avLst>
          </a:prstGeom>
          <a:solidFill>
            <a:srgbClr val="A71930">
              <a:alpha val="25098"/>
            </a:srgbClr>
          </a:solidFill>
          <a:ln>
            <a:noFill/>
          </a:ln>
          <a:effectLst>
            <a:outerShdw blurRad="40000" dist="23000" dir="162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close up of text on a black background&#10;&#10;Description automatically generated">
            <a:extLst>
              <a:ext uri="{FF2B5EF4-FFF2-40B4-BE49-F238E27FC236}">
                <a16:creationId xmlns:a16="http://schemas.microsoft.com/office/drawing/2014/main" id="{88D485DE-F0D4-8041-B9BD-43F44E102D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87581" y="6058003"/>
            <a:ext cx="1856419" cy="761737"/>
          </a:xfrm>
          <a:prstGeom prst="rect">
            <a:avLst/>
          </a:prstGeom>
        </p:spPr>
      </p:pic>
      <p:sp>
        <p:nvSpPr>
          <p:cNvPr id="10" name="Triangle 9">
            <a:extLst>
              <a:ext uri="{FF2B5EF4-FFF2-40B4-BE49-F238E27FC236}">
                <a16:creationId xmlns:a16="http://schemas.microsoft.com/office/drawing/2014/main" id="{26566D1B-A387-5947-9331-2D2C6E0D4A4D}"/>
              </a:ext>
            </a:extLst>
          </p:cNvPr>
          <p:cNvSpPr/>
          <p:nvPr userDrawn="1"/>
        </p:nvSpPr>
        <p:spPr>
          <a:xfrm rot="16200000" flipV="1">
            <a:off x="1866872" y="4152870"/>
            <a:ext cx="838255" cy="4572003"/>
          </a:xfrm>
          <a:prstGeom prst="triangle">
            <a:avLst>
              <a:gd name="adj" fmla="val 0"/>
            </a:avLst>
          </a:prstGeom>
          <a:solidFill>
            <a:srgbClr val="A71930">
              <a:alpha val="25490"/>
            </a:srgbClr>
          </a:solidFill>
          <a:ln>
            <a:noFill/>
          </a:ln>
          <a:effectLst>
            <a:outerShdw blurRad="40000" dist="23000" dir="162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riangle 11">
            <a:extLst>
              <a:ext uri="{FF2B5EF4-FFF2-40B4-BE49-F238E27FC236}">
                <a16:creationId xmlns:a16="http://schemas.microsoft.com/office/drawing/2014/main" id="{9D9CF750-DF19-BD44-9143-46FCEE7A6B08}"/>
              </a:ext>
            </a:extLst>
          </p:cNvPr>
          <p:cNvSpPr/>
          <p:nvPr userDrawn="1"/>
        </p:nvSpPr>
        <p:spPr>
          <a:xfrm rot="16200000" flipV="1">
            <a:off x="8058150" y="-8058150"/>
            <a:ext cx="1600200" cy="17716500"/>
          </a:xfrm>
          <a:prstGeom prst="triangle">
            <a:avLst>
              <a:gd name="adj" fmla="val 100000"/>
            </a:avLst>
          </a:prstGeom>
          <a:solidFill>
            <a:srgbClr val="A71930">
              <a:alpha val="50196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cap="none" spc="0">
              <a:ln w="0"/>
              <a:solidFill>
                <a:schemeClr val="tx1"/>
              </a:solidFill>
              <a:effectLst/>
            </a:endParaRPr>
          </a:p>
        </p:txBody>
      </p:sp>
      <p:sp>
        <p:nvSpPr>
          <p:cNvPr id="13" name="Triangle 12">
            <a:extLst>
              <a:ext uri="{FF2B5EF4-FFF2-40B4-BE49-F238E27FC236}">
                <a16:creationId xmlns:a16="http://schemas.microsoft.com/office/drawing/2014/main" id="{45C0FF0E-814B-E04B-A905-19946835BB1F}"/>
              </a:ext>
            </a:extLst>
          </p:cNvPr>
          <p:cNvSpPr/>
          <p:nvPr userDrawn="1"/>
        </p:nvSpPr>
        <p:spPr>
          <a:xfrm rot="5400000" flipV="1">
            <a:off x="-4127500" y="-11671302"/>
            <a:ext cx="1600200" cy="24942804"/>
          </a:xfrm>
          <a:prstGeom prst="triangle">
            <a:avLst>
              <a:gd name="adj" fmla="val 0"/>
            </a:avLst>
          </a:prstGeom>
          <a:solidFill>
            <a:srgbClr val="A71930">
              <a:alpha val="50196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A59F4-0B8D-1F4A-BB12-7D8845B406E3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C6F9A-D192-7E4C-A549-6710921E37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96CB9075-8445-1E4E-B3D2-09B35111EEFD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A7193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03" y="3907221"/>
            <a:ext cx="7782577" cy="1795488"/>
          </a:xfrm>
        </p:spPr>
        <p:txBody>
          <a:bodyPr anchor="t"/>
          <a:lstStyle>
            <a:lvl1pPr algn="r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111169"/>
            <a:ext cx="7782551" cy="785734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A59F4-0B8D-1F4A-BB12-7D8845B406E3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C6F9A-D192-7E4C-A549-6710921E373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D4AD715-CDA4-C14C-942C-BE0593ECD2B8}"/>
              </a:ext>
            </a:extLst>
          </p:cNvPr>
          <p:cNvCxnSpPr>
            <a:cxnSpLocks/>
          </p:cNvCxnSpPr>
          <p:nvPr userDrawn="1"/>
        </p:nvCxnSpPr>
        <p:spPr>
          <a:xfrm>
            <a:off x="8519612" y="2993923"/>
            <a:ext cx="0" cy="2846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989179C6-789C-C54B-9F82-3712AAD681FA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A7193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riangle 10">
            <a:extLst>
              <a:ext uri="{FF2B5EF4-FFF2-40B4-BE49-F238E27FC236}">
                <a16:creationId xmlns:a16="http://schemas.microsoft.com/office/drawing/2014/main" id="{17AF7A38-A97B-414B-A2BB-A9EDEDDBB148}"/>
              </a:ext>
            </a:extLst>
          </p:cNvPr>
          <p:cNvSpPr/>
          <p:nvPr userDrawn="1"/>
        </p:nvSpPr>
        <p:spPr>
          <a:xfrm rot="5400000" flipV="1">
            <a:off x="4851400" y="2565400"/>
            <a:ext cx="1158240" cy="7426960"/>
          </a:xfrm>
          <a:prstGeom prst="triangle">
            <a:avLst>
              <a:gd name="adj" fmla="val 100000"/>
            </a:avLst>
          </a:prstGeom>
          <a:solidFill>
            <a:srgbClr val="A71930">
              <a:alpha val="25098"/>
            </a:srgbClr>
          </a:solidFill>
          <a:ln>
            <a:noFill/>
          </a:ln>
          <a:effectLst>
            <a:outerShdw blurRad="40000" dist="23000" dir="162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A close up of text on a black background&#10;&#10;Description automatically generated">
            <a:extLst>
              <a:ext uri="{FF2B5EF4-FFF2-40B4-BE49-F238E27FC236}">
                <a16:creationId xmlns:a16="http://schemas.microsoft.com/office/drawing/2014/main" id="{26D20C77-8F89-0645-90C4-98D1BAB8FF9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87581" y="6058003"/>
            <a:ext cx="1856419" cy="761737"/>
          </a:xfrm>
          <a:prstGeom prst="rect">
            <a:avLst/>
          </a:prstGeom>
        </p:spPr>
      </p:pic>
      <p:sp>
        <p:nvSpPr>
          <p:cNvPr id="13" name="Triangle 12">
            <a:extLst>
              <a:ext uri="{FF2B5EF4-FFF2-40B4-BE49-F238E27FC236}">
                <a16:creationId xmlns:a16="http://schemas.microsoft.com/office/drawing/2014/main" id="{A18B96AE-9B41-7840-BE30-3D6C19CD7782}"/>
              </a:ext>
            </a:extLst>
          </p:cNvPr>
          <p:cNvSpPr/>
          <p:nvPr userDrawn="1"/>
        </p:nvSpPr>
        <p:spPr>
          <a:xfrm rot="16200000" flipV="1">
            <a:off x="1866872" y="4152870"/>
            <a:ext cx="838255" cy="4572003"/>
          </a:xfrm>
          <a:prstGeom prst="triangle">
            <a:avLst>
              <a:gd name="adj" fmla="val 0"/>
            </a:avLst>
          </a:prstGeom>
          <a:solidFill>
            <a:srgbClr val="A71930">
              <a:alpha val="25490"/>
            </a:srgbClr>
          </a:solidFill>
          <a:ln>
            <a:noFill/>
          </a:ln>
          <a:effectLst>
            <a:outerShdw blurRad="40000" dist="23000" dir="162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riangle 13">
            <a:extLst>
              <a:ext uri="{FF2B5EF4-FFF2-40B4-BE49-F238E27FC236}">
                <a16:creationId xmlns:a16="http://schemas.microsoft.com/office/drawing/2014/main" id="{40F0CB5E-6E6F-CF41-A809-04852BB348B4}"/>
              </a:ext>
            </a:extLst>
          </p:cNvPr>
          <p:cNvSpPr/>
          <p:nvPr userDrawn="1"/>
        </p:nvSpPr>
        <p:spPr>
          <a:xfrm rot="16200000" flipV="1">
            <a:off x="8058150" y="-8058150"/>
            <a:ext cx="1600200" cy="17716500"/>
          </a:xfrm>
          <a:prstGeom prst="triangle">
            <a:avLst>
              <a:gd name="adj" fmla="val 100000"/>
            </a:avLst>
          </a:prstGeom>
          <a:solidFill>
            <a:srgbClr val="A71930">
              <a:alpha val="50196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cap="none" spc="0">
              <a:ln w="0"/>
              <a:solidFill>
                <a:schemeClr val="tx1"/>
              </a:solidFill>
              <a:effectLst/>
            </a:endParaRPr>
          </a:p>
        </p:txBody>
      </p:sp>
      <p:sp>
        <p:nvSpPr>
          <p:cNvPr id="15" name="Triangle 14">
            <a:extLst>
              <a:ext uri="{FF2B5EF4-FFF2-40B4-BE49-F238E27FC236}">
                <a16:creationId xmlns:a16="http://schemas.microsoft.com/office/drawing/2014/main" id="{60FD316C-9277-0E49-AD9B-BEB2E71CFBAA}"/>
              </a:ext>
            </a:extLst>
          </p:cNvPr>
          <p:cNvSpPr/>
          <p:nvPr userDrawn="1"/>
        </p:nvSpPr>
        <p:spPr>
          <a:xfrm rot="5400000" flipV="1">
            <a:off x="-4127500" y="-11671302"/>
            <a:ext cx="1600200" cy="24942804"/>
          </a:xfrm>
          <a:prstGeom prst="triangle">
            <a:avLst>
              <a:gd name="adj" fmla="val 0"/>
            </a:avLst>
          </a:prstGeom>
          <a:solidFill>
            <a:srgbClr val="A71930">
              <a:alpha val="50196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A59F4-0B8D-1F4A-BB12-7D8845B406E3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C6F9A-D192-7E4C-A549-6710921E37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A4D188D6-719D-404F-AE2F-309B00E9A316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A7193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riangle 15">
            <a:extLst>
              <a:ext uri="{FF2B5EF4-FFF2-40B4-BE49-F238E27FC236}">
                <a16:creationId xmlns:a16="http://schemas.microsoft.com/office/drawing/2014/main" id="{B06735E2-01C0-154D-B810-AD797F404671}"/>
              </a:ext>
            </a:extLst>
          </p:cNvPr>
          <p:cNvSpPr/>
          <p:nvPr userDrawn="1"/>
        </p:nvSpPr>
        <p:spPr>
          <a:xfrm rot="5400000" flipV="1">
            <a:off x="4851400" y="2565400"/>
            <a:ext cx="1158240" cy="7426960"/>
          </a:xfrm>
          <a:prstGeom prst="triangle">
            <a:avLst>
              <a:gd name="adj" fmla="val 100000"/>
            </a:avLst>
          </a:prstGeom>
          <a:solidFill>
            <a:srgbClr val="A71930">
              <a:alpha val="25098"/>
            </a:srgbClr>
          </a:solidFill>
          <a:ln>
            <a:noFill/>
          </a:ln>
          <a:effectLst>
            <a:outerShdw blurRad="40000" dist="23000" dir="162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 descr="A close up of text on a black background&#10;&#10;Description automatically generated">
            <a:extLst>
              <a:ext uri="{FF2B5EF4-FFF2-40B4-BE49-F238E27FC236}">
                <a16:creationId xmlns:a16="http://schemas.microsoft.com/office/drawing/2014/main" id="{BA334D94-3919-9744-8783-C469E75207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87581" y="6058003"/>
            <a:ext cx="1856419" cy="761737"/>
          </a:xfrm>
          <a:prstGeom prst="rect">
            <a:avLst/>
          </a:prstGeom>
        </p:spPr>
      </p:pic>
      <p:sp>
        <p:nvSpPr>
          <p:cNvPr id="18" name="Triangle 17">
            <a:extLst>
              <a:ext uri="{FF2B5EF4-FFF2-40B4-BE49-F238E27FC236}">
                <a16:creationId xmlns:a16="http://schemas.microsoft.com/office/drawing/2014/main" id="{B3CF05EC-70A5-BE49-95AE-418780EB5FF4}"/>
              </a:ext>
            </a:extLst>
          </p:cNvPr>
          <p:cNvSpPr/>
          <p:nvPr userDrawn="1"/>
        </p:nvSpPr>
        <p:spPr>
          <a:xfrm rot="16200000" flipV="1">
            <a:off x="1866872" y="4152870"/>
            <a:ext cx="838255" cy="4572003"/>
          </a:xfrm>
          <a:prstGeom prst="triangle">
            <a:avLst>
              <a:gd name="adj" fmla="val 0"/>
            </a:avLst>
          </a:prstGeom>
          <a:solidFill>
            <a:srgbClr val="A71930">
              <a:alpha val="25490"/>
            </a:srgbClr>
          </a:solidFill>
          <a:ln>
            <a:noFill/>
          </a:ln>
          <a:effectLst>
            <a:outerShdw blurRad="40000" dist="23000" dir="162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riangle 18">
            <a:extLst>
              <a:ext uri="{FF2B5EF4-FFF2-40B4-BE49-F238E27FC236}">
                <a16:creationId xmlns:a16="http://schemas.microsoft.com/office/drawing/2014/main" id="{C5F2A3A1-2F7B-D84C-8A20-7C4BCC573DEF}"/>
              </a:ext>
            </a:extLst>
          </p:cNvPr>
          <p:cNvSpPr/>
          <p:nvPr userDrawn="1"/>
        </p:nvSpPr>
        <p:spPr>
          <a:xfrm rot="16200000" flipV="1">
            <a:off x="8058150" y="-8058150"/>
            <a:ext cx="1600200" cy="17716500"/>
          </a:xfrm>
          <a:prstGeom prst="triangle">
            <a:avLst>
              <a:gd name="adj" fmla="val 100000"/>
            </a:avLst>
          </a:prstGeom>
          <a:solidFill>
            <a:srgbClr val="A71930">
              <a:alpha val="50196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cap="none" spc="0">
              <a:ln w="0"/>
              <a:solidFill>
                <a:schemeClr val="tx1"/>
              </a:solidFill>
              <a:effectLst/>
            </a:endParaRPr>
          </a:p>
        </p:txBody>
      </p:sp>
      <p:sp>
        <p:nvSpPr>
          <p:cNvPr id="20" name="Triangle 19">
            <a:extLst>
              <a:ext uri="{FF2B5EF4-FFF2-40B4-BE49-F238E27FC236}">
                <a16:creationId xmlns:a16="http://schemas.microsoft.com/office/drawing/2014/main" id="{A1D508E4-04BC-0947-B4F9-1AAF19AFBAB8}"/>
              </a:ext>
            </a:extLst>
          </p:cNvPr>
          <p:cNvSpPr/>
          <p:nvPr userDrawn="1"/>
        </p:nvSpPr>
        <p:spPr>
          <a:xfrm rot="5400000" flipV="1">
            <a:off x="-4127500" y="-11671302"/>
            <a:ext cx="1600200" cy="24942804"/>
          </a:xfrm>
          <a:prstGeom prst="triangle">
            <a:avLst>
              <a:gd name="adj" fmla="val 0"/>
            </a:avLst>
          </a:prstGeom>
          <a:solidFill>
            <a:srgbClr val="A71930">
              <a:alpha val="50196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A59F4-0B8D-1F4A-BB12-7D8845B406E3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C6F9A-D192-7E4C-A549-6710921E37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C51C681-9797-914C-87B3-80498B93A561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A7193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riangle 16">
            <a:extLst>
              <a:ext uri="{FF2B5EF4-FFF2-40B4-BE49-F238E27FC236}">
                <a16:creationId xmlns:a16="http://schemas.microsoft.com/office/drawing/2014/main" id="{6162A965-4996-1749-B19E-61928DB6DF9D}"/>
              </a:ext>
            </a:extLst>
          </p:cNvPr>
          <p:cNvSpPr/>
          <p:nvPr userDrawn="1"/>
        </p:nvSpPr>
        <p:spPr>
          <a:xfrm rot="5400000" flipV="1">
            <a:off x="4851400" y="2565400"/>
            <a:ext cx="1158240" cy="7426960"/>
          </a:xfrm>
          <a:prstGeom prst="triangle">
            <a:avLst>
              <a:gd name="adj" fmla="val 100000"/>
            </a:avLst>
          </a:prstGeom>
          <a:solidFill>
            <a:srgbClr val="A71930">
              <a:alpha val="25098"/>
            </a:srgbClr>
          </a:solidFill>
          <a:ln>
            <a:noFill/>
          </a:ln>
          <a:effectLst>
            <a:outerShdw blurRad="40000" dist="23000" dir="162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 descr="A close up of text on a black background&#10;&#10;Description automatically generated">
            <a:extLst>
              <a:ext uri="{FF2B5EF4-FFF2-40B4-BE49-F238E27FC236}">
                <a16:creationId xmlns:a16="http://schemas.microsoft.com/office/drawing/2014/main" id="{34E42B03-3389-3A4E-94D9-0D04034E32E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87581" y="6058003"/>
            <a:ext cx="1856419" cy="761737"/>
          </a:xfrm>
          <a:prstGeom prst="rect">
            <a:avLst/>
          </a:prstGeom>
        </p:spPr>
      </p:pic>
      <p:sp>
        <p:nvSpPr>
          <p:cNvPr id="19" name="Triangle 18">
            <a:extLst>
              <a:ext uri="{FF2B5EF4-FFF2-40B4-BE49-F238E27FC236}">
                <a16:creationId xmlns:a16="http://schemas.microsoft.com/office/drawing/2014/main" id="{3768A3D9-AFBF-5049-AAA5-2845AFED2846}"/>
              </a:ext>
            </a:extLst>
          </p:cNvPr>
          <p:cNvSpPr/>
          <p:nvPr userDrawn="1"/>
        </p:nvSpPr>
        <p:spPr>
          <a:xfrm rot="16200000" flipV="1">
            <a:off x="1866872" y="4152870"/>
            <a:ext cx="838255" cy="4572003"/>
          </a:xfrm>
          <a:prstGeom prst="triangle">
            <a:avLst>
              <a:gd name="adj" fmla="val 0"/>
            </a:avLst>
          </a:prstGeom>
          <a:solidFill>
            <a:srgbClr val="A71930">
              <a:alpha val="25490"/>
            </a:srgbClr>
          </a:solidFill>
          <a:ln>
            <a:noFill/>
          </a:ln>
          <a:effectLst>
            <a:outerShdw blurRad="40000" dist="23000" dir="162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riangle 19">
            <a:extLst>
              <a:ext uri="{FF2B5EF4-FFF2-40B4-BE49-F238E27FC236}">
                <a16:creationId xmlns:a16="http://schemas.microsoft.com/office/drawing/2014/main" id="{2F013189-FFFF-2647-BA57-A0410EAB4B9F}"/>
              </a:ext>
            </a:extLst>
          </p:cNvPr>
          <p:cNvSpPr/>
          <p:nvPr userDrawn="1"/>
        </p:nvSpPr>
        <p:spPr>
          <a:xfrm rot="16200000" flipV="1">
            <a:off x="8058150" y="-8058150"/>
            <a:ext cx="1600200" cy="17716500"/>
          </a:xfrm>
          <a:prstGeom prst="triangle">
            <a:avLst>
              <a:gd name="adj" fmla="val 100000"/>
            </a:avLst>
          </a:prstGeom>
          <a:solidFill>
            <a:srgbClr val="A71930">
              <a:alpha val="50196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cap="none" spc="0">
              <a:ln w="0"/>
              <a:solidFill>
                <a:schemeClr val="tx1"/>
              </a:solidFill>
              <a:effectLst/>
            </a:endParaRPr>
          </a:p>
        </p:txBody>
      </p:sp>
      <p:sp>
        <p:nvSpPr>
          <p:cNvPr id="21" name="Triangle 20">
            <a:extLst>
              <a:ext uri="{FF2B5EF4-FFF2-40B4-BE49-F238E27FC236}">
                <a16:creationId xmlns:a16="http://schemas.microsoft.com/office/drawing/2014/main" id="{89D0ADEC-CEB8-A848-9872-005508AFF4BA}"/>
              </a:ext>
            </a:extLst>
          </p:cNvPr>
          <p:cNvSpPr/>
          <p:nvPr userDrawn="1"/>
        </p:nvSpPr>
        <p:spPr>
          <a:xfrm rot="5400000" flipV="1">
            <a:off x="-4127500" y="-11671302"/>
            <a:ext cx="1600200" cy="24942804"/>
          </a:xfrm>
          <a:prstGeom prst="triangle">
            <a:avLst>
              <a:gd name="adj" fmla="val 0"/>
            </a:avLst>
          </a:prstGeom>
          <a:solidFill>
            <a:srgbClr val="A71930">
              <a:alpha val="50196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A59F4-0B8D-1F4A-BB12-7D8845B406E3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C6F9A-D192-7E4C-A549-6710921E373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 close up of text on a black background&#10;&#10;Description automatically generated">
            <a:extLst>
              <a:ext uri="{FF2B5EF4-FFF2-40B4-BE49-F238E27FC236}">
                <a16:creationId xmlns:a16="http://schemas.microsoft.com/office/drawing/2014/main" id="{A7A72250-7CBA-EC4B-A9C8-EC5CBA677DE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87581" y="6058003"/>
            <a:ext cx="1856419" cy="76173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0CE24B2-22A7-7049-B08D-2ED55F42BA67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A7193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>
            <a:extLst>
              <a:ext uri="{FF2B5EF4-FFF2-40B4-BE49-F238E27FC236}">
                <a16:creationId xmlns:a16="http://schemas.microsoft.com/office/drawing/2014/main" id="{D2ABDDE5-D6E0-D04C-BB54-55DD43B770DB}"/>
              </a:ext>
            </a:extLst>
          </p:cNvPr>
          <p:cNvSpPr/>
          <p:nvPr userDrawn="1"/>
        </p:nvSpPr>
        <p:spPr>
          <a:xfrm rot="5400000" flipV="1">
            <a:off x="4851400" y="2565400"/>
            <a:ext cx="1158240" cy="7426960"/>
          </a:xfrm>
          <a:prstGeom prst="triangle">
            <a:avLst>
              <a:gd name="adj" fmla="val 100000"/>
            </a:avLst>
          </a:prstGeom>
          <a:solidFill>
            <a:srgbClr val="A71930">
              <a:alpha val="25098"/>
            </a:srgbClr>
          </a:solidFill>
          <a:ln>
            <a:noFill/>
          </a:ln>
          <a:effectLst>
            <a:outerShdw blurRad="40000" dist="23000" dir="162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close up of text on a black background&#10;&#10;Description automatically generated">
            <a:extLst>
              <a:ext uri="{FF2B5EF4-FFF2-40B4-BE49-F238E27FC236}">
                <a16:creationId xmlns:a16="http://schemas.microsoft.com/office/drawing/2014/main" id="{A83FBA36-BE01-1447-9FE6-E1AE6E72220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87581" y="6058003"/>
            <a:ext cx="1856419" cy="761737"/>
          </a:xfrm>
          <a:prstGeom prst="rect">
            <a:avLst/>
          </a:prstGeom>
        </p:spPr>
      </p:pic>
      <p:sp>
        <p:nvSpPr>
          <p:cNvPr id="10" name="Triangle 9">
            <a:extLst>
              <a:ext uri="{FF2B5EF4-FFF2-40B4-BE49-F238E27FC236}">
                <a16:creationId xmlns:a16="http://schemas.microsoft.com/office/drawing/2014/main" id="{F4A66728-168E-3043-AE99-E31EEA49ACE0}"/>
              </a:ext>
            </a:extLst>
          </p:cNvPr>
          <p:cNvSpPr/>
          <p:nvPr userDrawn="1"/>
        </p:nvSpPr>
        <p:spPr>
          <a:xfrm rot="16200000" flipV="1">
            <a:off x="1866872" y="4152870"/>
            <a:ext cx="838255" cy="4572003"/>
          </a:xfrm>
          <a:prstGeom prst="triangle">
            <a:avLst>
              <a:gd name="adj" fmla="val 0"/>
            </a:avLst>
          </a:prstGeom>
          <a:solidFill>
            <a:srgbClr val="A71930">
              <a:alpha val="25490"/>
            </a:srgbClr>
          </a:solidFill>
          <a:ln>
            <a:noFill/>
          </a:ln>
          <a:effectLst>
            <a:outerShdw blurRad="40000" dist="23000" dir="162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riangle 10">
            <a:extLst>
              <a:ext uri="{FF2B5EF4-FFF2-40B4-BE49-F238E27FC236}">
                <a16:creationId xmlns:a16="http://schemas.microsoft.com/office/drawing/2014/main" id="{71CE70B4-1AE0-5C41-A3E0-FF62EC9C2D42}"/>
              </a:ext>
            </a:extLst>
          </p:cNvPr>
          <p:cNvSpPr/>
          <p:nvPr userDrawn="1"/>
        </p:nvSpPr>
        <p:spPr>
          <a:xfrm rot="16200000" flipV="1">
            <a:off x="8058150" y="-8058150"/>
            <a:ext cx="1600200" cy="17716500"/>
          </a:xfrm>
          <a:prstGeom prst="triangle">
            <a:avLst>
              <a:gd name="adj" fmla="val 100000"/>
            </a:avLst>
          </a:prstGeom>
          <a:solidFill>
            <a:srgbClr val="A71930">
              <a:alpha val="50196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cap="none" spc="0">
              <a:ln w="0"/>
              <a:solidFill>
                <a:schemeClr val="tx1"/>
              </a:solidFill>
              <a:effectLst/>
            </a:endParaRPr>
          </a:p>
        </p:txBody>
      </p:sp>
      <p:sp>
        <p:nvSpPr>
          <p:cNvPr id="12" name="Triangle 11">
            <a:extLst>
              <a:ext uri="{FF2B5EF4-FFF2-40B4-BE49-F238E27FC236}">
                <a16:creationId xmlns:a16="http://schemas.microsoft.com/office/drawing/2014/main" id="{8414B6C4-C043-4944-AFFE-06A2CA1A639C}"/>
              </a:ext>
            </a:extLst>
          </p:cNvPr>
          <p:cNvSpPr/>
          <p:nvPr userDrawn="1"/>
        </p:nvSpPr>
        <p:spPr>
          <a:xfrm rot="5400000" flipV="1">
            <a:off x="-4127500" y="-11671302"/>
            <a:ext cx="1600200" cy="24942804"/>
          </a:xfrm>
          <a:prstGeom prst="triangle">
            <a:avLst>
              <a:gd name="adj" fmla="val 0"/>
            </a:avLst>
          </a:prstGeom>
          <a:solidFill>
            <a:srgbClr val="A71930">
              <a:alpha val="50196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A59F4-0B8D-1F4A-BB12-7D8845B406E3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C6F9A-D192-7E4C-A549-6710921E37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96404F3F-9F59-0D4B-B4B0-AE2C71E81C22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A7193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2" name="Triangle 11">
            <a:extLst>
              <a:ext uri="{FF2B5EF4-FFF2-40B4-BE49-F238E27FC236}">
                <a16:creationId xmlns:a16="http://schemas.microsoft.com/office/drawing/2014/main" id="{3C9E4FCA-B540-0E40-B66D-A725B25A3B81}"/>
              </a:ext>
            </a:extLst>
          </p:cNvPr>
          <p:cNvSpPr/>
          <p:nvPr userDrawn="1"/>
        </p:nvSpPr>
        <p:spPr>
          <a:xfrm rot="5400000" flipV="1">
            <a:off x="4851400" y="2565400"/>
            <a:ext cx="1158240" cy="7426960"/>
          </a:xfrm>
          <a:prstGeom prst="triangle">
            <a:avLst>
              <a:gd name="adj" fmla="val 100000"/>
            </a:avLst>
          </a:prstGeom>
          <a:solidFill>
            <a:srgbClr val="A71930">
              <a:alpha val="25098"/>
            </a:srgbClr>
          </a:solidFill>
          <a:ln>
            <a:noFill/>
          </a:ln>
          <a:effectLst>
            <a:outerShdw blurRad="40000" dist="23000" dir="162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A close up of text on a black background&#10;&#10;Description automatically generated">
            <a:extLst>
              <a:ext uri="{FF2B5EF4-FFF2-40B4-BE49-F238E27FC236}">
                <a16:creationId xmlns:a16="http://schemas.microsoft.com/office/drawing/2014/main" id="{C70392BD-C091-184C-9E8A-4CD4445D4F5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87581" y="6058003"/>
            <a:ext cx="1856419" cy="761737"/>
          </a:xfrm>
          <a:prstGeom prst="rect">
            <a:avLst/>
          </a:prstGeom>
        </p:spPr>
      </p:pic>
      <p:sp>
        <p:nvSpPr>
          <p:cNvPr id="14" name="Triangle 13">
            <a:extLst>
              <a:ext uri="{FF2B5EF4-FFF2-40B4-BE49-F238E27FC236}">
                <a16:creationId xmlns:a16="http://schemas.microsoft.com/office/drawing/2014/main" id="{09A09CF6-D6EE-4947-8281-D2C3B8A2F8BE}"/>
              </a:ext>
            </a:extLst>
          </p:cNvPr>
          <p:cNvSpPr/>
          <p:nvPr userDrawn="1"/>
        </p:nvSpPr>
        <p:spPr>
          <a:xfrm rot="16200000" flipV="1">
            <a:off x="1866872" y="4152870"/>
            <a:ext cx="838255" cy="4572003"/>
          </a:xfrm>
          <a:prstGeom prst="triangle">
            <a:avLst>
              <a:gd name="adj" fmla="val 0"/>
            </a:avLst>
          </a:prstGeom>
          <a:solidFill>
            <a:srgbClr val="A71930">
              <a:alpha val="25490"/>
            </a:srgbClr>
          </a:solidFill>
          <a:ln>
            <a:noFill/>
          </a:ln>
          <a:effectLst>
            <a:outerShdw blurRad="40000" dist="23000" dir="162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riangle 14">
            <a:extLst>
              <a:ext uri="{FF2B5EF4-FFF2-40B4-BE49-F238E27FC236}">
                <a16:creationId xmlns:a16="http://schemas.microsoft.com/office/drawing/2014/main" id="{2E186DE1-059F-3D46-9984-D1A162F7761B}"/>
              </a:ext>
            </a:extLst>
          </p:cNvPr>
          <p:cNvSpPr/>
          <p:nvPr userDrawn="1"/>
        </p:nvSpPr>
        <p:spPr>
          <a:xfrm rot="16200000" flipV="1">
            <a:off x="8058150" y="-8058150"/>
            <a:ext cx="1600200" cy="17716500"/>
          </a:xfrm>
          <a:prstGeom prst="triangle">
            <a:avLst>
              <a:gd name="adj" fmla="val 100000"/>
            </a:avLst>
          </a:prstGeom>
          <a:solidFill>
            <a:srgbClr val="A71930">
              <a:alpha val="50196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cap="none" spc="0">
              <a:ln w="0"/>
              <a:solidFill>
                <a:schemeClr val="tx1"/>
              </a:solidFill>
              <a:effectLst/>
            </a:endParaRPr>
          </a:p>
        </p:txBody>
      </p:sp>
      <p:sp>
        <p:nvSpPr>
          <p:cNvPr id="16" name="Triangle 15">
            <a:extLst>
              <a:ext uri="{FF2B5EF4-FFF2-40B4-BE49-F238E27FC236}">
                <a16:creationId xmlns:a16="http://schemas.microsoft.com/office/drawing/2014/main" id="{2AE15FCB-30C6-5442-89F8-E23E5F3CB2B5}"/>
              </a:ext>
            </a:extLst>
          </p:cNvPr>
          <p:cNvSpPr/>
          <p:nvPr userDrawn="1"/>
        </p:nvSpPr>
        <p:spPr>
          <a:xfrm rot="5400000" flipV="1">
            <a:off x="-4127500" y="-11671302"/>
            <a:ext cx="1600200" cy="24942804"/>
          </a:xfrm>
          <a:prstGeom prst="triangle">
            <a:avLst>
              <a:gd name="adj" fmla="val 0"/>
            </a:avLst>
          </a:prstGeom>
          <a:solidFill>
            <a:srgbClr val="A71930">
              <a:alpha val="50196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A59F4-0B8D-1F4A-BB12-7D8845B406E3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C6F9A-D192-7E4C-A549-6710921E37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97DB10D8-4F30-C840-8C10-42FE02362D73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A7193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riangle 10">
            <a:extLst>
              <a:ext uri="{FF2B5EF4-FFF2-40B4-BE49-F238E27FC236}">
                <a16:creationId xmlns:a16="http://schemas.microsoft.com/office/drawing/2014/main" id="{07B7509C-FFA3-A44D-96D6-BF1C3FEB5484}"/>
              </a:ext>
            </a:extLst>
          </p:cNvPr>
          <p:cNvSpPr/>
          <p:nvPr userDrawn="1"/>
        </p:nvSpPr>
        <p:spPr>
          <a:xfrm rot="5400000" flipV="1">
            <a:off x="4851400" y="2565400"/>
            <a:ext cx="1158240" cy="7426960"/>
          </a:xfrm>
          <a:prstGeom prst="triangle">
            <a:avLst>
              <a:gd name="adj" fmla="val 100000"/>
            </a:avLst>
          </a:prstGeom>
          <a:solidFill>
            <a:srgbClr val="A71930">
              <a:alpha val="25098"/>
            </a:srgbClr>
          </a:solidFill>
          <a:ln>
            <a:noFill/>
          </a:ln>
          <a:effectLst>
            <a:outerShdw blurRad="40000" dist="23000" dir="162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A close up of text on a black background&#10;&#10;Description automatically generated">
            <a:extLst>
              <a:ext uri="{FF2B5EF4-FFF2-40B4-BE49-F238E27FC236}">
                <a16:creationId xmlns:a16="http://schemas.microsoft.com/office/drawing/2014/main" id="{62BE5601-4C58-EF48-9FCF-71DF894AC0A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87581" y="6058003"/>
            <a:ext cx="1856419" cy="761737"/>
          </a:xfrm>
          <a:prstGeom prst="rect">
            <a:avLst/>
          </a:prstGeom>
        </p:spPr>
      </p:pic>
      <p:sp>
        <p:nvSpPr>
          <p:cNvPr id="13" name="Triangle 12">
            <a:extLst>
              <a:ext uri="{FF2B5EF4-FFF2-40B4-BE49-F238E27FC236}">
                <a16:creationId xmlns:a16="http://schemas.microsoft.com/office/drawing/2014/main" id="{987D56F1-C23C-424B-B5EA-2B30649110CB}"/>
              </a:ext>
            </a:extLst>
          </p:cNvPr>
          <p:cNvSpPr/>
          <p:nvPr userDrawn="1"/>
        </p:nvSpPr>
        <p:spPr>
          <a:xfrm rot="16200000" flipV="1">
            <a:off x="1866872" y="4152870"/>
            <a:ext cx="838255" cy="4572003"/>
          </a:xfrm>
          <a:prstGeom prst="triangle">
            <a:avLst>
              <a:gd name="adj" fmla="val 0"/>
            </a:avLst>
          </a:prstGeom>
          <a:solidFill>
            <a:srgbClr val="A71930">
              <a:alpha val="25490"/>
            </a:srgbClr>
          </a:solidFill>
          <a:ln>
            <a:noFill/>
          </a:ln>
          <a:effectLst>
            <a:outerShdw blurRad="40000" dist="23000" dir="162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riangle 13">
            <a:extLst>
              <a:ext uri="{FF2B5EF4-FFF2-40B4-BE49-F238E27FC236}">
                <a16:creationId xmlns:a16="http://schemas.microsoft.com/office/drawing/2014/main" id="{AED076CE-E7C3-6346-BAF0-2773488D067C}"/>
              </a:ext>
            </a:extLst>
          </p:cNvPr>
          <p:cNvSpPr/>
          <p:nvPr userDrawn="1"/>
        </p:nvSpPr>
        <p:spPr>
          <a:xfrm rot="16200000" flipV="1">
            <a:off x="8058150" y="-8058150"/>
            <a:ext cx="1600200" cy="17716500"/>
          </a:xfrm>
          <a:prstGeom prst="triangle">
            <a:avLst>
              <a:gd name="adj" fmla="val 100000"/>
            </a:avLst>
          </a:prstGeom>
          <a:solidFill>
            <a:srgbClr val="A71930">
              <a:alpha val="50196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cap="none" spc="0">
              <a:ln w="0"/>
              <a:solidFill>
                <a:schemeClr val="tx1"/>
              </a:solidFill>
              <a:effectLst/>
            </a:endParaRPr>
          </a:p>
        </p:txBody>
      </p:sp>
      <p:sp>
        <p:nvSpPr>
          <p:cNvPr id="15" name="Triangle 14">
            <a:extLst>
              <a:ext uri="{FF2B5EF4-FFF2-40B4-BE49-F238E27FC236}">
                <a16:creationId xmlns:a16="http://schemas.microsoft.com/office/drawing/2014/main" id="{94DEF87B-ABB6-0E4E-B0A1-FF91A5FBEA93}"/>
              </a:ext>
            </a:extLst>
          </p:cNvPr>
          <p:cNvSpPr/>
          <p:nvPr userDrawn="1"/>
        </p:nvSpPr>
        <p:spPr>
          <a:xfrm rot="5400000" flipV="1">
            <a:off x="-4127500" y="-11671302"/>
            <a:ext cx="1600200" cy="24942804"/>
          </a:xfrm>
          <a:prstGeom prst="triangle">
            <a:avLst>
              <a:gd name="adj" fmla="val 0"/>
            </a:avLst>
          </a:prstGeom>
          <a:solidFill>
            <a:srgbClr val="A71930">
              <a:alpha val="50196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A59F4-0B8D-1F4A-BB12-7D8845B406E3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C6F9A-D192-7E4C-A549-6710921E37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A59F4-0B8D-1F4A-BB12-7D8845B406E3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C6F9A-D192-7E4C-A549-6710921E37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ACF7F1-5B54-1C43-B7D1-41424F0582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4205" y="2044211"/>
            <a:ext cx="4616403" cy="1230313"/>
          </a:xfrm>
        </p:spPr>
        <p:txBody>
          <a:bodyPr>
            <a:noAutofit/>
          </a:bodyPr>
          <a:lstStyle/>
          <a:p>
            <a:r>
              <a:rPr lang="en-US" sz="4000" b="1" dirty="0"/>
              <a:t>STEM Careers, Internships &amp; Co-ops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5A55CA8-74F8-D945-B46B-3AC43E9BBD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5310" y="3206727"/>
            <a:ext cx="4705298" cy="1047750"/>
          </a:xfrm>
        </p:spPr>
        <p:txBody>
          <a:bodyPr>
            <a:normAutofit/>
          </a:bodyPr>
          <a:lstStyle/>
          <a:p>
            <a:r>
              <a:rPr lang="en-US" dirty="0"/>
              <a:t>Virtual Office Instructions</a:t>
            </a:r>
          </a:p>
        </p:txBody>
      </p:sp>
      <p:pic>
        <p:nvPicPr>
          <p:cNvPr id="2" name="New Recording">
            <a:hlinkClick r:id="" action="ppaction://media"/>
            <a:extLst>
              <a:ext uri="{FF2B5EF4-FFF2-40B4-BE49-F238E27FC236}">
                <a16:creationId xmlns:a16="http://schemas.microsoft.com/office/drawing/2014/main" id="{20C84D89-554F-4018-B4E9-91C57C418F8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56334" y="454658"/>
            <a:ext cx="609600" cy="609600"/>
          </a:xfrm>
          <a:prstGeom prst="rect">
            <a:avLst/>
          </a:prstGeom>
        </p:spPr>
      </p:pic>
      <p:sp>
        <p:nvSpPr>
          <p:cNvPr id="6" name="Subtitle 4">
            <a:extLst>
              <a:ext uri="{FF2B5EF4-FFF2-40B4-BE49-F238E27FC236}">
                <a16:creationId xmlns:a16="http://schemas.microsoft.com/office/drawing/2014/main" id="{38349108-D13E-4EDB-9733-04EE1A9B308E}"/>
              </a:ext>
            </a:extLst>
          </p:cNvPr>
          <p:cNvSpPr txBox="1">
            <a:spLocks/>
          </p:cNvSpPr>
          <p:nvPr/>
        </p:nvSpPr>
        <p:spPr>
          <a:xfrm>
            <a:off x="284205" y="4788431"/>
            <a:ext cx="8682360" cy="1047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i="1" dirty="0">
                <a:solidFill>
                  <a:schemeClr val="bg1"/>
                </a:solidFill>
              </a:rPr>
              <a:t>Sound will play throughout the presentation!</a:t>
            </a:r>
          </a:p>
        </p:txBody>
      </p:sp>
    </p:spTree>
    <p:extLst>
      <p:ext uri="{BB962C8B-B14F-4D97-AF65-F5344CB8AC3E}">
        <p14:creationId xmlns:p14="http://schemas.microsoft.com/office/powerpoint/2010/main" val="1310211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AFE23-463F-3A45-B377-000C6CCED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Name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F4945-DE85-3947-84E3-A9519ED35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02876"/>
            <a:ext cx="8229600" cy="4623288"/>
          </a:xfrm>
        </p:spPr>
        <p:txBody>
          <a:bodyPr>
            <a:normAutofit/>
          </a:bodyPr>
          <a:lstStyle/>
          <a:p>
            <a:r>
              <a:rPr lang="en-US" dirty="0"/>
              <a:t>STEM Professional Services will now be referred to as </a:t>
            </a:r>
            <a:r>
              <a:rPr lang="en-US" b="1" i="1" dirty="0"/>
              <a:t>STEM Careers, Internships &amp; Co-ops</a:t>
            </a:r>
          </a:p>
          <a:p>
            <a:pPr lvl="0"/>
            <a:endParaRPr lang="en-US" sz="1800" b="1" dirty="0"/>
          </a:p>
          <a:p>
            <a:pPr lvl="0"/>
            <a:r>
              <a:rPr lang="en-US" b="1" i="1" dirty="0"/>
              <a:t>STEM Professional Services </a:t>
            </a:r>
            <a:r>
              <a:rPr lang="en-US" dirty="0"/>
              <a:t>now encompasses</a:t>
            </a:r>
          </a:p>
          <a:p>
            <a:pPr lvl="1"/>
            <a:r>
              <a:rPr lang="en-US" dirty="0"/>
              <a:t>STEM Careers, Internships &amp; Co-ops</a:t>
            </a:r>
          </a:p>
          <a:p>
            <a:pPr lvl="1"/>
            <a:r>
              <a:rPr lang="en-US" dirty="0"/>
              <a:t>STEM Advising</a:t>
            </a:r>
          </a:p>
          <a:p>
            <a:pPr lvl="1"/>
            <a:r>
              <a:rPr lang="en-US" dirty="0"/>
              <a:t>STEM Outreach &amp; Scholarships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746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AFE23-463F-3A45-B377-000C6CCED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Details of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F4945-DE85-3947-84E3-A9519ED35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02876"/>
            <a:ext cx="8229600" cy="462328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b="1" i="1" dirty="0"/>
              <a:t>Hours:</a:t>
            </a:r>
            <a:r>
              <a:rPr lang="en-US" dirty="0"/>
              <a:t> Monday – Friday, 8:00 AM – 5:00 PM</a:t>
            </a:r>
          </a:p>
          <a:p>
            <a:pPr lvl="0"/>
            <a:r>
              <a:rPr lang="en-US" b="1" i="1" dirty="0"/>
              <a:t>Contact Info: </a:t>
            </a:r>
          </a:p>
          <a:p>
            <a:pPr lvl="1"/>
            <a:r>
              <a:rPr lang="en-US" u="sng" dirty="0"/>
              <a:t>STEM.jobs@ysu.edu</a:t>
            </a:r>
          </a:p>
          <a:p>
            <a:pPr lvl="1"/>
            <a:r>
              <a:rPr lang="en-US" dirty="0"/>
              <a:t>330.941.2151</a:t>
            </a:r>
          </a:p>
          <a:p>
            <a:pPr lvl="1"/>
            <a:r>
              <a:rPr lang="en-US" dirty="0"/>
              <a:t>Moser 2095</a:t>
            </a:r>
          </a:p>
          <a:p>
            <a:pPr lvl="0"/>
            <a:r>
              <a:rPr lang="en-US" b="1" i="1" dirty="0"/>
              <a:t>Appointment &amp; Communication Types:</a:t>
            </a:r>
          </a:p>
          <a:p>
            <a:pPr lvl="1"/>
            <a:r>
              <a:rPr lang="en-US" dirty="0"/>
              <a:t>Phone call</a:t>
            </a:r>
          </a:p>
          <a:p>
            <a:pPr lvl="1"/>
            <a:r>
              <a:rPr lang="en-US" dirty="0"/>
              <a:t>Cisco </a:t>
            </a:r>
            <a:r>
              <a:rPr lang="en-US" dirty="0" err="1"/>
              <a:t>Webex</a:t>
            </a:r>
            <a:r>
              <a:rPr lang="en-US" dirty="0"/>
              <a:t> Meetings</a:t>
            </a:r>
          </a:p>
          <a:p>
            <a:pPr lvl="2"/>
            <a:r>
              <a:rPr lang="en-US" dirty="0"/>
              <a:t>Other forms of video chat are available upon request</a:t>
            </a:r>
          </a:p>
          <a:p>
            <a:pPr lvl="0"/>
            <a:r>
              <a:rPr lang="en-US" b="1" i="1" dirty="0"/>
              <a:t>Walk-In Hours: </a:t>
            </a:r>
            <a:r>
              <a:rPr lang="en-US" dirty="0"/>
              <a:t>See below.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49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AFE23-463F-3A45-B377-000C6CCED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Virtual Appointments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F4945-DE85-3947-84E3-A9519ED35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Email </a:t>
            </a:r>
            <a:r>
              <a:rPr lang="en-US" b="1" i="1" dirty="0"/>
              <a:t>STEM.jobs@ysu.edu</a:t>
            </a:r>
          </a:p>
          <a:p>
            <a:pPr lvl="1"/>
            <a:r>
              <a:rPr lang="en-US" dirty="0"/>
              <a:t>Availability: a </a:t>
            </a:r>
            <a:r>
              <a:rPr lang="en-US" i="1" dirty="0"/>
              <a:t>few</a:t>
            </a:r>
            <a:r>
              <a:rPr lang="en-US" dirty="0"/>
              <a:t> days and times</a:t>
            </a:r>
          </a:p>
          <a:p>
            <a:pPr lvl="1"/>
            <a:r>
              <a:rPr lang="en-US" dirty="0"/>
              <a:t>Reason for Appointment</a:t>
            </a:r>
          </a:p>
          <a:p>
            <a:pPr lvl="1"/>
            <a:r>
              <a:rPr lang="en-US" dirty="0"/>
              <a:t>Attach any professional documents for review</a:t>
            </a:r>
          </a:p>
          <a:p>
            <a:pPr lvl="1"/>
            <a:r>
              <a:rPr lang="en-US" dirty="0"/>
              <a:t>Indicate preferred form of communication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980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AFE23-463F-3A45-B377-000C6CCED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Virtual Walk-In Hours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F4945-DE85-3947-84E3-A9519ED35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 to </a:t>
            </a:r>
            <a:r>
              <a:rPr lang="en-US" b="1" i="1" dirty="0"/>
              <a:t>ysu.joinhandshake.com/events</a:t>
            </a:r>
          </a:p>
          <a:p>
            <a:pPr lvl="1"/>
            <a:r>
              <a:rPr lang="en-US" dirty="0"/>
              <a:t>Find the day you want to register for </a:t>
            </a:r>
          </a:p>
          <a:p>
            <a:pPr lvl="1"/>
            <a:r>
              <a:rPr lang="en-US" dirty="0"/>
              <a:t>Registration opens 48 hours before the date</a:t>
            </a:r>
          </a:p>
          <a:p>
            <a:pPr lvl="1"/>
            <a:r>
              <a:rPr lang="en-US" dirty="0"/>
              <a:t>Register &amp; get a URL for a personal meeting room sent to your YSU email</a:t>
            </a:r>
          </a:p>
          <a:p>
            <a:pPr lvl="2"/>
            <a:r>
              <a:rPr lang="en-US" dirty="0"/>
              <a:t>Check your Junk folder if you cannot find it!</a:t>
            </a:r>
          </a:p>
          <a:p>
            <a:pPr lvl="1"/>
            <a:r>
              <a:rPr lang="en-US" dirty="0"/>
              <a:t>Head to the meeting room to chat!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345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AFE23-463F-3A45-B377-000C6CCED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Virtual Walk-In Hours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F4945-DE85-3947-84E3-A9519ED35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b="1" dirty="0"/>
              <a:t>Tuesday-Thursday </a:t>
            </a:r>
            <a:r>
              <a:rPr lang="en-US" sz="2800" dirty="0"/>
              <a:t>| 9:00-11:30 AM &amp; 1:30-4:30 PM</a:t>
            </a:r>
          </a:p>
          <a:p>
            <a:pPr lvl="1"/>
            <a:r>
              <a:rPr lang="en-US" sz="2600" b="1" dirty="0"/>
              <a:t>Tue</a:t>
            </a:r>
            <a:r>
              <a:rPr lang="en-US" sz="2600" dirty="0"/>
              <a:t> | </a:t>
            </a:r>
            <a:r>
              <a:rPr lang="en-US" sz="2600" i="1" dirty="0"/>
              <a:t>Quan</a:t>
            </a:r>
            <a:r>
              <a:rPr lang="en-US" sz="2600" dirty="0"/>
              <a:t> | Sciences &amp; Mathematics</a:t>
            </a:r>
          </a:p>
          <a:p>
            <a:pPr lvl="1"/>
            <a:r>
              <a:rPr lang="en-US" sz="2600" b="1" dirty="0"/>
              <a:t>Wed</a:t>
            </a:r>
            <a:r>
              <a:rPr lang="en-US" sz="2600" dirty="0"/>
              <a:t> | </a:t>
            </a:r>
            <a:r>
              <a:rPr lang="en-US" sz="2600" i="1" dirty="0"/>
              <a:t>Robert</a:t>
            </a:r>
            <a:r>
              <a:rPr lang="en-US" sz="2600" dirty="0"/>
              <a:t> | All STEM Majors </a:t>
            </a:r>
          </a:p>
          <a:p>
            <a:pPr lvl="2"/>
            <a:r>
              <a:rPr lang="en-US" sz="2200" dirty="0"/>
              <a:t>Professional document review &amp; interviewing advice </a:t>
            </a:r>
          </a:p>
          <a:p>
            <a:pPr lvl="1"/>
            <a:r>
              <a:rPr lang="en-US" sz="2600" b="1" dirty="0"/>
              <a:t>Thu </a:t>
            </a:r>
            <a:r>
              <a:rPr lang="en-US" sz="2600" dirty="0"/>
              <a:t>| </a:t>
            </a:r>
            <a:r>
              <a:rPr lang="en-US" sz="2600" i="1" dirty="0"/>
              <a:t>Sherri</a:t>
            </a:r>
            <a:r>
              <a:rPr lang="en-US" sz="2600" dirty="0"/>
              <a:t> | CSIS, </a:t>
            </a:r>
            <a:r>
              <a:rPr lang="en-US" sz="2600" dirty="0" err="1"/>
              <a:t>Eng</a:t>
            </a:r>
            <a:r>
              <a:rPr lang="en-US" sz="2600" dirty="0"/>
              <a:t> &amp; </a:t>
            </a:r>
            <a:r>
              <a:rPr lang="en-US" sz="2600" dirty="0" err="1"/>
              <a:t>Eng</a:t>
            </a:r>
            <a:r>
              <a:rPr lang="en-US" sz="2600" dirty="0"/>
              <a:t> Tech</a:t>
            </a:r>
          </a:p>
          <a:p>
            <a:pPr marL="457200" lvl="1" indent="0">
              <a:buNone/>
            </a:pPr>
            <a:endParaRPr lang="en-US" sz="2600" dirty="0"/>
          </a:p>
          <a:p>
            <a:r>
              <a:rPr lang="en-US" sz="2600" dirty="0"/>
              <a:t>If you do not receive an email with a link to join, please email the person you’re supposed to meet with!</a:t>
            </a:r>
          </a:p>
          <a:p>
            <a:pPr lvl="1"/>
            <a:r>
              <a:rPr lang="en-US" b="1" dirty="0"/>
              <a:t>Quan </a:t>
            </a:r>
            <a:r>
              <a:rPr lang="en-US" dirty="0"/>
              <a:t>|</a:t>
            </a:r>
            <a:r>
              <a:rPr lang="en-US" i="1" dirty="0"/>
              <a:t>qgtran@ysu.edu</a:t>
            </a:r>
          </a:p>
          <a:p>
            <a:pPr lvl="1"/>
            <a:r>
              <a:rPr lang="en-US" b="1" dirty="0"/>
              <a:t>Robert </a:t>
            </a:r>
            <a:r>
              <a:rPr lang="en-US" dirty="0"/>
              <a:t>| </a:t>
            </a:r>
            <a:r>
              <a:rPr lang="en-US" i="1" dirty="0"/>
              <a:t>rjperrotta@student.ysu.edu</a:t>
            </a:r>
          </a:p>
          <a:p>
            <a:pPr lvl="1"/>
            <a:r>
              <a:rPr lang="en-US" b="1" dirty="0"/>
              <a:t>Sherri</a:t>
            </a:r>
            <a:r>
              <a:rPr lang="en-US" dirty="0"/>
              <a:t> | </a:t>
            </a:r>
            <a:r>
              <a:rPr lang="en-US" i="1" dirty="0"/>
              <a:t>slhrusovski@ysu.edu</a:t>
            </a:r>
          </a:p>
        </p:txBody>
      </p:sp>
    </p:spTree>
    <p:extLst>
      <p:ext uri="{BB962C8B-B14F-4D97-AF65-F5344CB8AC3E}">
        <p14:creationId xmlns:p14="http://schemas.microsoft.com/office/powerpoint/2010/main" val="848809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AFE23-463F-3A45-B377-000C6CCED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Spring 2021 Virtual STEM Expo | Student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F4945-DE85-3947-84E3-A9519ED35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i="1" dirty="0"/>
              <a:t>February 9-11, 2021 </a:t>
            </a:r>
          </a:p>
          <a:p>
            <a:pPr lvl="1"/>
            <a:r>
              <a:rPr lang="en-US" dirty="0"/>
              <a:t>Each day has an AM &amp; PM block (6 total)</a:t>
            </a:r>
            <a:endParaRPr lang="en-US" i="1" dirty="0"/>
          </a:p>
          <a:p>
            <a:pPr lvl="2"/>
            <a:r>
              <a:rPr lang="en-US" dirty="0"/>
              <a:t>AM: 9:00 AM – 12:30 PM</a:t>
            </a:r>
          </a:p>
          <a:p>
            <a:pPr lvl="2"/>
            <a:r>
              <a:rPr lang="en-US" dirty="0"/>
              <a:t>PM: 1:30 PM – 5:00 PM</a:t>
            </a:r>
          </a:p>
          <a:p>
            <a:pPr marL="457200" lvl="1" indent="0">
              <a:buNone/>
            </a:pPr>
            <a:endParaRPr lang="en-US" sz="1500" dirty="0"/>
          </a:p>
          <a:p>
            <a:r>
              <a:rPr lang="en-US" b="1" i="1" dirty="0"/>
              <a:t>How will it work this year?</a:t>
            </a:r>
          </a:p>
          <a:p>
            <a:pPr lvl="1"/>
            <a:r>
              <a:rPr lang="en-US" dirty="0"/>
              <a:t>Log onto </a:t>
            </a:r>
            <a:r>
              <a:rPr lang="en-US" b="1" i="1" dirty="0"/>
              <a:t>ysu.joinhandshake.com </a:t>
            </a:r>
            <a:r>
              <a:rPr lang="en-US" dirty="0"/>
              <a:t>&amp; complete your profile</a:t>
            </a:r>
          </a:p>
          <a:p>
            <a:pPr lvl="1"/>
            <a:r>
              <a:rPr lang="en-US" dirty="0"/>
              <a:t>Upload a resume &amp; get it approved by our office</a:t>
            </a:r>
          </a:p>
          <a:p>
            <a:pPr lvl="1"/>
            <a:r>
              <a:rPr lang="en-US" dirty="0"/>
              <a:t>Register for 1:1 sessions or group sessions that you qualify for</a:t>
            </a:r>
          </a:p>
          <a:p>
            <a:pPr lvl="1"/>
            <a:r>
              <a:rPr lang="en-US" dirty="0"/>
              <a:t>Come to Stambaugh Stadium to connect virtually!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712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AFE23-463F-3A45-B377-000C6CCED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Spring 2021 Virtual STEM Expo | Employer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F4945-DE85-3947-84E3-A9519ED35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000" b="1" i="1" dirty="0"/>
              <a:t>February 9-11, 2021</a:t>
            </a:r>
          </a:p>
          <a:p>
            <a:pPr lvl="1"/>
            <a:r>
              <a:rPr lang="en-US" sz="2400" dirty="0"/>
              <a:t>Each day has an AM &amp; PM block (6 total)</a:t>
            </a:r>
            <a:endParaRPr lang="en-US" sz="2600" b="1" i="1" dirty="0"/>
          </a:p>
          <a:p>
            <a:pPr lvl="2"/>
            <a:r>
              <a:rPr lang="en-US" sz="2200" dirty="0"/>
              <a:t>AM: 9:00 AM – 12:30 PM</a:t>
            </a:r>
          </a:p>
          <a:p>
            <a:pPr lvl="2"/>
            <a:r>
              <a:rPr lang="en-US" sz="2200" dirty="0"/>
              <a:t>PM: 1:30 PM – 5:00 PM</a:t>
            </a:r>
          </a:p>
          <a:p>
            <a:pPr marL="457200" lvl="1" indent="0">
              <a:buNone/>
            </a:pPr>
            <a:endParaRPr lang="en-US" sz="1400" dirty="0"/>
          </a:p>
          <a:p>
            <a:r>
              <a:rPr lang="en-US" sz="3000" dirty="0"/>
              <a:t>Connect with students virtually through 1:1 sessions or group sessions</a:t>
            </a:r>
          </a:p>
          <a:p>
            <a:pPr marL="0" indent="0">
              <a:buNone/>
            </a:pPr>
            <a:endParaRPr lang="en-US" sz="1400" dirty="0"/>
          </a:p>
          <a:p>
            <a:r>
              <a:rPr lang="en-US" sz="3000" dirty="0"/>
              <a:t>Go to </a:t>
            </a:r>
            <a:r>
              <a:rPr lang="en-US" sz="3000" b="1" i="1" dirty="0"/>
              <a:t>www.ysu.edu/stem-expo-registration </a:t>
            </a:r>
            <a:r>
              <a:rPr lang="en-US" sz="3000" dirty="0"/>
              <a:t>to register!</a:t>
            </a:r>
          </a:p>
          <a:p>
            <a:pPr lvl="1"/>
            <a:r>
              <a:rPr lang="en-US" sz="2600" dirty="0"/>
              <a:t>Make sure to register on both Handshake and </a:t>
            </a:r>
            <a:r>
              <a:rPr lang="en-US" sz="2600" dirty="0" err="1"/>
              <a:t>TouchNet</a:t>
            </a:r>
            <a:endParaRPr lang="en-US" sz="26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283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BC5BE10-195B-7440-9FF8-007F38F37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Thank you!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C34C4F-CB4F-674E-A947-711C86661B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Stay safe and healthy!</a:t>
            </a:r>
          </a:p>
        </p:txBody>
      </p:sp>
    </p:spTree>
    <p:extLst>
      <p:ext uri="{BB962C8B-B14F-4D97-AF65-F5344CB8AC3E}">
        <p14:creationId xmlns:p14="http://schemas.microsoft.com/office/powerpoint/2010/main" val="666081481"/>
      </p:ext>
    </p:extLst>
  </p:cSld>
  <p:clrMapOvr>
    <a:masterClrMapping/>
  </p:clrMapOvr>
</p:sld>
</file>

<file path=ppt/theme/theme1.xml><?xml version="1.0" encoding="utf-8"?>
<a:theme xmlns:a="http://schemas.openxmlformats.org/drawingml/2006/main" name="YSU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YSU_Template.potx</Template>
  <TotalTime>2240</TotalTime>
  <Words>440</Words>
  <Application>Microsoft Office PowerPoint</Application>
  <PresentationFormat>On-screen Show (4:3)</PresentationFormat>
  <Paragraphs>68</Paragraphs>
  <Slides>9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YSU_Template</vt:lpstr>
      <vt:lpstr>STEM Careers, Internships &amp; Co-ops</vt:lpstr>
      <vt:lpstr>Name Change</vt:lpstr>
      <vt:lpstr>Details of Operation</vt:lpstr>
      <vt:lpstr>Virtual Appointments</vt:lpstr>
      <vt:lpstr>Virtual Walk-In Hours</vt:lpstr>
      <vt:lpstr>Virtual Walk-In Hours Schedule</vt:lpstr>
      <vt:lpstr>Spring 2021 Virtual STEM Expo | Student</vt:lpstr>
      <vt:lpstr>Spring 2021 Virtual STEM Expo | Employer</vt:lpstr>
      <vt:lpstr>Thank you!</vt:lpstr>
    </vt:vector>
  </TitlesOfParts>
  <Company>Youngstown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Ross Morrone</dc:creator>
  <cp:lastModifiedBy>Quan Tran</cp:lastModifiedBy>
  <cp:revision>39</cp:revision>
  <dcterms:created xsi:type="dcterms:W3CDTF">2017-01-13T17:25:24Z</dcterms:created>
  <dcterms:modified xsi:type="dcterms:W3CDTF">2020-11-19T18:27:43Z</dcterms:modified>
</cp:coreProperties>
</file>