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1854" r:id="rId2"/>
    <p:sldId id="275" r:id="rId3"/>
    <p:sldId id="277" r:id="rId4"/>
    <p:sldId id="1933" r:id="rId5"/>
    <p:sldId id="1851" r:id="rId6"/>
    <p:sldId id="1850" r:id="rId7"/>
    <p:sldId id="1929" r:id="rId8"/>
    <p:sldId id="5604" r:id="rId9"/>
    <p:sldId id="5605" r:id="rId10"/>
    <p:sldId id="5607" r:id="rId11"/>
    <p:sldId id="1926" r:id="rId12"/>
    <p:sldId id="1927" r:id="rId13"/>
    <p:sldId id="5606" r:id="rId14"/>
    <p:sldId id="5608" r:id="rId15"/>
    <p:sldId id="5609" r:id="rId16"/>
    <p:sldId id="5610" r:id="rId17"/>
    <p:sldId id="1936" r:id="rId18"/>
    <p:sldId id="1937" r:id="rId19"/>
    <p:sldId id="1924" r:id="rId20"/>
    <p:sldId id="1944" r:id="rId21"/>
    <p:sldId id="1931" r:id="rId22"/>
    <p:sldId id="1930" r:id="rId23"/>
    <p:sldId id="1932" r:id="rId24"/>
    <p:sldId id="1894"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ber, Christina E. (GRC-CO00)[Alcyon Technical Services (JV), LLC]" initials="GCE(TS(L" lastIdx="20" clrIdx="0">
    <p:extLst>
      <p:ext uri="{19B8F6BF-5375-455C-9EA6-DF929625EA0E}">
        <p15:presenceInfo xmlns:p15="http://schemas.microsoft.com/office/powerpoint/2012/main" userId="S::cegerber@ndc.nasa.gov::36570a02-f9c6-496e-a076-4e0abca1b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89" autoAdjust="0"/>
    <p:restoredTop sz="96807" autoAdjust="0"/>
  </p:normalViewPr>
  <p:slideViewPr>
    <p:cSldViewPr snapToGrid="0">
      <p:cViewPr varScale="1">
        <p:scale>
          <a:sx n="79" d="100"/>
          <a:sy n="79" d="100"/>
        </p:scale>
        <p:origin x="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79BE17-850E-480F-8F26-93373E90FB71}" type="datetimeFigureOut">
              <a:rPr lang="en-US" smtClean="0"/>
              <a:t>10/6/2023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240770-CA53-4C1E-BD64-399FD978371C}" type="slidenum">
              <a:rPr lang="en-US" smtClean="0"/>
              <a:t>‹#›</a:t>
            </a:fld>
            <a:endParaRPr lang="en-US"/>
          </a:p>
        </p:txBody>
      </p:sp>
    </p:spTree>
    <p:extLst>
      <p:ext uri="{BB962C8B-B14F-4D97-AF65-F5344CB8AC3E}">
        <p14:creationId xmlns:p14="http://schemas.microsoft.com/office/powerpoint/2010/main" val="374880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altLang="en-US" dirty="0"/>
              <a:t>Vacuum Chambers</a:t>
            </a:r>
          </a:p>
          <a:p>
            <a:pPr marL="174708" indent="-174708">
              <a:spcBef>
                <a:spcPct val="0"/>
              </a:spcBef>
              <a:buFont typeface="Arial" panose="020B0604020202020204" pitchFamily="34" charset="0"/>
              <a:buChar char="•"/>
            </a:pPr>
            <a:r>
              <a:rPr lang="en-US" altLang="en-US" dirty="0"/>
              <a:t>Largest space simulation chamber </a:t>
            </a:r>
          </a:p>
          <a:p>
            <a:pPr marL="174708" indent="-174708">
              <a:spcBef>
                <a:spcPct val="0"/>
              </a:spcBef>
              <a:buFont typeface="Arial" panose="020B0604020202020204" pitchFamily="34" charset="0"/>
              <a:buChar char="•"/>
            </a:pPr>
            <a:r>
              <a:rPr lang="en-US" altLang="en-US" dirty="0"/>
              <a:t>Highest pumping speed chamber</a:t>
            </a:r>
          </a:p>
          <a:p>
            <a:pPr marL="174708" indent="-174708">
              <a:spcBef>
                <a:spcPct val="0"/>
              </a:spcBef>
              <a:buFont typeface="Arial" panose="020B0604020202020204" pitchFamily="34" charset="0"/>
              <a:buChar char="•"/>
            </a:pPr>
            <a:r>
              <a:rPr lang="en-US" altLang="en-US" dirty="0"/>
              <a:t>Thermal simulation capability</a:t>
            </a:r>
          </a:p>
          <a:p>
            <a:pPr>
              <a:spcBef>
                <a:spcPct val="0"/>
              </a:spcBef>
              <a:buFontTx/>
              <a:buNone/>
            </a:pPr>
            <a:endParaRPr lang="en-US" altLang="en-US" dirty="0"/>
          </a:p>
          <a:p>
            <a:pPr>
              <a:spcBef>
                <a:spcPct val="0"/>
              </a:spcBef>
              <a:buFontTx/>
              <a:buNone/>
            </a:pPr>
            <a:r>
              <a:rPr lang="en-US" altLang="en-US" dirty="0"/>
              <a:t>Mechanical Vibration Facility </a:t>
            </a:r>
          </a:p>
          <a:p>
            <a:pPr marL="174708" indent="-174708">
              <a:spcBef>
                <a:spcPct val="0"/>
              </a:spcBef>
              <a:buFont typeface="Arial" panose="020B0604020202020204" pitchFamily="34" charset="0"/>
              <a:buChar char="•"/>
            </a:pPr>
            <a:r>
              <a:rPr lang="en-US" altLang="en-US" dirty="0"/>
              <a:t>3-axis, 6 degrees of freedom</a:t>
            </a:r>
          </a:p>
          <a:p>
            <a:pPr>
              <a:spcBef>
                <a:spcPct val="0"/>
              </a:spcBef>
            </a:pPr>
            <a:endParaRPr lang="en-US" dirty="0"/>
          </a:p>
          <a:p>
            <a:pPr>
              <a:spcBef>
                <a:spcPct val="0"/>
              </a:spcBef>
              <a:buFontTx/>
              <a:buNone/>
            </a:pPr>
            <a:r>
              <a:rPr lang="en-US" altLang="en-US" dirty="0"/>
              <a:t>Reverberant Acoustic Test Facility</a:t>
            </a:r>
          </a:p>
          <a:p>
            <a:pPr marL="174708" indent="-174708">
              <a:spcBef>
                <a:spcPct val="0"/>
              </a:spcBef>
              <a:buFont typeface="Arial" panose="020B0604020202020204" pitchFamily="34" charset="0"/>
              <a:buChar char="•"/>
            </a:pPr>
            <a:r>
              <a:rPr lang="en-US" altLang="en-US" dirty="0"/>
              <a:t>Nitrogen atmosphere</a:t>
            </a:r>
          </a:p>
          <a:p>
            <a:pPr marL="174708" indent="-174708">
              <a:spcBef>
                <a:spcPct val="0"/>
              </a:spcBef>
              <a:buFont typeface="Arial" panose="020B0604020202020204" pitchFamily="34" charset="0"/>
              <a:buChar char="•"/>
            </a:pPr>
            <a:r>
              <a:rPr lang="en-US" altLang="en-US" dirty="0"/>
              <a:t>Wide range of acoustic spectra</a:t>
            </a:r>
          </a:p>
          <a:p>
            <a:pPr marL="174708" indent="-174708">
              <a:spcBef>
                <a:spcPct val="0"/>
              </a:spcBef>
              <a:buFont typeface="Arial" panose="020B0604020202020204" pitchFamily="34" charset="0"/>
              <a:buChar char="•"/>
            </a:pPr>
            <a:endParaRPr lang="en-US" altLang="en-US" dirty="0"/>
          </a:p>
          <a:p>
            <a:pPr>
              <a:spcBef>
                <a:spcPct val="0"/>
              </a:spcBef>
              <a:buFontTx/>
              <a:buNone/>
            </a:pPr>
            <a:r>
              <a:rPr lang="en-US" altLang="en-US" dirty="0"/>
              <a:t>Glenn’s Extreme Environment Rig</a:t>
            </a:r>
          </a:p>
          <a:p>
            <a:pPr marL="174708" indent="-174708">
              <a:spcBef>
                <a:spcPct val="0"/>
              </a:spcBef>
              <a:buFont typeface="Arial" panose="020B0604020202020204" pitchFamily="34" charset="0"/>
              <a:buChar char="•"/>
            </a:pPr>
            <a:r>
              <a:rPr lang="en-US" altLang="en-US" dirty="0"/>
              <a:t>High pressure, high temperature</a:t>
            </a:r>
          </a:p>
          <a:p>
            <a:pPr marL="174708" indent="-174708">
              <a:spcBef>
                <a:spcPct val="0"/>
              </a:spcBef>
              <a:buFont typeface="Arial" panose="020B0604020202020204" pitchFamily="34" charset="0"/>
              <a:buChar char="•"/>
            </a:pPr>
            <a:r>
              <a:rPr lang="en-US" altLang="en-US" dirty="0"/>
              <a:t>Simulated Venus atmosphere</a:t>
            </a:r>
          </a:p>
          <a:p>
            <a:pPr marL="174708" indent="-174708">
              <a:spcBef>
                <a:spcPct val="0"/>
              </a:spcBef>
              <a:buFont typeface="Arial" panose="020B0604020202020204" pitchFamily="34" charset="0"/>
              <a:buChar char="•"/>
            </a:pPr>
            <a:endParaRPr lang="en-US" altLang="en-US" dirty="0"/>
          </a:p>
          <a:p>
            <a:pPr>
              <a:spcBef>
                <a:spcPct val="0"/>
              </a:spcBef>
              <a:buFontTx/>
              <a:buNone/>
            </a:pPr>
            <a:r>
              <a:rPr lang="en-US" altLang="en-US" dirty="0"/>
              <a:t>Zero Gravity Research Facility</a:t>
            </a:r>
          </a:p>
          <a:p>
            <a:pPr marL="174708" indent="-174708">
              <a:spcBef>
                <a:spcPct val="0"/>
              </a:spcBef>
              <a:buFont typeface="Arial" panose="020B0604020202020204" pitchFamily="34" charset="0"/>
              <a:buChar char="•"/>
            </a:pPr>
            <a:r>
              <a:rPr lang="en-US" altLang="en-US" dirty="0"/>
              <a:t>&gt; 5 seconds microgravity environment for research</a:t>
            </a:r>
          </a:p>
          <a:p>
            <a:pPr marL="174708" indent="-174708">
              <a:spcBef>
                <a:spcPct val="0"/>
              </a:spcBef>
              <a:buFont typeface="Arial" panose="020B0604020202020204" pitchFamily="34" charset="0"/>
              <a:buChar char="•"/>
            </a:pPr>
            <a:endParaRPr lang="en-US" altLang="en-US" dirty="0"/>
          </a:p>
          <a:p>
            <a:pPr>
              <a:spcBef>
                <a:spcPct val="0"/>
              </a:spcBef>
              <a:buFontTx/>
              <a:buNone/>
            </a:pPr>
            <a:r>
              <a:rPr lang="en-US" altLang="en-US" dirty="0"/>
              <a:t>Simulated Lunar </a:t>
            </a:r>
            <a:r>
              <a:rPr lang="en-US" altLang="en-US" dirty="0" err="1"/>
              <a:t>OPErations</a:t>
            </a:r>
            <a:r>
              <a:rPr lang="en-US" altLang="en-US" dirty="0"/>
              <a:t> (SLOPE) Facility</a:t>
            </a:r>
          </a:p>
          <a:p>
            <a:pPr marL="174708" indent="-174708">
              <a:spcBef>
                <a:spcPct val="0"/>
              </a:spcBef>
              <a:buFont typeface="Arial" panose="020B0604020202020204" pitchFamily="34" charset="0"/>
              <a:buChar char="•"/>
            </a:pPr>
            <a:r>
              <a:rPr lang="en-US" altLang="en-US" dirty="0"/>
              <a:t>Lunar regolith testbed</a:t>
            </a:r>
          </a:p>
          <a:p>
            <a:pPr>
              <a:spcBef>
                <a:spcPct val="0"/>
              </a:spcBef>
            </a:pPr>
            <a:endParaRPr lang="en-US" altLang="en-US" dirty="0"/>
          </a:p>
          <a:p>
            <a:pPr>
              <a:spcBef>
                <a:spcPct val="0"/>
              </a:spcBef>
            </a:pPr>
            <a:endParaRPr lang="en-US" altLang="en-US" dirty="0"/>
          </a:p>
          <a:p>
            <a:pPr>
              <a:spcBef>
                <a:spcPct val="0"/>
              </a:spcBef>
            </a:pPr>
            <a:endParaRPr lang="en-US" altLang="en-US" dirty="0"/>
          </a:p>
          <a:p>
            <a:pPr>
              <a:spcBef>
                <a:spcPct val="0"/>
              </a:spcBef>
            </a:pPr>
            <a:endParaRPr lang="en-US" dirty="0"/>
          </a:p>
        </p:txBody>
      </p:sp>
      <p:sp>
        <p:nvSpPr>
          <p:cNvPr id="4" name="Slide Number Placeholder 3"/>
          <p:cNvSpPr>
            <a:spLocks noGrp="1"/>
          </p:cNvSpPr>
          <p:nvPr>
            <p:ph type="sldNum" sz="quarter" idx="5"/>
          </p:nvPr>
        </p:nvSpPr>
        <p:spPr/>
        <p:txBody>
          <a:bodyPr/>
          <a:lstStyle/>
          <a:p>
            <a:fld id="{18240770-CA53-4C1E-BD64-399FD978371C}" type="slidenum">
              <a:rPr lang="en-US" smtClean="0"/>
              <a:t>5</a:t>
            </a:fld>
            <a:endParaRPr lang="en-US"/>
          </a:p>
        </p:txBody>
      </p:sp>
    </p:spTree>
    <p:extLst>
      <p:ext uri="{BB962C8B-B14F-4D97-AF65-F5344CB8AC3E}">
        <p14:creationId xmlns:p14="http://schemas.microsoft.com/office/powerpoint/2010/main" val="60837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ct val="0"/>
              </a:spcBef>
              <a:defRPr/>
            </a:pPr>
            <a:r>
              <a:rPr lang="en-US" altLang="en-US" dirty="0">
                <a:solidFill>
                  <a:prstClr val="white"/>
                </a:solidFill>
              </a:rPr>
              <a:t>Subsonic Propulsion Wind Tunnels (9- by 15-Foot Wind Tunnel)</a:t>
            </a:r>
          </a:p>
          <a:p>
            <a:pPr marL="174708" indent="-174708" defTabSz="931774">
              <a:spcBef>
                <a:spcPct val="0"/>
              </a:spcBef>
              <a:buFont typeface="Arial" panose="020B0604020202020204" pitchFamily="34" charset="0"/>
              <a:buChar char="•"/>
              <a:defRPr/>
            </a:pPr>
            <a:r>
              <a:rPr lang="en-US" altLang="en-US" dirty="0">
                <a:solidFill>
                  <a:prstClr val="white"/>
                </a:solidFill>
              </a:rPr>
              <a:t>Noise suppression, Inlet/Airframe integration, STOVL hot gas ingestion</a:t>
            </a:r>
          </a:p>
          <a:p>
            <a:pPr defTabSz="931774">
              <a:spcBef>
                <a:spcPct val="0"/>
              </a:spcBef>
              <a:defRPr/>
            </a:pPr>
            <a:endParaRPr lang="en-US" altLang="en-US" dirty="0">
              <a:solidFill>
                <a:prstClr val="white"/>
              </a:solidFill>
            </a:endParaRPr>
          </a:p>
          <a:p>
            <a:pPr defTabSz="931774">
              <a:spcBef>
                <a:spcPct val="0"/>
              </a:spcBef>
              <a:defRPr/>
            </a:pPr>
            <a:r>
              <a:rPr lang="en-US" altLang="en-US" dirty="0">
                <a:solidFill>
                  <a:prstClr val="white"/>
                </a:solidFill>
              </a:rPr>
              <a:t>Transonic and Supersonic Propulsion Wind Tunnels (pictured: 8- by 6-Foot Wind Tunnel)</a:t>
            </a:r>
          </a:p>
          <a:p>
            <a:pPr marL="174708" indent="-174708" defTabSz="931774">
              <a:spcBef>
                <a:spcPct val="0"/>
              </a:spcBef>
              <a:buFont typeface="Arial" panose="020B0604020202020204" pitchFamily="34" charset="0"/>
              <a:buChar char="•"/>
              <a:defRPr/>
            </a:pPr>
            <a:r>
              <a:rPr lang="en-US" altLang="en-US" dirty="0">
                <a:solidFill>
                  <a:prstClr val="white"/>
                </a:solidFill>
              </a:rPr>
              <a:t>Advanced propulsion concepts, Inlet/Airframe Integration, Internal/external aerodynamics</a:t>
            </a:r>
          </a:p>
          <a:p>
            <a:pPr defTabSz="931774">
              <a:spcBef>
                <a:spcPct val="0"/>
              </a:spcBef>
              <a:defRPr/>
            </a:pPr>
            <a:endParaRPr lang="en-US" altLang="en-US" dirty="0">
              <a:solidFill>
                <a:prstClr val="white"/>
              </a:solidFill>
            </a:endParaRPr>
          </a:p>
          <a:p>
            <a:pPr defTabSz="931774">
              <a:spcBef>
                <a:spcPct val="0"/>
              </a:spcBef>
              <a:defRPr/>
            </a:pPr>
            <a:r>
              <a:rPr lang="en-US" altLang="en-US" dirty="0">
                <a:solidFill>
                  <a:prstClr val="white"/>
                </a:solidFill>
              </a:rPr>
              <a:t>Engine Acoustic Research Facility</a:t>
            </a:r>
          </a:p>
          <a:p>
            <a:pPr marL="174708" indent="-174708" defTabSz="931774">
              <a:spcBef>
                <a:spcPct val="0"/>
              </a:spcBef>
              <a:buFont typeface="Arial" panose="020B0604020202020204" pitchFamily="34" charset="0"/>
              <a:buChar char="•"/>
              <a:defRPr/>
            </a:pPr>
            <a:r>
              <a:rPr lang="en-US" altLang="en-US" dirty="0">
                <a:solidFill>
                  <a:prstClr val="white"/>
                </a:solidFill>
              </a:rPr>
              <a:t>Fan/nozzle acoustics research, Simulate hot engine nozzles in flight, Aerodynamic and Aeroacoustics measurements capabilities </a:t>
            </a:r>
          </a:p>
          <a:p>
            <a:pPr defTabSz="931774">
              <a:spcBef>
                <a:spcPct val="0"/>
              </a:spcBef>
              <a:defRPr/>
            </a:pPr>
            <a:endParaRPr lang="en-US" altLang="en-US" dirty="0">
              <a:solidFill>
                <a:prstClr val="white"/>
              </a:solidFill>
            </a:endParaRPr>
          </a:p>
          <a:p>
            <a:pPr defTabSz="931774">
              <a:spcBef>
                <a:spcPct val="0"/>
              </a:spcBef>
              <a:defRPr/>
            </a:pPr>
            <a:r>
              <a:rPr lang="en-US" altLang="en-US" dirty="0">
                <a:solidFill>
                  <a:prstClr val="white"/>
                </a:solidFill>
              </a:rPr>
              <a:t>Largest Icing Tunnel in U.S.</a:t>
            </a:r>
          </a:p>
          <a:p>
            <a:pPr marL="174708" indent="-174708" defTabSz="931774">
              <a:spcBef>
                <a:spcPct val="0"/>
              </a:spcBef>
              <a:buFont typeface="Arial" panose="020B0604020202020204" pitchFamily="34" charset="0"/>
              <a:buChar char="•"/>
              <a:defRPr/>
            </a:pPr>
            <a:r>
              <a:rPr lang="en-US" altLang="en-US" dirty="0">
                <a:solidFill>
                  <a:prstClr val="white"/>
                </a:solidFill>
              </a:rPr>
              <a:t>Aircraft icing certification, Ice protection systems development, Icing prediction/code validation</a:t>
            </a:r>
          </a:p>
          <a:p>
            <a:pPr defTabSz="931774">
              <a:spcBef>
                <a:spcPct val="0"/>
              </a:spcBef>
              <a:defRPr/>
            </a:pPr>
            <a:endParaRPr lang="en-US" altLang="en-US" dirty="0">
              <a:solidFill>
                <a:prstClr val="white"/>
              </a:solidFill>
            </a:endParaRPr>
          </a:p>
          <a:p>
            <a:pPr defTabSz="931774">
              <a:spcBef>
                <a:spcPct val="0"/>
              </a:spcBef>
              <a:defRPr/>
            </a:pPr>
            <a:r>
              <a:rPr lang="en-US" altLang="en-US" dirty="0">
                <a:solidFill>
                  <a:prstClr val="white"/>
                </a:solidFill>
              </a:rPr>
              <a:t>NASA’s Only Altitude Full-Scale Engine Facility</a:t>
            </a:r>
          </a:p>
          <a:p>
            <a:pPr marL="174708" indent="-174708" defTabSz="931774">
              <a:spcBef>
                <a:spcPct val="0"/>
              </a:spcBef>
              <a:buFont typeface="Arial" panose="020B0604020202020204" pitchFamily="34" charset="0"/>
              <a:buChar char="•"/>
              <a:defRPr/>
            </a:pPr>
            <a:r>
              <a:rPr lang="en-US" altLang="en-US" dirty="0">
                <a:solidFill>
                  <a:prstClr val="white"/>
                </a:solidFill>
              </a:rPr>
              <a:t>Jet Engine Icing Research, Engine operability/performance, Nozzle-engine development</a:t>
            </a:r>
          </a:p>
          <a:p>
            <a:pPr defTabSz="931774">
              <a:spcBef>
                <a:spcPct val="0"/>
              </a:spcBef>
              <a:defRPr/>
            </a:pPr>
            <a:endParaRPr lang="en-US" altLang="en-US" dirty="0">
              <a:solidFill>
                <a:prstClr val="white"/>
              </a:solidFill>
            </a:endParaRPr>
          </a:p>
          <a:p>
            <a:pPr defTabSz="931774">
              <a:spcBef>
                <a:spcPct val="0"/>
              </a:spcBef>
              <a:defRPr/>
            </a:pPr>
            <a:r>
              <a:rPr lang="en-US" altLang="en-US" dirty="0">
                <a:solidFill>
                  <a:prstClr val="white"/>
                </a:solidFill>
              </a:rPr>
              <a:t>Over 50 Versatile Engine Component Facilities</a:t>
            </a:r>
          </a:p>
          <a:p>
            <a:pPr marL="174708" indent="-174708" defTabSz="931774">
              <a:spcBef>
                <a:spcPct val="0"/>
              </a:spcBef>
              <a:buFont typeface="Arial" panose="020B0604020202020204" pitchFamily="34" charset="0"/>
              <a:buChar char="•"/>
              <a:defRPr/>
            </a:pPr>
            <a:r>
              <a:rPr lang="en-US" altLang="en-US" dirty="0">
                <a:solidFill>
                  <a:prstClr val="white"/>
                </a:solidFill>
              </a:rPr>
              <a:t>Combustor and Heat Transfer, Compressor and Turbine, Inlets and Nozzles</a:t>
            </a:r>
          </a:p>
          <a:p>
            <a:pPr marL="174708" indent="-174708" defTabSz="931774">
              <a:spcBef>
                <a:spcPct val="0"/>
              </a:spcBef>
              <a:buFont typeface="Arial" panose="020B0604020202020204" pitchFamily="34" charset="0"/>
              <a:buChar char="•"/>
              <a:defRPr/>
            </a:pPr>
            <a:endParaRPr lang="en-US" altLang="en-US" dirty="0">
              <a:solidFill>
                <a:prstClr val="white"/>
              </a:solidFill>
            </a:endParaRPr>
          </a:p>
          <a:p>
            <a:pPr defTabSz="931774">
              <a:spcBef>
                <a:spcPct val="0"/>
              </a:spcBef>
              <a:defRPr/>
            </a:pPr>
            <a:r>
              <a:rPr lang="en-US" altLang="en-US" dirty="0">
                <a:solidFill>
                  <a:prstClr val="white"/>
                </a:solidFill>
              </a:rPr>
              <a:t>Electrified Aircraft Powertrain</a:t>
            </a:r>
          </a:p>
          <a:p>
            <a:pPr marL="174708" indent="-174708" defTabSz="931774">
              <a:spcBef>
                <a:spcPct val="0"/>
              </a:spcBef>
              <a:buFont typeface="Arial" panose="020B0604020202020204" pitchFamily="34" charset="0"/>
              <a:buChar char="•"/>
              <a:defRPr/>
            </a:pPr>
            <a:r>
              <a:rPr lang="en-US" altLang="en-US" dirty="0">
                <a:solidFill>
                  <a:prstClr val="white"/>
                </a:solidFill>
              </a:rPr>
              <a:t>Full-scale ground tests, Powertrain components, Enabling Materials and Devices</a:t>
            </a:r>
          </a:p>
          <a:p>
            <a:pPr defTabSz="931774">
              <a:spcBef>
                <a:spcPct val="0"/>
              </a:spcBef>
              <a:defRPr/>
            </a:pPr>
            <a:endParaRPr lang="en-US" altLang="en-US" dirty="0">
              <a:solidFill>
                <a:prstClr val="white"/>
              </a:solidFill>
            </a:endParaRPr>
          </a:p>
          <a:p>
            <a:endParaRPr lang="en-US" dirty="0"/>
          </a:p>
        </p:txBody>
      </p:sp>
      <p:sp>
        <p:nvSpPr>
          <p:cNvPr id="4" name="Slide Number Placeholder 3"/>
          <p:cNvSpPr>
            <a:spLocks noGrp="1"/>
          </p:cNvSpPr>
          <p:nvPr>
            <p:ph type="sldNum" sz="quarter" idx="5"/>
          </p:nvPr>
        </p:nvSpPr>
        <p:spPr/>
        <p:txBody>
          <a:bodyPr/>
          <a:lstStyle/>
          <a:p>
            <a:fld id="{18240770-CA53-4C1E-BD64-399FD978371C}" type="slidenum">
              <a:rPr lang="en-US" smtClean="0"/>
              <a:t>6</a:t>
            </a:fld>
            <a:endParaRPr lang="en-US"/>
          </a:p>
        </p:txBody>
      </p:sp>
    </p:spTree>
    <p:extLst>
      <p:ext uri="{BB962C8B-B14F-4D97-AF65-F5344CB8AC3E}">
        <p14:creationId xmlns:p14="http://schemas.microsoft.com/office/powerpoint/2010/main" val="268171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7066" lvl="1" indent="-291179" defTabSz="931774" eaLnBrk="0" fontAlgn="base" hangingPunct="0">
              <a:buFont typeface="Symbol" panose="05050102010706020507" pitchFamily="18" charset="2"/>
              <a:buChar char=""/>
              <a:tabLst>
                <a:tab pos="931774" algn="l"/>
              </a:tabLst>
              <a:defRPr/>
            </a:pPr>
            <a:r>
              <a:rPr lang="en-US" b="1" dirty="0">
                <a:solidFill>
                  <a:srgbClr val="000000"/>
                </a:solidFill>
                <a:latin typeface="Calibri" panose="020F0502020204030204" pitchFamily="34" charset="0"/>
                <a:ea typeface="Times New Roman" panose="02020603050405020304" pitchFamily="18" charset="0"/>
              </a:rPr>
              <a:t>Phase I</a:t>
            </a:r>
            <a:r>
              <a:rPr lang="en-US" dirty="0">
                <a:solidFill>
                  <a:srgbClr val="000000"/>
                </a:solidFill>
                <a:latin typeface="Calibri" panose="020F0502020204030204" pitchFamily="34" charset="0"/>
                <a:ea typeface="Times New Roman" panose="02020603050405020304" pitchFamily="18" charset="0"/>
              </a:rPr>
              <a:t> is what we like to call the “idea phase.” </a:t>
            </a:r>
            <a:r>
              <a:rPr lang="en-US" sz="2000" dirty="0">
                <a:solidFill>
                  <a:srgbClr val="000000"/>
                </a:solidFill>
                <a:latin typeface="Calibri" panose="020F0502020204030204" pitchFamily="34" charset="0"/>
                <a:ea typeface="Times New Roman" panose="02020603050405020304" pitchFamily="18" charset="0"/>
              </a:rPr>
              <a:t>Beginning this year, our awardees received 20% more funding than in past years, with both SBIR and STTR awards increasing from $125,000 to $150,000! You’ll notice that STTR has a longer period of performance to account for the nature of the academic calendar. </a:t>
            </a:r>
          </a:p>
          <a:p>
            <a:pPr marL="757066" lvl="1" indent="-291179" defTabSz="931774" eaLnBrk="0" fontAlgn="base" hangingPunct="0">
              <a:buFont typeface="Symbol" panose="05050102010706020507" pitchFamily="18" charset="2"/>
              <a:buChar char=""/>
              <a:tabLst>
                <a:tab pos="931774" algn="l"/>
              </a:tabLst>
              <a:defRPr/>
            </a:pPr>
            <a:r>
              <a:rPr lang="en-US" b="1" dirty="0">
                <a:solidFill>
                  <a:srgbClr val="000000"/>
                </a:solidFill>
                <a:latin typeface="Calibri" panose="020F0502020204030204" pitchFamily="34" charset="0"/>
                <a:ea typeface="Times New Roman" panose="02020603050405020304" pitchFamily="18" charset="0"/>
              </a:rPr>
              <a:t>Phase II</a:t>
            </a:r>
            <a:r>
              <a:rPr lang="en-US" dirty="0">
                <a:solidFill>
                  <a:srgbClr val="000000"/>
                </a:solidFill>
                <a:latin typeface="Calibri" panose="020F0502020204030204" pitchFamily="34" charset="0"/>
                <a:ea typeface="Times New Roman" panose="02020603050405020304" pitchFamily="18" charset="0"/>
              </a:rPr>
              <a:t> is focused on the actual development, demonstration, and delivery of the innovation. Beginning with the 2022 Phase II awards, the award amount is increasing from $750,000 to $850,000. </a:t>
            </a:r>
          </a:p>
          <a:p>
            <a:pPr marL="757066" lvl="1" indent="-291179" defTabSz="931774" eaLnBrk="0" fontAlgn="base" hangingPunct="0">
              <a:buFont typeface="Symbol" panose="05050102010706020507" pitchFamily="18" charset="2"/>
              <a:buChar char=""/>
              <a:tabLst>
                <a:tab pos="931774" algn="l"/>
              </a:tabLst>
              <a:defRPr/>
            </a:pPr>
            <a:r>
              <a:rPr lang="en-US" b="1" dirty="0">
                <a:solidFill>
                  <a:srgbClr val="000000"/>
                </a:solidFill>
                <a:latin typeface="Calibri" panose="020F0502020204030204" pitchFamily="34" charset="0"/>
                <a:ea typeface="Calibri" panose="020F0502020204030204" pitchFamily="34" charset="0"/>
              </a:rPr>
              <a:t>Getting to a successful Phase III is </a:t>
            </a:r>
            <a:r>
              <a:rPr lang="en-US" b="1" i="1" dirty="0">
                <a:solidFill>
                  <a:srgbClr val="000000"/>
                </a:solidFill>
                <a:latin typeface="Calibri" panose="020F0502020204030204" pitchFamily="34" charset="0"/>
                <a:ea typeface="Calibri" panose="020F0502020204030204" pitchFamily="34" charset="0"/>
              </a:rPr>
              <a:t>tough</a:t>
            </a:r>
            <a:r>
              <a:rPr lang="en-US" dirty="0">
                <a:solidFill>
                  <a:srgbClr val="000000"/>
                </a:solidFill>
                <a:latin typeface="Calibri" panose="020F0502020204030204" pitchFamily="34" charset="0"/>
                <a:ea typeface="Calibri" panose="020F0502020204030204" pitchFamily="34" charset="0"/>
              </a:rPr>
              <a:t>. Phase I and II awards alone are not typically enough to support a company’s journey to commercialization. So, our program has created additional opportunities to help firms get there—and with more than just funding—through initiatives like the I-Corps entrepreneurial training program, TABA—Technical and Business Assistance funding to hire a commercialization-focused vendor, and our various Post Phase II vehicles. You can find out more about all of these opportunities on our website.</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000000"/>
                </a:solidFill>
                <a:latin typeface="Calibri" panose="020F0502020204030204" pitchFamily="34" charset="0"/>
                <a:ea typeface="Calibri" panose="020F0502020204030204" pitchFamily="34" charset="0"/>
              </a:rPr>
              <a:t>P</a:t>
            </a:r>
            <a:r>
              <a:rPr lang="en-US" dirty="0">
                <a:solidFill>
                  <a:srgbClr val="000000"/>
                </a:solidFill>
                <a:latin typeface="Arial" charset="0"/>
              </a:rPr>
              <a:t>hase III is the infusion and/or commercialization of innovative technologies, products, and services resulting from either a Phase I or Phase II contract. </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000000"/>
                </a:solidFill>
                <a:latin typeface="Arial" charset="0"/>
              </a:rPr>
              <a:t>This includes further development of technologies for transition into NASA programs, other Government agencies, or the private sector (Programs and project funded – Not SBIR)</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000000"/>
                </a:solidFill>
                <a:latin typeface="Arial" charset="0"/>
              </a:rPr>
              <a:t>Phase III is a contract mechanism in which no further competition is required after Phase I &amp; II, no limit on the </a:t>
            </a:r>
            <a:r>
              <a:rPr lang="en-US" b="1" dirty="0">
                <a:solidFill>
                  <a:srgbClr val="000000"/>
                </a:solidFill>
                <a:latin typeface="Arial" charset="0"/>
              </a:rPr>
              <a:t>number, duration, type, or $ value </a:t>
            </a:r>
            <a:r>
              <a:rPr lang="en-US" dirty="0">
                <a:solidFill>
                  <a:srgbClr val="000000"/>
                </a:solidFill>
                <a:latin typeface="Arial" charset="0"/>
              </a:rPr>
              <a:t>of a Phase III and firms are accorded all SBIR Data Rights</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000000"/>
                </a:solidFill>
                <a:latin typeface="Arial" charset="0"/>
              </a:rPr>
              <a:t>Other Post Phase II Opportunities include:</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000000"/>
                </a:solidFill>
                <a:latin typeface="Arial" charset="0"/>
              </a:rPr>
              <a:t>Phase II-E where the firm, in the 2</a:t>
            </a:r>
            <a:r>
              <a:rPr lang="en-US" baseline="30000" dirty="0">
                <a:solidFill>
                  <a:srgbClr val="000000"/>
                </a:solidFill>
                <a:latin typeface="Arial" charset="0"/>
              </a:rPr>
              <a:t>nd</a:t>
            </a:r>
            <a:r>
              <a:rPr lang="en-US" dirty="0">
                <a:solidFill>
                  <a:srgbClr val="000000"/>
                </a:solidFill>
                <a:latin typeface="Arial" charset="0"/>
              </a:rPr>
              <a:t> year of its Phase II contract, may seek investor funding from a NASA program or external entity and the SBIR program provides matching funding up to 375k </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535353"/>
                </a:solidFill>
                <a:latin typeface="Open Sans" panose="020B0606030504020204" pitchFamily="34" charset="0"/>
              </a:rPr>
              <a:t>The primary objective of the NASA CCRPP is a near-term infusion and/or commercialization of technologies with strong relevance to NASA’s missions, as well as a strong potential near-term use by NASA and/or markets outside of NASA beyond the CCRPP investment.</a:t>
            </a:r>
          </a:p>
          <a:p>
            <a:pPr marL="757066" lvl="1" indent="-291179" defTabSz="931774" eaLnBrk="0" fontAlgn="base" hangingPunct="0">
              <a:buFont typeface="Symbol" panose="05050102010706020507" pitchFamily="18" charset="2"/>
              <a:buChar char=""/>
              <a:tabLst>
                <a:tab pos="931774" algn="l"/>
              </a:tabLst>
              <a:defRPr/>
            </a:pPr>
            <a:r>
              <a:rPr lang="en-US" dirty="0">
                <a:solidFill>
                  <a:srgbClr val="000000"/>
                </a:solidFill>
                <a:latin typeface="Arial" charset="0"/>
              </a:rPr>
              <a:t>Sequential is a more focused pilot offering and may be by direct invitation only</a:t>
            </a:r>
          </a:p>
          <a:p>
            <a:pPr defTabSz="931774" eaLnBrk="0" fontAlgn="base" hangingPunct="0">
              <a:spcBef>
                <a:spcPct val="30000"/>
              </a:spcBef>
              <a:spcAft>
                <a:spcPct val="0"/>
              </a:spcAft>
              <a:defRPr/>
            </a:pPr>
            <a:r>
              <a:rPr lang="en-US" dirty="0">
                <a:solidFill>
                  <a:srgbClr val="000000">
                    <a:lumMod val="75000"/>
                  </a:srgbClr>
                </a:solidFill>
                <a:latin typeface="Arial" charset="0"/>
              </a:rPr>
              <a:t>In addition to our traditional SBIR/STTR solicitations, we recently introduced the new </a:t>
            </a:r>
            <a:r>
              <a:rPr lang="en-US" b="1" dirty="0">
                <a:solidFill>
                  <a:srgbClr val="333399"/>
                </a:solidFill>
                <a:latin typeface="Arial" charset="0"/>
              </a:rPr>
              <a:t>NASA Ignite </a:t>
            </a:r>
            <a:r>
              <a:rPr lang="en-US" dirty="0">
                <a:solidFill>
                  <a:srgbClr val="000000">
                    <a:lumMod val="75000"/>
                  </a:srgbClr>
                </a:solidFill>
                <a:latin typeface="Arial" charset="0"/>
              </a:rPr>
              <a:t>solicitation</a:t>
            </a:r>
          </a:p>
          <a:p>
            <a:pPr marL="757066" lvl="1" indent="-291179" defTabSz="931774" eaLnBrk="0" fontAlgn="base" hangingPunct="0">
              <a:spcBef>
                <a:spcPct val="30000"/>
              </a:spcBef>
              <a:spcAft>
                <a:spcPct val="0"/>
              </a:spcAft>
              <a:buFont typeface="Arial" panose="020B0604020202020204" pitchFamily="34" charset="0"/>
              <a:buChar char="•"/>
              <a:defRPr/>
            </a:pPr>
            <a:r>
              <a:rPr lang="en-US" sz="1600" dirty="0">
                <a:solidFill>
                  <a:srgbClr val="000000"/>
                </a:solidFill>
                <a:latin typeface="Arial" charset="0"/>
              </a:rPr>
              <a:t>Seeks commercially viable tech that will stimulate the market</a:t>
            </a:r>
          </a:p>
          <a:p>
            <a:pPr marL="757066" lvl="1" indent="-291179" defTabSz="931774" eaLnBrk="0" fontAlgn="base" hangingPunct="0">
              <a:spcBef>
                <a:spcPct val="30000"/>
              </a:spcBef>
              <a:spcAft>
                <a:spcPct val="0"/>
              </a:spcAft>
              <a:buFont typeface="Arial" panose="020B0604020202020204" pitchFamily="34" charset="0"/>
              <a:buChar char="•"/>
              <a:defRPr/>
            </a:pPr>
            <a:r>
              <a:rPr lang="en-US" sz="1600" dirty="0">
                <a:solidFill>
                  <a:srgbClr val="000000"/>
                </a:solidFill>
                <a:latin typeface="Arial" charset="0"/>
              </a:rPr>
              <a:t>Encourages participation from </a:t>
            </a:r>
            <a:r>
              <a:rPr lang="en-US" sz="1600" dirty="0">
                <a:solidFill>
                  <a:srgbClr val="000000">
                    <a:lumMod val="75000"/>
                  </a:srgbClr>
                </a:solidFill>
                <a:latin typeface="Arial" charset="0"/>
              </a:rPr>
              <a:t>product-driven companies</a:t>
            </a:r>
            <a:r>
              <a:rPr lang="en-US" sz="1600" b="1" dirty="0">
                <a:solidFill>
                  <a:srgbClr val="333399"/>
                </a:solidFill>
                <a:latin typeface="Arial" charset="0"/>
              </a:rPr>
              <a:t> </a:t>
            </a:r>
            <a:r>
              <a:rPr lang="en-US" sz="1600" dirty="0">
                <a:solidFill>
                  <a:srgbClr val="000000"/>
                </a:solidFill>
                <a:latin typeface="Arial" charset="0"/>
              </a:rPr>
              <a:t>not looking at NASA as their primary customer</a:t>
            </a:r>
          </a:p>
          <a:p>
            <a:pPr marL="757066" lvl="1" indent="-291179" defTabSz="931774" eaLnBrk="0" fontAlgn="base" hangingPunct="0">
              <a:spcBef>
                <a:spcPct val="30000"/>
              </a:spcBef>
              <a:spcAft>
                <a:spcPct val="0"/>
              </a:spcAft>
              <a:buFont typeface="Arial" panose="020B0604020202020204" pitchFamily="34" charset="0"/>
              <a:buChar char="•"/>
              <a:defRPr/>
            </a:pPr>
            <a:r>
              <a:rPr lang="en-US" sz="1600" dirty="0">
                <a:solidFill>
                  <a:srgbClr val="000000">
                    <a:lumMod val="75000"/>
                  </a:srgbClr>
                </a:solidFill>
                <a:latin typeface="Arial" charset="0"/>
              </a:rPr>
              <a:t>Features the same three phases and funding levels </a:t>
            </a:r>
            <a:r>
              <a:rPr lang="en-US" sz="1600" dirty="0">
                <a:solidFill>
                  <a:srgbClr val="000000"/>
                </a:solidFill>
                <a:latin typeface="Arial" charset="0"/>
              </a:rPr>
              <a:t>as the main NASA SBIR/STTR solicitations</a:t>
            </a:r>
            <a:endParaRPr lang="en-US" b="1" dirty="0">
              <a:solidFill>
                <a:srgbClr val="000000"/>
              </a:solidFill>
              <a:latin typeface="Arial" charset="0"/>
            </a:endParaRPr>
          </a:p>
          <a:p>
            <a:endParaRPr lang="en-US" dirty="0"/>
          </a:p>
        </p:txBody>
      </p:sp>
      <p:sp>
        <p:nvSpPr>
          <p:cNvPr id="4" name="Slide Number Placeholder 3"/>
          <p:cNvSpPr>
            <a:spLocks noGrp="1"/>
          </p:cNvSpPr>
          <p:nvPr>
            <p:ph type="sldNum" sz="quarter" idx="5"/>
          </p:nvPr>
        </p:nvSpPr>
        <p:spPr/>
        <p:txBody>
          <a:bodyPr/>
          <a:lstStyle/>
          <a:p>
            <a:fld id="{18240770-CA53-4C1E-BD64-399FD978371C}" type="slidenum">
              <a:rPr lang="en-US" smtClean="0"/>
              <a:t>8</a:t>
            </a:fld>
            <a:endParaRPr lang="en-US"/>
          </a:p>
        </p:txBody>
      </p:sp>
    </p:spTree>
    <p:extLst>
      <p:ext uri="{BB962C8B-B14F-4D97-AF65-F5344CB8AC3E}">
        <p14:creationId xmlns:p14="http://schemas.microsoft.com/office/powerpoint/2010/main" val="3926267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240770-CA53-4C1E-BD64-399FD978371C}" type="slidenum">
              <a:rPr lang="en-US" smtClean="0"/>
              <a:t>9</a:t>
            </a:fld>
            <a:endParaRPr lang="en-US"/>
          </a:p>
        </p:txBody>
      </p:sp>
    </p:spTree>
    <p:extLst>
      <p:ext uri="{BB962C8B-B14F-4D97-AF65-F5344CB8AC3E}">
        <p14:creationId xmlns:p14="http://schemas.microsoft.com/office/powerpoint/2010/main" val="385853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240770-CA53-4C1E-BD64-399FD978371C}" type="slidenum">
              <a:rPr lang="en-US" smtClean="0"/>
              <a:t>10</a:t>
            </a:fld>
            <a:endParaRPr lang="en-US"/>
          </a:p>
        </p:txBody>
      </p:sp>
    </p:spTree>
    <p:extLst>
      <p:ext uri="{BB962C8B-B14F-4D97-AF65-F5344CB8AC3E}">
        <p14:creationId xmlns:p14="http://schemas.microsoft.com/office/powerpoint/2010/main" val="18856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pie chart shows you the different types of technologies that NASA has for licensing and commercialization.</a:t>
            </a:r>
          </a:p>
          <a:p>
            <a:endParaRPr lang="en-US" dirty="0"/>
          </a:p>
          <a:p>
            <a:r>
              <a:rPr lang="en-US" dirty="0"/>
              <a:t>GRC has over 200 patented and patent pending technologies for license &amp; there are approximately 1500 NASA total patents in our system.</a:t>
            </a:r>
          </a:p>
          <a:p>
            <a:endParaRPr lang="en-US" dirty="0"/>
          </a:p>
          <a:p>
            <a:r>
              <a:rPr lang="en-US" dirty="0"/>
              <a:t>This pie chart identifies 14 different technology categories &amp; some of the largest groups are in the areas of materials and coating, sensors, communications, electrical, and power and energy storage.</a:t>
            </a:r>
          </a:p>
          <a:p>
            <a:endParaRPr lang="en-US" dirty="0"/>
          </a:p>
        </p:txBody>
      </p:sp>
      <p:sp>
        <p:nvSpPr>
          <p:cNvPr id="4" name="Slide Number Placeholder 3"/>
          <p:cNvSpPr>
            <a:spLocks noGrp="1"/>
          </p:cNvSpPr>
          <p:nvPr>
            <p:ph type="sldNum" sz="quarter" idx="5"/>
          </p:nvPr>
        </p:nvSpPr>
        <p:spPr/>
        <p:txBody>
          <a:bodyPr/>
          <a:lstStyle/>
          <a:p>
            <a:fld id="{18240770-CA53-4C1E-BD64-399FD978371C}" type="slidenum">
              <a:rPr lang="en-US" smtClean="0"/>
              <a:t>18</a:t>
            </a:fld>
            <a:endParaRPr lang="en-US"/>
          </a:p>
        </p:txBody>
      </p:sp>
    </p:spTree>
    <p:extLst>
      <p:ext uri="{BB962C8B-B14F-4D97-AF65-F5344CB8AC3E}">
        <p14:creationId xmlns:p14="http://schemas.microsoft.com/office/powerpoint/2010/main" val="3212230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A94C0D-04FC-7C41-ACBA-8C653A3D7FD2}"/>
              </a:ext>
            </a:extLst>
          </p:cNvPr>
          <p:cNvPicPr>
            <a:picLocks noChangeAspect="1"/>
          </p:cNvPicPr>
          <p:nvPr userDrawn="1"/>
        </p:nvPicPr>
        <p:blipFill>
          <a:blip r:embed="rId2"/>
          <a:srcRect/>
          <a:stretch/>
        </p:blipFill>
        <p:spPr>
          <a:xfrm>
            <a:off x="1" y="1"/>
            <a:ext cx="12191999" cy="6857999"/>
          </a:xfrm>
          <a:prstGeom prst="rect">
            <a:avLst/>
          </a:prstGeom>
        </p:spPr>
      </p:pic>
      <p:sp>
        <p:nvSpPr>
          <p:cNvPr id="4" name="Date Placeholder 3">
            <a:extLst>
              <a:ext uri="{FF2B5EF4-FFF2-40B4-BE49-F238E27FC236}">
                <a16:creationId xmlns:a16="http://schemas.microsoft.com/office/drawing/2014/main" id="{75438E8E-25A3-3944-9FCD-62EC7040E578}"/>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5" name="Footer Placeholder 4">
            <a:extLst>
              <a:ext uri="{FF2B5EF4-FFF2-40B4-BE49-F238E27FC236}">
                <a16:creationId xmlns:a16="http://schemas.microsoft.com/office/drawing/2014/main" id="{B0F90D16-729B-6246-9061-127E05356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0DBFA-D207-4C44-BC4C-809CEAAAD841}"/>
              </a:ext>
            </a:extLst>
          </p:cNvPr>
          <p:cNvSpPr>
            <a:spLocks noGrp="1"/>
          </p:cNvSpPr>
          <p:nvPr>
            <p:ph type="sldNum" sz="quarter" idx="12"/>
          </p:nvPr>
        </p:nvSpPr>
        <p:spPr/>
        <p:txBody>
          <a:bodyPr/>
          <a:lstStyle/>
          <a:p>
            <a:fld id="{B47BABDA-70E0-1B48-AB9D-786C207B3971}" type="slidenum">
              <a:rPr lang="en-US" smtClean="0"/>
              <a:t>‹#›</a:t>
            </a:fld>
            <a:endParaRPr lang="en-US"/>
          </a:p>
        </p:txBody>
      </p:sp>
      <p:sp>
        <p:nvSpPr>
          <p:cNvPr id="8" name="Rectangle 7">
            <a:extLst>
              <a:ext uri="{FF2B5EF4-FFF2-40B4-BE49-F238E27FC236}">
                <a16:creationId xmlns:a16="http://schemas.microsoft.com/office/drawing/2014/main" id="{6C565A71-7BB5-234C-A36E-131F25482BA1}"/>
              </a:ext>
            </a:extLst>
          </p:cNvPr>
          <p:cNvSpPr/>
          <p:nvPr userDrawn="1"/>
        </p:nvSpPr>
        <p:spPr>
          <a:xfrm>
            <a:off x="3581400" y="1469796"/>
            <a:ext cx="8503921" cy="769441"/>
          </a:xfrm>
          <a:prstGeom prst="rect">
            <a:avLst/>
          </a:prstGeom>
        </p:spPr>
        <p:txBody>
          <a:bodyPr wrap="square">
            <a:spAutoFit/>
          </a:bodyPr>
          <a:lstStyle/>
          <a:p>
            <a:r>
              <a:rPr lang="en-US" sz="44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Centennial Conversations</a:t>
            </a:r>
            <a:endParaRPr lang="en-US" sz="32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endParaRPr>
          </a:p>
        </p:txBody>
      </p:sp>
      <p:sp>
        <p:nvSpPr>
          <p:cNvPr id="9" name="Rectangle 8">
            <a:extLst>
              <a:ext uri="{FF2B5EF4-FFF2-40B4-BE49-F238E27FC236}">
                <a16:creationId xmlns:a16="http://schemas.microsoft.com/office/drawing/2014/main" id="{01276A57-2980-D94E-A058-167AAEFAEAC4}"/>
              </a:ext>
            </a:extLst>
          </p:cNvPr>
          <p:cNvSpPr/>
          <p:nvPr userDrawn="1"/>
        </p:nvSpPr>
        <p:spPr>
          <a:xfrm>
            <a:off x="3855721" y="2198597"/>
            <a:ext cx="7706360" cy="369332"/>
          </a:xfrm>
          <a:prstGeom prst="rect">
            <a:avLst/>
          </a:prstGeom>
        </p:spPr>
        <p:txBody>
          <a:bodyPr wrap="square">
            <a:spAutoFit/>
          </a:bodyPr>
          <a:lstStyle/>
          <a:p>
            <a:r>
              <a:rPr lang="en-US" sz="18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NASA Glenn Research Center and The Ohio State University</a:t>
            </a:r>
            <a:endParaRPr lang="en-US" sz="12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517555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2AAD-4867-B249-8180-768F87B828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83410D-77D0-A242-8BBA-EBB772FA64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8F96F-18AD-5744-9ACD-DEE8D26FC3E5}"/>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5" name="Footer Placeholder 4">
            <a:extLst>
              <a:ext uri="{FF2B5EF4-FFF2-40B4-BE49-F238E27FC236}">
                <a16:creationId xmlns:a16="http://schemas.microsoft.com/office/drawing/2014/main" id="{5E66E239-E768-DB41-A764-3229B8C1A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DA370-01FF-5147-865A-6AAA654CF886}"/>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398565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FEDB5-267B-AD49-908C-C66C405EC7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814202-6C5B-524E-BF8C-2802CBA4B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BEB36-9438-D840-B9B0-2CFED242298C}"/>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5" name="Footer Placeholder 4">
            <a:extLst>
              <a:ext uri="{FF2B5EF4-FFF2-40B4-BE49-F238E27FC236}">
                <a16:creationId xmlns:a16="http://schemas.microsoft.com/office/drawing/2014/main" id="{1AA0373F-3D6F-944C-8267-BA49103B2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61483-F2DF-E143-B274-B97A1ECA6042}"/>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177253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0AAE79-BC5A-0C46-A8F0-C926C0A0301D}"/>
              </a:ext>
            </a:extLst>
          </p:cNvPr>
          <p:cNvPicPr>
            <a:picLocks noChangeAspect="1"/>
          </p:cNvPicPr>
          <p:nvPr userDrawn="1"/>
        </p:nvPicPr>
        <p:blipFill>
          <a:blip r:embed="rId2"/>
          <a:srcRect/>
          <a:stretch/>
        </p:blipFill>
        <p:spPr>
          <a:xfrm>
            <a:off x="1" y="3575"/>
            <a:ext cx="12191998" cy="6857999"/>
          </a:xfrm>
          <a:prstGeom prst="rect">
            <a:avLst/>
          </a:prstGeom>
        </p:spPr>
      </p:pic>
      <p:sp>
        <p:nvSpPr>
          <p:cNvPr id="2" name="Title 1">
            <a:extLst>
              <a:ext uri="{FF2B5EF4-FFF2-40B4-BE49-F238E27FC236}">
                <a16:creationId xmlns:a16="http://schemas.microsoft.com/office/drawing/2014/main" id="{670CC93C-6064-404E-BDBE-FBBF3AD5BE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6EA8637-9864-1C40-893D-DD462F8F49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E52EF90-D4AF-3445-B606-F14EFB558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BC805-7446-B64C-8630-FBE1C6D156E2}"/>
              </a:ext>
            </a:extLst>
          </p:cNvPr>
          <p:cNvSpPr>
            <a:spLocks noGrp="1"/>
          </p:cNvSpPr>
          <p:nvPr>
            <p:ph type="sldNum" sz="quarter" idx="12"/>
          </p:nvPr>
        </p:nvSpPr>
        <p:spPr/>
        <p:txBody>
          <a:bodyPr/>
          <a:lstStyle/>
          <a:p>
            <a:fld id="{B47BABDA-70E0-1B48-AB9D-786C207B3971}" type="slidenum">
              <a:rPr lang="en-US" smtClean="0"/>
              <a:t>‹#›</a:t>
            </a:fld>
            <a:endParaRPr lang="en-US"/>
          </a:p>
        </p:txBody>
      </p:sp>
      <p:sp>
        <p:nvSpPr>
          <p:cNvPr id="9" name="Rectangle 8">
            <a:extLst>
              <a:ext uri="{FF2B5EF4-FFF2-40B4-BE49-F238E27FC236}">
                <a16:creationId xmlns:a16="http://schemas.microsoft.com/office/drawing/2014/main" id="{55649097-1E85-244A-B33A-F7BFE647A855}"/>
              </a:ext>
            </a:extLst>
          </p:cNvPr>
          <p:cNvSpPr/>
          <p:nvPr userDrawn="1"/>
        </p:nvSpPr>
        <p:spPr>
          <a:xfrm>
            <a:off x="243840" y="6333637"/>
            <a:ext cx="7132320" cy="276999"/>
          </a:xfrm>
          <a:prstGeom prst="rect">
            <a:avLst/>
          </a:prstGeom>
        </p:spPr>
        <p:txBody>
          <a:bodyPr wrap="square">
            <a:spAutoFit/>
          </a:bodyPr>
          <a:lstStyle/>
          <a:p>
            <a:r>
              <a:rPr lang="en-US" sz="1200" dirty="0" err="1">
                <a:solidFill>
                  <a:schemeClr val="tx1"/>
                </a:solidFill>
                <a:latin typeface="Arial" panose="020B0604020202020204" pitchFamily="34" charset="0"/>
                <a:cs typeface="Arial" panose="020B0604020202020204" pitchFamily="34" charset="0"/>
              </a:rPr>
              <a:t>www.nasa.gov</a:t>
            </a:r>
            <a:endParaRPr lang="en-US"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77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9F31-E31D-B84E-8505-15813CE02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3BC3FD-418D-C547-ABA0-02868CAA5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52E174-1F5B-FB40-B92A-58CE490085C0}"/>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5" name="Footer Placeholder 4">
            <a:extLst>
              <a:ext uri="{FF2B5EF4-FFF2-40B4-BE49-F238E27FC236}">
                <a16:creationId xmlns:a16="http://schemas.microsoft.com/office/drawing/2014/main" id="{45750483-470A-BF49-9C98-4D13FBA0E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78D63-0BB5-524C-8833-F0C6C0614436}"/>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24568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8C7-3840-3D47-89E6-5772A90B8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E87B78-0B89-4248-BA20-BF8D553DDE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84575A-D266-4246-8C02-AEB09A272F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705E3-D85D-CC4B-A938-DB516CF06B5F}"/>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6" name="Footer Placeholder 5">
            <a:extLst>
              <a:ext uri="{FF2B5EF4-FFF2-40B4-BE49-F238E27FC236}">
                <a16:creationId xmlns:a16="http://schemas.microsoft.com/office/drawing/2014/main" id="{A3101892-337B-F543-9161-85EEBE08E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9EE64-4127-CC47-BB0A-07C1D4000EF4}"/>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319048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D952-FEC0-1540-A934-5C9244220E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8976D-97FC-ED4B-A2E1-1A287D0BD7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A80F9-611F-AE45-A9DD-C20EE171A6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A6AA2A-9B7A-6445-B4A9-FE5B490C42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025E8-A96B-0B48-B808-B72FC7D76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778B1D-DFFD-F84F-931C-DD29ACA4A722}"/>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8" name="Footer Placeholder 7">
            <a:extLst>
              <a:ext uri="{FF2B5EF4-FFF2-40B4-BE49-F238E27FC236}">
                <a16:creationId xmlns:a16="http://schemas.microsoft.com/office/drawing/2014/main" id="{FE7A43C5-2AC7-734E-A834-7D54678986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0CAB9C-1065-AE40-BE29-8975881CD8CF}"/>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115657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5B62-A674-3241-8EFE-25B1C03930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D0A99B-AC86-9948-ADEA-0CC59BBF1E45}"/>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4" name="Footer Placeholder 3">
            <a:extLst>
              <a:ext uri="{FF2B5EF4-FFF2-40B4-BE49-F238E27FC236}">
                <a16:creationId xmlns:a16="http://schemas.microsoft.com/office/drawing/2014/main" id="{A3AAC599-F750-9840-A7E7-55E3B72968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C017F8-7C7E-0343-9DF3-97E611AF13F5}"/>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270169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4619EE-3F58-8F42-8181-C48B3D6227E7}"/>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3" name="Footer Placeholder 2">
            <a:extLst>
              <a:ext uri="{FF2B5EF4-FFF2-40B4-BE49-F238E27FC236}">
                <a16:creationId xmlns:a16="http://schemas.microsoft.com/office/drawing/2014/main" id="{DD46B62F-D2B5-7344-95E5-C6F4C3E972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90C0E7-E705-184F-9A8F-3D161B528EE9}"/>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250595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1FEF-BDCF-BA4E-8B67-295A7ED5F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BBC6C3-853C-F142-A27E-2F6741F1D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5FCF3-E3CA-EE4C-999F-2CD78A645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947773-22AE-FC4B-82F8-2914D3EAB2AE}"/>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6" name="Footer Placeholder 5">
            <a:extLst>
              <a:ext uri="{FF2B5EF4-FFF2-40B4-BE49-F238E27FC236}">
                <a16:creationId xmlns:a16="http://schemas.microsoft.com/office/drawing/2014/main" id="{A6535F3A-94FC-E742-A48E-968588E32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8C41C-08DC-C149-B5C2-425D03D88588}"/>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3145915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F741-00FF-814E-9C36-486305712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9C957-2232-BB44-9FCA-C8A5098CFA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D7BE88-69D1-3C40-B041-F415AB044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D9262-F14F-7E49-AB7D-2C6D2675ABF7}"/>
              </a:ext>
            </a:extLst>
          </p:cNvPr>
          <p:cNvSpPr>
            <a:spLocks noGrp="1"/>
          </p:cNvSpPr>
          <p:nvPr>
            <p:ph type="dt" sz="half" idx="10"/>
          </p:nvPr>
        </p:nvSpPr>
        <p:spPr/>
        <p:txBody>
          <a:bodyPr/>
          <a:lstStyle/>
          <a:p>
            <a:fld id="{EF873B53-43C7-3F45-8E09-9DF9E8F570A9}" type="datetimeFigureOut">
              <a:rPr lang="en-US" smtClean="0"/>
              <a:t>10/6/2023</a:t>
            </a:fld>
            <a:endParaRPr lang="en-US"/>
          </a:p>
        </p:txBody>
      </p:sp>
      <p:sp>
        <p:nvSpPr>
          <p:cNvPr id="6" name="Footer Placeholder 5">
            <a:extLst>
              <a:ext uri="{FF2B5EF4-FFF2-40B4-BE49-F238E27FC236}">
                <a16:creationId xmlns:a16="http://schemas.microsoft.com/office/drawing/2014/main" id="{126A42D0-C43D-1D4D-ACE6-117073AEE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68F85-6F83-D04E-8DAD-AD067A46E841}"/>
              </a:ext>
            </a:extLst>
          </p:cNvPr>
          <p:cNvSpPr>
            <a:spLocks noGrp="1"/>
          </p:cNvSpPr>
          <p:nvPr>
            <p:ph type="sldNum" sz="quarter" idx="12"/>
          </p:nvPr>
        </p:nvSpPr>
        <p:spPr/>
        <p:txBody>
          <a:bodyPr/>
          <a:lstStyle/>
          <a:p>
            <a:fld id="{B47BABDA-70E0-1B48-AB9D-786C207B3971}" type="slidenum">
              <a:rPr lang="en-US" smtClean="0"/>
              <a:t>‹#›</a:t>
            </a:fld>
            <a:endParaRPr lang="en-US"/>
          </a:p>
        </p:txBody>
      </p:sp>
    </p:spTree>
    <p:extLst>
      <p:ext uri="{BB962C8B-B14F-4D97-AF65-F5344CB8AC3E}">
        <p14:creationId xmlns:p14="http://schemas.microsoft.com/office/powerpoint/2010/main" val="317309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348C1-43AD-DA44-85B6-E5F339100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94DEE7-CF81-D042-B056-FC4AF07BC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D19D4-A548-AB45-AFBF-D51AA1A7F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73B53-43C7-3F45-8E09-9DF9E8F570A9}" type="datetimeFigureOut">
              <a:rPr lang="en-US" smtClean="0"/>
              <a:t>10/6/2023</a:t>
            </a:fld>
            <a:endParaRPr lang="en-US"/>
          </a:p>
        </p:txBody>
      </p:sp>
      <p:sp>
        <p:nvSpPr>
          <p:cNvPr id="5" name="Footer Placeholder 4">
            <a:extLst>
              <a:ext uri="{FF2B5EF4-FFF2-40B4-BE49-F238E27FC236}">
                <a16:creationId xmlns:a16="http://schemas.microsoft.com/office/drawing/2014/main" id="{19342CCC-35B4-AA4B-99CF-7F5C1BE5AA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C5CAE1-102E-5444-A2A2-D256201F2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BABDA-70E0-1B48-AB9D-786C207B3971}" type="slidenum">
              <a:rPr lang="en-US" smtClean="0"/>
              <a:t>‹#›</a:t>
            </a:fld>
            <a:endParaRPr lang="en-US"/>
          </a:p>
        </p:txBody>
      </p:sp>
    </p:spTree>
    <p:extLst>
      <p:ext uri="{BB962C8B-B14F-4D97-AF65-F5344CB8AC3E}">
        <p14:creationId xmlns:p14="http://schemas.microsoft.com/office/powerpoint/2010/main" val="3332019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twitter.com/intent/follow?source=followbutton&amp;variant=1.0&amp;screen_name=NASA_OSBP" TargetMode="External"/><Relationship Id="rId13" Type="http://schemas.openxmlformats.org/officeDocument/2006/relationships/image" Target="../media/image75.png"/><Relationship Id="rId3" Type="http://schemas.openxmlformats.org/officeDocument/2006/relationships/image" Target="../media/image4.png"/><Relationship Id="rId7" Type="http://schemas.openxmlformats.org/officeDocument/2006/relationships/hyperlink" Target="https://www.facebook.com/NASASmallBusiness" TargetMode="External"/><Relationship Id="rId12" Type="http://schemas.openxmlformats.org/officeDocument/2006/relationships/hyperlink" Target="https://www.linkedin.com/company/nas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asa.gov/osbp/mobile" TargetMode="External"/><Relationship Id="rId11" Type="http://schemas.openxmlformats.org/officeDocument/2006/relationships/image" Target="../media/image74.png"/><Relationship Id="rId5" Type="http://schemas.openxmlformats.org/officeDocument/2006/relationships/hyperlink" Target="https://www.nasa.gov/osbp/nasa-vendor-database" TargetMode="External"/><Relationship Id="rId10" Type="http://schemas.openxmlformats.org/officeDocument/2006/relationships/image" Target="../media/image73.png"/><Relationship Id="rId4" Type="http://schemas.openxmlformats.org/officeDocument/2006/relationships/hyperlink" Target="https://www.nasa.gov/osbp" TargetMode="External"/><Relationship Id="rId9" Type="http://schemas.openxmlformats.org/officeDocument/2006/relationships/hyperlink" Target="http://visitor.r20.constantcontact.com/d.jsp?llr=hhbk7qabb&amp;p=oi&amp;m=hhbk7qabb&amp;sit=89sgktlob&amp;f=c0053275-ef9f-4c4d-8060-bac0b0b869a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hyperlink" Target="https://www.usajobs.gov/" TargetMode="External"/><Relationship Id="rId2" Type="http://schemas.openxmlformats.org/officeDocument/2006/relationships/hyperlink" Target="https://www.nasa.gov/careers/students-and-recent-graduates"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3" Type="http://schemas.openxmlformats.org/officeDocument/2006/relationships/hyperlink" Target="https://science.nasa.gov/citizenscience" TargetMode="External"/><Relationship Id="rId18" Type="http://schemas.openxmlformats.org/officeDocument/2006/relationships/hyperlink" Target="https://technology.nasa.gov/t2u" TargetMode="External"/><Relationship Id="rId26" Type="http://schemas.openxmlformats.org/officeDocument/2006/relationships/hyperlink" Target="https://sbir.nasa.gov/ignite" TargetMode="External"/><Relationship Id="rId3" Type="http://schemas.openxmlformats.org/officeDocument/2006/relationships/hyperlink" Target="https://www.nasa.gov/" TargetMode="External"/><Relationship Id="rId21" Type="http://schemas.openxmlformats.org/officeDocument/2006/relationships/hyperlink" Target="https://www.nasa.gov/stem/epscor/home/index.html" TargetMode="External"/><Relationship Id="rId34" Type="http://schemas.openxmlformats.org/officeDocument/2006/relationships/hyperlink" Target="https://www.nasa.gov/smallspacecraft#.VQb6QkjJzyE" TargetMode="External"/><Relationship Id="rId7" Type="http://schemas.openxmlformats.org/officeDocument/2006/relationships/hyperlink" Target="https://intern.nasa.gov/" TargetMode="External"/><Relationship Id="rId12" Type="http://schemas.openxmlformats.org/officeDocument/2006/relationships/hyperlink" Target="https://www.issnationallab.org/" TargetMode="External"/><Relationship Id="rId17" Type="http://schemas.openxmlformats.org/officeDocument/2006/relationships/hyperlink" Target="https://www.nasa.gov/stem/murep/projects/index.html" TargetMode="External"/><Relationship Id="rId25" Type="http://schemas.openxmlformats.org/officeDocument/2006/relationships/hyperlink" Target="https://science.nasa.gov/researchers/sara/grant-solicitations" TargetMode="External"/><Relationship Id="rId33" Type="http://schemas.openxmlformats.org/officeDocument/2006/relationships/hyperlink" Target="https://www.nasa.gov/directorates/spacetech/flightopportunities/index.html" TargetMode="External"/><Relationship Id="rId2" Type="http://schemas.openxmlformats.org/officeDocument/2006/relationships/image" Target="../media/image4.png"/><Relationship Id="rId16" Type="http://schemas.openxmlformats.org/officeDocument/2006/relationships/hyperlink" Target="https://www.nasa.gov/stem/murep/home/index.html" TargetMode="External"/><Relationship Id="rId20" Type="http://schemas.openxmlformats.org/officeDocument/2006/relationships/hyperlink" Target="https://www.nasa.gov/strg#.VQb6T0jJzyE" TargetMode="External"/><Relationship Id="rId29" Type="http://schemas.openxmlformats.org/officeDocument/2006/relationships/hyperlink" Target="https://www.nasa.gov/directorates/spacetech/centennial_challenges/index.html" TargetMode="External"/><Relationship Id="rId1" Type="http://schemas.openxmlformats.org/officeDocument/2006/relationships/slideLayout" Target="../slideLayouts/slideLayout2.xml"/><Relationship Id="rId6" Type="http://schemas.openxmlformats.org/officeDocument/2006/relationships/hyperlink" Target="https://www.nasa.gov/partnerships.html" TargetMode="External"/><Relationship Id="rId11" Type="http://schemas.openxmlformats.org/officeDocument/2006/relationships/hyperlink" Target="https://www.nasa.gov/mission_pages/station/research/research_information.html" TargetMode="External"/><Relationship Id="rId24" Type="http://schemas.openxmlformats.org/officeDocument/2006/relationships/hyperlink" Target="https://nspires.nasaprs.com/external/index.do" TargetMode="External"/><Relationship Id="rId32" Type="http://schemas.openxmlformats.org/officeDocument/2006/relationships/hyperlink" Target="https://astrobiology.nasa.gov/funding/" TargetMode="External"/><Relationship Id="rId5" Type="http://schemas.openxmlformats.org/officeDocument/2006/relationships/hyperlink" Target="https://www.nasa.gov/office/procurement/doingbusiness" TargetMode="External"/><Relationship Id="rId15" Type="http://schemas.openxmlformats.org/officeDocument/2006/relationships/hyperlink" Target="https://www.nasa.gov/stem/spacegrant/home/index.html" TargetMode="External"/><Relationship Id="rId23" Type="http://schemas.openxmlformats.org/officeDocument/2006/relationships/hyperlink" Target="https://www.nasa.gov/aeroresearch/solicitations" TargetMode="External"/><Relationship Id="rId28" Type="http://schemas.openxmlformats.org/officeDocument/2006/relationships/hyperlink" Target="https://www.nasa.gov/solve/index.html" TargetMode="External"/><Relationship Id="rId36" Type="http://schemas.openxmlformats.org/officeDocument/2006/relationships/hyperlink" Target="https://prod.nais.nasa.gov/pub/pub_library/unSol-Prop.html" TargetMode="External"/><Relationship Id="rId10" Type="http://schemas.openxmlformats.org/officeDocument/2006/relationships/hyperlink" Target="https://technology.nasa.gov/" TargetMode="External"/><Relationship Id="rId19" Type="http://schemas.openxmlformats.org/officeDocument/2006/relationships/hyperlink" Target="https://sbir.nasa.gov/" TargetMode="External"/><Relationship Id="rId31" Type="http://schemas.openxmlformats.org/officeDocument/2006/relationships/hyperlink" Target="https://www.nasa.gov/directorates/spacetech/solicitations/tipping_points" TargetMode="External"/><Relationship Id="rId4" Type="http://schemas.openxmlformats.org/officeDocument/2006/relationships/hyperlink" Target="https://www.nasa.gov/about/sites/index.html" TargetMode="External"/><Relationship Id="rId9" Type="http://schemas.openxmlformats.org/officeDocument/2006/relationships/hyperlink" Target="https://ntrs.nasa.gov/" TargetMode="External"/><Relationship Id="rId14" Type="http://schemas.openxmlformats.org/officeDocument/2006/relationships/hyperlink" Target="https://www.nasa.gov/stem" TargetMode="External"/><Relationship Id="rId22" Type="http://schemas.openxmlformats.org/officeDocument/2006/relationships/hyperlink" Target="https://www.nasa.gov/directorates/spacetech/solicitations" TargetMode="External"/><Relationship Id="rId27" Type="http://schemas.openxmlformats.org/officeDocument/2006/relationships/hyperlink" Target="https://www.nasa.gov/directorates/spacetech/niac/index.html" TargetMode="External"/><Relationship Id="rId30" Type="http://schemas.openxmlformats.org/officeDocument/2006/relationships/hyperlink" Target="http://www.nasa.gov/directorates/spacetech/game_changing_development/index.html" TargetMode="External"/><Relationship Id="rId35" Type="http://schemas.openxmlformats.org/officeDocument/2006/relationships/hyperlink" Target="https://www.nasa.gov/coeci/ntl" TargetMode="External"/><Relationship Id="rId8" Type="http://schemas.openxmlformats.org/officeDocument/2006/relationships/hyperlink" Target="https://www.nasa.gov/career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4.png"/><Relationship Id="rId7" Type="http://schemas.openxmlformats.org/officeDocument/2006/relationships/image" Target="../media/image83.emf"/><Relationship Id="rId2" Type="http://schemas.openxmlformats.org/officeDocument/2006/relationships/hyperlink" Target="https://www.nasa.gov/careers/students-and-recent-graduates" TargetMode="Externa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nasa.gov/careers/students-and-recent-graduates" TargetMode="Externa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hyperlink" Target="https://technology.nasa.gov/patents" TargetMode="External"/><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software.nasa.gov/" TargetMode="External"/><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30.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33" Type="http://schemas.openxmlformats.org/officeDocument/2006/relationships/image" Target="../media/image37.jpeg"/><Relationship Id="rId2" Type="http://schemas.openxmlformats.org/officeDocument/2006/relationships/image" Target="../media/image4.png"/><Relationship Id="rId16" Type="http://schemas.openxmlformats.org/officeDocument/2006/relationships/image" Target="../media/image20.jpeg"/><Relationship Id="rId20" Type="http://schemas.openxmlformats.org/officeDocument/2006/relationships/image" Target="../media/image24.jpeg"/><Relationship Id="rId29"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32" Type="http://schemas.openxmlformats.org/officeDocument/2006/relationships/image" Target="../media/image36.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10" Type="http://schemas.openxmlformats.org/officeDocument/2006/relationships/image" Target="../media/image14.jpeg"/><Relationship Id="rId19" Type="http://schemas.openxmlformats.org/officeDocument/2006/relationships/image" Target="../media/image23.jpeg"/><Relationship Id="rId31" Type="http://schemas.openxmlformats.org/officeDocument/2006/relationships/image" Target="../media/image35.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 Id="rId27" Type="http://schemas.openxmlformats.org/officeDocument/2006/relationships/image" Target="../media/image31.jpeg"/><Relationship Id="rId30" Type="http://schemas.openxmlformats.org/officeDocument/2006/relationships/image" Target="../media/image34.jpeg"/><Relationship Id="rId8"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png"/><Relationship Id="rId4" Type="http://schemas.openxmlformats.org/officeDocument/2006/relationships/image" Target="../media/image39.jpeg"/><Relationship Id="rId9" Type="http://schemas.openxmlformats.org/officeDocument/2006/relationships/image" Target="../media/image44.jpe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hyperlink" Target="https://technology.nasa.gov/" TargetMode="External"/><Relationship Id="rId18" Type="http://schemas.openxmlformats.org/officeDocument/2006/relationships/hyperlink" Target="https://sbir.nasa.gov/" TargetMode="External"/><Relationship Id="rId3" Type="http://schemas.openxmlformats.org/officeDocument/2006/relationships/image" Target="../media/image51.png"/><Relationship Id="rId21" Type="http://schemas.microsoft.com/office/2007/relationships/hdphoto" Target="../media/hdphoto6.wdp"/><Relationship Id="rId7" Type="http://schemas.openxmlformats.org/officeDocument/2006/relationships/image" Target="../media/image53.png"/><Relationship Id="rId12" Type="http://schemas.openxmlformats.org/officeDocument/2006/relationships/hyperlink" Target="https://www.nasa.gov/partnerships.html" TargetMode="External"/><Relationship Id="rId17" Type="http://schemas.microsoft.com/office/2007/relationships/hdphoto" Target="../media/hdphoto5.wdp"/><Relationship Id="rId2" Type="http://schemas.openxmlformats.org/officeDocument/2006/relationships/image" Target="../media/image4.png"/><Relationship Id="rId16" Type="http://schemas.openxmlformats.org/officeDocument/2006/relationships/image" Target="../media/image55.png"/><Relationship Id="rId20" Type="http://schemas.openxmlformats.org/officeDocument/2006/relationships/image" Target="../media/image56.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hyperlink" Target="https://www.nasa.gov/directorates/spacetech/strg/about.html" TargetMode="External"/><Relationship Id="rId24" Type="http://schemas.openxmlformats.org/officeDocument/2006/relationships/hyperlink" Target="https://www.nasa.gov/office/procurement" TargetMode="External"/><Relationship Id="rId5" Type="http://schemas.openxmlformats.org/officeDocument/2006/relationships/image" Target="../media/image52.png"/><Relationship Id="rId15" Type="http://schemas.openxmlformats.org/officeDocument/2006/relationships/hyperlink" Target="https://nspires.nasaprs.com/external/" TargetMode="External"/><Relationship Id="rId23" Type="http://schemas.microsoft.com/office/2007/relationships/hdphoto" Target="../media/hdphoto7.wdp"/><Relationship Id="rId10" Type="http://schemas.microsoft.com/office/2007/relationships/hdphoto" Target="../media/hdphoto4.wdp"/><Relationship Id="rId19" Type="http://schemas.openxmlformats.org/officeDocument/2006/relationships/hyperlink" Target="https://sbir.nasa.gov/ignite" TargetMode="External"/><Relationship Id="rId4" Type="http://schemas.microsoft.com/office/2007/relationships/hdphoto" Target="../media/hdphoto1.wdp"/><Relationship Id="rId9" Type="http://schemas.openxmlformats.org/officeDocument/2006/relationships/image" Target="../media/image54.png"/><Relationship Id="rId14" Type="http://schemas.openxmlformats.org/officeDocument/2006/relationships/hyperlink" Target="https://technology.nasa.gov/t2x" TargetMode="External"/><Relationship Id="rId22"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hyperlink" Target="https://sbir.nasa.gov/solicit-detail/80089" TargetMode="External"/><Relationship Id="rId3" Type="http://schemas.openxmlformats.org/officeDocument/2006/relationships/image" Target="../media/image4.png"/><Relationship Id="rId7" Type="http://schemas.openxmlformats.org/officeDocument/2006/relationships/hyperlink" Target="https://sbir.nasa.gov/ignit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h4xlabs.com/copy-of-nasa-sbir-ignite" TargetMode="External"/><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hyperlink" Target="https://sbir.nasa.gov/contact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jpeg"/><Relationship Id="rId18" Type="http://schemas.openxmlformats.org/officeDocument/2006/relationships/hyperlink" Target="https://www.nasa.gov/directorates/spacetech/strg/about.html" TargetMode="External"/><Relationship Id="rId3" Type="http://schemas.openxmlformats.org/officeDocument/2006/relationships/image" Target="../media/image4.png"/><Relationship Id="rId7" Type="http://schemas.openxmlformats.org/officeDocument/2006/relationships/image" Target="../media/image63.jpeg"/><Relationship Id="rId12" Type="http://schemas.openxmlformats.org/officeDocument/2006/relationships/image" Target="../media/image67.jpeg"/><Relationship Id="rId17" Type="http://schemas.openxmlformats.org/officeDocument/2006/relationships/image" Target="../media/image72.jpeg"/><Relationship Id="rId2" Type="http://schemas.openxmlformats.org/officeDocument/2006/relationships/notesSlide" Target="../notesSlides/notesSlide4.xml"/><Relationship Id="rId16"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6.png"/><Relationship Id="rId5" Type="http://schemas.openxmlformats.org/officeDocument/2006/relationships/image" Target="../media/image61.jpeg"/><Relationship Id="rId15" Type="http://schemas.openxmlformats.org/officeDocument/2006/relationships/image" Target="../media/image70.tiff"/><Relationship Id="rId10" Type="http://schemas.openxmlformats.org/officeDocument/2006/relationships/image" Target="cid:image007.png@01D27343.414500D0" TargetMode="External"/><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10;&#10;Description automatically generated">
            <a:extLst>
              <a:ext uri="{FF2B5EF4-FFF2-40B4-BE49-F238E27FC236}">
                <a16:creationId xmlns:a16="http://schemas.microsoft.com/office/drawing/2014/main" id="{411325B0-8085-4B66-AB2C-6E180FE1B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 y="0"/>
            <a:ext cx="12193411" cy="6858794"/>
          </a:xfrm>
          <a:prstGeom prst="rect">
            <a:avLst/>
          </a:prstGeom>
        </p:spPr>
      </p:pic>
      <p:sp>
        <p:nvSpPr>
          <p:cNvPr id="2" name="Title 1">
            <a:extLst>
              <a:ext uri="{FF2B5EF4-FFF2-40B4-BE49-F238E27FC236}">
                <a16:creationId xmlns:a16="http://schemas.microsoft.com/office/drawing/2014/main" id="{CDB59E18-CDB7-47DB-91AD-AA47132AE9FD}"/>
              </a:ext>
            </a:extLst>
          </p:cNvPr>
          <p:cNvSpPr>
            <a:spLocks noGrp="1"/>
          </p:cNvSpPr>
          <p:nvPr>
            <p:ph type="title"/>
          </p:nvPr>
        </p:nvSpPr>
        <p:spPr>
          <a:xfrm>
            <a:off x="1368339" y="639097"/>
            <a:ext cx="9453906" cy="949480"/>
          </a:xfrm>
        </p:spPr>
        <p:txBody>
          <a:bodyPr>
            <a:normAutofit/>
          </a:bodyPr>
          <a:lstStyle/>
          <a:p>
            <a:pPr algn="ctr"/>
            <a:r>
              <a:rPr lang="en-US" sz="2800" dirty="0">
                <a:solidFill>
                  <a:schemeClr val="bg1"/>
                </a:solidFill>
              </a:rPr>
              <a:t>NASA Technology, Programs, and Partnerships</a:t>
            </a:r>
          </a:p>
        </p:txBody>
      </p:sp>
      <p:sp>
        <p:nvSpPr>
          <p:cNvPr id="3" name="Content Placeholder 2">
            <a:extLst>
              <a:ext uri="{FF2B5EF4-FFF2-40B4-BE49-F238E27FC236}">
                <a16:creationId xmlns:a16="http://schemas.microsoft.com/office/drawing/2014/main" id="{9FFD6FB1-FCA4-47D6-9257-44A421D276B2}"/>
              </a:ext>
            </a:extLst>
          </p:cNvPr>
          <p:cNvSpPr>
            <a:spLocks noGrp="1"/>
          </p:cNvSpPr>
          <p:nvPr>
            <p:ph idx="1"/>
          </p:nvPr>
        </p:nvSpPr>
        <p:spPr>
          <a:xfrm>
            <a:off x="3399642" y="1671680"/>
            <a:ext cx="5391299" cy="1649347"/>
          </a:xfrm>
          <a:solidFill>
            <a:schemeClr val="accent1">
              <a:alpha val="5000"/>
            </a:schemeClr>
          </a:solidFill>
        </p:spPr>
        <p:txBody>
          <a:bodyPr>
            <a:normAutofit/>
          </a:bodyPr>
          <a:lstStyle/>
          <a:p>
            <a:pPr marL="0" indent="0" algn="ctr">
              <a:buNone/>
            </a:pPr>
            <a:r>
              <a:rPr lang="en-US" sz="1800" dirty="0">
                <a:solidFill>
                  <a:schemeClr val="bg1"/>
                </a:solidFill>
              </a:rPr>
              <a:t>Tom Doehne </a:t>
            </a:r>
          </a:p>
          <a:p>
            <a:pPr marL="0" indent="0" algn="ctr">
              <a:buNone/>
            </a:pPr>
            <a:r>
              <a:rPr lang="en-US" sz="1800" dirty="0">
                <a:solidFill>
                  <a:schemeClr val="bg1"/>
                </a:solidFill>
              </a:rPr>
              <a:t>Office of Technology Incubation and Innovation</a:t>
            </a:r>
          </a:p>
          <a:p>
            <a:pPr marL="0" indent="0" algn="ctr">
              <a:buNone/>
            </a:pPr>
            <a:r>
              <a:rPr lang="en-US" sz="1800" dirty="0">
                <a:solidFill>
                  <a:schemeClr val="bg1"/>
                </a:solidFill>
              </a:rPr>
              <a:t>NASA Glenn Research Center</a:t>
            </a:r>
          </a:p>
        </p:txBody>
      </p:sp>
    </p:spTree>
    <p:extLst>
      <p:ext uri="{BB962C8B-B14F-4D97-AF65-F5344CB8AC3E}">
        <p14:creationId xmlns:p14="http://schemas.microsoft.com/office/powerpoint/2010/main" val="181714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E2268F-1DEC-5B4C-A3B3-BEF3750AB65B}"/>
              </a:ext>
            </a:extLst>
          </p:cNvPr>
          <p:cNvPicPr>
            <a:picLocks noChangeAspect="1"/>
          </p:cNvPicPr>
          <p:nvPr/>
        </p:nvPicPr>
        <p:blipFill>
          <a:blip r:embed="rId3"/>
          <a:srcRect/>
          <a:stretch/>
        </p:blipFill>
        <p:spPr>
          <a:xfrm>
            <a:off x="10529188" y="191188"/>
            <a:ext cx="1545315" cy="471622"/>
          </a:xfrm>
          <a:prstGeom prst="rect">
            <a:avLst/>
          </a:prstGeom>
        </p:spPr>
      </p:pic>
      <p:sp>
        <p:nvSpPr>
          <p:cNvPr id="15" name="Title 1">
            <a:extLst>
              <a:ext uri="{FF2B5EF4-FFF2-40B4-BE49-F238E27FC236}">
                <a16:creationId xmlns:a16="http://schemas.microsoft.com/office/drawing/2014/main" id="{5CA68AC1-D0D2-4075-9086-36621AB947C3}"/>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NASA Office of Small Business Programs (OSBP) </a:t>
            </a:r>
          </a:p>
        </p:txBody>
      </p:sp>
      <p:sp>
        <p:nvSpPr>
          <p:cNvPr id="26" name="Content Placeholder 2">
            <a:extLst>
              <a:ext uri="{FF2B5EF4-FFF2-40B4-BE49-F238E27FC236}">
                <a16:creationId xmlns:a16="http://schemas.microsoft.com/office/drawing/2014/main" id="{D4A84C10-F6C3-4796-AD4E-2DD3FA641477}"/>
              </a:ext>
            </a:extLst>
          </p:cNvPr>
          <p:cNvSpPr txBox="1">
            <a:spLocks/>
          </p:cNvSpPr>
          <p:nvPr/>
        </p:nvSpPr>
        <p:spPr>
          <a:xfrm>
            <a:off x="210538" y="1005318"/>
            <a:ext cx="11543311" cy="5213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Mission Statement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mission of the NASA Office of Small Business Programs is to promote and integrate small businesses into the industrial base of contractors and subcontractors that support the future of space exploration, scientific discovery, and aeronautics research.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solidFill>
                <a:srgbClr val="000000"/>
              </a:solidFill>
              <a:latin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OSBP </a:t>
            </a:r>
            <a:r>
              <a:rPr lang="en-US" sz="1800" dirty="0">
                <a:solidFill>
                  <a:srgbClr val="000000"/>
                </a:solidFill>
                <a:latin typeface="Arial" panose="020B0604020202020204" pitchFamily="34" charset="0"/>
                <a:cs typeface="Arial" panose="020B0604020202020204" pitchFamily="34" charset="0"/>
              </a:rPr>
              <a:t>Office:</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Conducts outreach to assist Small Businesses (SB). </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Influences SB policy and procedures.</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Interacts with Executive and Legislative branches.</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Administers NASA SB Awards programs.</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Provides training for NASA Acquisition personnel on SB issues.</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Negotiates SB Goals with the Small Business Administration (SBA).</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Conducts Quality/Internal Control/Center compliance reviews.</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Administers NASA’s Mentor/Protégé Program.</a:t>
            </a:r>
          </a:p>
          <a:p>
            <a:pPr marR="0" lvl="1" algn="l" defTabSz="6858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OSBP website:  www.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hlinkClick r:id="rId4"/>
              </a:rPr>
              <a:t>https://www.nasa.gov/osbp</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 </a:t>
            </a:r>
          </a:p>
          <a:p>
            <a:pPr marL="514350" marR="0" lvl="1"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endParaRPr>
          </a:p>
          <a:p>
            <a:pPr>
              <a:lnSpc>
                <a:spcPct val="100000"/>
              </a:lnSpc>
              <a:spcBef>
                <a:spcPts val="0"/>
              </a:spcBef>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rPr>
              <a:t>We are on Social Media! Connect with us via:</a:t>
            </a:r>
          </a:p>
          <a:p>
            <a:pPr marL="511175"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hlinkClick r:id="rId5"/>
              </a:rPr>
              <a:t>NASA Vendor Database</a:t>
            </a:r>
            <a:endParaRPr kumimoji="0" 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endParaRPr>
          </a:p>
          <a:p>
            <a:pPr marL="511175"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hlinkClick r:id="rId6"/>
              </a:rPr>
              <a:t>OSBP Mobile App</a:t>
            </a:r>
            <a:endParaRPr kumimoji="0" 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endParaRPr>
          </a:p>
          <a:p>
            <a:pPr marL="511175"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hlinkClick r:id="rId7"/>
              </a:rPr>
              <a:t>OSBP is on Facebook</a:t>
            </a: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endParaRPr>
          </a:p>
          <a:p>
            <a:pPr marL="511175"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hlinkClick r:id="rId8"/>
              </a:rPr>
              <a:t>OSBP in on Twitter</a:t>
            </a: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endParaRPr>
          </a:p>
          <a:p>
            <a:pPr marL="511175"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17AB9"/>
                </a:solidFill>
                <a:effectLst/>
                <a:uLnTx/>
                <a:uFillTx/>
                <a:latin typeface="Titillium Web" panose="00000500000000000000" pitchFamily="2" charset="0"/>
                <a:ea typeface="+mn-ea"/>
                <a:cs typeface="+mn-cs"/>
                <a:hlinkClick r:id="rId9"/>
              </a:rPr>
              <a:t>Subscribe to Our Mailing List</a:t>
            </a:r>
            <a:endParaRPr kumimoji="0" 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endParaRPr>
          </a:p>
          <a:p>
            <a:pPr>
              <a:lnSpc>
                <a:spcPct val="100000"/>
              </a:lnSpc>
              <a:spcBef>
                <a:spcPts val="0"/>
              </a:spcBef>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endParaRPr>
          </a:p>
          <a:p>
            <a:pPr marL="3429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charset="0"/>
            </a:endParaRPr>
          </a:p>
        </p:txBody>
      </p:sp>
      <p:pic>
        <p:nvPicPr>
          <p:cNvPr id="32" name="Picture 2">
            <a:extLst>
              <a:ext uri="{FF2B5EF4-FFF2-40B4-BE49-F238E27FC236}">
                <a16:creationId xmlns:a16="http://schemas.microsoft.com/office/drawing/2014/main" id="{D87DC5F0-3EB0-4160-8B89-37600AFB83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1461" y="4525191"/>
            <a:ext cx="1340326" cy="12465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Linkedin - Free social media icons">
            <a:extLst>
              <a:ext uri="{FF2B5EF4-FFF2-40B4-BE49-F238E27FC236}">
                <a16:creationId xmlns:a16="http://schemas.microsoft.com/office/drawing/2014/main" id="{E2A475C6-05F5-4E0C-8FDF-46FA6ABCFF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68513" y="2977547"/>
            <a:ext cx="1105814" cy="110581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399FE93-0C48-4792-AE83-6A59369FE995}"/>
              </a:ext>
            </a:extLst>
          </p:cNvPr>
          <p:cNvSpPr txBox="1"/>
          <p:nvPr/>
        </p:nvSpPr>
        <p:spPr>
          <a:xfrm>
            <a:off x="7607118" y="4132794"/>
            <a:ext cx="1996580"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Check out NASA’s LinkedIn page for OSBP updates!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hlinkClick r:id="rId12"/>
              </a:rPr>
              <a:t>https://www.linkedin.com/company/nasa/</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pic>
        <p:nvPicPr>
          <p:cNvPr id="35" name="Picture 4">
            <a:extLst>
              <a:ext uri="{FF2B5EF4-FFF2-40B4-BE49-F238E27FC236}">
                <a16:creationId xmlns:a16="http://schemas.microsoft.com/office/drawing/2014/main" id="{B827BD5B-143C-4545-A55C-0FC19C3FF2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5335" y="4399746"/>
            <a:ext cx="1497419" cy="149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0"/>
            <a:ext cx="10370497" cy="1033545"/>
          </a:xfrm>
        </p:spPr>
        <p:txBody>
          <a:bodyPr>
            <a:noAutofit/>
          </a:bodyPr>
          <a:lstStyle/>
          <a:p>
            <a:r>
              <a:rPr lang="en-US" sz="3200" b="1" dirty="0">
                <a:latin typeface="+mn-lt"/>
                <a:cs typeface="Arial" panose="020B0604020202020204" pitchFamily="34" charset="0"/>
              </a:rPr>
              <a:t>Glenn Key Products and Service Offerings to</a:t>
            </a:r>
            <a:br>
              <a:rPr lang="en-US" sz="3200" b="1" dirty="0">
                <a:latin typeface="+mn-lt"/>
                <a:cs typeface="Arial" panose="020B0604020202020204" pitchFamily="34" charset="0"/>
              </a:rPr>
            </a:br>
            <a:r>
              <a:rPr lang="en-US" sz="3200" b="1" dirty="0">
                <a:latin typeface="+mn-lt"/>
                <a:cs typeface="Arial" panose="020B0604020202020204" pitchFamily="34" charset="0"/>
              </a:rPr>
              <a:t>Non-NASA Community</a:t>
            </a: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926BA70-88B3-4C3A-AA35-11977823455A}"/>
              </a:ext>
            </a:extLst>
          </p:cNvPr>
          <p:cNvSpPr txBox="1">
            <a:spLocks/>
          </p:cNvSpPr>
          <p:nvPr/>
        </p:nvSpPr>
        <p:spPr bwMode="auto">
          <a:xfrm>
            <a:off x="9986330" y="5507353"/>
            <a:ext cx="16891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en-US" sz="1600" b="1" dirty="0">
                <a:latin typeface="Arial"/>
                <a:cs typeface="Arial"/>
              </a:rPr>
              <a:t>Subject Matter Expert (SME) Services</a:t>
            </a:r>
          </a:p>
        </p:txBody>
      </p:sp>
      <p:pic>
        <p:nvPicPr>
          <p:cNvPr id="10" name="Picture 9" descr="Screen Shot 2013-08-26 at 12.54.07 PM.png">
            <a:extLst>
              <a:ext uri="{FF2B5EF4-FFF2-40B4-BE49-F238E27FC236}">
                <a16:creationId xmlns:a16="http://schemas.microsoft.com/office/drawing/2014/main" id="{EF75CC84-9AA9-437D-BAAB-B98ADE0A8E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7" r="3789"/>
          <a:stretch/>
        </p:blipFill>
        <p:spPr>
          <a:xfrm>
            <a:off x="9945597" y="3836698"/>
            <a:ext cx="1765895" cy="1548780"/>
          </a:xfrm>
          <a:prstGeom prst="rect">
            <a:avLst/>
          </a:prstGeom>
          <a:ln w="15875">
            <a:solidFill>
              <a:schemeClr val="tx1"/>
            </a:solidFill>
          </a:ln>
        </p:spPr>
      </p:pic>
      <p:sp>
        <p:nvSpPr>
          <p:cNvPr id="13" name="Subtitle 2">
            <a:extLst>
              <a:ext uri="{FF2B5EF4-FFF2-40B4-BE49-F238E27FC236}">
                <a16:creationId xmlns:a16="http://schemas.microsoft.com/office/drawing/2014/main" id="{4B33EF72-41D4-42AC-AD10-D345E1BE7F28}"/>
              </a:ext>
            </a:extLst>
          </p:cNvPr>
          <p:cNvSpPr txBox="1">
            <a:spLocks/>
          </p:cNvSpPr>
          <p:nvPr/>
        </p:nvSpPr>
        <p:spPr bwMode="auto">
          <a:xfrm>
            <a:off x="7446519" y="5621192"/>
            <a:ext cx="245073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en-US" sz="1600" b="1" dirty="0">
                <a:latin typeface="Arial"/>
                <a:cs typeface="Arial"/>
              </a:rPr>
              <a:t>Research, Development, Test and, Evaluation (RDT&amp;E) Services</a:t>
            </a:r>
          </a:p>
        </p:txBody>
      </p:sp>
      <p:pic>
        <p:nvPicPr>
          <p:cNvPr id="14" name="Picture 13" descr="Screen Shot 2013-08-26 at 12.59.59 PM.png">
            <a:extLst>
              <a:ext uri="{FF2B5EF4-FFF2-40B4-BE49-F238E27FC236}">
                <a16:creationId xmlns:a16="http://schemas.microsoft.com/office/drawing/2014/main" id="{CCAB722A-F804-4547-9EA6-CA2A660AB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88" b="6978"/>
          <a:stretch/>
        </p:blipFill>
        <p:spPr>
          <a:xfrm>
            <a:off x="7901465" y="3743519"/>
            <a:ext cx="1540842" cy="1823720"/>
          </a:xfrm>
          <a:prstGeom prst="rect">
            <a:avLst/>
          </a:prstGeom>
          <a:ln w="15875">
            <a:solidFill>
              <a:schemeClr val="tx1"/>
            </a:solidFill>
          </a:ln>
        </p:spPr>
      </p:pic>
      <p:sp>
        <p:nvSpPr>
          <p:cNvPr id="17" name="Subtitle 2">
            <a:extLst>
              <a:ext uri="{FF2B5EF4-FFF2-40B4-BE49-F238E27FC236}">
                <a16:creationId xmlns:a16="http://schemas.microsoft.com/office/drawing/2014/main" id="{FF9A9BDF-CC58-473E-BD5A-8775126103D4}"/>
              </a:ext>
            </a:extLst>
          </p:cNvPr>
          <p:cNvSpPr txBox="1">
            <a:spLocks/>
          </p:cNvSpPr>
          <p:nvPr/>
        </p:nvSpPr>
        <p:spPr bwMode="auto">
          <a:xfrm>
            <a:off x="7882038" y="2872447"/>
            <a:ext cx="1433749" cy="518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en-US" sz="1800" b="1" dirty="0">
                <a:latin typeface="Arial"/>
                <a:cs typeface="Arial"/>
              </a:rPr>
              <a:t>I</a:t>
            </a:r>
            <a:r>
              <a:rPr lang="en-US" sz="1600" b="1" dirty="0">
                <a:latin typeface="Arial"/>
                <a:cs typeface="Arial"/>
              </a:rPr>
              <a:t>ntellectual</a:t>
            </a:r>
            <a:br>
              <a:rPr lang="en-US" sz="1600" b="1" dirty="0">
                <a:latin typeface="Arial"/>
                <a:cs typeface="Arial"/>
              </a:rPr>
            </a:br>
            <a:r>
              <a:rPr lang="en-US" sz="1600" b="1" dirty="0">
                <a:latin typeface="Arial"/>
                <a:cs typeface="Arial"/>
              </a:rPr>
              <a:t>Property</a:t>
            </a:r>
          </a:p>
        </p:txBody>
      </p:sp>
      <p:pic>
        <p:nvPicPr>
          <p:cNvPr id="19" name="Picture 18">
            <a:extLst>
              <a:ext uri="{FF2B5EF4-FFF2-40B4-BE49-F238E27FC236}">
                <a16:creationId xmlns:a16="http://schemas.microsoft.com/office/drawing/2014/main" id="{68DE70D5-7A16-4929-B508-6809D5120971}"/>
              </a:ext>
            </a:extLst>
          </p:cNvPr>
          <p:cNvPicPr>
            <a:picLocks noChangeAspect="1"/>
          </p:cNvPicPr>
          <p:nvPr/>
        </p:nvPicPr>
        <p:blipFill>
          <a:blip r:embed="rId5"/>
          <a:stretch>
            <a:fillRect/>
          </a:stretch>
        </p:blipFill>
        <p:spPr>
          <a:xfrm>
            <a:off x="7772327" y="1256948"/>
            <a:ext cx="1799116" cy="1517255"/>
          </a:xfrm>
          <a:prstGeom prst="rect">
            <a:avLst/>
          </a:prstGeom>
          <a:ln w="15875">
            <a:solidFill>
              <a:schemeClr val="tx1"/>
            </a:solidFill>
          </a:ln>
        </p:spPr>
      </p:pic>
      <p:sp>
        <p:nvSpPr>
          <p:cNvPr id="21" name="Subtitle 2">
            <a:extLst>
              <a:ext uri="{FF2B5EF4-FFF2-40B4-BE49-F238E27FC236}">
                <a16:creationId xmlns:a16="http://schemas.microsoft.com/office/drawing/2014/main" id="{7DA8596C-D9A4-4E78-A9B7-B6D01BCE2B8F}"/>
              </a:ext>
            </a:extLst>
          </p:cNvPr>
          <p:cNvSpPr txBox="1">
            <a:spLocks/>
          </p:cNvSpPr>
          <p:nvPr/>
        </p:nvSpPr>
        <p:spPr bwMode="auto">
          <a:xfrm>
            <a:off x="9959429" y="3139129"/>
            <a:ext cx="1816710" cy="487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defTabSz="457200">
              <a:defRPr sz="2400">
                <a:solidFill>
                  <a:schemeClr val="tx1"/>
                </a:solidFill>
                <a:latin typeface="Arial" charset="0"/>
                <a:ea typeface="ＭＳ Ｐゴシック" charset="-128"/>
              </a:defRPr>
            </a:lvl1pPr>
            <a:lvl2pPr marL="742950" indent="-285750" defTabSz="457200">
              <a:defRPr sz="2400">
                <a:solidFill>
                  <a:schemeClr val="tx1"/>
                </a:solidFill>
                <a:latin typeface="Arial" charset="0"/>
                <a:ea typeface="ＭＳ Ｐゴシック" charset="-128"/>
              </a:defRPr>
            </a:lvl2pPr>
            <a:lvl3pPr marL="1143000" indent="-228600" defTabSz="457200">
              <a:defRPr sz="2400">
                <a:solidFill>
                  <a:schemeClr val="tx1"/>
                </a:solidFill>
                <a:latin typeface="Arial" charset="0"/>
                <a:ea typeface="ＭＳ Ｐゴシック" charset="-128"/>
              </a:defRPr>
            </a:lvl3pPr>
            <a:lvl4pPr marL="1600200" indent="-228600" defTabSz="457200">
              <a:defRPr sz="2400">
                <a:solidFill>
                  <a:schemeClr val="tx1"/>
                </a:solidFill>
                <a:latin typeface="Arial" charset="0"/>
                <a:ea typeface="ＭＳ Ｐゴシック" charset="-128"/>
              </a:defRPr>
            </a:lvl4pPr>
            <a:lvl5pPr marL="2057400" indent="-228600" defTabSz="4572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buFont typeface="Arial" charset="0"/>
              <a:buNone/>
            </a:pPr>
            <a:r>
              <a:rPr lang="en-US" sz="1600" b="1" dirty="0">
                <a:latin typeface="Arial"/>
                <a:cs typeface="Arial"/>
              </a:rPr>
              <a:t>Facilities Test (FT) Services</a:t>
            </a:r>
          </a:p>
        </p:txBody>
      </p:sp>
      <p:pic>
        <p:nvPicPr>
          <p:cNvPr id="22" name="Picture 21" descr="2011_03450.jpg">
            <a:extLst>
              <a:ext uri="{FF2B5EF4-FFF2-40B4-BE49-F238E27FC236}">
                <a16:creationId xmlns:a16="http://schemas.microsoft.com/office/drawing/2014/main" id="{E2431047-6E6E-43DF-9F77-18294CE4E3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742"/>
          <a:stretch/>
        </p:blipFill>
        <p:spPr>
          <a:xfrm>
            <a:off x="10028824" y="993615"/>
            <a:ext cx="1682668" cy="1992954"/>
          </a:xfrm>
          <a:prstGeom prst="rect">
            <a:avLst/>
          </a:prstGeom>
          <a:ln w="15875">
            <a:solidFill>
              <a:schemeClr val="tx1"/>
            </a:solidFill>
          </a:ln>
        </p:spPr>
      </p:pic>
      <p:sp>
        <p:nvSpPr>
          <p:cNvPr id="24" name="Content Placeholder 7">
            <a:extLst>
              <a:ext uri="{FF2B5EF4-FFF2-40B4-BE49-F238E27FC236}">
                <a16:creationId xmlns:a16="http://schemas.microsoft.com/office/drawing/2014/main" id="{3E04F958-9D1A-4C9D-A661-18DED657E5D5}"/>
              </a:ext>
            </a:extLst>
          </p:cNvPr>
          <p:cNvSpPr txBox="1">
            <a:spLocks/>
          </p:cNvSpPr>
          <p:nvPr/>
        </p:nvSpPr>
        <p:spPr bwMode="auto">
          <a:xfrm>
            <a:off x="415861" y="1485346"/>
            <a:ext cx="6866374" cy="51303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buNone/>
              <a:defRPr/>
            </a:pPr>
            <a:r>
              <a:rPr lang="en-US" b="1" u="sng" dirty="0">
                <a:solidFill>
                  <a:schemeClr val="accent5">
                    <a:lumMod val="50000"/>
                  </a:schemeClr>
                </a:solidFill>
                <a:cs typeface="Arial"/>
              </a:rPr>
              <a:t>Space Act Agreements</a:t>
            </a:r>
          </a:p>
          <a:p>
            <a:pPr>
              <a:buNone/>
              <a:defRPr/>
            </a:pPr>
            <a:endParaRPr lang="en-US" sz="800" b="1" dirty="0">
              <a:solidFill>
                <a:schemeClr val="accent5">
                  <a:lumMod val="50000"/>
                </a:schemeClr>
              </a:solidFill>
              <a:cs typeface="Arial"/>
            </a:endParaRPr>
          </a:p>
          <a:p>
            <a:pPr>
              <a:buNone/>
              <a:defRPr/>
            </a:pPr>
            <a:r>
              <a:rPr lang="en-US" sz="2000" b="1" dirty="0">
                <a:solidFill>
                  <a:schemeClr val="accent5">
                    <a:lumMod val="50000"/>
                  </a:schemeClr>
                </a:solidFill>
                <a:cs typeface="Arial"/>
              </a:rPr>
              <a:t>Reimbursable Activities</a:t>
            </a:r>
          </a:p>
          <a:p>
            <a:r>
              <a:rPr lang="en-US" sz="1800" dirty="0">
                <a:cs typeface="Arial"/>
              </a:rPr>
              <a:t>Use of unique NASA services and expertise to advance commercial and academic interests.</a:t>
            </a:r>
          </a:p>
          <a:p>
            <a:r>
              <a:rPr lang="en-US" sz="1800" dirty="0">
                <a:cs typeface="Arial"/>
              </a:rPr>
              <a:t>Activity must be consistent with the NASA mission and involve services/facilities not reasonably available in the commercial market.</a:t>
            </a:r>
          </a:p>
          <a:p>
            <a:r>
              <a:rPr lang="en-US" sz="1800" dirty="0">
                <a:cs typeface="Arial"/>
              </a:rPr>
              <a:t>Partner responsible for all costs incurred by NASA to perform the activity.</a:t>
            </a:r>
          </a:p>
          <a:p>
            <a:pPr marL="0" lvl="0" indent="0" eaLnBrk="1" fontAlgn="auto" hangingPunct="1">
              <a:spcBef>
                <a:spcPts val="0"/>
              </a:spcBef>
              <a:spcAft>
                <a:spcPts val="600"/>
              </a:spcAft>
              <a:buNone/>
            </a:pPr>
            <a:endParaRPr lang="en-US" sz="800" b="1" dirty="0">
              <a:solidFill>
                <a:srgbClr val="5B9BD5">
                  <a:lumMod val="50000"/>
                </a:srgbClr>
              </a:solidFill>
              <a:cs typeface="Arial"/>
            </a:endParaRPr>
          </a:p>
          <a:p>
            <a:pPr marL="0" lvl="0" indent="0" eaLnBrk="1" fontAlgn="auto" hangingPunct="1">
              <a:spcBef>
                <a:spcPts val="0"/>
              </a:spcBef>
              <a:spcAft>
                <a:spcPts val="600"/>
              </a:spcAft>
              <a:buNone/>
            </a:pPr>
            <a:r>
              <a:rPr lang="en-US" sz="2000" b="1" dirty="0">
                <a:solidFill>
                  <a:srgbClr val="5B9BD5">
                    <a:lumMod val="50000"/>
                  </a:srgbClr>
                </a:solidFill>
                <a:cs typeface="Arial"/>
              </a:rPr>
              <a:t>Non-Reimbursable Activities</a:t>
            </a:r>
          </a:p>
          <a:p>
            <a:pPr marL="285750" lvl="0" indent="-285750" eaLnBrk="1" fontAlgn="auto" hangingPunct="1">
              <a:spcBef>
                <a:spcPts val="0"/>
              </a:spcBef>
              <a:spcAft>
                <a:spcPts val="0"/>
              </a:spcAft>
              <a:buFont typeface="Arial" panose="020B0604020202020204" pitchFamily="34" charset="0"/>
              <a:buChar char="•"/>
            </a:pPr>
            <a:r>
              <a:rPr lang="en-US" sz="1800" dirty="0">
                <a:solidFill>
                  <a:prstClr val="black"/>
                </a:solidFill>
                <a:cs typeface="Arial"/>
              </a:rPr>
              <a:t>Partner does not reimburse NASA for the cost of work for services and expertise. </a:t>
            </a:r>
          </a:p>
          <a:p>
            <a:pPr marL="285750" lvl="0" indent="-285750" eaLnBrk="1" fontAlgn="auto" hangingPunct="1">
              <a:spcBef>
                <a:spcPts val="0"/>
              </a:spcBef>
              <a:spcAft>
                <a:spcPts val="0"/>
              </a:spcAft>
              <a:buFont typeface="Arial" panose="020B0604020202020204" pitchFamily="34" charset="0"/>
              <a:buChar char="•"/>
            </a:pPr>
            <a:r>
              <a:rPr lang="en-US" sz="1800" dirty="0">
                <a:solidFill>
                  <a:prstClr val="black"/>
                </a:solidFill>
                <a:cs typeface="Arial"/>
              </a:rPr>
              <a:t>Work must be consistent </a:t>
            </a:r>
            <a:r>
              <a:rPr lang="en-US" sz="1800" dirty="0">
                <a:solidFill>
                  <a:prstClr val="black"/>
                </a:solidFill>
              </a:rPr>
              <a:t>with the purpose for which Congress appropriated the NASA funds.</a:t>
            </a:r>
            <a:endParaRPr lang="en-US" sz="1800" dirty="0">
              <a:cs typeface="Arial"/>
            </a:endParaRPr>
          </a:p>
          <a:p>
            <a:pPr marL="0" indent="0">
              <a:buNone/>
            </a:pPr>
            <a:endParaRPr lang="en-US" sz="2000" dirty="0">
              <a:cs typeface="Arial"/>
            </a:endParaRPr>
          </a:p>
        </p:txBody>
      </p:sp>
    </p:spTree>
    <p:extLst>
      <p:ext uri="{BB962C8B-B14F-4D97-AF65-F5344CB8AC3E}">
        <p14:creationId xmlns:p14="http://schemas.microsoft.com/office/powerpoint/2010/main" val="796535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7" y="422031"/>
            <a:ext cx="9859108" cy="523572"/>
          </a:xfrm>
        </p:spPr>
        <p:txBody>
          <a:bodyPr>
            <a:noAutofit/>
          </a:bodyPr>
          <a:lstStyle/>
          <a:p>
            <a:r>
              <a:rPr lang="en-US" sz="3200" b="1" dirty="0">
                <a:latin typeface="+mn-lt"/>
                <a:cs typeface="Arial" panose="020B0604020202020204" pitchFamily="34" charset="0"/>
              </a:rPr>
              <a:t>Employment Opportunities</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FF9CEAB9-A7E5-4B60-AA30-CC29156CAAC9}"/>
              </a:ext>
            </a:extLst>
          </p:cNvPr>
          <p:cNvSpPr txBox="1">
            <a:spLocks/>
          </p:cNvSpPr>
          <p:nvPr/>
        </p:nvSpPr>
        <p:spPr bwMode="auto">
          <a:xfrm>
            <a:off x="421842" y="1005318"/>
            <a:ext cx="11348316" cy="5623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defRPr/>
            </a:pPr>
            <a:r>
              <a:rPr lang="en-US" sz="1800" dirty="0">
                <a:latin typeface="Arial"/>
                <a:cs typeface="Arial"/>
              </a:rPr>
              <a:t>NASA Career Opportunities - </a:t>
            </a:r>
            <a:r>
              <a:rPr lang="en-US" sz="1800" dirty="0">
                <a:cs typeface="Arial" charset="0"/>
                <a:hlinkClick r:id="rId2"/>
              </a:rPr>
              <a:t>https://www.nasa.gov/careers</a:t>
            </a:r>
          </a:p>
          <a:p>
            <a:pPr lvl="1">
              <a:defRPr/>
            </a:pPr>
            <a:r>
              <a:rPr lang="en-US" sz="1800" dirty="0">
                <a:solidFill>
                  <a:prstClr val="black"/>
                </a:solidFill>
                <a:cs typeface="Arial"/>
              </a:rPr>
              <a:t>NASA uses USAJOBS to advertise any job opportunities - </a:t>
            </a:r>
            <a:r>
              <a:rPr lang="en-US" sz="1800" dirty="0">
                <a:solidFill>
                  <a:prstClr val="black"/>
                </a:solidFill>
                <a:cs typeface="Arial"/>
                <a:hlinkClick r:id="rId3"/>
              </a:rPr>
              <a:t>https://www.usajobs.gov/</a:t>
            </a:r>
            <a:endParaRPr lang="en-US" sz="1400" dirty="0">
              <a:cs typeface="Arial" charset="0"/>
              <a:hlinkClick r:id="rId2"/>
            </a:endParaRPr>
          </a:p>
          <a:p>
            <a:pPr>
              <a:defRPr/>
            </a:pPr>
            <a:r>
              <a:rPr lang="en-US" sz="1800" dirty="0">
                <a:cs typeface="Arial"/>
              </a:rPr>
              <a:t>NASA Pathway Internship Program - </a:t>
            </a:r>
            <a:r>
              <a:rPr lang="en-US" sz="1800" dirty="0">
                <a:cs typeface="Arial" charset="0"/>
                <a:hlinkClick r:id="rId2"/>
              </a:rPr>
              <a:t>https://www.nasa.gov/careers/students-and-recent-graduates</a:t>
            </a:r>
            <a:endParaRPr lang="en-US" sz="1800" dirty="0">
              <a:cs typeface="Arial" charset="0"/>
            </a:endParaRPr>
          </a:p>
          <a:p>
            <a:pPr lvl="1">
              <a:defRPr/>
            </a:pPr>
            <a:r>
              <a:rPr lang="en-US" sz="1800" dirty="0">
                <a:cs typeface="Arial" charset="0"/>
              </a:rPr>
              <a:t>Offers a direct pipeline to full-time employment at NASA upon graduation</a:t>
            </a:r>
          </a:p>
          <a:p>
            <a:pPr lvl="1">
              <a:defRPr/>
            </a:pPr>
            <a:r>
              <a:rPr lang="en-US" sz="1800" dirty="0">
                <a:cs typeface="Arial" charset="0"/>
              </a:rPr>
              <a:t>Types of Internships</a:t>
            </a:r>
          </a:p>
          <a:p>
            <a:pPr lvl="2">
              <a:defRPr/>
            </a:pPr>
            <a:r>
              <a:rPr lang="en-US" dirty="0">
                <a:cs typeface="Arial" charset="0"/>
              </a:rPr>
              <a:t>Engineering, Science, and Technology</a:t>
            </a:r>
          </a:p>
          <a:p>
            <a:pPr lvl="3">
              <a:defRPr/>
            </a:pPr>
            <a:r>
              <a:rPr lang="en-US" dirty="0">
                <a:cs typeface="Arial" charset="0"/>
              </a:rPr>
              <a:t>GS-899: Engineering</a:t>
            </a:r>
          </a:p>
          <a:p>
            <a:pPr lvl="3">
              <a:defRPr/>
            </a:pPr>
            <a:r>
              <a:rPr lang="en-US" dirty="0">
                <a:cs typeface="Arial" charset="0"/>
              </a:rPr>
              <a:t>GS-1399: Physical Sciences</a:t>
            </a:r>
          </a:p>
          <a:p>
            <a:pPr lvl="2">
              <a:defRPr/>
            </a:pPr>
            <a:r>
              <a:rPr lang="en-US" dirty="0">
                <a:cs typeface="Arial" charset="0"/>
              </a:rPr>
              <a:t>Business</a:t>
            </a:r>
          </a:p>
          <a:p>
            <a:pPr lvl="3">
              <a:defRPr/>
            </a:pPr>
            <a:r>
              <a:rPr lang="en-US" dirty="0">
                <a:cs typeface="Arial" charset="0"/>
              </a:rPr>
              <a:t>GS-0099: Safety &amp; Occupational Health</a:t>
            </a:r>
          </a:p>
          <a:p>
            <a:pPr lvl="3">
              <a:defRPr/>
            </a:pPr>
            <a:r>
              <a:rPr lang="en-US" dirty="0">
                <a:cs typeface="Arial" charset="0"/>
              </a:rPr>
              <a:t>GS-299: Human Resources</a:t>
            </a:r>
          </a:p>
          <a:p>
            <a:pPr lvl="3">
              <a:defRPr/>
            </a:pPr>
            <a:r>
              <a:rPr lang="en-US" dirty="0">
                <a:cs typeface="Arial" charset="0"/>
              </a:rPr>
              <a:t>GS-399: Administration and Program Management &amp; Analysis</a:t>
            </a:r>
          </a:p>
          <a:p>
            <a:pPr lvl="3">
              <a:defRPr/>
            </a:pPr>
            <a:r>
              <a:rPr lang="en-US" dirty="0">
                <a:cs typeface="Arial" charset="0"/>
              </a:rPr>
              <a:t>GS-599: Accounting &amp; Budget</a:t>
            </a:r>
          </a:p>
          <a:p>
            <a:pPr lvl="3">
              <a:defRPr/>
            </a:pPr>
            <a:r>
              <a:rPr lang="en-US" dirty="0">
                <a:cs typeface="Arial" charset="0"/>
              </a:rPr>
              <a:t>GS-1099: Communication &amp; Public Relations</a:t>
            </a:r>
          </a:p>
          <a:p>
            <a:pPr lvl="3">
              <a:defRPr/>
            </a:pPr>
            <a:r>
              <a:rPr lang="en-US" dirty="0">
                <a:cs typeface="Arial" charset="0"/>
              </a:rPr>
              <a:t>GS-1199: Procurement and Contracts</a:t>
            </a:r>
          </a:p>
          <a:p>
            <a:pPr lvl="3">
              <a:defRPr/>
            </a:pPr>
            <a:r>
              <a:rPr lang="en-US" dirty="0">
                <a:cs typeface="Arial" charset="0"/>
              </a:rPr>
              <a:t>GS-1599: Math &amp; Statistics </a:t>
            </a:r>
          </a:p>
          <a:p>
            <a:pPr lvl="3">
              <a:defRPr/>
            </a:pPr>
            <a:r>
              <a:rPr lang="en-US" dirty="0">
                <a:cs typeface="Arial" charset="0"/>
              </a:rPr>
              <a:t>GS-2299: Information Technology</a:t>
            </a:r>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4"/>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85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90250" y="422031"/>
            <a:ext cx="9859108" cy="596901"/>
          </a:xfrm>
        </p:spPr>
        <p:txBody>
          <a:bodyPr>
            <a:noAutofit/>
          </a:bodyPr>
          <a:lstStyle/>
          <a:p>
            <a:r>
              <a:rPr lang="en-US" sz="3200" b="1" dirty="0">
                <a:latin typeface="+mn-lt"/>
                <a:cs typeface="Arial" panose="020B0604020202020204" pitchFamily="34" charset="0"/>
              </a:rPr>
              <a:t>NASA Resources/Opportunities</a:t>
            </a:r>
            <a:endParaRPr lang="en-US" sz="2400" dirty="0">
              <a:latin typeface="+mn-lt"/>
            </a:endParaRPr>
          </a:p>
        </p:txBody>
      </p:sp>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3F3F87-1F49-524B-952A-B21A086A42C2}"/>
              </a:ext>
            </a:extLst>
          </p:cNvPr>
          <p:cNvPicPr>
            <a:picLocks noChangeAspect="1"/>
          </p:cNvPicPr>
          <p:nvPr/>
        </p:nvPicPr>
        <p:blipFill>
          <a:blip r:embed="rId2"/>
          <a:srcRect/>
          <a:stretch/>
        </p:blipFill>
        <p:spPr>
          <a:xfrm>
            <a:off x="10529188" y="191188"/>
            <a:ext cx="1545315" cy="471622"/>
          </a:xfrm>
          <a:prstGeom prst="rect">
            <a:avLst/>
          </a:prstGeom>
        </p:spPr>
      </p:pic>
      <p:sp>
        <p:nvSpPr>
          <p:cNvPr id="32" name="Content Placeholder 7">
            <a:extLst>
              <a:ext uri="{FF2B5EF4-FFF2-40B4-BE49-F238E27FC236}">
                <a16:creationId xmlns:a16="http://schemas.microsoft.com/office/drawing/2014/main" id="{B070EF1A-30B3-4D35-A63D-3F9AF2DD979A}"/>
              </a:ext>
            </a:extLst>
          </p:cNvPr>
          <p:cNvSpPr txBox="1">
            <a:spLocks/>
          </p:cNvSpPr>
          <p:nvPr/>
        </p:nvSpPr>
        <p:spPr bwMode="auto">
          <a:xfrm>
            <a:off x="120621" y="1078647"/>
            <a:ext cx="6463059" cy="5111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buNone/>
              <a:defRPr/>
            </a:pPr>
            <a:r>
              <a:rPr lang="en-US" sz="1800" b="1" u="sng" dirty="0">
                <a:solidFill>
                  <a:schemeClr val="accent5">
                    <a:lumMod val="50000"/>
                  </a:schemeClr>
                </a:solidFill>
                <a:cs typeface="Arial"/>
              </a:rPr>
              <a:t>General</a:t>
            </a:r>
            <a:endParaRPr lang="en-US" sz="1800" b="1" dirty="0">
              <a:solidFill>
                <a:schemeClr val="accent5">
                  <a:lumMod val="50000"/>
                </a:schemeClr>
              </a:solidFill>
              <a:cs typeface="Arial"/>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NASA Homepage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NASA Centers and Facilities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Doing Business with NASA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NASA Partnerships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NASA Internships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Careers at NASA: Explore the Extraordinary, Every Day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NASA Technical Reports Server (NTRS) – public database of NASA technical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NASA Technology Transfer Portal Home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1"/>
              </a:rPr>
              <a:t>Space Station Research and Technologies/ISS Research Ops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2"/>
              </a:rPr>
              <a:t>Center for the Advancement of Science in Space (CASIS)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3"/>
              </a:rPr>
              <a:t>Citizen Science</a:t>
            </a:r>
            <a:endPar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buNone/>
              <a:defRPr/>
            </a:pPr>
            <a:r>
              <a:rPr lang="en-US" sz="1800" b="1" u="sng" dirty="0">
                <a:solidFill>
                  <a:schemeClr val="accent5">
                    <a:lumMod val="50000"/>
                  </a:schemeClr>
                </a:solidFill>
                <a:cs typeface="Arial"/>
              </a:rPr>
              <a:t>Education &amp; STEM Engagement</a:t>
            </a:r>
          </a:p>
          <a:p>
            <a:pPr>
              <a:defRPr/>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4"/>
              </a:rPr>
              <a:t>Explore NASA STEM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5"/>
              </a:rPr>
              <a:t>National Space Grant College and Fellowship Project – Space Grant Consortiums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6"/>
              </a:rPr>
              <a:t>Minority University Research and Education Project (MUREP)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7"/>
              </a:rPr>
              <a:t>MUREP Opportunities and Resources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8"/>
              </a:rPr>
              <a:t>Technology Transfer University (T2U)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9"/>
              </a:rPr>
              <a:t>NASA SBIR &amp; STTR Program Homepage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0"/>
              </a:rPr>
              <a:t>Space Technology Research Grants (STRG)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1"/>
              </a:rPr>
              <a:t>Established Program to Stimulate Competitive Research (</a:t>
            </a:r>
            <a:r>
              <a:rPr lang="en-US" sz="14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1"/>
              </a:rPr>
              <a:t>EPSCoR</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1"/>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Content Placeholder 7">
            <a:extLst>
              <a:ext uri="{FF2B5EF4-FFF2-40B4-BE49-F238E27FC236}">
                <a16:creationId xmlns:a16="http://schemas.microsoft.com/office/drawing/2014/main" id="{95BA4D08-4069-48A0-93B1-A9C4B59D0A69}"/>
              </a:ext>
            </a:extLst>
          </p:cNvPr>
          <p:cNvSpPr txBox="1">
            <a:spLocks/>
          </p:cNvSpPr>
          <p:nvPr/>
        </p:nvSpPr>
        <p:spPr bwMode="auto">
          <a:xfrm>
            <a:off x="6583680" y="1018932"/>
            <a:ext cx="5632042" cy="5111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buNone/>
              <a:defRPr/>
            </a:pPr>
            <a:r>
              <a:rPr lang="en-US" sz="1800" b="1" u="sng" dirty="0">
                <a:solidFill>
                  <a:schemeClr val="accent5">
                    <a:lumMod val="50000"/>
                  </a:schemeClr>
                </a:solidFill>
                <a:cs typeface="Arial"/>
              </a:rPr>
              <a:t>Solicitations &amp; Challenges</a:t>
            </a:r>
            <a:endParaRPr lang="en-US" sz="1800" b="1" dirty="0">
              <a:solidFill>
                <a:schemeClr val="accent5">
                  <a:lumMod val="50000"/>
                </a:schemeClr>
              </a:solidFill>
              <a:cs typeface="Arial"/>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2"/>
              </a:rPr>
              <a:t>Science Technology Mission Directorate (STMD) Solicitations and Opportunities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3"/>
              </a:rPr>
              <a:t>Aeronautics Research Mission Directorate (ARMD) Solicitations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4"/>
              </a:rPr>
              <a:t>NSPIRES - NASA Research Opportunities Online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5"/>
              </a:rPr>
              <a:t>Research Opportunities in Space and Earth Science (ROSES)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9"/>
              </a:rPr>
              <a:t>NASA SBIR &amp; STTR Program Homepage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6"/>
              </a:rPr>
              <a:t>SBIR Ignite | NASA SBIR &amp; STTR Program Homepage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0"/>
              </a:rPr>
              <a:t>Space Technology Research Grants (STRG)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7"/>
              </a:rPr>
              <a:t>NASA Innovative Advanced Concepts (NIAC)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8"/>
              </a:rPr>
              <a:t>NASA Solve: Prizes, Challenges &amp; Crowdsource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9"/>
              </a:rPr>
              <a:t>Centennial Challenge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0"/>
              </a:rPr>
              <a:t>Game Changing Development Program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1"/>
              </a:rPr>
              <a:t>Space Tech Industry Partnerships - Tipping Point &amp; Announcement of Collaboration Opportunities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1"/>
              </a:rPr>
              <a:t>Established Program to Stimulate Competitive Research (</a:t>
            </a:r>
            <a:r>
              <a:rPr lang="en-US" sz="14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1"/>
              </a:rPr>
              <a:t>EPSCoR</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1"/>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2"/>
              </a:rPr>
              <a:t>Astrobiology Funding Opportunities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3"/>
              </a:rPr>
              <a:t>Flight Opportunities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4"/>
              </a:rPr>
              <a:t>Small Spacecraft Technology Program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400" u="none" strike="noStrike"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5"/>
              </a:rPr>
              <a:t>NASA Tournament Lab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6"/>
              </a:rPr>
              <a:t>NASA Unsolicited Proposal Handbook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9989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7" y="422031"/>
            <a:ext cx="9859108" cy="523572"/>
          </a:xfrm>
        </p:spPr>
        <p:txBody>
          <a:bodyPr>
            <a:noAutofit/>
          </a:bodyPr>
          <a:lstStyle/>
          <a:p>
            <a:r>
              <a:rPr lang="en-US" sz="3200" b="1" dirty="0">
                <a:latin typeface="+mn-lt"/>
                <a:cs typeface="Arial" panose="020B0604020202020204" pitchFamily="34" charset="0"/>
              </a:rPr>
              <a:t>Technology Transfer Program</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FF9CEAB9-A7E5-4B60-AA30-CC29156CAAC9}"/>
              </a:ext>
            </a:extLst>
          </p:cNvPr>
          <p:cNvSpPr txBox="1">
            <a:spLocks/>
          </p:cNvSpPr>
          <p:nvPr/>
        </p:nvSpPr>
        <p:spPr bwMode="auto">
          <a:xfrm>
            <a:off x="731808" y="1418824"/>
            <a:ext cx="5847223" cy="48819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defRPr/>
            </a:pPr>
            <a:r>
              <a:rPr lang="en-US" sz="1800" dirty="0">
                <a:latin typeface="Arial"/>
                <a:cs typeface="Arial"/>
              </a:rPr>
              <a:t>Manages NASA Glenn Research Center’s Technology Patent Portfolio</a:t>
            </a:r>
          </a:p>
          <a:p>
            <a:pPr>
              <a:defRPr/>
            </a:pPr>
            <a:endParaRPr lang="en-US" sz="1800" dirty="0">
              <a:latin typeface="Arial"/>
              <a:cs typeface="Arial"/>
            </a:endParaRPr>
          </a:p>
          <a:p>
            <a:pPr>
              <a:defRPr/>
            </a:pPr>
            <a:r>
              <a:rPr lang="en-US" sz="1800" dirty="0">
                <a:latin typeface="Arial"/>
                <a:cs typeface="Arial"/>
              </a:rPr>
              <a:t>Aligns GRC’s early-stage technology investment opportunities with long-term technology goals</a:t>
            </a:r>
          </a:p>
          <a:p>
            <a:pPr>
              <a:defRPr/>
            </a:pPr>
            <a:endParaRPr lang="en-US" sz="1800" dirty="0">
              <a:latin typeface="Arial"/>
              <a:cs typeface="Arial"/>
            </a:endParaRPr>
          </a:p>
          <a:p>
            <a:pPr>
              <a:defRPr/>
            </a:pPr>
            <a:r>
              <a:rPr lang="en-US" sz="1800" dirty="0">
                <a:latin typeface="Arial"/>
                <a:cs typeface="Arial"/>
              </a:rPr>
              <a:t>Strategic partnering for NASA’s mission &amp; economic development in the region</a:t>
            </a:r>
          </a:p>
          <a:p>
            <a:pPr>
              <a:defRPr/>
            </a:pPr>
            <a:endParaRPr lang="en-US" sz="1800" dirty="0">
              <a:latin typeface="Arial"/>
              <a:cs typeface="Arial"/>
            </a:endParaRPr>
          </a:p>
          <a:p>
            <a:pPr>
              <a:defRPr/>
            </a:pPr>
            <a:r>
              <a:rPr lang="en-US" sz="1800" dirty="0">
                <a:latin typeface="Arial"/>
                <a:cs typeface="Arial"/>
              </a:rPr>
              <a:t>Transfer Glenn-developed technologies to private industry &amp; academia</a:t>
            </a:r>
          </a:p>
          <a:p>
            <a:pPr>
              <a:defRPr/>
            </a:pPr>
            <a:endParaRPr lang="en-US" sz="1800" dirty="0">
              <a:cs typeface="Arial" charset="0"/>
              <a:hlinkClick r:id="rId2"/>
            </a:endParaRPr>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3"/>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929A12-79E1-4FC7-845D-FF71B99A2AC3}"/>
              </a:ext>
            </a:extLst>
          </p:cNvPr>
          <p:cNvPicPr>
            <a:picLocks noChangeAspect="1"/>
          </p:cNvPicPr>
          <p:nvPr/>
        </p:nvPicPr>
        <p:blipFill rotWithShape="1">
          <a:blip r:embed="rId4"/>
          <a:srcRect r="19516"/>
          <a:stretch/>
        </p:blipFill>
        <p:spPr>
          <a:xfrm>
            <a:off x="7538735" y="1039275"/>
            <a:ext cx="3352202" cy="759099"/>
          </a:xfrm>
          <a:prstGeom prst="rect">
            <a:avLst/>
          </a:prstGeom>
        </p:spPr>
      </p:pic>
      <p:pic>
        <p:nvPicPr>
          <p:cNvPr id="8" name="Picture 7">
            <a:extLst>
              <a:ext uri="{FF2B5EF4-FFF2-40B4-BE49-F238E27FC236}">
                <a16:creationId xmlns:a16="http://schemas.microsoft.com/office/drawing/2014/main" id="{3795384F-F8EA-45D1-95A0-54A17F4D2D9C}"/>
              </a:ext>
            </a:extLst>
          </p:cNvPr>
          <p:cNvPicPr>
            <a:picLocks noChangeAspect="1"/>
          </p:cNvPicPr>
          <p:nvPr/>
        </p:nvPicPr>
        <p:blipFill>
          <a:blip r:embed="rId5"/>
          <a:stretch>
            <a:fillRect/>
          </a:stretch>
        </p:blipFill>
        <p:spPr>
          <a:xfrm>
            <a:off x="7222717" y="2095903"/>
            <a:ext cx="1571051" cy="1770838"/>
          </a:xfrm>
          <a:prstGeom prst="rect">
            <a:avLst/>
          </a:prstGeom>
        </p:spPr>
      </p:pic>
      <p:pic>
        <p:nvPicPr>
          <p:cNvPr id="12" name="Picture 11">
            <a:extLst>
              <a:ext uri="{FF2B5EF4-FFF2-40B4-BE49-F238E27FC236}">
                <a16:creationId xmlns:a16="http://schemas.microsoft.com/office/drawing/2014/main" id="{0B7211F2-3DA9-400D-9178-8F39B9B17777}"/>
              </a:ext>
            </a:extLst>
          </p:cNvPr>
          <p:cNvPicPr>
            <a:picLocks noChangeAspect="1"/>
          </p:cNvPicPr>
          <p:nvPr/>
        </p:nvPicPr>
        <p:blipFill>
          <a:blip r:embed="rId6"/>
          <a:stretch>
            <a:fillRect/>
          </a:stretch>
        </p:blipFill>
        <p:spPr>
          <a:xfrm>
            <a:off x="8911121" y="2170101"/>
            <a:ext cx="2331640" cy="1696640"/>
          </a:xfrm>
          <a:prstGeom prst="rect">
            <a:avLst/>
          </a:prstGeom>
        </p:spPr>
      </p:pic>
      <p:pic>
        <p:nvPicPr>
          <p:cNvPr id="14" name="Picture 13">
            <a:extLst>
              <a:ext uri="{FF2B5EF4-FFF2-40B4-BE49-F238E27FC236}">
                <a16:creationId xmlns:a16="http://schemas.microsoft.com/office/drawing/2014/main" id="{5ADB04F1-9B42-48FE-B2F7-1308CCE15D07}"/>
              </a:ext>
            </a:extLst>
          </p:cNvPr>
          <p:cNvPicPr>
            <a:picLocks noChangeAspect="1"/>
          </p:cNvPicPr>
          <p:nvPr/>
        </p:nvPicPr>
        <p:blipFill>
          <a:blip r:embed="rId7"/>
          <a:stretch>
            <a:fillRect/>
          </a:stretch>
        </p:blipFill>
        <p:spPr>
          <a:xfrm>
            <a:off x="7222717" y="3995836"/>
            <a:ext cx="1870587" cy="1848961"/>
          </a:xfrm>
          <a:prstGeom prst="rect">
            <a:avLst/>
          </a:prstGeom>
        </p:spPr>
      </p:pic>
      <p:pic>
        <p:nvPicPr>
          <p:cNvPr id="17" name="Picture 16">
            <a:extLst>
              <a:ext uri="{FF2B5EF4-FFF2-40B4-BE49-F238E27FC236}">
                <a16:creationId xmlns:a16="http://schemas.microsoft.com/office/drawing/2014/main" id="{6E17B71F-54D6-433D-B2DE-90185727FEFD}"/>
              </a:ext>
            </a:extLst>
          </p:cNvPr>
          <p:cNvPicPr>
            <a:picLocks noChangeAspect="1"/>
          </p:cNvPicPr>
          <p:nvPr/>
        </p:nvPicPr>
        <p:blipFill>
          <a:blip r:embed="rId8"/>
          <a:stretch>
            <a:fillRect/>
          </a:stretch>
        </p:blipFill>
        <p:spPr>
          <a:xfrm>
            <a:off x="9214836" y="3985024"/>
            <a:ext cx="1870587" cy="1870587"/>
          </a:xfrm>
          <a:prstGeom prst="rect">
            <a:avLst/>
          </a:prstGeom>
        </p:spPr>
      </p:pic>
    </p:spTree>
    <p:extLst>
      <p:ext uri="{BB962C8B-B14F-4D97-AF65-F5344CB8AC3E}">
        <p14:creationId xmlns:p14="http://schemas.microsoft.com/office/powerpoint/2010/main" val="2220093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7" y="422031"/>
            <a:ext cx="9859108" cy="523572"/>
          </a:xfrm>
        </p:spPr>
        <p:txBody>
          <a:bodyPr>
            <a:noAutofit/>
          </a:bodyPr>
          <a:lstStyle/>
          <a:p>
            <a:r>
              <a:rPr lang="en-US" sz="3200" b="1" dirty="0">
                <a:latin typeface="+mn-lt"/>
                <a:cs typeface="Arial" panose="020B0604020202020204" pitchFamily="34" charset="0"/>
              </a:rPr>
              <a:t>Technology Transfer Expansion (T2X) Program</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FF9CEAB9-A7E5-4B60-AA30-CC29156CAAC9}"/>
              </a:ext>
            </a:extLst>
          </p:cNvPr>
          <p:cNvSpPr txBox="1">
            <a:spLocks/>
          </p:cNvSpPr>
          <p:nvPr/>
        </p:nvSpPr>
        <p:spPr bwMode="auto">
          <a:xfrm>
            <a:off x="421841" y="1433594"/>
            <a:ext cx="7023987" cy="46494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defRPr/>
            </a:pPr>
            <a:r>
              <a:rPr lang="en-US" sz="1800" dirty="0">
                <a:latin typeface="Arial"/>
                <a:cs typeface="Arial"/>
              </a:rPr>
              <a:t>T2X builds strategic partnerships across the nation with organizations and universities focused on building ecosystems for entrepreneurs and start-ups to commercialize NASA’s technologies.</a:t>
            </a:r>
          </a:p>
          <a:p>
            <a:pPr>
              <a:defRPr/>
            </a:pPr>
            <a:endParaRPr lang="en-US" sz="1800" dirty="0">
              <a:latin typeface="Arial"/>
              <a:cs typeface="Arial"/>
            </a:endParaRPr>
          </a:p>
          <a:p>
            <a:pPr>
              <a:defRPr/>
            </a:pPr>
            <a:r>
              <a:rPr lang="en-US" sz="1800" dirty="0">
                <a:latin typeface="Arial"/>
                <a:cs typeface="Arial"/>
              </a:rPr>
              <a:t>Technology Transfer University (T2U): Student entrepreneurs at universities build case studies with NASA’s patent portfolio while learning about commercialization and licensing opportunities as part of an entrepreneurship course at the university</a:t>
            </a:r>
          </a:p>
          <a:p>
            <a:pPr>
              <a:defRPr/>
            </a:pPr>
            <a:endParaRPr lang="en-US" sz="1800" dirty="0">
              <a:latin typeface="Arial"/>
              <a:cs typeface="Arial"/>
            </a:endParaRPr>
          </a:p>
          <a:p>
            <a:pPr>
              <a:defRPr/>
            </a:pPr>
            <a:r>
              <a:rPr lang="en-US" sz="1800" dirty="0">
                <a:latin typeface="Arial"/>
                <a:cs typeface="Arial"/>
              </a:rPr>
              <a:t>The GRC T2X program will work primarily with organizations and universities in the Midwest and Great Lakes Region of the United States.</a:t>
            </a:r>
            <a:endParaRPr lang="en-US" sz="1800" dirty="0">
              <a:cs typeface="Arial" charset="0"/>
              <a:hlinkClick r:id="rId2"/>
            </a:endParaRPr>
          </a:p>
          <a:p>
            <a:pPr>
              <a:defRPr/>
            </a:pPr>
            <a:endParaRPr lang="en-US" sz="1800" dirty="0">
              <a:cs typeface="Arial" charset="0"/>
              <a:hlinkClick r:id="rId2"/>
            </a:endParaRPr>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3"/>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929A12-79E1-4FC7-845D-FF71B99A2AC3}"/>
              </a:ext>
            </a:extLst>
          </p:cNvPr>
          <p:cNvPicPr>
            <a:picLocks noChangeAspect="1"/>
          </p:cNvPicPr>
          <p:nvPr/>
        </p:nvPicPr>
        <p:blipFill>
          <a:blip r:embed="rId4"/>
          <a:stretch>
            <a:fillRect/>
          </a:stretch>
        </p:blipFill>
        <p:spPr>
          <a:xfrm>
            <a:off x="7605100" y="1433594"/>
            <a:ext cx="4165058" cy="759099"/>
          </a:xfrm>
          <a:prstGeom prst="rect">
            <a:avLst/>
          </a:prstGeom>
        </p:spPr>
      </p:pic>
      <p:pic>
        <p:nvPicPr>
          <p:cNvPr id="6" name="Picture 5" descr="A group of people in a room&#10;&#10;Description automatically generated with medium confidence">
            <a:extLst>
              <a:ext uri="{FF2B5EF4-FFF2-40B4-BE49-F238E27FC236}">
                <a16:creationId xmlns:a16="http://schemas.microsoft.com/office/drawing/2014/main" id="{8B2C864E-ECB0-4FEF-B43D-14EA1AE82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807" y="2810360"/>
            <a:ext cx="4009595" cy="2440460"/>
          </a:xfrm>
          <a:prstGeom prst="rect">
            <a:avLst/>
          </a:prstGeom>
        </p:spPr>
      </p:pic>
    </p:spTree>
    <p:extLst>
      <p:ext uri="{BB962C8B-B14F-4D97-AF65-F5344CB8AC3E}">
        <p14:creationId xmlns:p14="http://schemas.microsoft.com/office/powerpoint/2010/main" val="396190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7" y="422031"/>
            <a:ext cx="9859108" cy="523572"/>
          </a:xfrm>
        </p:spPr>
        <p:txBody>
          <a:bodyPr>
            <a:noAutofit/>
          </a:bodyPr>
          <a:lstStyle/>
          <a:p>
            <a:r>
              <a:rPr lang="en-US" sz="3200" b="1" dirty="0">
                <a:latin typeface="+mn-lt"/>
                <a:cs typeface="Arial" panose="020B0604020202020204" pitchFamily="34" charset="0"/>
              </a:rPr>
              <a:t>Technology Transfer Expansion (T2X) Program</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7">
            <a:extLst>
              <a:ext uri="{FF2B5EF4-FFF2-40B4-BE49-F238E27FC236}">
                <a16:creationId xmlns:a16="http://schemas.microsoft.com/office/drawing/2014/main" id="{FF9CEAB9-A7E5-4B60-AA30-CC29156CAAC9}"/>
              </a:ext>
            </a:extLst>
          </p:cNvPr>
          <p:cNvSpPr txBox="1">
            <a:spLocks/>
          </p:cNvSpPr>
          <p:nvPr/>
        </p:nvSpPr>
        <p:spPr bwMode="auto">
          <a:xfrm>
            <a:off x="273445" y="1247613"/>
            <a:ext cx="6707379" cy="47307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a:defRPr/>
            </a:pPr>
            <a:r>
              <a:rPr lang="en-US" sz="1800" b="1" dirty="0">
                <a:latin typeface="Arial"/>
                <a:cs typeface="Arial"/>
              </a:rPr>
              <a:t>Awareness of NASA as a Resource: </a:t>
            </a:r>
            <a:r>
              <a:rPr lang="en-US" sz="1800" dirty="0">
                <a:latin typeface="Arial"/>
                <a:cs typeface="Arial"/>
              </a:rPr>
              <a:t>Increase awareness of GRC’s core competencies, facilities, research and technology development areas, and opportunities for partnerships and collaboration</a:t>
            </a:r>
          </a:p>
          <a:p>
            <a:pPr>
              <a:defRPr/>
            </a:pPr>
            <a:endParaRPr lang="en-US" sz="1800" dirty="0">
              <a:latin typeface="Arial"/>
              <a:cs typeface="Arial"/>
            </a:endParaRPr>
          </a:p>
          <a:p>
            <a:pPr>
              <a:defRPr/>
            </a:pPr>
            <a:r>
              <a:rPr lang="en-US" sz="1800" b="1" dirty="0">
                <a:latin typeface="Arial"/>
                <a:cs typeface="Arial"/>
              </a:rPr>
              <a:t>Introductions to Regional Resources: </a:t>
            </a:r>
            <a:r>
              <a:rPr lang="en-US" sz="1800" dirty="0">
                <a:latin typeface="Arial"/>
                <a:cs typeface="Arial"/>
              </a:rPr>
              <a:t>Introduce licensees to organizations to assist with commercialization and regional business resources</a:t>
            </a:r>
          </a:p>
          <a:p>
            <a:pPr>
              <a:defRPr/>
            </a:pPr>
            <a:endParaRPr lang="en-US" sz="1800" dirty="0">
              <a:latin typeface="Arial"/>
              <a:cs typeface="Arial"/>
            </a:endParaRPr>
          </a:p>
          <a:p>
            <a:pPr>
              <a:defRPr/>
            </a:pPr>
            <a:r>
              <a:rPr lang="en-US" sz="1800" b="1" dirty="0">
                <a:latin typeface="Arial"/>
                <a:cs typeface="Arial"/>
              </a:rPr>
              <a:t>Communicate Opportunities: </a:t>
            </a:r>
            <a:r>
              <a:rPr lang="en-US" sz="1800" dirty="0">
                <a:latin typeface="Arial"/>
                <a:cs typeface="Arial"/>
              </a:rPr>
              <a:t>Communicate NASA’s funded and unfunded opportunities to enable more diverse innovation</a:t>
            </a:r>
          </a:p>
          <a:p>
            <a:pPr>
              <a:defRPr/>
            </a:pPr>
            <a:endParaRPr lang="en-US" sz="1800" dirty="0">
              <a:latin typeface="Arial"/>
              <a:cs typeface="Arial"/>
            </a:endParaRPr>
          </a:p>
          <a:p>
            <a:pPr>
              <a:defRPr/>
            </a:pPr>
            <a:r>
              <a:rPr lang="en-US" sz="1800" b="1" dirty="0">
                <a:latin typeface="Arial"/>
                <a:cs typeface="Arial"/>
              </a:rPr>
              <a:t>Maintain Relationships: </a:t>
            </a:r>
            <a:r>
              <a:rPr lang="en-US" sz="1800" dirty="0">
                <a:latin typeface="Arial"/>
                <a:cs typeface="Arial"/>
              </a:rPr>
              <a:t>Develop, host and/or attend events to create opportunities for organic collaborative relationship development</a:t>
            </a:r>
          </a:p>
          <a:p>
            <a:pPr>
              <a:defRPr/>
            </a:pPr>
            <a:endParaRPr lang="en-US" sz="1800" dirty="0">
              <a:latin typeface="Arial"/>
              <a:cs typeface="Arial"/>
            </a:endParaRPr>
          </a:p>
          <a:p>
            <a:pPr>
              <a:defRPr/>
            </a:pPr>
            <a:endParaRPr lang="en-US" sz="1800" dirty="0">
              <a:latin typeface="Arial"/>
              <a:cs typeface="Arial"/>
            </a:endParaRPr>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B1C8F8-1B0B-4CFF-92EB-49C43A73F804}"/>
              </a:ext>
            </a:extLst>
          </p:cNvPr>
          <p:cNvPicPr>
            <a:picLocks noChangeAspect="1"/>
          </p:cNvPicPr>
          <p:nvPr/>
        </p:nvPicPr>
        <p:blipFill>
          <a:blip r:embed="rId3"/>
          <a:stretch>
            <a:fillRect/>
          </a:stretch>
        </p:blipFill>
        <p:spPr>
          <a:xfrm>
            <a:off x="7330938" y="2061996"/>
            <a:ext cx="4587617" cy="2335683"/>
          </a:xfrm>
          <a:prstGeom prst="rect">
            <a:avLst/>
          </a:prstGeom>
        </p:spPr>
      </p:pic>
    </p:spTree>
    <p:extLst>
      <p:ext uri="{BB962C8B-B14F-4D97-AF65-F5344CB8AC3E}">
        <p14:creationId xmlns:p14="http://schemas.microsoft.com/office/powerpoint/2010/main" val="135837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NASA Technology Spinoff Commercial Products</a:t>
            </a: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1CE788A0-C4F0-4866-A8AA-51ACC526B498}"/>
              </a:ext>
            </a:extLst>
          </p:cNvPr>
          <p:cNvSpPr txBox="1">
            <a:spLocks/>
          </p:cNvSpPr>
          <p:nvPr/>
        </p:nvSpPr>
        <p:spPr>
          <a:xfrm>
            <a:off x="2640251" y="1290274"/>
            <a:ext cx="6447295" cy="50993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Arial"/>
              <a:buNone/>
            </a:pPr>
            <a:r>
              <a:rPr lang="en-US" b="1" dirty="0">
                <a:solidFill>
                  <a:schemeClr val="tx1"/>
                </a:solidFill>
              </a:rPr>
              <a:t>Memory foam			Baby formula</a:t>
            </a:r>
          </a:p>
          <a:p>
            <a:pPr marL="0" indent="0">
              <a:buFont typeface="Arial"/>
              <a:buNone/>
            </a:pPr>
            <a:r>
              <a:rPr lang="en-US" b="1" dirty="0">
                <a:solidFill>
                  <a:schemeClr val="tx1"/>
                </a:solidFill>
              </a:rPr>
              <a:t>Firefighters gear 		Dust buster</a:t>
            </a:r>
          </a:p>
          <a:p>
            <a:pPr marL="0" indent="0">
              <a:buFont typeface="Arial"/>
              <a:buNone/>
            </a:pPr>
            <a:r>
              <a:rPr lang="en-US" b="1" dirty="0">
                <a:solidFill>
                  <a:schemeClr val="tx1"/>
                </a:solidFill>
              </a:rPr>
              <a:t>Wireless technology		Invisible braces</a:t>
            </a:r>
          </a:p>
          <a:p>
            <a:pPr marL="0" indent="0">
              <a:buFont typeface="Arial"/>
              <a:buNone/>
            </a:pPr>
            <a:r>
              <a:rPr lang="en-US" b="1" dirty="0">
                <a:solidFill>
                  <a:schemeClr val="tx1"/>
                </a:solidFill>
              </a:rPr>
              <a:t>GPS technology			Cataract surgery Tool</a:t>
            </a:r>
          </a:p>
          <a:p>
            <a:pPr marL="0" indent="0">
              <a:buFont typeface="Arial"/>
              <a:buNone/>
            </a:pPr>
            <a:r>
              <a:rPr lang="en-US" b="1" dirty="0">
                <a:solidFill>
                  <a:schemeClr val="tx1"/>
                </a:solidFill>
              </a:rPr>
              <a:t>Cell phone Image technology</a:t>
            </a:r>
          </a:p>
          <a:p>
            <a:pPr marL="0" indent="0">
              <a:buFont typeface="Arial"/>
              <a:buNone/>
            </a:pPr>
            <a:r>
              <a:rPr lang="en-US" b="1" dirty="0">
                <a:solidFill>
                  <a:schemeClr val="tx1"/>
                </a:solidFill>
              </a:rPr>
              <a:t>Space/satellite communication</a:t>
            </a:r>
          </a:p>
          <a:p>
            <a:pPr marL="0" indent="0">
              <a:buFont typeface="Arial"/>
              <a:buNone/>
            </a:pPr>
            <a:endParaRPr lang="en-US" b="1" dirty="0"/>
          </a:p>
          <a:p>
            <a:pPr marL="0" indent="0">
              <a:buFont typeface="Arial"/>
              <a:buNone/>
            </a:pPr>
            <a:endParaRPr lang="en-US" b="1" dirty="0"/>
          </a:p>
          <a:p>
            <a:pPr marL="0" indent="0">
              <a:buFont typeface="Arial"/>
              <a:buNone/>
            </a:pPr>
            <a:endParaRPr lang="en-US" sz="1100" b="1" dirty="0"/>
          </a:p>
          <a:p>
            <a:pPr marL="0" indent="0">
              <a:buFont typeface="Arial"/>
              <a:buNone/>
            </a:pPr>
            <a:r>
              <a:rPr lang="en-US" sz="1100" b="1" dirty="0"/>
              <a:t>			</a:t>
            </a:r>
          </a:p>
          <a:p>
            <a:pPr marL="0" indent="0">
              <a:buFont typeface="Arial"/>
              <a:buNone/>
            </a:pPr>
            <a:r>
              <a:rPr lang="en-US" b="1" dirty="0"/>
              <a:t>		 </a:t>
            </a:r>
          </a:p>
          <a:p>
            <a:pPr marL="0" indent="0">
              <a:buFont typeface="Arial"/>
              <a:buNone/>
            </a:pPr>
            <a:endParaRPr lang="en-US" sz="2400" b="1" dirty="0">
              <a:solidFill>
                <a:srgbClr val="0070C0"/>
              </a:solidFill>
            </a:endParaRPr>
          </a:p>
          <a:p>
            <a:pPr marL="0" indent="0">
              <a:buFont typeface="Arial"/>
              <a:buNone/>
            </a:pPr>
            <a:endParaRPr lang="en-US" sz="2400" b="1" dirty="0">
              <a:solidFill>
                <a:srgbClr val="0070C0"/>
              </a:solidFill>
            </a:endParaRPr>
          </a:p>
          <a:p>
            <a:pPr marL="0" indent="0">
              <a:buFont typeface="Arial"/>
              <a:buNone/>
            </a:pPr>
            <a:endParaRPr lang="en-US" sz="2400" b="1" dirty="0">
              <a:solidFill>
                <a:srgbClr val="0070C0"/>
              </a:solidFill>
            </a:endParaRPr>
          </a:p>
          <a:p>
            <a:pPr marL="0" indent="0">
              <a:buFont typeface="Arial"/>
              <a:buNone/>
            </a:pPr>
            <a:r>
              <a:rPr lang="en-US" sz="2400" b="1" dirty="0">
                <a:solidFill>
                  <a:srgbClr val="0070C0"/>
                </a:solidFill>
              </a:rPr>
              <a:t>See the Spinoffs @ spinoff.nasa.gov</a:t>
            </a:r>
          </a:p>
          <a:p>
            <a:pPr marL="0" indent="0">
              <a:spcAft>
                <a:spcPts val="600"/>
              </a:spcAft>
              <a:buFont typeface="Arial"/>
              <a:buNone/>
            </a:pPr>
            <a:endParaRPr lang="en-US" sz="1600" i="1" dirty="0">
              <a:solidFill>
                <a:schemeClr val="tx1">
                  <a:lumMod val="95000"/>
                </a:schemeClr>
              </a:solidFill>
            </a:endParaRPr>
          </a:p>
          <a:p>
            <a:pPr marL="0" indent="0">
              <a:spcAft>
                <a:spcPts val="600"/>
              </a:spcAft>
              <a:buFont typeface="Arial"/>
              <a:buNone/>
            </a:pPr>
            <a:endParaRPr lang="en-US" sz="1600" i="1" dirty="0">
              <a:solidFill>
                <a:schemeClr val="tx1">
                  <a:lumMod val="95000"/>
                </a:schemeClr>
              </a:solidFill>
            </a:endParaRPr>
          </a:p>
          <a:p>
            <a:pPr marL="0" indent="0">
              <a:spcAft>
                <a:spcPts val="600"/>
              </a:spcAft>
              <a:buFont typeface="Arial"/>
              <a:buNone/>
            </a:pPr>
            <a:endParaRPr lang="en-US" sz="1600" dirty="0">
              <a:solidFill>
                <a:schemeClr val="tx1">
                  <a:lumMod val="95000"/>
                </a:schemeClr>
              </a:solidFill>
            </a:endParaRPr>
          </a:p>
          <a:p>
            <a:pPr marL="0" indent="0">
              <a:spcAft>
                <a:spcPts val="600"/>
              </a:spcAft>
              <a:buFont typeface="Arial"/>
              <a:buNone/>
            </a:pPr>
            <a:endParaRPr lang="en-US" dirty="0">
              <a:solidFill>
                <a:schemeClr val="tx1">
                  <a:lumMod val="95000"/>
                </a:schemeClr>
              </a:solidFill>
            </a:endParaRPr>
          </a:p>
        </p:txBody>
      </p:sp>
      <p:pic>
        <p:nvPicPr>
          <p:cNvPr id="12" name="Picture 11">
            <a:extLst>
              <a:ext uri="{FF2B5EF4-FFF2-40B4-BE49-F238E27FC236}">
                <a16:creationId xmlns:a16="http://schemas.microsoft.com/office/drawing/2014/main" id="{9347C418-9D5B-46DA-9BA8-A7B68F814902}"/>
              </a:ext>
            </a:extLst>
          </p:cNvPr>
          <p:cNvPicPr>
            <a:picLocks noChangeAspect="1"/>
          </p:cNvPicPr>
          <p:nvPr/>
        </p:nvPicPr>
        <p:blipFill>
          <a:blip r:embed="rId3"/>
          <a:stretch>
            <a:fillRect/>
          </a:stretch>
        </p:blipFill>
        <p:spPr>
          <a:xfrm>
            <a:off x="6209280" y="3742409"/>
            <a:ext cx="2467044" cy="1645781"/>
          </a:xfrm>
          <a:prstGeom prst="rect">
            <a:avLst/>
          </a:prstGeom>
        </p:spPr>
      </p:pic>
      <p:pic>
        <p:nvPicPr>
          <p:cNvPr id="13" name="Picture 12">
            <a:extLst>
              <a:ext uri="{FF2B5EF4-FFF2-40B4-BE49-F238E27FC236}">
                <a16:creationId xmlns:a16="http://schemas.microsoft.com/office/drawing/2014/main" id="{EC2E024F-B8EC-4492-955C-47913B689575}"/>
              </a:ext>
            </a:extLst>
          </p:cNvPr>
          <p:cNvPicPr>
            <a:picLocks noChangeAspect="1"/>
          </p:cNvPicPr>
          <p:nvPr/>
        </p:nvPicPr>
        <p:blipFill>
          <a:blip r:embed="rId4"/>
          <a:stretch>
            <a:fillRect/>
          </a:stretch>
        </p:blipFill>
        <p:spPr>
          <a:xfrm>
            <a:off x="9178182" y="945603"/>
            <a:ext cx="2467044" cy="1704018"/>
          </a:xfrm>
          <a:prstGeom prst="rect">
            <a:avLst/>
          </a:prstGeom>
        </p:spPr>
      </p:pic>
      <p:pic>
        <p:nvPicPr>
          <p:cNvPr id="14" name="Picture 13">
            <a:extLst>
              <a:ext uri="{FF2B5EF4-FFF2-40B4-BE49-F238E27FC236}">
                <a16:creationId xmlns:a16="http://schemas.microsoft.com/office/drawing/2014/main" id="{72996FD6-3741-43E0-87D7-C719A3F645DD}"/>
              </a:ext>
            </a:extLst>
          </p:cNvPr>
          <p:cNvPicPr>
            <a:picLocks noChangeAspect="1"/>
          </p:cNvPicPr>
          <p:nvPr/>
        </p:nvPicPr>
        <p:blipFill>
          <a:blip r:embed="rId5"/>
          <a:stretch>
            <a:fillRect/>
          </a:stretch>
        </p:blipFill>
        <p:spPr>
          <a:xfrm>
            <a:off x="9178182" y="2750662"/>
            <a:ext cx="2467044" cy="1849949"/>
          </a:xfrm>
          <a:prstGeom prst="rect">
            <a:avLst/>
          </a:prstGeom>
        </p:spPr>
      </p:pic>
      <p:pic>
        <p:nvPicPr>
          <p:cNvPr id="15" name="Picture 14">
            <a:extLst>
              <a:ext uri="{FF2B5EF4-FFF2-40B4-BE49-F238E27FC236}">
                <a16:creationId xmlns:a16="http://schemas.microsoft.com/office/drawing/2014/main" id="{2CE45BFE-9B4D-404D-BE01-CAB0A55F44A5}"/>
              </a:ext>
            </a:extLst>
          </p:cNvPr>
          <p:cNvPicPr>
            <a:picLocks noChangeAspect="1"/>
          </p:cNvPicPr>
          <p:nvPr/>
        </p:nvPicPr>
        <p:blipFill>
          <a:blip r:embed="rId6"/>
          <a:stretch>
            <a:fillRect/>
          </a:stretch>
        </p:blipFill>
        <p:spPr>
          <a:xfrm>
            <a:off x="2825011" y="3742448"/>
            <a:ext cx="2800356" cy="1637973"/>
          </a:xfrm>
          <a:prstGeom prst="rect">
            <a:avLst/>
          </a:prstGeom>
        </p:spPr>
      </p:pic>
      <p:pic>
        <p:nvPicPr>
          <p:cNvPr id="3" name="Picture 2">
            <a:extLst>
              <a:ext uri="{FF2B5EF4-FFF2-40B4-BE49-F238E27FC236}">
                <a16:creationId xmlns:a16="http://schemas.microsoft.com/office/drawing/2014/main" id="{3F5998AC-3DA0-44A6-97D5-C26BE30493B1}"/>
              </a:ext>
            </a:extLst>
          </p:cNvPr>
          <p:cNvPicPr>
            <a:picLocks noChangeAspect="1"/>
          </p:cNvPicPr>
          <p:nvPr/>
        </p:nvPicPr>
        <p:blipFill>
          <a:blip r:embed="rId7"/>
          <a:stretch>
            <a:fillRect/>
          </a:stretch>
        </p:blipFill>
        <p:spPr>
          <a:xfrm>
            <a:off x="546774" y="1423467"/>
            <a:ext cx="1764310" cy="1686187"/>
          </a:xfrm>
          <a:prstGeom prst="rect">
            <a:avLst/>
          </a:prstGeom>
        </p:spPr>
      </p:pic>
      <p:pic>
        <p:nvPicPr>
          <p:cNvPr id="4" name="Picture 3">
            <a:extLst>
              <a:ext uri="{FF2B5EF4-FFF2-40B4-BE49-F238E27FC236}">
                <a16:creationId xmlns:a16="http://schemas.microsoft.com/office/drawing/2014/main" id="{33CC9B44-A647-4A99-A4AC-E7A32A67F3FE}"/>
              </a:ext>
            </a:extLst>
          </p:cNvPr>
          <p:cNvPicPr>
            <a:picLocks noChangeAspect="1"/>
          </p:cNvPicPr>
          <p:nvPr/>
        </p:nvPicPr>
        <p:blipFill>
          <a:blip r:embed="rId8"/>
          <a:stretch>
            <a:fillRect/>
          </a:stretch>
        </p:blipFill>
        <p:spPr>
          <a:xfrm>
            <a:off x="546774" y="3201895"/>
            <a:ext cx="1764310" cy="2347310"/>
          </a:xfrm>
          <a:prstGeom prst="rect">
            <a:avLst/>
          </a:prstGeom>
        </p:spPr>
      </p:pic>
      <p:pic>
        <p:nvPicPr>
          <p:cNvPr id="5" name="Picture 4">
            <a:extLst>
              <a:ext uri="{FF2B5EF4-FFF2-40B4-BE49-F238E27FC236}">
                <a16:creationId xmlns:a16="http://schemas.microsoft.com/office/drawing/2014/main" id="{F55E1C46-C83C-4382-9287-195FCB236FFC}"/>
              </a:ext>
            </a:extLst>
          </p:cNvPr>
          <p:cNvPicPr>
            <a:picLocks noChangeAspect="1"/>
          </p:cNvPicPr>
          <p:nvPr/>
        </p:nvPicPr>
        <p:blipFill>
          <a:blip r:embed="rId9"/>
          <a:stretch>
            <a:fillRect/>
          </a:stretch>
        </p:blipFill>
        <p:spPr>
          <a:xfrm>
            <a:off x="9178182" y="4701653"/>
            <a:ext cx="2472061" cy="1594572"/>
          </a:xfrm>
          <a:prstGeom prst="rect">
            <a:avLst/>
          </a:prstGeom>
        </p:spPr>
      </p:pic>
    </p:spTree>
    <p:extLst>
      <p:ext uri="{BB962C8B-B14F-4D97-AF65-F5344CB8AC3E}">
        <p14:creationId xmlns:p14="http://schemas.microsoft.com/office/powerpoint/2010/main" val="363724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fr-FR" sz="3200" b="1" dirty="0">
                <a:latin typeface="+mn-lt"/>
                <a:cs typeface="Arial" panose="020B0604020202020204" pitchFamily="34" charset="0"/>
              </a:rPr>
              <a:t>NASA Technologies Available for Commercialization</a:t>
            </a: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3"/>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65F850F-D1BC-4F85-BA17-FAB63BD365BC}"/>
              </a:ext>
            </a:extLst>
          </p:cNvPr>
          <p:cNvPicPr>
            <a:picLocks noChangeAspect="1"/>
          </p:cNvPicPr>
          <p:nvPr/>
        </p:nvPicPr>
        <p:blipFill>
          <a:blip r:embed="rId4"/>
          <a:stretch>
            <a:fillRect/>
          </a:stretch>
        </p:blipFill>
        <p:spPr>
          <a:xfrm>
            <a:off x="4436533" y="1036026"/>
            <a:ext cx="7269191" cy="5159352"/>
          </a:xfrm>
          <a:prstGeom prst="rect">
            <a:avLst/>
          </a:prstGeom>
        </p:spPr>
      </p:pic>
      <p:sp>
        <p:nvSpPr>
          <p:cNvPr id="12" name="Rectangle 11">
            <a:extLst>
              <a:ext uri="{FF2B5EF4-FFF2-40B4-BE49-F238E27FC236}">
                <a16:creationId xmlns:a16="http://schemas.microsoft.com/office/drawing/2014/main" id="{98CFDB5B-B605-4638-9533-F9EE7F69AE2C}"/>
              </a:ext>
            </a:extLst>
          </p:cNvPr>
          <p:cNvSpPr/>
          <p:nvPr/>
        </p:nvSpPr>
        <p:spPr>
          <a:xfrm>
            <a:off x="486276" y="2039851"/>
            <a:ext cx="3353032" cy="2031325"/>
          </a:xfrm>
          <a:prstGeom prst="rect">
            <a:avLst/>
          </a:prstGeom>
        </p:spPr>
        <p:txBody>
          <a:bodyPr wrap="square">
            <a:spAutoFit/>
          </a:bodyPr>
          <a:lstStyle/>
          <a:p>
            <a:pPr marL="285750" indent="-285750">
              <a:buFont typeface="Arial" panose="020B0604020202020204" pitchFamily="34" charset="0"/>
              <a:buChar char="•"/>
            </a:pPr>
            <a:r>
              <a:rPr lang="en-US" sz="1800" b="1" dirty="0">
                <a:solidFill>
                  <a:schemeClr val="tx1"/>
                </a:solidFill>
                <a:latin typeface="+mn-lt"/>
              </a:rPr>
              <a:t>NASA GRC Has Over 200 Patented And Patent Pending Technologies For License</a:t>
            </a:r>
          </a:p>
          <a:p>
            <a:pPr marL="285750" indent="-285750">
              <a:buFont typeface="Arial" panose="020B0604020202020204" pitchFamily="34" charset="0"/>
              <a:buChar char="•"/>
            </a:pPr>
            <a:endParaRPr lang="en-US" sz="1800" b="1" dirty="0">
              <a:solidFill>
                <a:schemeClr val="tx1"/>
              </a:solidFill>
              <a:latin typeface="+mn-lt"/>
            </a:endParaRPr>
          </a:p>
          <a:p>
            <a:pPr marL="285750" indent="-285750">
              <a:buFont typeface="Arial" panose="020B0604020202020204" pitchFamily="34" charset="0"/>
              <a:buChar char="•"/>
            </a:pPr>
            <a:r>
              <a:rPr lang="en-US" sz="1800" b="1" dirty="0">
                <a:solidFill>
                  <a:schemeClr val="tx1"/>
                </a:solidFill>
                <a:latin typeface="+mn-lt"/>
              </a:rPr>
              <a:t>NASA’s Total Patents Approach 1500</a:t>
            </a:r>
          </a:p>
        </p:txBody>
      </p:sp>
    </p:spTree>
    <p:extLst>
      <p:ext uri="{BB962C8B-B14F-4D97-AF65-F5344CB8AC3E}">
        <p14:creationId xmlns:p14="http://schemas.microsoft.com/office/powerpoint/2010/main" val="221271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D0690-E053-4C08-B416-87D967BAD724}"/>
              </a:ext>
            </a:extLst>
          </p:cNvPr>
          <p:cNvPicPr>
            <a:picLocks noChangeAspect="1"/>
          </p:cNvPicPr>
          <p:nvPr/>
        </p:nvPicPr>
        <p:blipFill rotWithShape="1">
          <a:blip r:embed="rId2"/>
          <a:srcRect l="4155" t="5462" r="3716" b="5524"/>
          <a:stretch/>
        </p:blipFill>
        <p:spPr>
          <a:xfrm>
            <a:off x="194832" y="2178698"/>
            <a:ext cx="6687231" cy="4047895"/>
          </a:xfrm>
          <a:prstGeom prst="rect">
            <a:avLst/>
          </a:prstGeom>
          <a:ln w="25400">
            <a:solidFill>
              <a:schemeClr val="bg1"/>
            </a:solidFill>
          </a:ln>
        </p:spPr>
      </p:pic>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Searching the NASA Patent Portfolio</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3"/>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99CD69-0366-420B-8259-CBA97B66B9CC}"/>
              </a:ext>
            </a:extLst>
          </p:cNvPr>
          <p:cNvPicPr>
            <a:picLocks noChangeAspect="1"/>
          </p:cNvPicPr>
          <p:nvPr/>
        </p:nvPicPr>
        <p:blipFill>
          <a:blip r:embed="rId4"/>
          <a:stretch>
            <a:fillRect/>
          </a:stretch>
        </p:blipFill>
        <p:spPr>
          <a:xfrm>
            <a:off x="3215744" y="1176446"/>
            <a:ext cx="8781424" cy="5050147"/>
          </a:xfrm>
          <a:prstGeom prst="rect">
            <a:avLst/>
          </a:prstGeom>
          <a:ln w="25400">
            <a:solidFill>
              <a:schemeClr val="bg1"/>
            </a:solidFill>
          </a:ln>
        </p:spPr>
      </p:pic>
      <p:sp>
        <p:nvSpPr>
          <p:cNvPr id="11" name="Content Placeholder 7">
            <a:extLst>
              <a:ext uri="{FF2B5EF4-FFF2-40B4-BE49-F238E27FC236}">
                <a16:creationId xmlns:a16="http://schemas.microsoft.com/office/drawing/2014/main" id="{FF9CEAB9-A7E5-4B60-AA30-CC29156CAAC9}"/>
              </a:ext>
            </a:extLst>
          </p:cNvPr>
          <p:cNvSpPr txBox="1">
            <a:spLocks/>
          </p:cNvSpPr>
          <p:nvPr/>
        </p:nvSpPr>
        <p:spPr bwMode="auto">
          <a:xfrm>
            <a:off x="6696267" y="1492092"/>
            <a:ext cx="4998242" cy="52357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a:buNone/>
              <a:defRPr/>
            </a:pPr>
            <a:r>
              <a:rPr lang="en-US" dirty="0">
                <a:cs typeface="Arial"/>
                <a:hlinkClick r:id="rId5"/>
              </a:rPr>
              <a:t>https://technology.nasa.gov/patents</a:t>
            </a:r>
            <a:endParaRPr lang="en-US" dirty="0">
              <a:cs typeface="Arial"/>
            </a:endParaRPr>
          </a:p>
          <a:p>
            <a:pPr marL="0" indent="0">
              <a:buNone/>
              <a:defRPr/>
            </a:pPr>
            <a:endParaRPr lang="en-US" dirty="0">
              <a:cs typeface="Arial"/>
            </a:endParaRPr>
          </a:p>
        </p:txBody>
      </p:sp>
    </p:spTree>
    <p:extLst>
      <p:ext uri="{BB962C8B-B14F-4D97-AF65-F5344CB8AC3E}">
        <p14:creationId xmlns:p14="http://schemas.microsoft.com/office/powerpoint/2010/main" val="323701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2634F80-7FE6-6E43-8C91-A3DC48B47D49}"/>
              </a:ext>
            </a:extLst>
          </p:cNvPr>
          <p:cNvPicPr>
            <a:picLocks noChangeAspect="1"/>
          </p:cNvPicPr>
          <p:nvPr/>
        </p:nvPicPr>
        <p:blipFill>
          <a:blip r:embed="rId2"/>
          <a:srcRect/>
          <a:stretch/>
        </p:blipFill>
        <p:spPr>
          <a:xfrm>
            <a:off x="9973799" y="235161"/>
            <a:ext cx="1955800" cy="596900"/>
          </a:xfrm>
          <a:prstGeom prst="rect">
            <a:avLst/>
          </a:prstGeom>
        </p:spPr>
      </p:pic>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33416" y="440544"/>
            <a:ext cx="9859108" cy="449888"/>
          </a:xfrm>
        </p:spPr>
        <p:txBody>
          <a:bodyPr>
            <a:noAutofit/>
          </a:bodyPr>
          <a:lstStyle/>
          <a:p>
            <a:pPr lvl="0">
              <a:lnSpc>
                <a:spcPct val="100000"/>
              </a:lnSpc>
              <a:spcBef>
                <a:spcPts val="0"/>
              </a:spcBef>
              <a:defRPr/>
            </a:pPr>
            <a:r>
              <a:rPr lang="en-US" sz="3200" b="1">
                <a:latin typeface="Arial" panose="020B0604020202020204" pitchFamily="34" charset="0"/>
                <a:cs typeface="Arial" panose="020B0604020202020204" pitchFamily="34" charset="0"/>
              </a:rPr>
              <a:t>NASA Centers and Installations</a:t>
            </a:r>
          </a:p>
        </p:txBody>
      </p:sp>
      <p:grpSp>
        <p:nvGrpSpPr>
          <p:cNvPr id="34" name="Group 33">
            <a:extLst>
              <a:ext uri="{FF2B5EF4-FFF2-40B4-BE49-F238E27FC236}">
                <a16:creationId xmlns:a16="http://schemas.microsoft.com/office/drawing/2014/main" id="{7D045206-38C5-4ADE-8521-A3A5D99FF543}"/>
              </a:ext>
            </a:extLst>
          </p:cNvPr>
          <p:cNvGrpSpPr/>
          <p:nvPr/>
        </p:nvGrpSpPr>
        <p:grpSpPr>
          <a:xfrm>
            <a:off x="7810181" y="2057400"/>
            <a:ext cx="2700390" cy="1459866"/>
            <a:chOff x="6324600" y="1981200"/>
            <a:chExt cx="2700390" cy="1459866"/>
          </a:xfrm>
        </p:grpSpPr>
        <p:grpSp>
          <p:nvGrpSpPr>
            <p:cNvPr id="35" name="Group 34">
              <a:extLst>
                <a:ext uri="{FF2B5EF4-FFF2-40B4-BE49-F238E27FC236}">
                  <a16:creationId xmlns:a16="http://schemas.microsoft.com/office/drawing/2014/main" id="{0BC53B84-49FB-4253-8B6F-6DDE8D391D35}"/>
                </a:ext>
              </a:extLst>
            </p:cNvPr>
            <p:cNvGrpSpPr/>
            <p:nvPr/>
          </p:nvGrpSpPr>
          <p:grpSpPr>
            <a:xfrm>
              <a:off x="6324600" y="1981200"/>
              <a:ext cx="2700390" cy="1459866"/>
              <a:chOff x="6338513" y="1992206"/>
              <a:chExt cx="2700390" cy="1459866"/>
            </a:xfrm>
          </p:grpSpPr>
          <p:grpSp>
            <p:nvGrpSpPr>
              <p:cNvPr id="37" name="Group 36">
                <a:extLst>
                  <a:ext uri="{FF2B5EF4-FFF2-40B4-BE49-F238E27FC236}">
                    <a16:creationId xmlns:a16="http://schemas.microsoft.com/office/drawing/2014/main" id="{BCABFBCE-7AFC-42DA-BA49-0DAE9477FEF0}"/>
                  </a:ext>
                </a:extLst>
              </p:cNvPr>
              <p:cNvGrpSpPr/>
              <p:nvPr/>
            </p:nvGrpSpPr>
            <p:grpSpPr>
              <a:xfrm>
                <a:off x="6338513" y="2029672"/>
                <a:ext cx="1247775" cy="1422400"/>
                <a:chOff x="6316742" y="2044700"/>
                <a:chExt cx="1247775" cy="1422400"/>
              </a:xfrm>
            </p:grpSpPr>
            <p:sp>
              <p:nvSpPr>
                <p:cNvPr id="45" name="Freeform 60">
                  <a:extLst>
                    <a:ext uri="{FF2B5EF4-FFF2-40B4-BE49-F238E27FC236}">
                      <a16:creationId xmlns:a16="http://schemas.microsoft.com/office/drawing/2014/main" id="{A15F3DA3-EF7A-43AA-8DD3-A518A91FFC6F}"/>
                    </a:ext>
                  </a:extLst>
                </p:cNvPr>
                <p:cNvSpPr>
                  <a:spLocks/>
                </p:cNvSpPr>
                <p:nvPr/>
              </p:nvSpPr>
              <p:spPr bwMode="auto">
                <a:xfrm>
                  <a:off x="6316742" y="2941637"/>
                  <a:ext cx="622300" cy="400050"/>
                </a:xfrm>
                <a:custGeom>
                  <a:avLst/>
                  <a:gdLst/>
                  <a:ahLst/>
                  <a:cxnLst>
                    <a:cxn ang="0">
                      <a:pos x="428" y="59"/>
                    </a:cxn>
                    <a:cxn ang="0">
                      <a:pos x="428" y="39"/>
                    </a:cxn>
                    <a:cxn ang="0">
                      <a:pos x="389" y="39"/>
                    </a:cxn>
                    <a:cxn ang="0">
                      <a:pos x="389" y="19"/>
                    </a:cxn>
                    <a:cxn ang="0">
                      <a:pos x="389" y="0"/>
                    </a:cxn>
                    <a:cxn ang="0">
                      <a:pos x="370" y="0"/>
                    </a:cxn>
                    <a:cxn ang="0">
                      <a:pos x="214" y="19"/>
                    </a:cxn>
                    <a:cxn ang="0">
                      <a:pos x="39" y="59"/>
                    </a:cxn>
                    <a:cxn ang="0">
                      <a:pos x="39" y="39"/>
                    </a:cxn>
                    <a:cxn ang="0">
                      <a:pos x="19" y="39"/>
                    </a:cxn>
                    <a:cxn ang="0">
                      <a:pos x="19" y="59"/>
                    </a:cxn>
                    <a:cxn ang="0">
                      <a:pos x="0" y="59"/>
                    </a:cxn>
                    <a:cxn ang="0">
                      <a:pos x="0" y="78"/>
                    </a:cxn>
                    <a:cxn ang="0">
                      <a:pos x="19" y="312"/>
                    </a:cxn>
                    <a:cxn ang="0">
                      <a:pos x="389" y="234"/>
                    </a:cxn>
                    <a:cxn ang="0">
                      <a:pos x="389" y="215"/>
                    </a:cxn>
                    <a:cxn ang="0">
                      <a:pos x="409" y="215"/>
                    </a:cxn>
                    <a:cxn ang="0">
                      <a:pos x="428" y="215"/>
                    </a:cxn>
                    <a:cxn ang="0">
                      <a:pos x="428" y="195"/>
                    </a:cxn>
                    <a:cxn ang="0">
                      <a:pos x="447" y="176"/>
                    </a:cxn>
                    <a:cxn ang="0">
                      <a:pos x="447" y="156"/>
                    </a:cxn>
                    <a:cxn ang="0">
                      <a:pos x="409" y="117"/>
                    </a:cxn>
                    <a:cxn ang="0">
                      <a:pos x="409" y="98"/>
                    </a:cxn>
                    <a:cxn ang="0">
                      <a:pos x="409" y="78"/>
                    </a:cxn>
                    <a:cxn ang="0">
                      <a:pos x="428" y="59"/>
                    </a:cxn>
                    <a:cxn ang="0">
                      <a:pos x="428" y="39"/>
                    </a:cxn>
                    <a:cxn ang="0">
                      <a:pos x="389" y="39"/>
                    </a:cxn>
                    <a:cxn ang="0">
                      <a:pos x="389" y="19"/>
                    </a:cxn>
                    <a:cxn ang="0">
                      <a:pos x="389" y="0"/>
                    </a:cxn>
                    <a:cxn ang="0">
                      <a:pos x="370" y="0"/>
                    </a:cxn>
                  </a:cxnLst>
                  <a:rect l="0" t="0" r="r" b="b"/>
                  <a:pathLst>
                    <a:path w="447" h="312">
                      <a:moveTo>
                        <a:pt x="428" y="59"/>
                      </a:moveTo>
                      <a:lnTo>
                        <a:pt x="428" y="39"/>
                      </a:lnTo>
                      <a:lnTo>
                        <a:pt x="389" y="39"/>
                      </a:lnTo>
                      <a:lnTo>
                        <a:pt x="389" y="19"/>
                      </a:lnTo>
                      <a:lnTo>
                        <a:pt x="389" y="0"/>
                      </a:lnTo>
                      <a:lnTo>
                        <a:pt x="370" y="0"/>
                      </a:lnTo>
                      <a:lnTo>
                        <a:pt x="214" y="19"/>
                      </a:lnTo>
                      <a:lnTo>
                        <a:pt x="39" y="59"/>
                      </a:lnTo>
                      <a:lnTo>
                        <a:pt x="39" y="39"/>
                      </a:lnTo>
                      <a:lnTo>
                        <a:pt x="19" y="39"/>
                      </a:lnTo>
                      <a:lnTo>
                        <a:pt x="19" y="59"/>
                      </a:lnTo>
                      <a:lnTo>
                        <a:pt x="0" y="59"/>
                      </a:lnTo>
                      <a:lnTo>
                        <a:pt x="0" y="78"/>
                      </a:lnTo>
                      <a:lnTo>
                        <a:pt x="19" y="312"/>
                      </a:lnTo>
                      <a:lnTo>
                        <a:pt x="389" y="234"/>
                      </a:lnTo>
                      <a:lnTo>
                        <a:pt x="389" y="215"/>
                      </a:lnTo>
                      <a:lnTo>
                        <a:pt x="409" y="215"/>
                      </a:lnTo>
                      <a:lnTo>
                        <a:pt x="428" y="215"/>
                      </a:lnTo>
                      <a:lnTo>
                        <a:pt x="428" y="195"/>
                      </a:lnTo>
                      <a:lnTo>
                        <a:pt x="447" y="176"/>
                      </a:lnTo>
                      <a:lnTo>
                        <a:pt x="447" y="156"/>
                      </a:lnTo>
                      <a:lnTo>
                        <a:pt x="409" y="117"/>
                      </a:lnTo>
                      <a:lnTo>
                        <a:pt x="409" y="98"/>
                      </a:lnTo>
                      <a:lnTo>
                        <a:pt x="409" y="78"/>
                      </a:lnTo>
                      <a:lnTo>
                        <a:pt x="428" y="59"/>
                      </a:lnTo>
                      <a:lnTo>
                        <a:pt x="428" y="39"/>
                      </a:lnTo>
                      <a:lnTo>
                        <a:pt x="389" y="39"/>
                      </a:lnTo>
                      <a:lnTo>
                        <a:pt x="389" y="19"/>
                      </a:lnTo>
                      <a:lnTo>
                        <a:pt x="389" y="0"/>
                      </a:lnTo>
                      <a:lnTo>
                        <a:pt x="370" y="0"/>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46" name="Freeform 66">
                  <a:extLst>
                    <a:ext uri="{FF2B5EF4-FFF2-40B4-BE49-F238E27FC236}">
                      <a16:creationId xmlns:a16="http://schemas.microsoft.com/office/drawing/2014/main" id="{5100E9F4-EBBA-49F2-9645-B4251064FAE9}"/>
                    </a:ext>
                  </a:extLst>
                </p:cNvPr>
                <p:cNvSpPr>
                  <a:spLocks/>
                </p:cNvSpPr>
                <p:nvPr/>
              </p:nvSpPr>
              <p:spPr bwMode="auto">
                <a:xfrm>
                  <a:off x="6370717" y="2466975"/>
                  <a:ext cx="677862" cy="574675"/>
                </a:xfrm>
                <a:custGeom>
                  <a:avLst/>
                  <a:gdLst/>
                  <a:ahLst/>
                  <a:cxnLst>
                    <a:cxn ang="0">
                      <a:pos x="389" y="410"/>
                    </a:cxn>
                    <a:cxn ang="0">
                      <a:pos x="350" y="410"/>
                    </a:cxn>
                    <a:cxn ang="0">
                      <a:pos x="350" y="390"/>
                    </a:cxn>
                    <a:cxn ang="0">
                      <a:pos x="350" y="371"/>
                    </a:cxn>
                    <a:cxn ang="0">
                      <a:pos x="331" y="371"/>
                    </a:cxn>
                    <a:cxn ang="0">
                      <a:pos x="175" y="390"/>
                    </a:cxn>
                    <a:cxn ang="0">
                      <a:pos x="0" y="430"/>
                    </a:cxn>
                    <a:cxn ang="0">
                      <a:pos x="0" y="410"/>
                    </a:cxn>
                    <a:cxn ang="0">
                      <a:pos x="19" y="390"/>
                    </a:cxn>
                    <a:cxn ang="0">
                      <a:pos x="19" y="371"/>
                    </a:cxn>
                    <a:cxn ang="0">
                      <a:pos x="39" y="351"/>
                    </a:cxn>
                    <a:cxn ang="0">
                      <a:pos x="58" y="332"/>
                    </a:cxn>
                    <a:cxn ang="0">
                      <a:pos x="39" y="332"/>
                    </a:cxn>
                    <a:cxn ang="0">
                      <a:pos x="39" y="312"/>
                    </a:cxn>
                    <a:cxn ang="0">
                      <a:pos x="39" y="293"/>
                    </a:cxn>
                    <a:cxn ang="0">
                      <a:pos x="58" y="273"/>
                    </a:cxn>
                    <a:cxn ang="0">
                      <a:pos x="78" y="273"/>
                    </a:cxn>
                    <a:cxn ang="0">
                      <a:pos x="117" y="273"/>
                    </a:cxn>
                    <a:cxn ang="0">
                      <a:pos x="136" y="273"/>
                    </a:cxn>
                    <a:cxn ang="0">
                      <a:pos x="155" y="273"/>
                    </a:cxn>
                    <a:cxn ang="0">
                      <a:pos x="155" y="254"/>
                    </a:cxn>
                    <a:cxn ang="0">
                      <a:pos x="175" y="254"/>
                    </a:cxn>
                    <a:cxn ang="0">
                      <a:pos x="214" y="234"/>
                    </a:cxn>
                    <a:cxn ang="0">
                      <a:pos x="214" y="215"/>
                    </a:cxn>
                    <a:cxn ang="0">
                      <a:pos x="233" y="215"/>
                    </a:cxn>
                    <a:cxn ang="0">
                      <a:pos x="214" y="195"/>
                    </a:cxn>
                    <a:cxn ang="0">
                      <a:pos x="233" y="176"/>
                    </a:cxn>
                    <a:cxn ang="0">
                      <a:pos x="214" y="156"/>
                    </a:cxn>
                    <a:cxn ang="0">
                      <a:pos x="233" y="117"/>
                    </a:cxn>
                    <a:cxn ang="0">
                      <a:pos x="253" y="98"/>
                    </a:cxn>
                    <a:cxn ang="0">
                      <a:pos x="253" y="78"/>
                    </a:cxn>
                    <a:cxn ang="0">
                      <a:pos x="292" y="39"/>
                    </a:cxn>
                    <a:cxn ang="0">
                      <a:pos x="350" y="20"/>
                    </a:cxn>
                    <a:cxn ang="0">
                      <a:pos x="408" y="0"/>
                    </a:cxn>
                    <a:cxn ang="0">
                      <a:pos x="428" y="98"/>
                    </a:cxn>
                    <a:cxn ang="0">
                      <a:pos x="428" y="137"/>
                    </a:cxn>
                    <a:cxn ang="0">
                      <a:pos x="428" y="156"/>
                    </a:cxn>
                    <a:cxn ang="0">
                      <a:pos x="447" y="156"/>
                    </a:cxn>
                    <a:cxn ang="0">
                      <a:pos x="467" y="234"/>
                    </a:cxn>
                    <a:cxn ang="0">
                      <a:pos x="467" y="332"/>
                    </a:cxn>
                    <a:cxn ang="0">
                      <a:pos x="486" y="410"/>
                    </a:cxn>
                    <a:cxn ang="0">
                      <a:pos x="467" y="430"/>
                    </a:cxn>
                    <a:cxn ang="0">
                      <a:pos x="486" y="430"/>
                    </a:cxn>
                    <a:cxn ang="0">
                      <a:pos x="467" y="449"/>
                    </a:cxn>
                    <a:cxn ang="0">
                      <a:pos x="389" y="410"/>
                    </a:cxn>
                  </a:cxnLst>
                  <a:rect l="0" t="0" r="r" b="b"/>
                  <a:pathLst>
                    <a:path w="486" h="449">
                      <a:moveTo>
                        <a:pt x="389" y="410"/>
                      </a:moveTo>
                      <a:lnTo>
                        <a:pt x="350" y="410"/>
                      </a:lnTo>
                      <a:lnTo>
                        <a:pt x="350" y="390"/>
                      </a:lnTo>
                      <a:lnTo>
                        <a:pt x="350" y="371"/>
                      </a:lnTo>
                      <a:lnTo>
                        <a:pt x="331" y="371"/>
                      </a:lnTo>
                      <a:lnTo>
                        <a:pt x="175" y="390"/>
                      </a:lnTo>
                      <a:lnTo>
                        <a:pt x="0" y="430"/>
                      </a:lnTo>
                      <a:lnTo>
                        <a:pt x="0" y="410"/>
                      </a:lnTo>
                      <a:lnTo>
                        <a:pt x="19" y="390"/>
                      </a:lnTo>
                      <a:lnTo>
                        <a:pt x="19" y="371"/>
                      </a:lnTo>
                      <a:lnTo>
                        <a:pt x="39" y="351"/>
                      </a:lnTo>
                      <a:lnTo>
                        <a:pt x="58" y="332"/>
                      </a:lnTo>
                      <a:lnTo>
                        <a:pt x="39" y="332"/>
                      </a:lnTo>
                      <a:lnTo>
                        <a:pt x="39" y="312"/>
                      </a:lnTo>
                      <a:lnTo>
                        <a:pt x="39" y="293"/>
                      </a:lnTo>
                      <a:lnTo>
                        <a:pt x="58" y="273"/>
                      </a:lnTo>
                      <a:lnTo>
                        <a:pt x="78" y="273"/>
                      </a:lnTo>
                      <a:lnTo>
                        <a:pt x="117" y="273"/>
                      </a:lnTo>
                      <a:lnTo>
                        <a:pt x="136" y="273"/>
                      </a:lnTo>
                      <a:lnTo>
                        <a:pt x="155" y="273"/>
                      </a:lnTo>
                      <a:lnTo>
                        <a:pt x="155" y="254"/>
                      </a:lnTo>
                      <a:lnTo>
                        <a:pt x="175" y="254"/>
                      </a:lnTo>
                      <a:lnTo>
                        <a:pt x="214" y="234"/>
                      </a:lnTo>
                      <a:lnTo>
                        <a:pt x="214" y="215"/>
                      </a:lnTo>
                      <a:lnTo>
                        <a:pt x="233" y="215"/>
                      </a:lnTo>
                      <a:lnTo>
                        <a:pt x="214" y="195"/>
                      </a:lnTo>
                      <a:lnTo>
                        <a:pt x="233" y="176"/>
                      </a:lnTo>
                      <a:lnTo>
                        <a:pt x="214" y="156"/>
                      </a:lnTo>
                      <a:lnTo>
                        <a:pt x="233" y="117"/>
                      </a:lnTo>
                      <a:lnTo>
                        <a:pt x="253" y="98"/>
                      </a:lnTo>
                      <a:lnTo>
                        <a:pt x="253" y="78"/>
                      </a:lnTo>
                      <a:lnTo>
                        <a:pt x="292" y="39"/>
                      </a:lnTo>
                      <a:lnTo>
                        <a:pt x="350" y="20"/>
                      </a:lnTo>
                      <a:lnTo>
                        <a:pt x="408" y="0"/>
                      </a:lnTo>
                      <a:lnTo>
                        <a:pt x="428" y="98"/>
                      </a:lnTo>
                      <a:lnTo>
                        <a:pt x="428" y="137"/>
                      </a:lnTo>
                      <a:lnTo>
                        <a:pt x="428" y="156"/>
                      </a:lnTo>
                      <a:lnTo>
                        <a:pt x="447" y="156"/>
                      </a:lnTo>
                      <a:lnTo>
                        <a:pt x="467" y="234"/>
                      </a:lnTo>
                      <a:lnTo>
                        <a:pt x="467" y="332"/>
                      </a:lnTo>
                      <a:lnTo>
                        <a:pt x="486" y="410"/>
                      </a:lnTo>
                      <a:lnTo>
                        <a:pt x="467" y="430"/>
                      </a:lnTo>
                      <a:lnTo>
                        <a:pt x="486" y="430"/>
                      </a:lnTo>
                      <a:lnTo>
                        <a:pt x="467" y="449"/>
                      </a:lnTo>
                      <a:lnTo>
                        <a:pt x="389" y="410"/>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47" name="Freeform 68">
                  <a:extLst>
                    <a:ext uri="{FF2B5EF4-FFF2-40B4-BE49-F238E27FC236}">
                      <a16:creationId xmlns:a16="http://schemas.microsoft.com/office/drawing/2014/main" id="{4310B4F1-3E15-480D-BB58-448A8E8EA31F}"/>
                    </a:ext>
                  </a:extLst>
                </p:cNvPr>
                <p:cNvSpPr>
                  <a:spLocks/>
                </p:cNvSpPr>
                <p:nvPr/>
              </p:nvSpPr>
              <p:spPr bwMode="auto">
                <a:xfrm>
                  <a:off x="7021592" y="2843212"/>
                  <a:ext cx="190500" cy="174625"/>
                </a:xfrm>
                <a:custGeom>
                  <a:avLst/>
                  <a:gdLst/>
                  <a:ahLst/>
                  <a:cxnLst>
                    <a:cxn ang="0">
                      <a:pos x="19" y="137"/>
                    </a:cxn>
                    <a:cxn ang="0">
                      <a:pos x="0" y="137"/>
                    </a:cxn>
                    <a:cxn ang="0">
                      <a:pos x="19" y="117"/>
                    </a:cxn>
                    <a:cxn ang="0">
                      <a:pos x="0" y="39"/>
                    </a:cxn>
                    <a:cxn ang="0">
                      <a:pos x="117" y="0"/>
                    </a:cxn>
                    <a:cxn ang="0">
                      <a:pos x="136" y="58"/>
                    </a:cxn>
                    <a:cxn ang="0">
                      <a:pos x="117" y="78"/>
                    </a:cxn>
                    <a:cxn ang="0">
                      <a:pos x="97" y="78"/>
                    </a:cxn>
                    <a:cxn ang="0">
                      <a:pos x="78" y="97"/>
                    </a:cxn>
                    <a:cxn ang="0">
                      <a:pos x="58" y="97"/>
                    </a:cxn>
                    <a:cxn ang="0">
                      <a:pos x="19" y="117"/>
                    </a:cxn>
                    <a:cxn ang="0">
                      <a:pos x="19" y="137"/>
                    </a:cxn>
                  </a:cxnLst>
                  <a:rect l="0" t="0" r="r" b="b"/>
                  <a:pathLst>
                    <a:path w="136" h="137">
                      <a:moveTo>
                        <a:pt x="19" y="137"/>
                      </a:moveTo>
                      <a:lnTo>
                        <a:pt x="0" y="137"/>
                      </a:lnTo>
                      <a:lnTo>
                        <a:pt x="19" y="117"/>
                      </a:lnTo>
                      <a:lnTo>
                        <a:pt x="0" y="39"/>
                      </a:lnTo>
                      <a:lnTo>
                        <a:pt x="117" y="0"/>
                      </a:lnTo>
                      <a:lnTo>
                        <a:pt x="136" y="58"/>
                      </a:lnTo>
                      <a:lnTo>
                        <a:pt x="117" y="78"/>
                      </a:lnTo>
                      <a:lnTo>
                        <a:pt x="97" y="78"/>
                      </a:lnTo>
                      <a:lnTo>
                        <a:pt x="78" y="97"/>
                      </a:lnTo>
                      <a:lnTo>
                        <a:pt x="58" y="97"/>
                      </a:lnTo>
                      <a:lnTo>
                        <a:pt x="19" y="117"/>
                      </a:lnTo>
                      <a:lnTo>
                        <a:pt x="19" y="137"/>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48" name="Freeform 72">
                  <a:extLst>
                    <a:ext uri="{FF2B5EF4-FFF2-40B4-BE49-F238E27FC236}">
                      <a16:creationId xmlns:a16="http://schemas.microsoft.com/office/drawing/2014/main" id="{8B82496A-082A-4138-84CD-5F45790775EF}"/>
                    </a:ext>
                  </a:extLst>
                </p:cNvPr>
                <p:cNvSpPr>
                  <a:spLocks/>
                </p:cNvSpPr>
                <p:nvPr/>
              </p:nvSpPr>
              <p:spPr bwMode="auto">
                <a:xfrm>
                  <a:off x="7021592" y="2692400"/>
                  <a:ext cx="379412" cy="200025"/>
                </a:xfrm>
                <a:custGeom>
                  <a:avLst/>
                  <a:gdLst/>
                  <a:ahLst/>
                  <a:cxnLst>
                    <a:cxn ang="0">
                      <a:pos x="0" y="58"/>
                    </a:cxn>
                    <a:cxn ang="0">
                      <a:pos x="0" y="156"/>
                    </a:cxn>
                    <a:cxn ang="0">
                      <a:pos x="117" y="117"/>
                    </a:cxn>
                    <a:cxn ang="0">
                      <a:pos x="155" y="97"/>
                    </a:cxn>
                    <a:cxn ang="0">
                      <a:pos x="155" y="117"/>
                    </a:cxn>
                    <a:cxn ang="0">
                      <a:pos x="155" y="136"/>
                    </a:cxn>
                    <a:cxn ang="0">
                      <a:pos x="175" y="136"/>
                    </a:cxn>
                    <a:cxn ang="0">
                      <a:pos x="175" y="156"/>
                    </a:cxn>
                    <a:cxn ang="0">
                      <a:pos x="194" y="156"/>
                    </a:cxn>
                    <a:cxn ang="0">
                      <a:pos x="194" y="136"/>
                    </a:cxn>
                    <a:cxn ang="0">
                      <a:pos x="214" y="136"/>
                    </a:cxn>
                    <a:cxn ang="0">
                      <a:pos x="214" y="117"/>
                    </a:cxn>
                    <a:cxn ang="0">
                      <a:pos x="214" y="136"/>
                    </a:cxn>
                    <a:cxn ang="0">
                      <a:pos x="233" y="136"/>
                    </a:cxn>
                    <a:cxn ang="0">
                      <a:pos x="253" y="117"/>
                    </a:cxn>
                    <a:cxn ang="0">
                      <a:pos x="272" y="117"/>
                    </a:cxn>
                    <a:cxn ang="0">
                      <a:pos x="272" y="97"/>
                    </a:cxn>
                    <a:cxn ang="0">
                      <a:pos x="272" y="78"/>
                    </a:cxn>
                    <a:cxn ang="0">
                      <a:pos x="253" y="78"/>
                    </a:cxn>
                    <a:cxn ang="0">
                      <a:pos x="253" y="58"/>
                    </a:cxn>
                    <a:cxn ang="0">
                      <a:pos x="253" y="78"/>
                    </a:cxn>
                    <a:cxn ang="0">
                      <a:pos x="253" y="97"/>
                    </a:cxn>
                    <a:cxn ang="0">
                      <a:pos x="253" y="117"/>
                    </a:cxn>
                    <a:cxn ang="0">
                      <a:pos x="233" y="117"/>
                    </a:cxn>
                    <a:cxn ang="0">
                      <a:pos x="214" y="97"/>
                    </a:cxn>
                    <a:cxn ang="0">
                      <a:pos x="194" y="78"/>
                    </a:cxn>
                    <a:cxn ang="0">
                      <a:pos x="175" y="78"/>
                    </a:cxn>
                    <a:cxn ang="0">
                      <a:pos x="175" y="58"/>
                    </a:cxn>
                    <a:cxn ang="0">
                      <a:pos x="175" y="39"/>
                    </a:cxn>
                    <a:cxn ang="0">
                      <a:pos x="194" y="19"/>
                    </a:cxn>
                    <a:cxn ang="0">
                      <a:pos x="175" y="19"/>
                    </a:cxn>
                    <a:cxn ang="0">
                      <a:pos x="155" y="0"/>
                    </a:cxn>
                    <a:cxn ang="0">
                      <a:pos x="155" y="19"/>
                    </a:cxn>
                    <a:cxn ang="0">
                      <a:pos x="136" y="39"/>
                    </a:cxn>
                    <a:cxn ang="0">
                      <a:pos x="0" y="58"/>
                    </a:cxn>
                  </a:cxnLst>
                  <a:rect l="0" t="0" r="r" b="b"/>
                  <a:pathLst>
                    <a:path w="272" h="156">
                      <a:moveTo>
                        <a:pt x="0" y="58"/>
                      </a:moveTo>
                      <a:lnTo>
                        <a:pt x="0" y="156"/>
                      </a:lnTo>
                      <a:lnTo>
                        <a:pt x="117" y="117"/>
                      </a:lnTo>
                      <a:lnTo>
                        <a:pt x="155" y="97"/>
                      </a:lnTo>
                      <a:lnTo>
                        <a:pt x="155" y="117"/>
                      </a:lnTo>
                      <a:lnTo>
                        <a:pt x="155" y="136"/>
                      </a:lnTo>
                      <a:lnTo>
                        <a:pt x="175" y="136"/>
                      </a:lnTo>
                      <a:lnTo>
                        <a:pt x="175" y="156"/>
                      </a:lnTo>
                      <a:lnTo>
                        <a:pt x="194" y="156"/>
                      </a:lnTo>
                      <a:lnTo>
                        <a:pt x="194" y="136"/>
                      </a:lnTo>
                      <a:lnTo>
                        <a:pt x="214" y="136"/>
                      </a:lnTo>
                      <a:lnTo>
                        <a:pt x="214" y="117"/>
                      </a:lnTo>
                      <a:lnTo>
                        <a:pt x="214" y="136"/>
                      </a:lnTo>
                      <a:lnTo>
                        <a:pt x="233" y="136"/>
                      </a:lnTo>
                      <a:lnTo>
                        <a:pt x="253" y="117"/>
                      </a:lnTo>
                      <a:lnTo>
                        <a:pt x="272" y="117"/>
                      </a:lnTo>
                      <a:lnTo>
                        <a:pt x="272" y="97"/>
                      </a:lnTo>
                      <a:lnTo>
                        <a:pt x="272" y="78"/>
                      </a:lnTo>
                      <a:lnTo>
                        <a:pt x="253" y="78"/>
                      </a:lnTo>
                      <a:lnTo>
                        <a:pt x="253" y="58"/>
                      </a:lnTo>
                      <a:lnTo>
                        <a:pt x="253" y="78"/>
                      </a:lnTo>
                      <a:lnTo>
                        <a:pt x="253" y="97"/>
                      </a:lnTo>
                      <a:lnTo>
                        <a:pt x="253" y="117"/>
                      </a:lnTo>
                      <a:lnTo>
                        <a:pt x="233" y="117"/>
                      </a:lnTo>
                      <a:lnTo>
                        <a:pt x="214" y="97"/>
                      </a:lnTo>
                      <a:lnTo>
                        <a:pt x="194" y="78"/>
                      </a:lnTo>
                      <a:lnTo>
                        <a:pt x="175" y="78"/>
                      </a:lnTo>
                      <a:lnTo>
                        <a:pt x="175" y="58"/>
                      </a:lnTo>
                      <a:lnTo>
                        <a:pt x="175" y="39"/>
                      </a:lnTo>
                      <a:lnTo>
                        <a:pt x="194" y="19"/>
                      </a:lnTo>
                      <a:lnTo>
                        <a:pt x="175" y="19"/>
                      </a:lnTo>
                      <a:lnTo>
                        <a:pt x="155" y="0"/>
                      </a:lnTo>
                      <a:lnTo>
                        <a:pt x="155" y="19"/>
                      </a:lnTo>
                      <a:lnTo>
                        <a:pt x="136" y="39"/>
                      </a:lnTo>
                      <a:lnTo>
                        <a:pt x="0" y="58"/>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49" name="Freeform 74">
                  <a:extLst>
                    <a:ext uri="{FF2B5EF4-FFF2-40B4-BE49-F238E27FC236}">
                      <a16:creationId xmlns:a16="http://schemas.microsoft.com/office/drawing/2014/main" id="{EE10EB4B-F34D-4C1F-8CE8-44BA1D3F952A}"/>
                    </a:ext>
                  </a:extLst>
                </p:cNvPr>
                <p:cNvSpPr>
                  <a:spLocks/>
                </p:cNvSpPr>
                <p:nvPr/>
              </p:nvSpPr>
              <p:spPr bwMode="auto">
                <a:xfrm>
                  <a:off x="6939042" y="2443162"/>
                  <a:ext cx="163512" cy="323850"/>
                </a:xfrm>
                <a:custGeom>
                  <a:avLst/>
                  <a:gdLst/>
                  <a:ahLst/>
                  <a:cxnLst>
                    <a:cxn ang="0">
                      <a:pos x="0" y="19"/>
                    </a:cxn>
                    <a:cxn ang="0">
                      <a:pos x="20" y="117"/>
                    </a:cxn>
                    <a:cxn ang="0">
                      <a:pos x="20" y="156"/>
                    </a:cxn>
                    <a:cxn ang="0">
                      <a:pos x="20" y="175"/>
                    </a:cxn>
                    <a:cxn ang="0">
                      <a:pos x="39" y="175"/>
                    </a:cxn>
                    <a:cxn ang="0">
                      <a:pos x="59" y="253"/>
                    </a:cxn>
                    <a:cxn ang="0">
                      <a:pos x="117" y="253"/>
                    </a:cxn>
                    <a:cxn ang="0">
                      <a:pos x="98" y="234"/>
                    </a:cxn>
                    <a:cxn ang="0">
                      <a:pos x="98" y="195"/>
                    </a:cxn>
                    <a:cxn ang="0">
                      <a:pos x="98" y="156"/>
                    </a:cxn>
                    <a:cxn ang="0">
                      <a:pos x="117" y="117"/>
                    </a:cxn>
                    <a:cxn ang="0">
                      <a:pos x="117" y="78"/>
                    </a:cxn>
                    <a:cxn ang="0">
                      <a:pos x="117" y="58"/>
                    </a:cxn>
                    <a:cxn ang="0">
                      <a:pos x="117" y="39"/>
                    </a:cxn>
                    <a:cxn ang="0">
                      <a:pos x="117" y="0"/>
                    </a:cxn>
                    <a:cxn ang="0">
                      <a:pos x="0" y="19"/>
                    </a:cxn>
                  </a:cxnLst>
                  <a:rect l="0" t="0" r="r" b="b"/>
                  <a:pathLst>
                    <a:path w="117" h="253">
                      <a:moveTo>
                        <a:pt x="0" y="19"/>
                      </a:moveTo>
                      <a:lnTo>
                        <a:pt x="20" y="117"/>
                      </a:lnTo>
                      <a:lnTo>
                        <a:pt x="20" y="156"/>
                      </a:lnTo>
                      <a:lnTo>
                        <a:pt x="20" y="175"/>
                      </a:lnTo>
                      <a:lnTo>
                        <a:pt x="39" y="175"/>
                      </a:lnTo>
                      <a:lnTo>
                        <a:pt x="59" y="253"/>
                      </a:lnTo>
                      <a:lnTo>
                        <a:pt x="117" y="253"/>
                      </a:lnTo>
                      <a:lnTo>
                        <a:pt x="98" y="234"/>
                      </a:lnTo>
                      <a:lnTo>
                        <a:pt x="98" y="195"/>
                      </a:lnTo>
                      <a:lnTo>
                        <a:pt x="98" y="156"/>
                      </a:lnTo>
                      <a:lnTo>
                        <a:pt x="117" y="117"/>
                      </a:lnTo>
                      <a:lnTo>
                        <a:pt x="117" y="78"/>
                      </a:lnTo>
                      <a:lnTo>
                        <a:pt x="117" y="58"/>
                      </a:lnTo>
                      <a:lnTo>
                        <a:pt x="117" y="39"/>
                      </a:lnTo>
                      <a:lnTo>
                        <a:pt x="117" y="0"/>
                      </a:lnTo>
                      <a:lnTo>
                        <a:pt x="0" y="19"/>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50" name="Freeform 76">
                  <a:extLst>
                    <a:ext uri="{FF2B5EF4-FFF2-40B4-BE49-F238E27FC236}">
                      <a16:creationId xmlns:a16="http://schemas.microsoft.com/office/drawing/2014/main" id="{1787F930-87E0-48DB-8001-7AD390613D0C}"/>
                    </a:ext>
                  </a:extLst>
                </p:cNvPr>
                <p:cNvSpPr>
                  <a:spLocks/>
                </p:cNvSpPr>
                <p:nvPr/>
              </p:nvSpPr>
              <p:spPr bwMode="auto">
                <a:xfrm>
                  <a:off x="7075567" y="2393950"/>
                  <a:ext cx="190500" cy="373062"/>
                </a:xfrm>
                <a:custGeom>
                  <a:avLst/>
                  <a:gdLst/>
                  <a:ahLst/>
                  <a:cxnLst>
                    <a:cxn ang="0">
                      <a:pos x="19" y="39"/>
                    </a:cxn>
                    <a:cxn ang="0">
                      <a:pos x="19" y="78"/>
                    </a:cxn>
                    <a:cxn ang="0">
                      <a:pos x="19" y="97"/>
                    </a:cxn>
                    <a:cxn ang="0">
                      <a:pos x="19" y="117"/>
                    </a:cxn>
                    <a:cxn ang="0">
                      <a:pos x="19" y="156"/>
                    </a:cxn>
                    <a:cxn ang="0">
                      <a:pos x="0" y="195"/>
                    </a:cxn>
                    <a:cxn ang="0">
                      <a:pos x="0" y="234"/>
                    </a:cxn>
                    <a:cxn ang="0">
                      <a:pos x="0" y="273"/>
                    </a:cxn>
                    <a:cxn ang="0">
                      <a:pos x="19" y="292"/>
                    </a:cxn>
                    <a:cxn ang="0">
                      <a:pos x="97" y="273"/>
                    </a:cxn>
                    <a:cxn ang="0">
                      <a:pos x="116" y="253"/>
                    </a:cxn>
                    <a:cxn ang="0">
                      <a:pos x="116" y="234"/>
                    </a:cxn>
                    <a:cxn ang="0">
                      <a:pos x="136" y="234"/>
                    </a:cxn>
                    <a:cxn ang="0">
                      <a:pos x="136" y="214"/>
                    </a:cxn>
                    <a:cxn ang="0">
                      <a:pos x="116" y="214"/>
                    </a:cxn>
                    <a:cxn ang="0">
                      <a:pos x="116" y="195"/>
                    </a:cxn>
                    <a:cxn ang="0">
                      <a:pos x="39" y="0"/>
                    </a:cxn>
                    <a:cxn ang="0">
                      <a:pos x="19" y="0"/>
                    </a:cxn>
                    <a:cxn ang="0">
                      <a:pos x="19" y="39"/>
                    </a:cxn>
                  </a:cxnLst>
                  <a:rect l="0" t="0" r="r" b="b"/>
                  <a:pathLst>
                    <a:path w="136" h="292">
                      <a:moveTo>
                        <a:pt x="19" y="39"/>
                      </a:moveTo>
                      <a:lnTo>
                        <a:pt x="19" y="78"/>
                      </a:lnTo>
                      <a:lnTo>
                        <a:pt x="19" y="97"/>
                      </a:lnTo>
                      <a:lnTo>
                        <a:pt x="19" y="117"/>
                      </a:lnTo>
                      <a:lnTo>
                        <a:pt x="19" y="156"/>
                      </a:lnTo>
                      <a:lnTo>
                        <a:pt x="0" y="195"/>
                      </a:lnTo>
                      <a:lnTo>
                        <a:pt x="0" y="234"/>
                      </a:lnTo>
                      <a:lnTo>
                        <a:pt x="0" y="273"/>
                      </a:lnTo>
                      <a:lnTo>
                        <a:pt x="19" y="292"/>
                      </a:lnTo>
                      <a:lnTo>
                        <a:pt x="97" y="273"/>
                      </a:lnTo>
                      <a:lnTo>
                        <a:pt x="116" y="253"/>
                      </a:lnTo>
                      <a:lnTo>
                        <a:pt x="116" y="234"/>
                      </a:lnTo>
                      <a:lnTo>
                        <a:pt x="136" y="234"/>
                      </a:lnTo>
                      <a:lnTo>
                        <a:pt x="136" y="214"/>
                      </a:lnTo>
                      <a:lnTo>
                        <a:pt x="116" y="214"/>
                      </a:lnTo>
                      <a:lnTo>
                        <a:pt x="116" y="195"/>
                      </a:lnTo>
                      <a:lnTo>
                        <a:pt x="39" y="0"/>
                      </a:lnTo>
                      <a:lnTo>
                        <a:pt x="19" y="0"/>
                      </a:lnTo>
                      <a:lnTo>
                        <a:pt x="19" y="39"/>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51" name="Freeform 78">
                  <a:extLst>
                    <a:ext uri="{FF2B5EF4-FFF2-40B4-BE49-F238E27FC236}">
                      <a16:creationId xmlns:a16="http://schemas.microsoft.com/office/drawing/2014/main" id="{9531A8A3-24E5-4576-81AE-68C12BDE7B15}"/>
                    </a:ext>
                  </a:extLst>
                </p:cNvPr>
                <p:cNvSpPr>
                  <a:spLocks/>
                </p:cNvSpPr>
                <p:nvPr/>
              </p:nvSpPr>
              <p:spPr bwMode="auto">
                <a:xfrm>
                  <a:off x="7131129" y="2044700"/>
                  <a:ext cx="433388" cy="622300"/>
                </a:xfrm>
                <a:custGeom>
                  <a:avLst/>
                  <a:gdLst/>
                  <a:ahLst/>
                  <a:cxnLst>
                    <a:cxn ang="0">
                      <a:pos x="253" y="195"/>
                    </a:cxn>
                    <a:cxn ang="0">
                      <a:pos x="272" y="195"/>
                    </a:cxn>
                    <a:cxn ang="0">
                      <a:pos x="292" y="195"/>
                    </a:cxn>
                    <a:cxn ang="0">
                      <a:pos x="292" y="214"/>
                    </a:cxn>
                    <a:cxn ang="0">
                      <a:pos x="311" y="234"/>
                    </a:cxn>
                    <a:cxn ang="0">
                      <a:pos x="292" y="253"/>
                    </a:cxn>
                    <a:cxn ang="0">
                      <a:pos x="272" y="253"/>
                    </a:cxn>
                    <a:cxn ang="0">
                      <a:pos x="272" y="273"/>
                    </a:cxn>
                    <a:cxn ang="0">
                      <a:pos x="253" y="273"/>
                    </a:cxn>
                    <a:cxn ang="0">
                      <a:pos x="253" y="292"/>
                    </a:cxn>
                    <a:cxn ang="0">
                      <a:pos x="253" y="312"/>
                    </a:cxn>
                    <a:cxn ang="0">
                      <a:pos x="233" y="292"/>
                    </a:cxn>
                    <a:cxn ang="0">
                      <a:pos x="233" y="273"/>
                    </a:cxn>
                    <a:cxn ang="0">
                      <a:pos x="233" y="292"/>
                    </a:cxn>
                    <a:cxn ang="0">
                      <a:pos x="214" y="292"/>
                    </a:cxn>
                    <a:cxn ang="0">
                      <a:pos x="214" y="312"/>
                    </a:cxn>
                    <a:cxn ang="0">
                      <a:pos x="194" y="312"/>
                    </a:cxn>
                    <a:cxn ang="0">
                      <a:pos x="175" y="331"/>
                    </a:cxn>
                    <a:cxn ang="0">
                      <a:pos x="175" y="351"/>
                    </a:cxn>
                    <a:cxn ang="0">
                      <a:pos x="175" y="370"/>
                    </a:cxn>
                    <a:cxn ang="0">
                      <a:pos x="155" y="370"/>
                    </a:cxn>
                    <a:cxn ang="0">
                      <a:pos x="136" y="390"/>
                    </a:cxn>
                    <a:cxn ang="0">
                      <a:pos x="116" y="390"/>
                    </a:cxn>
                    <a:cxn ang="0">
                      <a:pos x="116" y="409"/>
                    </a:cxn>
                    <a:cxn ang="0">
                      <a:pos x="116" y="429"/>
                    </a:cxn>
                    <a:cxn ang="0">
                      <a:pos x="97" y="448"/>
                    </a:cxn>
                    <a:cxn ang="0">
                      <a:pos x="97" y="468"/>
                    </a:cxn>
                    <a:cxn ang="0">
                      <a:pos x="97" y="487"/>
                    </a:cxn>
                    <a:cxn ang="0">
                      <a:pos x="77" y="487"/>
                    </a:cxn>
                    <a:cxn ang="0">
                      <a:pos x="77" y="468"/>
                    </a:cxn>
                    <a:cxn ang="0">
                      <a:pos x="0" y="273"/>
                    </a:cxn>
                    <a:cxn ang="0">
                      <a:pos x="0" y="253"/>
                    </a:cxn>
                    <a:cxn ang="0">
                      <a:pos x="19" y="273"/>
                    </a:cxn>
                    <a:cxn ang="0">
                      <a:pos x="19" y="253"/>
                    </a:cxn>
                    <a:cxn ang="0">
                      <a:pos x="19" y="234"/>
                    </a:cxn>
                    <a:cxn ang="0">
                      <a:pos x="39" y="214"/>
                    </a:cxn>
                    <a:cxn ang="0">
                      <a:pos x="39" y="195"/>
                    </a:cxn>
                    <a:cxn ang="0">
                      <a:pos x="39" y="156"/>
                    </a:cxn>
                    <a:cxn ang="0">
                      <a:pos x="39" y="117"/>
                    </a:cxn>
                    <a:cxn ang="0">
                      <a:pos x="39" y="97"/>
                    </a:cxn>
                    <a:cxn ang="0">
                      <a:pos x="39" y="78"/>
                    </a:cxn>
                    <a:cxn ang="0">
                      <a:pos x="58" y="19"/>
                    </a:cxn>
                    <a:cxn ang="0">
                      <a:pos x="77" y="0"/>
                    </a:cxn>
                    <a:cxn ang="0">
                      <a:pos x="77" y="19"/>
                    </a:cxn>
                    <a:cxn ang="0">
                      <a:pos x="97" y="19"/>
                    </a:cxn>
                    <a:cxn ang="0">
                      <a:pos x="116" y="19"/>
                    </a:cxn>
                    <a:cxn ang="0">
                      <a:pos x="136" y="0"/>
                    </a:cxn>
                    <a:cxn ang="0">
                      <a:pos x="155" y="0"/>
                    </a:cxn>
                    <a:cxn ang="0">
                      <a:pos x="175" y="19"/>
                    </a:cxn>
                    <a:cxn ang="0">
                      <a:pos x="194" y="58"/>
                    </a:cxn>
                    <a:cxn ang="0">
                      <a:pos x="214" y="136"/>
                    </a:cxn>
                    <a:cxn ang="0">
                      <a:pos x="233" y="156"/>
                    </a:cxn>
                    <a:cxn ang="0">
                      <a:pos x="253" y="156"/>
                    </a:cxn>
                    <a:cxn ang="0">
                      <a:pos x="253" y="175"/>
                    </a:cxn>
                    <a:cxn ang="0">
                      <a:pos x="253" y="195"/>
                    </a:cxn>
                  </a:cxnLst>
                  <a:rect l="0" t="0" r="r" b="b"/>
                  <a:pathLst>
                    <a:path w="311" h="487">
                      <a:moveTo>
                        <a:pt x="253" y="195"/>
                      </a:moveTo>
                      <a:lnTo>
                        <a:pt x="272" y="195"/>
                      </a:lnTo>
                      <a:lnTo>
                        <a:pt x="292" y="195"/>
                      </a:lnTo>
                      <a:lnTo>
                        <a:pt x="292" y="214"/>
                      </a:lnTo>
                      <a:lnTo>
                        <a:pt x="311" y="234"/>
                      </a:lnTo>
                      <a:lnTo>
                        <a:pt x="292" y="253"/>
                      </a:lnTo>
                      <a:lnTo>
                        <a:pt x="272" y="253"/>
                      </a:lnTo>
                      <a:lnTo>
                        <a:pt x="272" y="273"/>
                      </a:lnTo>
                      <a:lnTo>
                        <a:pt x="253" y="273"/>
                      </a:lnTo>
                      <a:lnTo>
                        <a:pt x="253" y="292"/>
                      </a:lnTo>
                      <a:lnTo>
                        <a:pt x="253" y="312"/>
                      </a:lnTo>
                      <a:lnTo>
                        <a:pt x="233" y="292"/>
                      </a:lnTo>
                      <a:lnTo>
                        <a:pt x="233" y="273"/>
                      </a:lnTo>
                      <a:lnTo>
                        <a:pt x="233" y="292"/>
                      </a:lnTo>
                      <a:lnTo>
                        <a:pt x="214" y="292"/>
                      </a:lnTo>
                      <a:lnTo>
                        <a:pt x="214" y="312"/>
                      </a:lnTo>
                      <a:lnTo>
                        <a:pt x="194" y="312"/>
                      </a:lnTo>
                      <a:lnTo>
                        <a:pt x="175" y="331"/>
                      </a:lnTo>
                      <a:lnTo>
                        <a:pt x="175" y="351"/>
                      </a:lnTo>
                      <a:lnTo>
                        <a:pt x="175" y="370"/>
                      </a:lnTo>
                      <a:lnTo>
                        <a:pt x="155" y="370"/>
                      </a:lnTo>
                      <a:lnTo>
                        <a:pt x="136" y="390"/>
                      </a:lnTo>
                      <a:lnTo>
                        <a:pt x="116" y="390"/>
                      </a:lnTo>
                      <a:lnTo>
                        <a:pt x="116" y="409"/>
                      </a:lnTo>
                      <a:lnTo>
                        <a:pt x="116" y="429"/>
                      </a:lnTo>
                      <a:lnTo>
                        <a:pt x="97" y="448"/>
                      </a:lnTo>
                      <a:lnTo>
                        <a:pt x="97" y="468"/>
                      </a:lnTo>
                      <a:lnTo>
                        <a:pt x="97" y="487"/>
                      </a:lnTo>
                      <a:lnTo>
                        <a:pt x="77" y="487"/>
                      </a:lnTo>
                      <a:lnTo>
                        <a:pt x="77" y="468"/>
                      </a:lnTo>
                      <a:lnTo>
                        <a:pt x="0" y="273"/>
                      </a:lnTo>
                      <a:lnTo>
                        <a:pt x="0" y="253"/>
                      </a:lnTo>
                      <a:lnTo>
                        <a:pt x="19" y="273"/>
                      </a:lnTo>
                      <a:lnTo>
                        <a:pt x="19" y="253"/>
                      </a:lnTo>
                      <a:lnTo>
                        <a:pt x="19" y="234"/>
                      </a:lnTo>
                      <a:lnTo>
                        <a:pt x="39" y="214"/>
                      </a:lnTo>
                      <a:lnTo>
                        <a:pt x="39" y="195"/>
                      </a:lnTo>
                      <a:lnTo>
                        <a:pt x="39" y="156"/>
                      </a:lnTo>
                      <a:lnTo>
                        <a:pt x="39" y="117"/>
                      </a:lnTo>
                      <a:lnTo>
                        <a:pt x="39" y="97"/>
                      </a:lnTo>
                      <a:lnTo>
                        <a:pt x="39" y="78"/>
                      </a:lnTo>
                      <a:lnTo>
                        <a:pt x="58" y="19"/>
                      </a:lnTo>
                      <a:lnTo>
                        <a:pt x="77" y="0"/>
                      </a:lnTo>
                      <a:lnTo>
                        <a:pt x="77" y="19"/>
                      </a:lnTo>
                      <a:lnTo>
                        <a:pt x="97" y="19"/>
                      </a:lnTo>
                      <a:lnTo>
                        <a:pt x="116" y="19"/>
                      </a:lnTo>
                      <a:lnTo>
                        <a:pt x="136" y="0"/>
                      </a:lnTo>
                      <a:lnTo>
                        <a:pt x="155" y="0"/>
                      </a:lnTo>
                      <a:lnTo>
                        <a:pt x="175" y="19"/>
                      </a:lnTo>
                      <a:lnTo>
                        <a:pt x="194" y="58"/>
                      </a:lnTo>
                      <a:lnTo>
                        <a:pt x="214" y="136"/>
                      </a:lnTo>
                      <a:lnTo>
                        <a:pt x="233" y="156"/>
                      </a:lnTo>
                      <a:lnTo>
                        <a:pt x="253" y="156"/>
                      </a:lnTo>
                      <a:lnTo>
                        <a:pt x="253" y="175"/>
                      </a:lnTo>
                      <a:lnTo>
                        <a:pt x="253" y="195"/>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52" name="Freeform 84">
                  <a:extLst>
                    <a:ext uri="{FF2B5EF4-FFF2-40B4-BE49-F238E27FC236}">
                      <a16:creationId xmlns:a16="http://schemas.microsoft.com/office/drawing/2014/main" id="{1A232337-4577-4272-9FE3-61098AB184F6}"/>
                    </a:ext>
                  </a:extLst>
                </p:cNvPr>
                <p:cNvSpPr>
                  <a:spLocks/>
                </p:cNvSpPr>
                <p:nvPr/>
              </p:nvSpPr>
              <p:spPr bwMode="auto">
                <a:xfrm>
                  <a:off x="6886654" y="2992437"/>
                  <a:ext cx="134938" cy="325438"/>
                </a:xfrm>
                <a:custGeom>
                  <a:avLst/>
                  <a:gdLst/>
                  <a:ahLst/>
                  <a:cxnLst>
                    <a:cxn ang="0">
                      <a:pos x="38" y="137"/>
                    </a:cxn>
                    <a:cxn ang="0">
                      <a:pos x="38" y="117"/>
                    </a:cxn>
                    <a:cxn ang="0">
                      <a:pos x="0" y="78"/>
                    </a:cxn>
                    <a:cxn ang="0">
                      <a:pos x="0" y="59"/>
                    </a:cxn>
                    <a:cxn ang="0">
                      <a:pos x="0" y="39"/>
                    </a:cxn>
                    <a:cxn ang="0">
                      <a:pos x="19" y="20"/>
                    </a:cxn>
                    <a:cxn ang="0">
                      <a:pos x="19" y="0"/>
                    </a:cxn>
                    <a:cxn ang="0">
                      <a:pos x="97" y="39"/>
                    </a:cxn>
                    <a:cxn ang="0">
                      <a:pos x="77" y="59"/>
                    </a:cxn>
                    <a:cxn ang="0">
                      <a:pos x="77" y="78"/>
                    </a:cxn>
                    <a:cxn ang="0">
                      <a:pos x="97" y="98"/>
                    </a:cxn>
                    <a:cxn ang="0">
                      <a:pos x="97" y="137"/>
                    </a:cxn>
                    <a:cxn ang="0">
                      <a:pos x="97" y="156"/>
                    </a:cxn>
                    <a:cxn ang="0">
                      <a:pos x="97" y="176"/>
                    </a:cxn>
                    <a:cxn ang="0">
                      <a:pos x="77" y="215"/>
                    </a:cxn>
                    <a:cxn ang="0">
                      <a:pos x="77" y="234"/>
                    </a:cxn>
                    <a:cxn ang="0">
                      <a:pos x="58" y="254"/>
                    </a:cxn>
                    <a:cxn ang="0">
                      <a:pos x="38" y="234"/>
                    </a:cxn>
                    <a:cxn ang="0">
                      <a:pos x="19" y="234"/>
                    </a:cxn>
                    <a:cxn ang="0">
                      <a:pos x="0" y="215"/>
                    </a:cxn>
                    <a:cxn ang="0">
                      <a:pos x="0" y="195"/>
                    </a:cxn>
                    <a:cxn ang="0">
                      <a:pos x="0" y="176"/>
                    </a:cxn>
                    <a:cxn ang="0">
                      <a:pos x="19" y="156"/>
                    </a:cxn>
                    <a:cxn ang="0">
                      <a:pos x="38" y="137"/>
                    </a:cxn>
                  </a:cxnLst>
                  <a:rect l="0" t="0" r="r" b="b"/>
                  <a:pathLst>
                    <a:path w="97" h="254">
                      <a:moveTo>
                        <a:pt x="38" y="137"/>
                      </a:moveTo>
                      <a:lnTo>
                        <a:pt x="38" y="117"/>
                      </a:lnTo>
                      <a:lnTo>
                        <a:pt x="0" y="78"/>
                      </a:lnTo>
                      <a:lnTo>
                        <a:pt x="0" y="59"/>
                      </a:lnTo>
                      <a:lnTo>
                        <a:pt x="0" y="39"/>
                      </a:lnTo>
                      <a:lnTo>
                        <a:pt x="19" y="20"/>
                      </a:lnTo>
                      <a:lnTo>
                        <a:pt x="19" y="0"/>
                      </a:lnTo>
                      <a:lnTo>
                        <a:pt x="97" y="39"/>
                      </a:lnTo>
                      <a:lnTo>
                        <a:pt x="77" y="59"/>
                      </a:lnTo>
                      <a:lnTo>
                        <a:pt x="77" y="78"/>
                      </a:lnTo>
                      <a:lnTo>
                        <a:pt x="97" y="98"/>
                      </a:lnTo>
                      <a:lnTo>
                        <a:pt x="97" y="137"/>
                      </a:lnTo>
                      <a:lnTo>
                        <a:pt x="97" y="156"/>
                      </a:lnTo>
                      <a:lnTo>
                        <a:pt x="97" y="176"/>
                      </a:lnTo>
                      <a:lnTo>
                        <a:pt x="77" y="215"/>
                      </a:lnTo>
                      <a:lnTo>
                        <a:pt x="77" y="234"/>
                      </a:lnTo>
                      <a:lnTo>
                        <a:pt x="58" y="254"/>
                      </a:lnTo>
                      <a:lnTo>
                        <a:pt x="38" y="234"/>
                      </a:lnTo>
                      <a:lnTo>
                        <a:pt x="19" y="234"/>
                      </a:lnTo>
                      <a:lnTo>
                        <a:pt x="0" y="215"/>
                      </a:lnTo>
                      <a:lnTo>
                        <a:pt x="0" y="195"/>
                      </a:lnTo>
                      <a:lnTo>
                        <a:pt x="0" y="176"/>
                      </a:lnTo>
                      <a:lnTo>
                        <a:pt x="19" y="156"/>
                      </a:lnTo>
                      <a:lnTo>
                        <a:pt x="38" y="137"/>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53" name="Freeform 88">
                  <a:extLst>
                    <a:ext uri="{FF2B5EF4-FFF2-40B4-BE49-F238E27FC236}">
                      <a16:creationId xmlns:a16="http://schemas.microsoft.com/office/drawing/2014/main" id="{823605C2-070F-47BD-BAE2-B0FF1760CA07}"/>
                    </a:ext>
                  </a:extLst>
                </p:cNvPr>
                <p:cNvSpPr>
                  <a:spLocks/>
                </p:cNvSpPr>
                <p:nvPr/>
              </p:nvSpPr>
              <p:spPr bwMode="auto">
                <a:xfrm>
                  <a:off x="6478667" y="3241675"/>
                  <a:ext cx="488950" cy="225425"/>
                </a:xfrm>
                <a:custGeom>
                  <a:avLst/>
                  <a:gdLst/>
                  <a:ahLst/>
                  <a:cxnLst>
                    <a:cxn ang="0">
                      <a:pos x="233" y="137"/>
                    </a:cxn>
                    <a:cxn ang="0">
                      <a:pos x="253" y="156"/>
                    </a:cxn>
                    <a:cxn ang="0">
                      <a:pos x="253" y="176"/>
                    </a:cxn>
                    <a:cxn ang="0">
                      <a:pos x="272" y="176"/>
                    </a:cxn>
                    <a:cxn ang="0">
                      <a:pos x="253" y="176"/>
                    </a:cxn>
                    <a:cxn ang="0">
                      <a:pos x="233" y="176"/>
                    </a:cxn>
                    <a:cxn ang="0">
                      <a:pos x="214" y="176"/>
                    </a:cxn>
                    <a:cxn ang="0">
                      <a:pos x="214" y="156"/>
                    </a:cxn>
                    <a:cxn ang="0">
                      <a:pos x="194" y="156"/>
                    </a:cxn>
                    <a:cxn ang="0">
                      <a:pos x="194" y="137"/>
                    </a:cxn>
                    <a:cxn ang="0">
                      <a:pos x="194" y="117"/>
                    </a:cxn>
                    <a:cxn ang="0">
                      <a:pos x="175" y="98"/>
                    </a:cxn>
                    <a:cxn ang="0">
                      <a:pos x="136" y="78"/>
                    </a:cxn>
                    <a:cxn ang="0">
                      <a:pos x="116" y="59"/>
                    </a:cxn>
                    <a:cxn ang="0">
                      <a:pos x="97" y="59"/>
                    </a:cxn>
                    <a:cxn ang="0">
                      <a:pos x="77" y="59"/>
                    </a:cxn>
                    <a:cxn ang="0">
                      <a:pos x="58" y="78"/>
                    </a:cxn>
                    <a:cxn ang="0">
                      <a:pos x="39" y="59"/>
                    </a:cxn>
                    <a:cxn ang="0">
                      <a:pos x="39" y="78"/>
                    </a:cxn>
                    <a:cxn ang="0">
                      <a:pos x="19" y="78"/>
                    </a:cxn>
                    <a:cxn ang="0">
                      <a:pos x="19" y="98"/>
                    </a:cxn>
                    <a:cxn ang="0">
                      <a:pos x="0" y="117"/>
                    </a:cxn>
                    <a:cxn ang="0">
                      <a:pos x="0" y="59"/>
                    </a:cxn>
                    <a:cxn ang="0">
                      <a:pos x="272" y="0"/>
                    </a:cxn>
                    <a:cxn ang="0">
                      <a:pos x="311" y="137"/>
                    </a:cxn>
                    <a:cxn ang="0">
                      <a:pos x="350" y="117"/>
                    </a:cxn>
                    <a:cxn ang="0">
                      <a:pos x="350" y="156"/>
                    </a:cxn>
                    <a:cxn ang="0">
                      <a:pos x="350" y="176"/>
                    </a:cxn>
                    <a:cxn ang="0">
                      <a:pos x="311" y="176"/>
                    </a:cxn>
                    <a:cxn ang="0">
                      <a:pos x="292" y="176"/>
                    </a:cxn>
                    <a:cxn ang="0">
                      <a:pos x="292" y="156"/>
                    </a:cxn>
                    <a:cxn ang="0">
                      <a:pos x="272" y="156"/>
                    </a:cxn>
                    <a:cxn ang="0">
                      <a:pos x="253" y="137"/>
                    </a:cxn>
                    <a:cxn ang="0">
                      <a:pos x="253" y="98"/>
                    </a:cxn>
                    <a:cxn ang="0">
                      <a:pos x="253" y="78"/>
                    </a:cxn>
                    <a:cxn ang="0">
                      <a:pos x="253" y="59"/>
                    </a:cxn>
                    <a:cxn ang="0">
                      <a:pos x="253" y="39"/>
                    </a:cxn>
                    <a:cxn ang="0">
                      <a:pos x="272" y="20"/>
                    </a:cxn>
                    <a:cxn ang="0">
                      <a:pos x="253" y="20"/>
                    </a:cxn>
                    <a:cxn ang="0">
                      <a:pos x="253" y="39"/>
                    </a:cxn>
                    <a:cxn ang="0">
                      <a:pos x="233" y="39"/>
                    </a:cxn>
                    <a:cxn ang="0">
                      <a:pos x="233" y="59"/>
                    </a:cxn>
                    <a:cxn ang="0">
                      <a:pos x="233" y="98"/>
                    </a:cxn>
                    <a:cxn ang="0">
                      <a:pos x="233" y="117"/>
                    </a:cxn>
                    <a:cxn ang="0">
                      <a:pos x="233" y="137"/>
                    </a:cxn>
                  </a:cxnLst>
                  <a:rect l="0" t="0" r="r" b="b"/>
                  <a:pathLst>
                    <a:path w="350" h="176">
                      <a:moveTo>
                        <a:pt x="233" y="137"/>
                      </a:moveTo>
                      <a:lnTo>
                        <a:pt x="253" y="156"/>
                      </a:lnTo>
                      <a:lnTo>
                        <a:pt x="253" y="176"/>
                      </a:lnTo>
                      <a:lnTo>
                        <a:pt x="272" y="176"/>
                      </a:lnTo>
                      <a:lnTo>
                        <a:pt x="253" y="176"/>
                      </a:lnTo>
                      <a:lnTo>
                        <a:pt x="233" y="176"/>
                      </a:lnTo>
                      <a:lnTo>
                        <a:pt x="214" y="176"/>
                      </a:lnTo>
                      <a:lnTo>
                        <a:pt x="214" y="156"/>
                      </a:lnTo>
                      <a:lnTo>
                        <a:pt x="194" y="156"/>
                      </a:lnTo>
                      <a:lnTo>
                        <a:pt x="194" y="137"/>
                      </a:lnTo>
                      <a:lnTo>
                        <a:pt x="194" y="117"/>
                      </a:lnTo>
                      <a:lnTo>
                        <a:pt x="175" y="98"/>
                      </a:lnTo>
                      <a:lnTo>
                        <a:pt x="136" y="78"/>
                      </a:lnTo>
                      <a:lnTo>
                        <a:pt x="116" y="59"/>
                      </a:lnTo>
                      <a:lnTo>
                        <a:pt x="97" y="59"/>
                      </a:lnTo>
                      <a:lnTo>
                        <a:pt x="77" y="59"/>
                      </a:lnTo>
                      <a:lnTo>
                        <a:pt x="58" y="78"/>
                      </a:lnTo>
                      <a:lnTo>
                        <a:pt x="39" y="59"/>
                      </a:lnTo>
                      <a:lnTo>
                        <a:pt x="39" y="78"/>
                      </a:lnTo>
                      <a:lnTo>
                        <a:pt x="19" y="78"/>
                      </a:lnTo>
                      <a:lnTo>
                        <a:pt x="19" y="98"/>
                      </a:lnTo>
                      <a:lnTo>
                        <a:pt x="0" y="117"/>
                      </a:lnTo>
                      <a:lnTo>
                        <a:pt x="0" y="59"/>
                      </a:lnTo>
                      <a:lnTo>
                        <a:pt x="272" y="0"/>
                      </a:lnTo>
                      <a:lnTo>
                        <a:pt x="311" y="137"/>
                      </a:lnTo>
                      <a:lnTo>
                        <a:pt x="350" y="117"/>
                      </a:lnTo>
                      <a:lnTo>
                        <a:pt x="350" y="156"/>
                      </a:lnTo>
                      <a:lnTo>
                        <a:pt x="350" y="176"/>
                      </a:lnTo>
                      <a:lnTo>
                        <a:pt x="311" y="176"/>
                      </a:lnTo>
                      <a:lnTo>
                        <a:pt x="292" y="176"/>
                      </a:lnTo>
                      <a:lnTo>
                        <a:pt x="292" y="156"/>
                      </a:lnTo>
                      <a:lnTo>
                        <a:pt x="272" y="156"/>
                      </a:lnTo>
                      <a:lnTo>
                        <a:pt x="253" y="137"/>
                      </a:lnTo>
                      <a:lnTo>
                        <a:pt x="253" y="98"/>
                      </a:lnTo>
                      <a:lnTo>
                        <a:pt x="253" y="78"/>
                      </a:lnTo>
                      <a:lnTo>
                        <a:pt x="253" y="59"/>
                      </a:lnTo>
                      <a:lnTo>
                        <a:pt x="253" y="39"/>
                      </a:lnTo>
                      <a:lnTo>
                        <a:pt x="272" y="20"/>
                      </a:lnTo>
                      <a:lnTo>
                        <a:pt x="253" y="20"/>
                      </a:lnTo>
                      <a:lnTo>
                        <a:pt x="253" y="39"/>
                      </a:lnTo>
                      <a:lnTo>
                        <a:pt x="233" y="39"/>
                      </a:lnTo>
                      <a:lnTo>
                        <a:pt x="233" y="59"/>
                      </a:lnTo>
                      <a:lnTo>
                        <a:pt x="233" y="98"/>
                      </a:lnTo>
                      <a:lnTo>
                        <a:pt x="233" y="117"/>
                      </a:lnTo>
                      <a:lnTo>
                        <a:pt x="233" y="137"/>
                      </a:lnTo>
                    </a:path>
                  </a:pathLst>
                </a:custGeom>
                <a:solidFill>
                  <a:srgbClr val="92C73D"/>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grpSp>
            <p:nvGrpSpPr>
              <p:cNvPr id="38" name="Group 37">
                <a:extLst>
                  <a:ext uri="{FF2B5EF4-FFF2-40B4-BE49-F238E27FC236}">
                    <a16:creationId xmlns:a16="http://schemas.microsoft.com/office/drawing/2014/main" id="{7544FA5E-25FC-4B15-A564-6DDBB10CC0A2}"/>
                  </a:ext>
                </a:extLst>
              </p:cNvPr>
              <p:cNvGrpSpPr/>
              <p:nvPr/>
            </p:nvGrpSpPr>
            <p:grpSpPr>
              <a:xfrm>
                <a:off x="6815217" y="1992206"/>
                <a:ext cx="2223686" cy="1457431"/>
                <a:chOff x="6815217" y="1992206"/>
                <a:chExt cx="2223686" cy="1457431"/>
              </a:xfrm>
            </p:grpSpPr>
            <p:sp>
              <p:nvSpPr>
                <p:cNvPr id="39" name="Text Box 152">
                  <a:extLst>
                    <a:ext uri="{FF2B5EF4-FFF2-40B4-BE49-F238E27FC236}">
                      <a16:creationId xmlns:a16="http://schemas.microsoft.com/office/drawing/2014/main" id="{FD181A11-A9C8-4EE3-A8CC-272E557BC738}"/>
                    </a:ext>
                  </a:extLst>
                </p:cNvPr>
                <p:cNvSpPr txBox="1">
                  <a:spLocks noChangeArrowheads="1"/>
                </p:cNvSpPr>
                <p:nvPr/>
              </p:nvSpPr>
              <p:spPr bwMode="auto">
                <a:xfrm>
                  <a:off x="7286303" y="2399468"/>
                  <a:ext cx="1752600" cy="552202"/>
                </a:xfrm>
                <a:prstGeom prst="rect">
                  <a:avLst/>
                </a:prstGeom>
                <a:noFill/>
                <a:ln w="9525">
                  <a:noFill/>
                  <a:miter lim="800000"/>
                  <a:headEnd type="none" w="sm" len="sm"/>
                  <a:tailEnd type="none" w="sm" len="sm"/>
                </a:ln>
                <a:effectLst/>
              </p:spPr>
              <p:txBody>
                <a:bodyPr wrap="square">
                  <a:spAutoFit/>
                </a:bodyPr>
                <a:lstStyle/>
                <a:p>
                  <a:pPr algn="ctr" eaLnBrk="0" fontAlgn="base" hangingPunct="0">
                    <a:lnSpc>
                      <a:spcPct val="90000"/>
                    </a:lnSpc>
                    <a:spcBef>
                      <a:spcPct val="0"/>
                    </a:spcBef>
                    <a:spcAft>
                      <a:spcPct val="0"/>
                    </a:spcAft>
                    <a:defRPr/>
                  </a:pPr>
                  <a:r>
                    <a:rPr lang="en-US" sz="1100" b="1">
                      <a:ln w="3175" cmpd="sng">
                        <a:solidFill>
                          <a:prstClr val="black">
                            <a:alpha val="10000"/>
                          </a:prstClr>
                        </a:solidFill>
                        <a:bevel/>
                      </a:ln>
                      <a:latin typeface="Arial Black"/>
                      <a:ea typeface="ＭＳ Ｐゴシック"/>
                      <a:cs typeface="Arial Black"/>
                    </a:rPr>
                    <a:t>Goddard</a:t>
                  </a:r>
                  <a:br>
                    <a:rPr lang="en-US" sz="1100" b="1">
                      <a:ln w="3175" cmpd="sng">
                        <a:solidFill>
                          <a:prstClr val="black">
                            <a:alpha val="10000"/>
                          </a:prstClr>
                        </a:solidFill>
                        <a:bevel/>
                      </a:ln>
                      <a:latin typeface="Arial Black"/>
                      <a:ea typeface="ＭＳ Ｐゴシック"/>
                      <a:cs typeface="Arial Black"/>
                    </a:rPr>
                  </a:br>
                  <a:r>
                    <a:rPr lang="en-US" sz="1100" b="1">
                      <a:ln w="3175" cmpd="sng">
                        <a:solidFill>
                          <a:prstClr val="black">
                            <a:alpha val="10000"/>
                          </a:prstClr>
                        </a:solidFill>
                        <a:bevel/>
                      </a:ln>
                      <a:latin typeface="Arial Black"/>
                      <a:ea typeface="ＭＳ Ｐゴシック"/>
                      <a:cs typeface="Arial Black"/>
                    </a:rPr>
                    <a:t>Space Flight Center</a:t>
                  </a:r>
                </a:p>
                <a:p>
                  <a:pPr algn="ctr" eaLnBrk="0" fontAlgn="base" hangingPunct="0">
                    <a:lnSpc>
                      <a:spcPct val="90000"/>
                    </a:lnSpc>
                    <a:spcBef>
                      <a:spcPct val="0"/>
                    </a:spcBef>
                    <a:spcAft>
                      <a:spcPct val="0"/>
                    </a:spcAft>
                    <a:defRPr/>
                  </a:pPr>
                  <a:r>
                    <a:rPr lang="en-US" sz="1100">
                      <a:latin typeface="Arial" charset="0"/>
                      <a:ea typeface="ＭＳ Ｐゴシック"/>
                    </a:rPr>
                    <a:t>Greenbelt, MD</a:t>
                  </a:r>
                </a:p>
              </p:txBody>
            </p:sp>
            <p:sp>
              <p:nvSpPr>
                <p:cNvPr id="40" name="Oval 153">
                  <a:extLst>
                    <a:ext uri="{FF2B5EF4-FFF2-40B4-BE49-F238E27FC236}">
                      <a16:creationId xmlns:a16="http://schemas.microsoft.com/office/drawing/2014/main" id="{BD222B52-D796-44B7-B0E5-D7350B0901C6}"/>
                    </a:ext>
                  </a:extLst>
                </p:cNvPr>
                <p:cNvSpPr>
                  <a:spLocks noChangeArrowheads="1"/>
                </p:cNvSpPr>
                <p:nvPr/>
              </p:nvSpPr>
              <p:spPr bwMode="auto">
                <a:xfrm flipH="1" flipV="1">
                  <a:off x="6815217" y="3384550"/>
                  <a:ext cx="68262" cy="65087"/>
                </a:xfrm>
                <a:prstGeom prst="ellipse">
                  <a:avLst/>
                </a:prstGeom>
                <a:solidFill>
                  <a:srgbClr val="000099"/>
                </a:solidFill>
                <a:ln w="12700">
                  <a:solidFill>
                    <a:schemeClr val="tx1"/>
                  </a:solidFill>
                  <a:round/>
                  <a:headEnd/>
                  <a:tailEnd/>
                </a:ln>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41" name="Line 154">
                  <a:extLst>
                    <a:ext uri="{FF2B5EF4-FFF2-40B4-BE49-F238E27FC236}">
                      <a16:creationId xmlns:a16="http://schemas.microsoft.com/office/drawing/2014/main" id="{FEFEAE84-9398-4C18-9BCF-F5BE474C6205}"/>
                    </a:ext>
                  </a:extLst>
                </p:cNvPr>
                <p:cNvSpPr>
                  <a:spLocks noChangeShapeType="1"/>
                </p:cNvSpPr>
                <p:nvPr/>
              </p:nvSpPr>
              <p:spPr bwMode="auto">
                <a:xfrm flipH="1">
                  <a:off x="6883479" y="2793445"/>
                  <a:ext cx="678938" cy="592691"/>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42" name="Text Box 127">
                  <a:extLst>
                    <a:ext uri="{FF2B5EF4-FFF2-40B4-BE49-F238E27FC236}">
                      <a16:creationId xmlns:a16="http://schemas.microsoft.com/office/drawing/2014/main" id="{20060D9D-3156-4717-826E-627311F18364}"/>
                    </a:ext>
                  </a:extLst>
                </p:cNvPr>
                <p:cNvSpPr txBox="1">
                  <a:spLocks noChangeArrowheads="1"/>
                </p:cNvSpPr>
                <p:nvPr/>
              </p:nvSpPr>
              <p:spPr bwMode="auto">
                <a:xfrm>
                  <a:off x="7586435" y="1992206"/>
                  <a:ext cx="1345240" cy="369332"/>
                </a:xfrm>
                <a:prstGeom prst="rect">
                  <a:avLst/>
                </a:prstGeom>
                <a:noFill/>
                <a:ln w="9525">
                  <a:noFill/>
                  <a:miter lim="800000"/>
                  <a:headEnd type="none" w="sm" len="sm"/>
                  <a:tailEnd type="none" w="sm" len="sm"/>
                </a:ln>
                <a:effectLst/>
              </p:spPr>
              <p:txBody>
                <a:bodyPr wrap="none">
                  <a:spAutoFit/>
                </a:bodyPr>
                <a:lstStyle/>
                <a:p>
                  <a:pPr algn="ctr" eaLnBrk="0" fontAlgn="base" hangingPunct="0">
                    <a:lnSpc>
                      <a:spcPct val="90000"/>
                    </a:lnSpc>
                    <a:spcBef>
                      <a:spcPct val="0"/>
                    </a:spcBef>
                    <a:spcAft>
                      <a:spcPct val="0"/>
                    </a:spcAft>
                    <a:defRPr/>
                  </a:pPr>
                  <a:r>
                    <a:rPr lang="en-US" sz="1000">
                      <a:latin typeface="Arial" charset="0"/>
                      <a:ea typeface="ＭＳ Ｐゴシック"/>
                    </a:rPr>
                    <a:t>Goddard Institute for</a:t>
                  </a:r>
                </a:p>
                <a:p>
                  <a:pPr algn="ctr" eaLnBrk="0" fontAlgn="base" hangingPunct="0">
                    <a:lnSpc>
                      <a:spcPct val="90000"/>
                    </a:lnSpc>
                    <a:spcBef>
                      <a:spcPct val="0"/>
                    </a:spcBef>
                    <a:spcAft>
                      <a:spcPct val="0"/>
                    </a:spcAft>
                    <a:defRPr/>
                  </a:pPr>
                  <a:r>
                    <a:rPr lang="en-US" sz="1000">
                      <a:latin typeface="Arial" charset="0"/>
                      <a:ea typeface="ＭＳ Ｐゴシック"/>
                    </a:rPr>
                    <a:t>Space Studies</a:t>
                  </a:r>
                </a:p>
              </p:txBody>
            </p:sp>
            <p:sp>
              <p:nvSpPr>
                <p:cNvPr id="43" name="Oval 163">
                  <a:extLst>
                    <a:ext uri="{FF2B5EF4-FFF2-40B4-BE49-F238E27FC236}">
                      <a16:creationId xmlns:a16="http://schemas.microsoft.com/office/drawing/2014/main" id="{B35A734D-B13F-421B-A5C4-109C772E02BD}"/>
                    </a:ext>
                  </a:extLst>
                </p:cNvPr>
                <p:cNvSpPr>
                  <a:spLocks noChangeArrowheads="1"/>
                </p:cNvSpPr>
                <p:nvPr/>
              </p:nvSpPr>
              <p:spPr bwMode="auto">
                <a:xfrm flipH="1" flipV="1">
                  <a:off x="7024313" y="2992437"/>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44" name="Line 139">
                  <a:extLst>
                    <a:ext uri="{FF2B5EF4-FFF2-40B4-BE49-F238E27FC236}">
                      <a16:creationId xmlns:a16="http://schemas.microsoft.com/office/drawing/2014/main" id="{35E87626-F897-4BB1-9842-B80C1B601DA9}"/>
                    </a:ext>
                  </a:extLst>
                </p:cNvPr>
                <p:cNvSpPr>
                  <a:spLocks noChangeShapeType="1"/>
                </p:cNvSpPr>
                <p:nvPr/>
              </p:nvSpPr>
              <p:spPr bwMode="auto">
                <a:xfrm flipH="1">
                  <a:off x="7079579" y="2147781"/>
                  <a:ext cx="570209" cy="853514"/>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sp>
          <p:nvSpPr>
            <p:cNvPr id="36" name="Oval 35">
              <a:extLst>
                <a:ext uri="{FF2B5EF4-FFF2-40B4-BE49-F238E27FC236}">
                  <a16:creationId xmlns:a16="http://schemas.microsoft.com/office/drawing/2014/main" id="{49194309-CD8A-4098-9AD8-0AE8BC9C8C58}"/>
                </a:ext>
              </a:extLst>
            </p:cNvPr>
            <p:cNvSpPr>
              <a:spLocks noChangeArrowheads="1"/>
            </p:cNvSpPr>
            <p:nvPr/>
          </p:nvSpPr>
          <p:spPr bwMode="auto">
            <a:xfrm flipH="1" flipV="1">
              <a:off x="6807902" y="3364796"/>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grpSp>
      <p:grpSp>
        <p:nvGrpSpPr>
          <p:cNvPr id="54" name="Group 53">
            <a:extLst>
              <a:ext uri="{FF2B5EF4-FFF2-40B4-BE49-F238E27FC236}">
                <a16:creationId xmlns:a16="http://schemas.microsoft.com/office/drawing/2014/main" id="{3EBA1BE7-CEB7-4922-87B3-4DBDEEFECEDE}"/>
              </a:ext>
            </a:extLst>
          </p:cNvPr>
          <p:cNvGrpSpPr/>
          <p:nvPr/>
        </p:nvGrpSpPr>
        <p:grpSpPr>
          <a:xfrm>
            <a:off x="7213027" y="4066901"/>
            <a:ext cx="3264154" cy="2243243"/>
            <a:chOff x="5730851" y="4041775"/>
            <a:chExt cx="3264154" cy="2243243"/>
          </a:xfrm>
        </p:grpSpPr>
        <p:grpSp>
          <p:nvGrpSpPr>
            <p:cNvPr id="55" name="Group 54">
              <a:extLst>
                <a:ext uri="{FF2B5EF4-FFF2-40B4-BE49-F238E27FC236}">
                  <a16:creationId xmlns:a16="http://schemas.microsoft.com/office/drawing/2014/main" id="{B935934C-10BC-41FE-AB19-325ABEB3D2D2}"/>
                </a:ext>
              </a:extLst>
            </p:cNvPr>
            <p:cNvGrpSpPr/>
            <p:nvPr/>
          </p:nvGrpSpPr>
          <p:grpSpPr>
            <a:xfrm>
              <a:off x="5730851" y="4041775"/>
              <a:ext cx="1031875" cy="1322387"/>
              <a:chOff x="5718254" y="4016375"/>
              <a:chExt cx="1031875" cy="1322387"/>
            </a:xfrm>
          </p:grpSpPr>
          <p:sp>
            <p:nvSpPr>
              <p:cNvPr id="59" name="Freeform 42">
                <a:extLst>
                  <a:ext uri="{FF2B5EF4-FFF2-40B4-BE49-F238E27FC236}">
                    <a16:creationId xmlns:a16="http://schemas.microsoft.com/office/drawing/2014/main" id="{0766B9CE-3AB6-4CFE-BE45-842B6C757248}"/>
                  </a:ext>
                </a:extLst>
              </p:cNvPr>
              <p:cNvSpPr>
                <a:spLocks/>
              </p:cNvSpPr>
              <p:nvPr/>
            </p:nvSpPr>
            <p:spPr bwMode="auto">
              <a:xfrm>
                <a:off x="5881767" y="4016375"/>
                <a:ext cx="596900" cy="623887"/>
              </a:xfrm>
              <a:custGeom>
                <a:avLst/>
                <a:gdLst/>
                <a:ahLst/>
                <a:cxnLst>
                  <a:cxn ang="0">
                    <a:pos x="97" y="468"/>
                  </a:cxn>
                  <a:cxn ang="0">
                    <a:pos x="97" y="449"/>
                  </a:cxn>
                  <a:cxn ang="0">
                    <a:pos x="97" y="429"/>
                  </a:cxn>
                  <a:cxn ang="0">
                    <a:pos x="77" y="410"/>
                  </a:cxn>
                  <a:cxn ang="0">
                    <a:pos x="77" y="390"/>
                  </a:cxn>
                  <a:cxn ang="0">
                    <a:pos x="77" y="351"/>
                  </a:cxn>
                  <a:cxn ang="0">
                    <a:pos x="77" y="332"/>
                  </a:cxn>
                  <a:cxn ang="0">
                    <a:pos x="97" y="312"/>
                  </a:cxn>
                  <a:cxn ang="0">
                    <a:pos x="77" y="312"/>
                  </a:cxn>
                  <a:cxn ang="0">
                    <a:pos x="77" y="293"/>
                  </a:cxn>
                  <a:cxn ang="0">
                    <a:pos x="77" y="273"/>
                  </a:cxn>
                  <a:cxn ang="0">
                    <a:pos x="58" y="273"/>
                  </a:cxn>
                  <a:cxn ang="0">
                    <a:pos x="58" y="254"/>
                  </a:cxn>
                  <a:cxn ang="0">
                    <a:pos x="0" y="39"/>
                  </a:cxn>
                  <a:cxn ang="0">
                    <a:pos x="214" y="0"/>
                  </a:cxn>
                  <a:cxn ang="0">
                    <a:pos x="194" y="39"/>
                  </a:cxn>
                  <a:cxn ang="0">
                    <a:pos x="194" y="58"/>
                  </a:cxn>
                  <a:cxn ang="0">
                    <a:pos x="214" y="58"/>
                  </a:cxn>
                  <a:cxn ang="0">
                    <a:pos x="233" y="58"/>
                  </a:cxn>
                  <a:cxn ang="0">
                    <a:pos x="252" y="78"/>
                  </a:cxn>
                  <a:cxn ang="0">
                    <a:pos x="272" y="117"/>
                  </a:cxn>
                  <a:cxn ang="0">
                    <a:pos x="291" y="137"/>
                  </a:cxn>
                  <a:cxn ang="0">
                    <a:pos x="330" y="156"/>
                  </a:cxn>
                  <a:cxn ang="0">
                    <a:pos x="350" y="176"/>
                  </a:cxn>
                  <a:cxn ang="0">
                    <a:pos x="369" y="195"/>
                  </a:cxn>
                  <a:cxn ang="0">
                    <a:pos x="389" y="234"/>
                  </a:cxn>
                  <a:cxn ang="0">
                    <a:pos x="408" y="273"/>
                  </a:cxn>
                  <a:cxn ang="0">
                    <a:pos x="408" y="293"/>
                  </a:cxn>
                  <a:cxn ang="0">
                    <a:pos x="428" y="312"/>
                  </a:cxn>
                  <a:cxn ang="0">
                    <a:pos x="408" y="332"/>
                  </a:cxn>
                  <a:cxn ang="0">
                    <a:pos x="428" y="332"/>
                  </a:cxn>
                  <a:cxn ang="0">
                    <a:pos x="408" y="351"/>
                  </a:cxn>
                  <a:cxn ang="0">
                    <a:pos x="408" y="371"/>
                  </a:cxn>
                  <a:cxn ang="0">
                    <a:pos x="408" y="390"/>
                  </a:cxn>
                  <a:cxn ang="0">
                    <a:pos x="408" y="429"/>
                  </a:cxn>
                  <a:cxn ang="0">
                    <a:pos x="369" y="429"/>
                  </a:cxn>
                  <a:cxn ang="0">
                    <a:pos x="369" y="449"/>
                  </a:cxn>
                  <a:cxn ang="0">
                    <a:pos x="369" y="468"/>
                  </a:cxn>
                  <a:cxn ang="0">
                    <a:pos x="369" y="488"/>
                  </a:cxn>
                  <a:cxn ang="0">
                    <a:pos x="350" y="488"/>
                  </a:cxn>
                  <a:cxn ang="0">
                    <a:pos x="350" y="468"/>
                  </a:cxn>
                  <a:cxn ang="0">
                    <a:pos x="330" y="468"/>
                  </a:cxn>
                  <a:cxn ang="0">
                    <a:pos x="116" y="488"/>
                  </a:cxn>
                  <a:cxn ang="0">
                    <a:pos x="97" y="468"/>
                  </a:cxn>
                </a:cxnLst>
                <a:rect l="0" t="0" r="r" b="b"/>
                <a:pathLst>
                  <a:path w="428" h="488">
                    <a:moveTo>
                      <a:pt x="97" y="468"/>
                    </a:moveTo>
                    <a:lnTo>
                      <a:pt x="97" y="449"/>
                    </a:lnTo>
                    <a:lnTo>
                      <a:pt x="97" y="429"/>
                    </a:lnTo>
                    <a:lnTo>
                      <a:pt x="77" y="410"/>
                    </a:lnTo>
                    <a:lnTo>
                      <a:pt x="77" y="390"/>
                    </a:lnTo>
                    <a:lnTo>
                      <a:pt x="77" y="351"/>
                    </a:lnTo>
                    <a:lnTo>
                      <a:pt x="77" y="332"/>
                    </a:lnTo>
                    <a:lnTo>
                      <a:pt x="97" y="312"/>
                    </a:lnTo>
                    <a:lnTo>
                      <a:pt x="77" y="312"/>
                    </a:lnTo>
                    <a:lnTo>
                      <a:pt x="77" y="293"/>
                    </a:lnTo>
                    <a:lnTo>
                      <a:pt x="77" y="273"/>
                    </a:lnTo>
                    <a:lnTo>
                      <a:pt x="58" y="273"/>
                    </a:lnTo>
                    <a:lnTo>
                      <a:pt x="58" y="254"/>
                    </a:lnTo>
                    <a:lnTo>
                      <a:pt x="0" y="39"/>
                    </a:lnTo>
                    <a:lnTo>
                      <a:pt x="214" y="0"/>
                    </a:lnTo>
                    <a:lnTo>
                      <a:pt x="194" y="39"/>
                    </a:lnTo>
                    <a:lnTo>
                      <a:pt x="194" y="58"/>
                    </a:lnTo>
                    <a:lnTo>
                      <a:pt x="214" y="58"/>
                    </a:lnTo>
                    <a:lnTo>
                      <a:pt x="233" y="58"/>
                    </a:lnTo>
                    <a:lnTo>
                      <a:pt x="252" y="78"/>
                    </a:lnTo>
                    <a:lnTo>
                      <a:pt x="272" y="117"/>
                    </a:lnTo>
                    <a:lnTo>
                      <a:pt x="291" y="137"/>
                    </a:lnTo>
                    <a:lnTo>
                      <a:pt x="330" y="156"/>
                    </a:lnTo>
                    <a:lnTo>
                      <a:pt x="350" y="176"/>
                    </a:lnTo>
                    <a:lnTo>
                      <a:pt x="369" y="195"/>
                    </a:lnTo>
                    <a:lnTo>
                      <a:pt x="389" y="234"/>
                    </a:lnTo>
                    <a:lnTo>
                      <a:pt x="408" y="273"/>
                    </a:lnTo>
                    <a:lnTo>
                      <a:pt x="408" y="293"/>
                    </a:lnTo>
                    <a:lnTo>
                      <a:pt x="428" y="312"/>
                    </a:lnTo>
                    <a:lnTo>
                      <a:pt x="408" y="332"/>
                    </a:lnTo>
                    <a:lnTo>
                      <a:pt x="428" y="332"/>
                    </a:lnTo>
                    <a:lnTo>
                      <a:pt x="408" y="351"/>
                    </a:lnTo>
                    <a:lnTo>
                      <a:pt x="408" y="371"/>
                    </a:lnTo>
                    <a:lnTo>
                      <a:pt x="408" y="390"/>
                    </a:lnTo>
                    <a:lnTo>
                      <a:pt x="408" y="429"/>
                    </a:lnTo>
                    <a:lnTo>
                      <a:pt x="369" y="429"/>
                    </a:lnTo>
                    <a:lnTo>
                      <a:pt x="369" y="449"/>
                    </a:lnTo>
                    <a:lnTo>
                      <a:pt x="369" y="468"/>
                    </a:lnTo>
                    <a:lnTo>
                      <a:pt x="369" y="488"/>
                    </a:lnTo>
                    <a:lnTo>
                      <a:pt x="350" y="488"/>
                    </a:lnTo>
                    <a:lnTo>
                      <a:pt x="350" y="468"/>
                    </a:lnTo>
                    <a:lnTo>
                      <a:pt x="330" y="468"/>
                    </a:lnTo>
                    <a:lnTo>
                      <a:pt x="116" y="488"/>
                    </a:lnTo>
                    <a:lnTo>
                      <a:pt x="97" y="468"/>
                    </a:lnTo>
                  </a:path>
                </a:pathLst>
              </a:custGeom>
              <a:solidFill>
                <a:srgbClr val="2C945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60" name="Freeform 106">
                <a:extLst>
                  <a:ext uri="{FF2B5EF4-FFF2-40B4-BE49-F238E27FC236}">
                    <a16:creationId xmlns:a16="http://schemas.microsoft.com/office/drawing/2014/main" id="{12124E07-496B-4A38-98B3-9FAAEC2569BA}"/>
                  </a:ext>
                </a:extLst>
              </p:cNvPr>
              <p:cNvSpPr>
                <a:spLocks/>
              </p:cNvSpPr>
              <p:nvPr/>
            </p:nvSpPr>
            <p:spPr bwMode="auto">
              <a:xfrm>
                <a:off x="5718254" y="4564062"/>
                <a:ext cx="1031875" cy="774700"/>
              </a:xfrm>
              <a:custGeom>
                <a:avLst/>
                <a:gdLst/>
                <a:ahLst/>
                <a:cxnLst>
                  <a:cxn ang="0">
                    <a:pos x="720" y="527"/>
                  </a:cxn>
                  <a:cxn ang="0">
                    <a:pos x="720" y="566"/>
                  </a:cxn>
                  <a:cxn ang="0">
                    <a:pos x="700" y="605"/>
                  </a:cxn>
                  <a:cxn ang="0">
                    <a:pos x="661" y="605"/>
                  </a:cxn>
                  <a:cxn ang="0">
                    <a:pos x="642" y="585"/>
                  </a:cxn>
                  <a:cxn ang="0">
                    <a:pos x="622" y="546"/>
                  </a:cxn>
                  <a:cxn ang="0">
                    <a:pos x="584" y="527"/>
                  </a:cxn>
                  <a:cxn ang="0">
                    <a:pos x="564" y="468"/>
                  </a:cxn>
                  <a:cxn ang="0">
                    <a:pos x="545" y="449"/>
                  </a:cxn>
                  <a:cxn ang="0">
                    <a:pos x="486" y="390"/>
                  </a:cxn>
                  <a:cxn ang="0">
                    <a:pos x="486" y="351"/>
                  </a:cxn>
                  <a:cxn ang="0">
                    <a:pos x="486" y="312"/>
                  </a:cxn>
                  <a:cxn ang="0">
                    <a:pos x="467" y="332"/>
                  </a:cxn>
                  <a:cxn ang="0">
                    <a:pos x="467" y="351"/>
                  </a:cxn>
                  <a:cxn ang="0">
                    <a:pos x="447" y="293"/>
                  </a:cxn>
                  <a:cxn ang="0">
                    <a:pos x="447" y="234"/>
                  </a:cxn>
                  <a:cxn ang="0">
                    <a:pos x="428" y="195"/>
                  </a:cxn>
                  <a:cxn ang="0">
                    <a:pos x="408" y="176"/>
                  </a:cxn>
                  <a:cxn ang="0">
                    <a:pos x="369" y="156"/>
                  </a:cxn>
                  <a:cxn ang="0">
                    <a:pos x="350" y="117"/>
                  </a:cxn>
                  <a:cxn ang="0">
                    <a:pos x="311" y="117"/>
                  </a:cxn>
                  <a:cxn ang="0">
                    <a:pos x="272" y="137"/>
                  </a:cxn>
                  <a:cxn ang="0">
                    <a:pos x="253" y="156"/>
                  </a:cxn>
                  <a:cxn ang="0">
                    <a:pos x="214" y="156"/>
                  </a:cxn>
                  <a:cxn ang="0">
                    <a:pos x="194" y="137"/>
                  </a:cxn>
                  <a:cxn ang="0">
                    <a:pos x="175" y="117"/>
                  </a:cxn>
                  <a:cxn ang="0">
                    <a:pos x="136" y="117"/>
                  </a:cxn>
                  <a:cxn ang="0">
                    <a:pos x="117" y="98"/>
                  </a:cxn>
                  <a:cxn ang="0">
                    <a:pos x="78" y="98"/>
                  </a:cxn>
                  <a:cxn ang="0">
                    <a:pos x="19" y="98"/>
                  </a:cxn>
                  <a:cxn ang="0">
                    <a:pos x="0" y="98"/>
                  </a:cxn>
                  <a:cxn ang="0">
                    <a:pos x="0" y="78"/>
                  </a:cxn>
                  <a:cxn ang="0">
                    <a:pos x="214" y="39"/>
                  </a:cxn>
                  <a:cxn ang="0">
                    <a:pos x="447" y="39"/>
                  </a:cxn>
                  <a:cxn ang="0">
                    <a:pos x="467" y="59"/>
                  </a:cxn>
                  <a:cxn ang="0">
                    <a:pos x="486" y="39"/>
                  </a:cxn>
                  <a:cxn ang="0">
                    <a:pos x="486" y="0"/>
                  </a:cxn>
                  <a:cxn ang="0">
                    <a:pos x="525" y="0"/>
                  </a:cxn>
                  <a:cxn ang="0">
                    <a:pos x="545" y="39"/>
                  </a:cxn>
                  <a:cxn ang="0">
                    <a:pos x="545" y="39"/>
                  </a:cxn>
                  <a:cxn ang="0">
                    <a:pos x="564" y="78"/>
                  </a:cxn>
                  <a:cxn ang="0">
                    <a:pos x="642" y="215"/>
                  </a:cxn>
                  <a:cxn ang="0">
                    <a:pos x="642" y="234"/>
                  </a:cxn>
                  <a:cxn ang="0">
                    <a:pos x="700" y="371"/>
                  </a:cxn>
                  <a:cxn ang="0">
                    <a:pos x="739" y="429"/>
                  </a:cxn>
                  <a:cxn ang="0">
                    <a:pos x="739" y="507"/>
                  </a:cxn>
                </a:cxnLst>
                <a:rect l="0" t="0" r="r" b="b"/>
                <a:pathLst>
                  <a:path w="739" h="605">
                    <a:moveTo>
                      <a:pt x="739" y="507"/>
                    </a:moveTo>
                    <a:lnTo>
                      <a:pt x="720" y="527"/>
                    </a:lnTo>
                    <a:lnTo>
                      <a:pt x="720" y="546"/>
                    </a:lnTo>
                    <a:lnTo>
                      <a:pt x="720" y="566"/>
                    </a:lnTo>
                    <a:lnTo>
                      <a:pt x="700" y="585"/>
                    </a:lnTo>
                    <a:lnTo>
                      <a:pt x="700" y="605"/>
                    </a:lnTo>
                    <a:lnTo>
                      <a:pt x="681" y="605"/>
                    </a:lnTo>
                    <a:lnTo>
                      <a:pt x="661" y="605"/>
                    </a:lnTo>
                    <a:lnTo>
                      <a:pt x="642" y="605"/>
                    </a:lnTo>
                    <a:lnTo>
                      <a:pt x="642" y="585"/>
                    </a:lnTo>
                    <a:lnTo>
                      <a:pt x="642" y="566"/>
                    </a:lnTo>
                    <a:lnTo>
                      <a:pt x="622" y="546"/>
                    </a:lnTo>
                    <a:lnTo>
                      <a:pt x="603" y="527"/>
                    </a:lnTo>
                    <a:lnTo>
                      <a:pt x="584" y="527"/>
                    </a:lnTo>
                    <a:lnTo>
                      <a:pt x="584" y="507"/>
                    </a:lnTo>
                    <a:lnTo>
                      <a:pt x="564" y="468"/>
                    </a:lnTo>
                    <a:lnTo>
                      <a:pt x="545" y="468"/>
                    </a:lnTo>
                    <a:lnTo>
                      <a:pt x="545" y="449"/>
                    </a:lnTo>
                    <a:lnTo>
                      <a:pt x="525" y="429"/>
                    </a:lnTo>
                    <a:lnTo>
                      <a:pt x="486" y="390"/>
                    </a:lnTo>
                    <a:lnTo>
                      <a:pt x="486" y="371"/>
                    </a:lnTo>
                    <a:lnTo>
                      <a:pt x="486" y="351"/>
                    </a:lnTo>
                    <a:lnTo>
                      <a:pt x="486" y="332"/>
                    </a:lnTo>
                    <a:lnTo>
                      <a:pt x="486" y="312"/>
                    </a:lnTo>
                    <a:lnTo>
                      <a:pt x="486" y="332"/>
                    </a:lnTo>
                    <a:lnTo>
                      <a:pt x="467" y="332"/>
                    </a:lnTo>
                    <a:lnTo>
                      <a:pt x="467" y="312"/>
                    </a:lnTo>
                    <a:lnTo>
                      <a:pt x="467" y="351"/>
                    </a:lnTo>
                    <a:lnTo>
                      <a:pt x="447" y="332"/>
                    </a:lnTo>
                    <a:lnTo>
                      <a:pt x="447" y="293"/>
                    </a:lnTo>
                    <a:lnTo>
                      <a:pt x="447" y="254"/>
                    </a:lnTo>
                    <a:lnTo>
                      <a:pt x="447" y="234"/>
                    </a:lnTo>
                    <a:lnTo>
                      <a:pt x="428" y="215"/>
                    </a:lnTo>
                    <a:lnTo>
                      <a:pt x="428" y="195"/>
                    </a:lnTo>
                    <a:lnTo>
                      <a:pt x="408" y="195"/>
                    </a:lnTo>
                    <a:lnTo>
                      <a:pt x="408" y="176"/>
                    </a:lnTo>
                    <a:lnTo>
                      <a:pt x="389" y="176"/>
                    </a:lnTo>
                    <a:lnTo>
                      <a:pt x="369" y="156"/>
                    </a:lnTo>
                    <a:lnTo>
                      <a:pt x="369" y="137"/>
                    </a:lnTo>
                    <a:lnTo>
                      <a:pt x="350" y="117"/>
                    </a:lnTo>
                    <a:lnTo>
                      <a:pt x="331" y="117"/>
                    </a:lnTo>
                    <a:lnTo>
                      <a:pt x="311" y="117"/>
                    </a:lnTo>
                    <a:lnTo>
                      <a:pt x="292" y="117"/>
                    </a:lnTo>
                    <a:lnTo>
                      <a:pt x="272" y="137"/>
                    </a:lnTo>
                    <a:lnTo>
                      <a:pt x="253" y="137"/>
                    </a:lnTo>
                    <a:lnTo>
                      <a:pt x="253" y="156"/>
                    </a:lnTo>
                    <a:lnTo>
                      <a:pt x="233" y="156"/>
                    </a:lnTo>
                    <a:lnTo>
                      <a:pt x="214" y="156"/>
                    </a:lnTo>
                    <a:lnTo>
                      <a:pt x="194" y="156"/>
                    </a:lnTo>
                    <a:lnTo>
                      <a:pt x="194" y="137"/>
                    </a:lnTo>
                    <a:lnTo>
                      <a:pt x="175" y="137"/>
                    </a:lnTo>
                    <a:lnTo>
                      <a:pt x="175" y="117"/>
                    </a:lnTo>
                    <a:lnTo>
                      <a:pt x="155" y="117"/>
                    </a:lnTo>
                    <a:lnTo>
                      <a:pt x="136" y="117"/>
                    </a:lnTo>
                    <a:lnTo>
                      <a:pt x="97" y="98"/>
                    </a:lnTo>
                    <a:lnTo>
                      <a:pt x="117" y="98"/>
                    </a:lnTo>
                    <a:lnTo>
                      <a:pt x="97" y="98"/>
                    </a:lnTo>
                    <a:lnTo>
                      <a:pt x="78" y="98"/>
                    </a:lnTo>
                    <a:lnTo>
                      <a:pt x="39" y="98"/>
                    </a:lnTo>
                    <a:lnTo>
                      <a:pt x="19" y="98"/>
                    </a:lnTo>
                    <a:lnTo>
                      <a:pt x="19" y="117"/>
                    </a:lnTo>
                    <a:lnTo>
                      <a:pt x="0" y="98"/>
                    </a:lnTo>
                    <a:lnTo>
                      <a:pt x="19" y="98"/>
                    </a:lnTo>
                    <a:lnTo>
                      <a:pt x="0" y="78"/>
                    </a:lnTo>
                    <a:lnTo>
                      <a:pt x="0" y="39"/>
                    </a:lnTo>
                    <a:lnTo>
                      <a:pt x="214" y="39"/>
                    </a:lnTo>
                    <a:lnTo>
                      <a:pt x="233" y="59"/>
                    </a:lnTo>
                    <a:lnTo>
                      <a:pt x="447" y="39"/>
                    </a:lnTo>
                    <a:lnTo>
                      <a:pt x="467" y="39"/>
                    </a:lnTo>
                    <a:lnTo>
                      <a:pt x="467" y="59"/>
                    </a:lnTo>
                    <a:lnTo>
                      <a:pt x="486" y="59"/>
                    </a:lnTo>
                    <a:lnTo>
                      <a:pt x="486" y="39"/>
                    </a:lnTo>
                    <a:lnTo>
                      <a:pt x="486" y="20"/>
                    </a:lnTo>
                    <a:lnTo>
                      <a:pt x="486" y="0"/>
                    </a:lnTo>
                    <a:lnTo>
                      <a:pt x="506" y="20"/>
                    </a:lnTo>
                    <a:lnTo>
                      <a:pt x="525" y="0"/>
                    </a:lnTo>
                    <a:lnTo>
                      <a:pt x="525" y="20"/>
                    </a:lnTo>
                    <a:lnTo>
                      <a:pt x="545" y="39"/>
                    </a:lnTo>
                    <a:lnTo>
                      <a:pt x="525" y="39"/>
                    </a:lnTo>
                    <a:lnTo>
                      <a:pt x="545" y="39"/>
                    </a:lnTo>
                    <a:lnTo>
                      <a:pt x="545" y="59"/>
                    </a:lnTo>
                    <a:lnTo>
                      <a:pt x="564" y="78"/>
                    </a:lnTo>
                    <a:lnTo>
                      <a:pt x="603" y="156"/>
                    </a:lnTo>
                    <a:lnTo>
                      <a:pt x="642" y="215"/>
                    </a:lnTo>
                    <a:lnTo>
                      <a:pt x="622" y="215"/>
                    </a:lnTo>
                    <a:lnTo>
                      <a:pt x="642" y="234"/>
                    </a:lnTo>
                    <a:lnTo>
                      <a:pt x="642" y="254"/>
                    </a:lnTo>
                    <a:lnTo>
                      <a:pt x="700" y="371"/>
                    </a:lnTo>
                    <a:lnTo>
                      <a:pt x="720" y="410"/>
                    </a:lnTo>
                    <a:lnTo>
                      <a:pt x="739" y="429"/>
                    </a:lnTo>
                    <a:lnTo>
                      <a:pt x="739" y="468"/>
                    </a:lnTo>
                    <a:lnTo>
                      <a:pt x="739" y="507"/>
                    </a:lnTo>
                  </a:path>
                </a:pathLst>
              </a:custGeom>
              <a:solidFill>
                <a:srgbClr val="2C945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56" name="Oval 128">
              <a:extLst>
                <a:ext uri="{FF2B5EF4-FFF2-40B4-BE49-F238E27FC236}">
                  <a16:creationId xmlns:a16="http://schemas.microsoft.com/office/drawing/2014/main" id="{65DACA59-F2D3-4505-A4B2-88B8AD3BA23B}"/>
                </a:ext>
              </a:extLst>
            </p:cNvPr>
            <p:cNvSpPr>
              <a:spLocks noChangeArrowheads="1"/>
            </p:cNvSpPr>
            <p:nvPr/>
          </p:nvSpPr>
          <p:spPr bwMode="auto">
            <a:xfrm flipH="1" flipV="1">
              <a:off x="6590823" y="4885893"/>
              <a:ext cx="68262" cy="65088"/>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57" name="Text Box 136">
              <a:extLst>
                <a:ext uri="{FF2B5EF4-FFF2-40B4-BE49-F238E27FC236}">
                  <a16:creationId xmlns:a16="http://schemas.microsoft.com/office/drawing/2014/main" id="{17F4CFF1-A069-497B-BF28-53EB5099358E}"/>
                </a:ext>
              </a:extLst>
            </p:cNvPr>
            <p:cNvSpPr txBox="1">
              <a:spLocks noChangeArrowheads="1"/>
            </p:cNvSpPr>
            <p:nvPr/>
          </p:nvSpPr>
          <p:spPr bwMode="auto">
            <a:xfrm>
              <a:off x="7016980" y="5735637"/>
              <a:ext cx="1978025" cy="549381"/>
            </a:xfrm>
            <a:prstGeom prst="rect">
              <a:avLst/>
            </a:prstGeom>
            <a:noFill/>
            <a:ln w="9525">
              <a:noFill/>
              <a:miter lim="800000"/>
              <a:headEnd type="none" w="sm" len="sm"/>
              <a:tailEnd type="none" w="sm" len="sm"/>
            </a:ln>
          </p:spPr>
          <p:txBody>
            <a:bodyPr>
              <a:spAutoFit/>
            </a:bodyPr>
            <a:lstStyle/>
            <a:p>
              <a:pPr algn="ctr" eaLnBrk="0" fontAlgn="base" hangingPunct="0">
                <a:lnSpc>
                  <a:spcPct val="90000"/>
                </a:lnSpc>
                <a:spcBef>
                  <a:spcPct val="0"/>
                </a:spcBef>
                <a:spcAft>
                  <a:spcPct val="0"/>
                </a:spcAft>
                <a:defRPr/>
              </a:pPr>
              <a:r>
                <a:rPr lang="en-US" sz="1100" b="1">
                  <a:ln w="3175">
                    <a:solidFill>
                      <a:prstClr val="black">
                        <a:alpha val="10000"/>
                      </a:prstClr>
                    </a:solidFill>
                  </a:ln>
                  <a:latin typeface="Arial Black"/>
                  <a:ea typeface="ＭＳ Ｐゴシック"/>
                  <a:cs typeface="Arial Black"/>
                </a:rPr>
                <a:t>Kennedy</a:t>
              </a:r>
              <a:br>
                <a:rPr lang="en-US" sz="1100" b="1">
                  <a:ln w="3175">
                    <a:solidFill>
                      <a:prstClr val="black">
                        <a:alpha val="10000"/>
                      </a:prstClr>
                    </a:solidFill>
                  </a:ln>
                  <a:latin typeface="Arial Black"/>
                  <a:ea typeface="ＭＳ Ｐゴシック"/>
                  <a:cs typeface="Arial Black"/>
                </a:rPr>
              </a:br>
              <a:r>
                <a:rPr lang="en-US" sz="1100" b="1">
                  <a:ln w="3175">
                    <a:solidFill>
                      <a:prstClr val="black">
                        <a:alpha val="10000"/>
                      </a:prstClr>
                    </a:solidFill>
                  </a:ln>
                  <a:latin typeface="Arial Black"/>
                  <a:ea typeface="ＭＳ Ｐゴシック"/>
                  <a:cs typeface="Arial Black"/>
                </a:rPr>
                <a:t>Space Center</a:t>
              </a:r>
            </a:p>
            <a:p>
              <a:pPr algn="ctr" eaLnBrk="0" fontAlgn="base" hangingPunct="0">
                <a:lnSpc>
                  <a:spcPct val="90000"/>
                </a:lnSpc>
                <a:spcBef>
                  <a:spcPct val="0"/>
                </a:spcBef>
                <a:spcAft>
                  <a:spcPct val="0"/>
                </a:spcAft>
                <a:defRPr/>
              </a:pPr>
              <a:r>
                <a:rPr lang="en-US" sz="1100">
                  <a:latin typeface="Arial" charset="0"/>
                  <a:ea typeface="ＭＳ Ｐゴシック"/>
                </a:rPr>
                <a:t>Cape Canaveral, FL</a:t>
              </a:r>
            </a:p>
          </p:txBody>
        </p:sp>
        <p:sp>
          <p:nvSpPr>
            <p:cNvPr id="58" name="Line 135">
              <a:extLst>
                <a:ext uri="{FF2B5EF4-FFF2-40B4-BE49-F238E27FC236}">
                  <a16:creationId xmlns:a16="http://schemas.microsoft.com/office/drawing/2014/main" id="{83C29A5D-56BB-463E-86C5-E1CD5D56103B}"/>
                </a:ext>
              </a:extLst>
            </p:cNvPr>
            <p:cNvSpPr>
              <a:spLocks noChangeShapeType="1"/>
            </p:cNvSpPr>
            <p:nvPr/>
          </p:nvSpPr>
          <p:spPr bwMode="auto">
            <a:xfrm flipH="1" flipV="1">
              <a:off x="6665433" y="4939867"/>
              <a:ext cx="1262772" cy="819857"/>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nvGrpSpPr>
          <p:cNvPr id="61" name="Group 60">
            <a:extLst>
              <a:ext uri="{FF2B5EF4-FFF2-40B4-BE49-F238E27FC236}">
                <a16:creationId xmlns:a16="http://schemas.microsoft.com/office/drawing/2014/main" id="{74AF1F67-C141-4E66-9CB1-87BF047A2135}"/>
              </a:ext>
            </a:extLst>
          </p:cNvPr>
          <p:cNvGrpSpPr/>
          <p:nvPr/>
        </p:nvGrpSpPr>
        <p:grpSpPr>
          <a:xfrm>
            <a:off x="1752600" y="1916106"/>
            <a:ext cx="3616086" cy="2351094"/>
            <a:chOff x="267019" y="1839906"/>
            <a:chExt cx="3616086" cy="2351094"/>
          </a:xfrm>
        </p:grpSpPr>
        <p:grpSp>
          <p:nvGrpSpPr>
            <p:cNvPr id="62" name="Group 61">
              <a:extLst>
                <a:ext uri="{FF2B5EF4-FFF2-40B4-BE49-F238E27FC236}">
                  <a16:creationId xmlns:a16="http://schemas.microsoft.com/office/drawing/2014/main" id="{B4FE28BC-BCC1-408F-A0BC-56C966798223}"/>
                </a:ext>
              </a:extLst>
            </p:cNvPr>
            <p:cNvGrpSpPr/>
            <p:nvPr/>
          </p:nvGrpSpPr>
          <p:grpSpPr>
            <a:xfrm>
              <a:off x="1614488" y="1839906"/>
              <a:ext cx="2268617" cy="2351094"/>
              <a:chOff x="1614488" y="1839899"/>
              <a:chExt cx="2268617" cy="2351094"/>
            </a:xfrm>
          </p:grpSpPr>
          <p:sp>
            <p:nvSpPr>
              <p:cNvPr id="66" name="Freeform 12">
                <a:extLst>
                  <a:ext uri="{FF2B5EF4-FFF2-40B4-BE49-F238E27FC236}">
                    <a16:creationId xmlns:a16="http://schemas.microsoft.com/office/drawing/2014/main" id="{AB3D0A88-C7D6-4327-8724-3A61B598178C}"/>
                  </a:ext>
                </a:extLst>
              </p:cNvPr>
              <p:cNvSpPr>
                <a:spLocks/>
              </p:cNvSpPr>
              <p:nvPr/>
            </p:nvSpPr>
            <p:spPr bwMode="auto">
              <a:xfrm>
                <a:off x="2418556" y="1989130"/>
                <a:ext cx="706438" cy="1047750"/>
              </a:xfrm>
              <a:custGeom>
                <a:avLst/>
                <a:gdLst/>
                <a:ahLst/>
                <a:cxnLst>
                  <a:cxn ang="0">
                    <a:pos x="467" y="819"/>
                  </a:cxn>
                  <a:cxn ang="0">
                    <a:pos x="506" y="546"/>
                  </a:cxn>
                  <a:cxn ang="0">
                    <a:pos x="486" y="546"/>
                  </a:cxn>
                  <a:cxn ang="0">
                    <a:pos x="486" y="526"/>
                  </a:cxn>
                  <a:cxn ang="0">
                    <a:pos x="467" y="546"/>
                  </a:cxn>
                  <a:cxn ang="0">
                    <a:pos x="447" y="526"/>
                  </a:cxn>
                  <a:cxn ang="0">
                    <a:pos x="408" y="546"/>
                  </a:cxn>
                  <a:cxn ang="0">
                    <a:pos x="389" y="546"/>
                  </a:cxn>
                  <a:cxn ang="0">
                    <a:pos x="369" y="546"/>
                  </a:cxn>
                  <a:cxn ang="0">
                    <a:pos x="350" y="526"/>
                  </a:cxn>
                  <a:cxn ang="0">
                    <a:pos x="350" y="507"/>
                  </a:cxn>
                  <a:cxn ang="0">
                    <a:pos x="350" y="487"/>
                  </a:cxn>
                  <a:cxn ang="0">
                    <a:pos x="331" y="487"/>
                  </a:cxn>
                  <a:cxn ang="0">
                    <a:pos x="331" y="448"/>
                  </a:cxn>
                  <a:cxn ang="0">
                    <a:pos x="311" y="429"/>
                  </a:cxn>
                  <a:cxn ang="0">
                    <a:pos x="311" y="409"/>
                  </a:cxn>
                  <a:cxn ang="0">
                    <a:pos x="311" y="390"/>
                  </a:cxn>
                  <a:cxn ang="0">
                    <a:pos x="292" y="390"/>
                  </a:cxn>
                  <a:cxn ang="0">
                    <a:pos x="272" y="390"/>
                  </a:cxn>
                  <a:cxn ang="0">
                    <a:pos x="272" y="370"/>
                  </a:cxn>
                  <a:cxn ang="0">
                    <a:pos x="272" y="331"/>
                  </a:cxn>
                  <a:cxn ang="0">
                    <a:pos x="292" y="312"/>
                  </a:cxn>
                  <a:cxn ang="0">
                    <a:pos x="311" y="292"/>
                  </a:cxn>
                  <a:cxn ang="0">
                    <a:pos x="311" y="273"/>
                  </a:cxn>
                  <a:cxn ang="0">
                    <a:pos x="292" y="273"/>
                  </a:cxn>
                  <a:cxn ang="0">
                    <a:pos x="272" y="253"/>
                  </a:cxn>
                  <a:cxn ang="0">
                    <a:pos x="272" y="214"/>
                  </a:cxn>
                  <a:cxn ang="0">
                    <a:pos x="253" y="195"/>
                  </a:cxn>
                  <a:cxn ang="0">
                    <a:pos x="233" y="195"/>
                  </a:cxn>
                  <a:cxn ang="0">
                    <a:pos x="233" y="175"/>
                  </a:cxn>
                  <a:cxn ang="0">
                    <a:pos x="233" y="136"/>
                  </a:cxn>
                  <a:cxn ang="0">
                    <a:pos x="214" y="117"/>
                  </a:cxn>
                  <a:cxn ang="0">
                    <a:pos x="233" y="19"/>
                  </a:cxn>
                  <a:cxn ang="0">
                    <a:pos x="175" y="0"/>
                  </a:cxn>
                  <a:cxn ang="0">
                    <a:pos x="116" y="312"/>
                  </a:cxn>
                  <a:cxn ang="0">
                    <a:pos x="116" y="331"/>
                  </a:cxn>
                  <a:cxn ang="0">
                    <a:pos x="136" y="331"/>
                  </a:cxn>
                  <a:cxn ang="0">
                    <a:pos x="136" y="351"/>
                  </a:cxn>
                  <a:cxn ang="0">
                    <a:pos x="116" y="370"/>
                  </a:cxn>
                  <a:cxn ang="0">
                    <a:pos x="97" y="409"/>
                  </a:cxn>
                  <a:cxn ang="0">
                    <a:pos x="58" y="448"/>
                  </a:cxn>
                  <a:cxn ang="0">
                    <a:pos x="39" y="468"/>
                  </a:cxn>
                  <a:cxn ang="0">
                    <a:pos x="39" y="487"/>
                  </a:cxn>
                  <a:cxn ang="0">
                    <a:pos x="58" y="487"/>
                  </a:cxn>
                  <a:cxn ang="0">
                    <a:pos x="58" y="507"/>
                  </a:cxn>
                  <a:cxn ang="0">
                    <a:pos x="58" y="526"/>
                  </a:cxn>
                  <a:cxn ang="0">
                    <a:pos x="39" y="526"/>
                  </a:cxn>
                  <a:cxn ang="0">
                    <a:pos x="0" y="721"/>
                  </a:cxn>
                  <a:cxn ang="0">
                    <a:pos x="467" y="819"/>
                  </a:cxn>
                </a:cxnLst>
                <a:rect l="0" t="0" r="r" b="b"/>
                <a:pathLst>
                  <a:path w="506" h="819">
                    <a:moveTo>
                      <a:pt x="467" y="819"/>
                    </a:moveTo>
                    <a:lnTo>
                      <a:pt x="506" y="546"/>
                    </a:lnTo>
                    <a:lnTo>
                      <a:pt x="486" y="546"/>
                    </a:lnTo>
                    <a:lnTo>
                      <a:pt x="486" y="526"/>
                    </a:lnTo>
                    <a:lnTo>
                      <a:pt x="467" y="546"/>
                    </a:lnTo>
                    <a:lnTo>
                      <a:pt x="447" y="526"/>
                    </a:lnTo>
                    <a:lnTo>
                      <a:pt x="408" y="546"/>
                    </a:lnTo>
                    <a:lnTo>
                      <a:pt x="389" y="546"/>
                    </a:lnTo>
                    <a:lnTo>
                      <a:pt x="369" y="546"/>
                    </a:lnTo>
                    <a:lnTo>
                      <a:pt x="350" y="526"/>
                    </a:lnTo>
                    <a:lnTo>
                      <a:pt x="350" y="507"/>
                    </a:lnTo>
                    <a:lnTo>
                      <a:pt x="350" y="487"/>
                    </a:lnTo>
                    <a:lnTo>
                      <a:pt x="331" y="487"/>
                    </a:lnTo>
                    <a:lnTo>
                      <a:pt x="331" y="448"/>
                    </a:lnTo>
                    <a:lnTo>
                      <a:pt x="311" y="429"/>
                    </a:lnTo>
                    <a:lnTo>
                      <a:pt x="311" y="409"/>
                    </a:lnTo>
                    <a:lnTo>
                      <a:pt x="311" y="390"/>
                    </a:lnTo>
                    <a:lnTo>
                      <a:pt x="292" y="390"/>
                    </a:lnTo>
                    <a:lnTo>
                      <a:pt x="272" y="390"/>
                    </a:lnTo>
                    <a:lnTo>
                      <a:pt x="272" y="370"/>
                    </a:lnTo>
                    <a:lnTo>
                      <a:pt x="272" y="331"/>
                    </a:lnTo>
                    <a:lnTo>
                      <a:pt x="292" y="312"/>
                    </a:lnTo>
                    <a:lnTo>
                      <a:pt x="311" y="292"/>
                    </a:lnTo>
                    <a:lnTo>
                      <a:pt x="311" y="273"/>
                    </a:lnTo>
                    <a:lnTo>
                      <a:pt x="292" y="273"/>
                    </a:lnTo>
                    <a:lnTo>
                      <a:pt x="272" y="253"/>
                    </a:lnTo>
                    <a:lnTo>
                      <a:pt x="272" y="214"/>
                    </a:lnTo>
                    <a:lnTo>
                      <a:pt x="253" y="195"/>
                    </a:lnTo>
                    <a:lnTo>
                      <a:pt x="233" y="195"/>
                    </a:lnTo>
                    <a:lnTo>
                      <a:pt x="233" y="175"/>
                    </a:lnTo>
                    <a:lnTo>
                      <a:pt x="233" y="136"/>
                    </a:lnTo>
                    <a:lnTo>
                      <a:pt x="214" y="117"/>
                    </a:lnTo>
                    <a:lnTo>
                      <a:pt x="233" y="19"/>
                    </a:lnTo>
                    <a:lnTo>
                      <a:pt x="175" y="0"/>
                    </a:lnTo>
                    <a:lnTo>
                      <a:pt x="116" y="312"/>
                    </a:lnTo>
                    <a:lnTo>
                      <a:pt x="116" y="331"/>
                    </a:lnTo>
                    <a:lnTo>
                      <a:pt x="136" y="331"/>
                    </a:lnTo>
                    <a:lnTo>
                      <a:pt x="136" y="351"/>
                    </a:lnTo>
                    <a:lnTo>
                      <a:pt x="116" y="370"/>
                    </a:lnTo>
                    <a:lnTo>
                      <a:pt x="97" y="409"/>
                    </a:lnTo>
                    <a:lnTo>
                      <a:pt x="58" y="448"/>
                    </a:lnTo>
                    <a:lnTo>
                      <a:pt x="39" y="468"/>
                    </a:lnTo>
                    <a:lnTo>
                      <a:pt x="39" y="487"/>
                    </a:lnTo>
                    <a:lnTo>
                      <a:pt x="58" y="487"/>
                    </a:lnTo>
                    <a:lnTo>
                      <a:pt x="58" y="507"/>
                    </a:lnTo>
                    <a:lnTo>
                      <a:pt x="58" y="526"/>
                    </a:lnTo>
                    <a:lnTo>
                      <a:pt x="39" y="526"/>
                    </a:lnTo>
                    <a:lnTo>
                      <a:pt x="0" y="721"/>
                    </a:lnTo>
                    <a:lnTo>
                      <a:pt x="467" y="819"/>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67" name="Freeform 92">
                <a:extLst>
                  <a:ext uri="{FF2B5EF4-FFF2-40B4-BE49-F238E27FC236}">
                    <a16:creationId xmlns:a16="http://schemas.microsoft.com/office/drawing/2014/main" id="{57C3D0E6-FC43-4A47-B9D5-192271D5EEFA}"/>
                  </a:ext>
                </a:extLst>
              </p:cNvPr>
              <p:cNvSpPr>
                <a:spLocks/>
              </p:cNvSpPr>
              <p:nvPr/>
            </p:nvSpPr>
            <p:spPr bwMode="auto">
              <a:xfrm>
                <a:off x="2590800" y="2967037"/>
                <a:ext cx="679450" cy="773113"/>
              </a:xfrm>
              <a:custGeom>
                <a:avLst/>
                <a:gdLst/>
                <a:ahLst/>
                <a:cxnLst>
                  <a:cxn ang="0">
                    <a:pos x="487" y="196"/>
                  </a:cxn>
                  <a:cxn ang="0">
                    <a:pos x="331" y="157"/>
                  </a:cxn>
                  <a:cxn ang="0">
                    <a:pos x="351" y="59"/>
                  </a:cxn>
                  <a:cxn ang="0">
                    <a:pos x="117" y="0"/>
                  </a:cxn>
                  <a:cxn ang="0">
                    <a:pos x="0" y="547"/>
                  </a:cxn>
                  <a:cxn ang="0">
                    <a:pos x="429" y="605"/>
                  </a:cxn>
                  <a:cxn ang="0">
                    <a:pos x="487" y="196"/>
                  </a:cxn>
                </a:cxnLst>
                <a:rect l="0" t="0" r="r" b="b"/>
                <a:pathLst>
                  <a:path w="487" h="605">
                    <a:moveTo>
                      <a:pt x="487" y="196"/>
                    </a:moveTo>
                    <a:lnTo>
                      <a:pt x="331" y="157"/>
                    </a:lnTo>
                    <a:lnTo>
                      <a:pt x="351" y="59"/>
                    </a:lnTo>
                    <a:lnTo>
                      <a:pt x="117" y="0"/>
                    </a:lnTo>
                    <a:lnTo>
                      <a:pt x="0" y="547"/>
                    </a:lnTo>
                    <a:lnTo>
                      <a:pt x="429" y="605"/>
                    </a:lnTo>
                    <a:lnTo>
                      <a:pt x="487" y="196"/>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68" name="Freeform 94">
                <a:extLst>
                  <a:ext uri="{FF2B5EF4-FFF2-40B4-BE49-F238E27FC236}">
                    <a16:creationId xmlns:a16="http://schemas.microsoft.com/office/drawing/2014/main" id="{0488F33B-146C-4274-9A75-FE3B9CBCC6F9}"/>
                  </a:ext>
                </a:extLst>
              </p:cNvPr>
              <p:cNvSpPr>
                <a:spLocks/>
              </p:cNvSpPr>
              <p:nvPr/>
            </p:nvSpPr>
            <p:spPr bwMode="auto">
              <a:xfrm>
                <a:off x="2022475" y="2819393"/>
                <a:ext cx="731838" cy="1047750"/>
              </a:xfrm>
              <a:custGeom>
                <a:avLst/>
                <a:gdLst/>
                <a:ahLst/>
                <a:cxnLst>
                  <a:cxn ang="0">
                    <a:pos x="389" y="741"/>
                  </a:cxn>
                  <a:cxn ang="0">
                    <a:pos x="389" y="722"/>
                  </a:cxn>
                  <a:cxn ang="0">
                    <a:pos x="408" y="644"/>
                  </a:cxn>
                  <a:cxn ang="0">
                    <a:pos x="525" y="97"/>
                  </a:cxn>
                  <a:cxn ang="0">
                    <a:pos x="292" y="58"/>
                  </a:cxn>
                  <a:cxn ang="0">
                    <a:pos x="58" y="0"/>
                  </a:cxn>
                  <a:cxn ang="0">
                    <a:pos x="0" y="312"/>
                  </a:cxn>
                  <a:cxn ang="0">
                    <a:pos x="331" y="819"/>
                  </a:cxn>
                  <a:cxn ang="0">
                    <a:pos x="350" y="741"/>
                  </a:cxn>
                  <a:cxn ang="0">
                    <a:pos x="370" y="722"/>
                  </a:cxn>
                  <a:cxn ang="0">
                    <a:pos x="389" y="741"/>
                  </a:cxn>
                </a:cxnLst>
                <a:rect l="0" t="0" r="r" b="b"/>
                <a:pathLst>
                  <a:path w="525" h="819">
                    <a:moveTo>
                      <a:pt x="389" y="741"/>
                    </a:moveTo>
                    <a:lnTo>
                      <a:pt x="389" y="722"/>
                    </a:lnTo>
                    <a:lnTo>
                      <a:pt x="408" y="644"/>
                    </a:lnTo>
                    <a:lnTo>
                      <a:pt x="525" y="97"/>
                    </a:lnTo>
                    <a:lnTo>
                      <a:pt x="292" y="58"/>
                    </a:lnTo>
                    <a:lnTo>
                      <a:pt x="58" y="0"/>
                    </a:lnTo>
                    <a:lnTo>
                      <a:pt x="0" y="312"/>
                    </a:lnTo>
                    <a:lnTo>
                      <a:pt x="331" y="819"/>
                    </a:lnTo>
                    <a:lnTo>
                      <a:pt x="350" y="741"/>
                    </a:lnTo>
                    <a:lnTo>
                      <a:pt x="370" y="722"/>
                    </a:lnTo>
                    <a:lnTo>
                      <a:pt x="389" y="741"/>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69" name="Freeform 97">
                <a:extLst>
                  <a:ext uri="{FF2B5EF4-FFF2-40B4-BE49-F238E27FC236}">
                    <a16:creationId xmlns:a16="http://schemas.microsoft.com/office/drawing/2014/main" id="{FC32163E-496D-4216-9485-CE3CEB0830AA}"/>
                  </a:ext>
                </a:extLst>
              </p:cNvPr>
              <p:cNvSpPr>
                <a:spLocks/>
              </p:cNvSpPr>
              <p:nvPr/>
            </p:nvSpPr>
            <p:spPr bwMode="auto">
              <a:xfrm>
                <a:off x="1614488" y="2693981"/>
                <a:ext cx="895350" cy="1497012"/>
              </a:xfrm>
              <a:custGeom>
                <a:avLst/>
                <a:gdLst/>
                <a:ahLst/>
                <a:cxnLst>
                  <a:cxn ang="0">
                    <a:pos x="292" y="410"/>
                  </a:cxn>
                  <a:cxn ang="0">
                    <a:pos x="623" y="937"/>
                  </a:cxn>
                  <a:cxn ang="0">
                    <a:pos x="623" y="976"/>
                  </a:cxn>
                  <a:cxn ang="0">
                    <a:pos x="642" y="1015"/>
                  </a:cxn>
                  <a:cxn ang="0">
                    <a:pos x="603" y="1034"/>
                  </a:cxn>
                  <a:cxn ang="0">
                    <a:pos x="603" y="1073"/>
                  </a:cxn>
                  <a:cxn ang="0">
                    <a:pos x="584" y="1112"/>
                  </a:cxn>
                  <a:cxn ang="0">
                    <a:pos x="584" y="1132"/>
                  </a:cxn>
                  <a:cxn ang="0">
                    <a:pos x="584" y="1171"/>
                  </a:cxn>
                  <a:cxn ang="0">
                    <a:pos x="350" y="1132"/>
                  </a:cxn>
                  <a:cxn ang="0">
                    <a:pos x="350" y="1093"/>
                  </a:cxn>
                  <a:cxn ang="0">
                    <a:pos x="331" y="1034"/>
                  </a:cxn>
                  <a:cxn ang="0">
                    <a:pos x="311" y="1015"/>
                  </a:cxn>
                  <a:cxn ang="0">
                    <a:pos x="292" y="995"/>
                  </a:cxn>
                  <a:cxn ang="0">
                    <a:pos x="292" y="976"/>
                  </a:cxn>
                  <a:cxn ang="0">
                    <a:pos x="272" y="956"/>
                  </a:cxn>
                  <a:cxn ang="0">
                    <a:pos x="233" y="937"/>
                  </a:cxn>
                  <a:cxn ang="0">
                    <a:pos x="214" y="898"/>
                  </a:cxn>
                  <a:cxn ang="0">
                    <a:pos x="156" y="878"/>
                  </a:cxn>
                  <a:cxn ang="0">
                    <a:pos x="117" y="859"/>
                  </a:cxn>
                  <a:cxn ang="0">
                    <a:pos x="117" y="820"/>
                  </a:cxn>
                  <a:cxn ang="0">
                    <a:pos x="117" y="781"/>
                  </a:cxn>
                  <a:cxn ang="0">
                    <a:pos x="117" y="742"/>
                  </a:cxn>
                  <a:cxn ang="0">
                    <a:pos x="97" y="703"/>
                  </a:cxn>
                  <a:cxn ang="0">
                    <a:pos x="58" y="644"/>
                  </a:cxn>
                  <a:cxn ang="0">
                    <a:pos x="78" y="625"/>
                  </a:cxn>
                  <a:cxn ang="0">
                    <a:pos x="97" y="586"/>
                  </a:cxn>
                  <a:cxn ang="0">
                    <a:pos x="58" y="547"/>
                  </a:cxn>
                  <a:cxn ang="0">
                    <a:pos x="58" y="508"/>
                  </a:cxn>
                  <a:cxn ang="0">
                    <a:pos x="78" y="508"/>
                  </a:cxn>
                  <a:cxn ang="0">
                    <a:pos x="78" y="469"/>
                  </a:cxn>
                  <a:cxn ang="0">
                    <a:pos x="97" y="469"/>
                  </a:cxn>
                  <a:cxn ang="0">
                    <a:pos x="136" y="469"/>
                  </a:cxn>
                  <a:cxn ang="0">
                    <a:pos x="117" y="449"/>
                  </a:cxn>
                  <a:cxn ang="0">
                    <a:pos x="78" y="449"/>
                  </a:cxn>
                  <a:cxn ang="0">
                    <a:pos x="39" y="449"/>
                  </a:cxn>
                  <a:cxn ang="0">
                    <a:pos x="39" y="410"/>
                  </a:cxn>
                  <a:cxn ang="0">
                    <a:pos x="19" y="352"/>
                  </a:cxn>
                  <a:cxn ang="0">
                    <a:pos x="19" y="293"/>
                  </a:cxn>
                  <a:cxn ang="0">
                    <a:pos x="19" y="254"/>
                  </a:cxn>
                  <a:cxn ang="0">
                    <a:pos x="19" y="215"/>
                  </a:cxn>
                  <a:cxn ang="0">
                    <a:pos x="0" y="156"/>
                  </a:cxn>
                  <a:cxn ang="0">
                    <a:pos x="39" y="117"/>
                  </a:cxn>
                  <a:cxn ang="0">
                    <a:pos x="58" y="59"/>
                  </a:cxn>
                  <a:cxn ang="0">
                    <a:pos x="58" y="20"/>
                  </a:cxn>
                  <a:cxn ang="0">
                    <a:pos x="350" y="98"/>
                  </a:cxn>
                </a:cxnLst>
                <a:rect l="0" t="0" r="r" b="b"/>
                <a:pathLst>
                  <a:path w="642" h="1171">
                    <a:moveTo>
                      <a:pt x="350" y="98"/>
                    </a:moveTo>
                    <a:lnTo>
                      <a:pt x="292" y="410"/>
                    </a:lnTo>
                    <a:lnTo>
                      <a:pt x="623" y="917"/>
                    </a:lnTo>
                    <a:lnTo>
                      <a:pt x="623" y="937"/>
                    </a:lnTo>
                    <a:lnTo>
                      <a:pt x="623" y="956"/>
                    </a:lnTo>
                    <a:lnTo>
                      <a:pt x="623" y="976"/>
                    </a:lnTo>
                    <a:lnTo>
                      <a:pt x="642" y="995"/>
                    </a:lnTo>
                    <a:lnTo>
                      <a:pt x="642" y="1015"/>
                    </a:lnTo>
                    <a:lnTo>
                      <a:pt x="623" y="1034"/>
                    </a:lnTo>
                    <a:lnTo>
                      <a:pt x="603" y="1034"/>
                    </a:lnTo>
                    <a:lnTo>
                      <a:pt x="603" y="1054"/>
                    </a:lnTo>
                    <a:lnTo>
                      <a:pt x="603" y="1073"/>
                    </a:lnTo>
                    <a:lnTo>
                      <a:pt x="584" y="1093"/>
                    </a:lnTo>
                    <a:lnTo>
                      <a:pt x="584" y="1112"/>
                    </a:lnTo>
                    <a:lnTo>
                      <a:pt x="564" y="1132"/>
                    </a:lnTo>
                    <a:lnTo>
                      <a:pt x="584" y="1132"/>
                    </a:lnTo>
                    <a:lnTo>
                      <a:pt x="584" y="1152"/>
                    </a:lnTo>
                    <a:lnTo>
                      <a:pt x="584" y="1171"/>
                    </a:lnTo>
                    <a:lnTo>
                      <a:pt x="564" y="1171"/>
                    </a:lnTo>
                    <a:lnTo>
                      <a:pt x="350" y="1132"/>
                    </a:lnTo>
                    <a:lnTo>
                      <a:pt x="350" y="1112"/>
                    </a:lnTo>
                    <a:lnTo>
                      <a:pt x="350" y="1093"/>
                    </a:lnTo>
                    <a:lnTo>
                      <a:pt x="350" y="1054"/>
                    </a:lnTo>
                    <a:lnTo>
                      <a:pt x="331" y="1034"/>
                    </a:lnTo>
                    <a:lnTo>
                      <a:pt x="331" y="1015"/>
                    </a:lnTo>
                    <a:lnTo>
                      <a:pt x="311" y="1015"/>
                    </a:lnTo>
                    <a:lnTo>
                      <a:pt x="311" y="995"/>
                    </a:lnTo>
                    <a:lnTo>
                      <a:pt x="292" y="995"/>
                    </a:lnTo>
                    <a:lnTo>
                      <a:pt x="272" y="995"/>
                    </a:lnTo>
                    <a:lnTo>
                      <a:pt x="292" y="976"/>
                    </a:lnTo>
                    <a:lnTo>
                      <a:pt x="272" y="976"/>
                    </a:lnTo>
                    <a:lnTo>
                      <a:pt x="272" y="956"/>
                    </a:lnTo>
                    <a:lnTo>
                      <a:pt x="272" y="937"/>
                    </a:lnTo>
                    <a:lnTo>
                      <a:pt x="233" y="937"/>
                    </a:lnTo>
                    <a:lnTo>
                      <a:pt x="233" y="917"/>
                    </a:lnTo>
                    <a:lnTo>
                      <a:pt x="214" y="898"/>
                    </a:lnTo>
                    <a:lnTo>
                      <a:pt x="175" y="878"/>
                    </a:lnTo>
                    <a:lnTo>
                      <a:pt x="156" y="878"/>
                    </a:lnTo>
                    <a:lnTo>
                      <a:pt x="136" y="859"/>
                    </a:lnTo>
                    <a:lnTo>
                      <a:pt x="117" y="859"/>
                    </a:lnTo>
                    <a:lnTo>
                      <a:pt x="117" y="839"/>
                    </a:lnTo>
                    <a:lnTo>
                      <a:pt x="117" y="820"/>
                    </a:lnTo>
                    <a:lnTo>
                      <a:pt x="136" y="800"/>
                    </a:lnTo>
                    <a:lnTo>
                      <a:pt x="117" y="781"/>
                    </a:lnTo>
                    <a:lnTo>
                      <a:pt x="117" y="761"/>
                    </a:lnTo>
                    <a:lnTo>
                      <a:pt x="117" y="742"/>
                    </a:lnTo>
                    <a:lnTo>
                      <a:pt x="97" y="722"/>
                    </a:lnTo>
                    <a:lnTo>
                      <a:pt x="97" y="703"/>
                    </a:lnTo>
                    <a:lnTo>
                      <a:pt x="97" y="683"/>
                    </a:lnTo>
                    <a:lnTo>
                      <a:pt x="58" y="644"/>
                    </a:lnTo>
                    <a:lnTo>
                      <a:pt x="58" y="625"/>
                    </a:lnTo>
                    <a:lnTo>
                      <a:pt x="78" y="625"/>
                    </a:lnTo>
                    <a:lnTo>
                      <a:pt x="78" y="586"/>
                    </a:lnTo>
                    <a:lnTo>
                      <a:pt x="97" y="586"/>
                    </a:lnTo>
                    <a:lnTo>
                      <a:pt x="78" y="566"/>
                    </a:lnTo>
                    <a:lnTo>
                      <a:pt x="58" y="547"/>
                    </a:lnTo>
                    <a:lnTo>
                      <a:pt x="58" y="527"/>
                    </a:lnTo>
                    <a:lnTo>
                      <a:pt x="58" y="508"/>
                    </a:lnTo>
                    <a:lnTo>
                      <a:pt x="58" y="488"/>
                    </a:lnTo>
                    <a:lnTo>
                      <a:pt x="78" y="508"/>
                    </a:lnTo>
                    <a:lnTo>
                      <a:pt x="78" y="488"/>
                    </a:lnTo>
                    <a:lnTo>
                      <a:pt x="78" y="469"/>
                    </a:lnTo>
                    <a:lnTo>
                      <a:pt x="78" y="449"/>
                    </a:lnTo>
                    <a:lnTo>
                      <a:pt x="97" y="469"/>
                    </a:lnTo>
                    <a:lnTo>
                      <a:pt x="117" y="469"/>
                    </a:lnTo>
                    <a:lnTo>
                      <a:pt x="136" y="469"/>
                    </a:lnTo>
                    <a:lnTo>
                      <a:pt x="136" y="449"/>
                    </a:lnTo>
                    <a:lnTo>
                      <a:pt x="117" y="449"/>
                    </a:lnTo>
                    <a:lnTo>
                      <a:pt x="97" y="449"/>
                    </a:lnTo>
                    <a:lnTo>
                      <a:pt x="78" y="449"/>
                    </a:lnTo>
                    <a:lnTo>
                      <a:pt x="58" y="449"/>
                    </a:lnTo>
                    <a:lnTo>
                      <a:pt x="39" y="449"/>
                    </a:lnTo>
                    <a:lnTo>
                      <a:pt x="39" y="430"/>
                    </a:lnTo>
                    <a:lnTo>
                      <a:pt x="39" y="410"/>
                    </a:lnTo>
                    <a:lnTo>
                      <a:pt x="39" y="391"/>
                    </a:lnTo>
                    <a:lnTo>
                      <a:pt x="19" y="352"/>
                    </a:lnTo>
                    <a:lnTo>
                      <a:pt x="0" y="332"/>
                    </a:lnTo>
                    <a:lnTo>
                      <a:pt x="19" y="293"/>
                    </a:lnTo>
                    <a:lnTo>
                      <a:pt x="19" y="274"/>
                    </a:lnTo>
                    <a:lnTo>
                      <a:pt x="19" y="254"/>
                    </a:lnTo>
                    <a:lnTo>
                      <a:pt x="19" y="235"/>
                    </a:lnTo>
                    <a:lnTo>
                      <a:pt x="19" y="215"/>
                    </a:lnTo>
                    <a:lnTo>
                      <a:pt x="0" y="176"/>
                    </a:lnTo>
                    <a:lnTo>
                      <a:pt x="0" y="156"/>
                    </a:lnTo>
                    <a:lnTo>
                      <a:pt x="19" y="137"/>
                    </a:lnTo>
                    <a:lnTo>
                      <a:pt x="39" y="117"/>
                    </a:lnTo>
                    <a:lnTo>
                      <a:pt x="39" y="98"/>
                    </a:lnTo>
                    <a:lnTo>
                      <a:pt x="58" y="59"/>
                    </a:lnTo>
                    <a:lnTo>
                      <a:pt x="58" y="39"/>
                    </a:lnTo>
                    <a:lnTo>
                      <a:pt x="58" y="20"/>
                    </a:lnTo>
                    <a:lnTo>
                      <a:pt x="58" y="0"/>
                    </a:lnTo>
                    <a:lnTo>
                      <a:pt x="350" y="98"/>
                    </a:lnTo>
                    <a:close/>
                  </a:path>
                </a:pathLst>
              </a:custGeom>
              <a:solidFill>
                <a:srgbClr val="007400"/>
              </a:solidFill>
              <a:ln w="12700" cmpd="sng">
                <a:solidFill>
                  <a:srgbClr val="000000"/>
                </a:solidFill>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70" name="Freeform 100">
                <a:extLst>
                  <a:ext uri="{FF2B5EF4-FFF2-40B4-BE49-F238E27FC236}">
                    <a16:creationId xmlns:a16="http://schemas.microsoft.com/office/drawing/2014/main" id="{C1D6080A-6750-4E2E-B96B-70FB5A472D79}"/>
                  </a:ext>
                </a:extLst>
              </p:cNvPr>
              <p:cNvSpPr>
                <a:spLocks/>
              </p:cNvSpPr>
              <p:nvPr/>
            </p:nvSpPr>
            <p:spPr bwMode="auto">
              <a:xfrm>
                <a:off x="1695910" y="2171561"/>
                <a:ext cx="923925" cy="722312"/>
              </a:xfrm>
              <a:custGeom>
                <a:avLst/>
                <a:gdLst/>
                <a:ahLst/>
                <a:cxnLst>
                  <a:cxn ang="0">
                    <a:pos x="0" y="409"/>
                  </a:cxn>
                  <a:cxn ang="0">
                    <a:pos x="292" y="507"/>
                  </a:cxn>
                  <a:cxn ang="0">
                    <a:pos x="526" y="565"/>
                  </a:cxn>
                  <a:cxn ang="0">
                    <a:pos x="565" y="370"/>
                  </a:cxn>
                  <a:cxn ang="0">
                    <a:pos x="584" y="351"/>
                  </a:cxn>
                  <a:cxn ang="0">
                    <a:pos x="584" y="331"/>
                  </a:cxn>
                  <a:cxn ang="0">
                    <a:pos x="565" y="312"/>
                  </a:cxn>
                  <a:cxn ang="0">
                    <a:pos x="584" y="292"/>
                  </a:cxn>
                  <a:cxn ang="0">
                    <a:pos x="623" y="253"/>
                  </a:cxn>
                  <a:cxn ang="0">
                    <a:pos x="642" y="214"/>
                  </a:cxn>
                  <a:cxn ang="0">
                    <a:pos x="662" y="195"/>
                  </a:cxn>
                  <a:cxn ang="0">
                    <a:pos x="662" y="175"/>
                  </a:cxn>
                  <a:cxn ang="0">
                    <a:pos x="642" y="175"/>
                  </a:cxn>
                  <a:cxn ang="0">
                    <a:pos x="642" y="156"/>
                  </a:cxn>
                  <a:cxn ang="0">
                    <a:pos x="487" y="117"/>
                  </a:cxn>
                  <a:cxn ang="0">
                    <a:pos x="448" y="97"/>
                  </a:cxn>
                  <a:cxn ang="0">
                    <a:pos x="409" y="117"/>
                  </a:cxn>
                  <a:cxn ang="0">
                    <a:pos x="389" y="117"/>
                  </a:cxn>
                  <a:cxn ang="0">
                    <a:pos x="351" y="117"/>
                  </a:cxn>
                  <a:cxn ang="0">
                    <a:pos x="312" y="97"/>
                  </a:cxn>
                  <a:cxn ang="0">
                    <a:pos x="292" y="97"/>
                  </a:cxn>
                  <a:cxn ang="0">
                    <a:pos x="253" y="78"/>
                  </a:cxn>
                  <a:cxn ang="0">
                    <a:pos x="234" y="78"/>
                  </a:cxn>
                  <a:cxn ang="0">
                    <a:pos x="214" y="58"/>
                  </a:cxn>
                  <a:cxn ang="0">
                    <a:pos x="214" y="39"/>
                  </a:cxn>
                  <a:cxn ang="0">
                    <a:pos x="214" y="19"/>
                  </a:cxn>
                  <a:cxn ang="0">
                    <a:pos x="195" y="0"/>
                  </a:cxn>
                  <a:cxn ang="0">
                    <a:pos x="175" y="0"/>
                  </a:cxn>
                  <a:cxn ang="0">
                    <a:pos x="156" y="0"/>
                  </a:cxn>
                  <a:cxn ang="0">
                    <a:pos x="137" y="19"/>
                  </a:cxn>
                  <a:cxn ang="0">
                    <a:pos x="137" y="58"/>
                  </a:cxn>
                  <a:cxn ang="0">
                    <a:pos x="98" y="136"/>
                  </a:cxn>
                  <a:cxn ang="0">
                    <a:pos x="78" y="175"/>
                  </a:cxn>
                  <a:cxn ang="0">
                    <a:pos x="78" y="214"/>
                  </a:cxn>
                  <a:cxn ang="0">
                    <a:pos x="59" y="234"/>
                  </a:cxn>
                  <a:cxn ang="0">
                    <a:pos x="39" y="253"/>
                  </a:cxn>
                  <a:cxn ang="0">
                    <a:pos x="39" y="273"/>
                  </a:cxn>
                  <a:cxn ang="0">
                    <a:pos x="20" y="292"/>
                  </a:cxn>
                  <a:cxn ang="0">
                    <a:pos x="20" y="312"/>
                  </a:cxn>
                  <a:cxn ang="0">
                    <a:pos x="0" y="312"/>
                  </a:cxn>
                  <a:cxn ang="0">
                    <a:pos x="0" y="331"/>
                  </a:cxn>
                  <a:cxn ang="0">
                    <a:pos x="0" y="351"/>
                  </a:cxn>
                  <a:cxn ang="0">
                    <a:pos x="0" y="370"/>
                  </a:cxn>
                  <a:cxn ang="0">
                    <a:pos x="0" y="390"/>
                  </a:cxn>
                  <a:cxn ang="0">
                    <a:pos x="0" y="409"/>
                  </a:cxn>
                </a:cxnLst>
                <a:rect l="0" t="0" r="r" b="b"/>
                <a:pathLst>
                  <a:path w="662" h="565">
                    <a:moveTo>
                      <a:pt x="0" y="409"/>
                    </a:moveTo>
                    <a:lnTo>
                      <a:pt x="292" y="507"/>
                    </a:lnTo>
                    <a:lnTo>
                      <a:pt x="526" y="565"/>
                    </a:lnTo>
                    <a:lnTo>
                      <a:pt x="565" y="370"/>
                    </a:lnTo>
                    <a:lnTo>
                      <a:pt x="584" y="351"/>
                    </a:lnTo>
                    <a:lnTo>
                      <a:pt x="584" y="331"/>
                    </a:lnTo>
                    <a:lnTo>
                      <a:pt x="565" y="312"/>
                    </a:lnTo>
                    <a:lnTo>
                      <a:pt x="584" y="292"/>
                    </a:lnTo>
                    <a:lnTo>
                      <a:pt x="623" y="253"/>
                    </a:lnTo>
                    <a:lnTo>
                      <a:pt x="642" y="214"/>
                    </a:lnTo>
                    <a:lnTo>
                      <a:pt x="662" y="195"/>
                    </a:lnTo>
                    <a:lnTo>
                      <a:pt x="662" y="175"/>
                    </a:lnTo>
                    <a:lnTo>
                      <a:pt x="642" y="175"/>
                    </a:lnTo>
                    <a:lnTo>
                      <a:pt x="642" y="156"/>
                    </a:lnTo>
                    <a:lnTo>
                      <a:pt x="487" y="117"/>
                    </a:lnTo>
                    <a:lnTo>
                      <a:pt x="448" y="97"/>
                    </a:lnTo>
                    <a:lnTo>
                      <a:pt x="409" y="117"/>
                    </a:lnTo>
                    <a:lnTo>
                      <a:pt x="389" y="117"/>
                    </a:lnTo>
                    <a:lnTo>
                      <a:pt x="351" y="117"/>
                    </a:lnTo>
                    <a:lnTo>
                      <a:pt x="312" y="97"/>
                    </a:lnTo>
                    <a:lnTo>
                      <a:pt x="292" y="97"/>
                    </a:lnTo>
                    <a:lnTo>
                      <a:pt x="253" y="78"/>
                    </a:lnTo>
                    <a:lnTo>
                      <a:pt x="234" y="78"/>
                    </a:lnTo>
                    <a:lnTo>
                      <a:pt x="214" y="58"/>
                    </a:lnTo>
                    <a:lnTo>
                      <a:pt x="214" y="39"/>
                    </a:lnTo>
                    <a:lnTo>
                      <a:pt x="214" y="19"/>
                    </a:lnTo>
                    <a:lnTo>
                      <a:pt x="195" y="0"/>
                    </a:lnTo>
                    <a:lnTo>
                      <a:pt x="175" y="0"/>
                    </a:lnTo>
                    <a:lnTo>
                      <a:pt x="156" y="0"/>
                    </a:lnTo>
                    <a:lnTo>
                      <a:pt x="137" y="19"/>
                    </a:lnTo>
                    <a:lnTo>
                      <a:pt x="137" y="58"/>
                    </a:lnTo>
                    <a:lnTo>
                      <a:pt x="98" y="136"/>
                    </a:lnTo>
                    <a:lnTo>
                      <a:pt x="78" y="175"/>
                    </a:lnTo>
                    <a:lnTo>
                      <a:pt x="78" y="214"/>
                    </a:lnTo>
                    <a:lnTo>
                      <a:pt x="59" y="234"/>
                    </a:lnTo>
                    <a:lnTo>
                      <a:pt x="39" y="253"/>
                    </a:lnTo>
                    <a:lnTo>
                      <a:pt x="39" y="273"/>
                    </a:lnTo>
                    <a:lnTo>
                      <a:pt x="20" y="292"/>
                    </a:lnTo>
                    <a:lnTo>
                      <a:pt x="20" y="312"/>
                    </a:lnTo>
                    <a:lnTo>
                      <a:pt x="0" y="312"/>
                    </a:lnTo>
                    <a:lnTo>
                      <a:pt x="0" y="331"/>
                    </a:lnTo>
                    <a:lnTo>
                      <a:pt x="0" y="351"/>
                    </a:lnTo>
                    <a:lnTo>
                      <a:pt x="0" y="370"/>
                    </a:lnTo>
                    <a:lnTo>
                      <a:pt x="0" y="390"/>
                    </a:lnTo>
                    <a:lnTo>
                      <a:pt x="0" y="409"/>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71" name="Freeform 102">
                <a:extLst>
                  <a:ext uri="{FF2B5EF4-FFF2-40B4-BE49-F238E27FC236}">
                    <a16:creationId xmlns:a16="http://schemas.microsoft.com/office/drawing/2014/main" id="{6C6B1BD2-F695-42EE-82E0-9CC39BA2F9FD}"/>
                  </a:ext>
                </a:extLst>
              </p:cNvPr>
              <p:cNvSpPr>
                <a:spLocks/>
              </p:cNvSpPr>
              <p:nvPr/>
            </p:nvSpPr>
            <p:spPr bwMode="auto">
              <a:xfrm>
                <a:off x="1902700" y="1839899"/>
                <a:ext cx="760412" cy="549275"/>
              </a:xfrm>
              <a:custGeom>
                <a:avLst/>
                <a:gdLst/>
                <a:ahLst/>
                <a:cxnLst>
                  <a:cxn ang="0">
                    <a:pos x="19" y="273"/>
                  </a:cxn>
                  <a:cxn ang="0">
                    <a:pos x="39" y="273"/>
                  </a:cxn>
                  <a:cxn ang="0">
                    <a:pos x="58" y="292"/>
                  </a:cxn>
                  <a:cxn ang="0">
                    <a:pos x="58" y="312"/>
                  </a:cxn>
                  <a:cxn ang="0">
                    <a:pos x="58" y="331"/>
                  </a:cxn>
                  <a:cxn ang="0">
                    <a:pos x="78" y="351"/>
                  </a:cxn>
                  <a:cxn ang="0">
                    <a:pos x="97" y="351"/>
                  </a:cxn>
                  <a:cxn ang="0">
                    <a:pos x="136" y="370"/>
                  </a:cxn>
                  <a:cxn ang="0">
                    <a:pos x="156" y="370"/>
                  </a:cxn>
                  <a:cxn ang="0">
                    <a:pos x="175" y="370"/>
                  </a:cxn>
                  <a:cxn ang="0">
                    <a:pos x="195" y="390"/>
                  </a:cxn>
                  <a:cxn ang="0">
                    <a:pos x="233" y="390"/>
                  </a:cxn>
                  <a:cxn ang="0">
                    <a:pos x="253" y="390"/>
                  </a:cxn>
                  <a:cxn ang="0">
                    <a:pos x="292" y="370"/>
                  </a:cxn>
                  <a:cxn ang="0">
                    <a:pos x="331" y="390"/>
                  </a:cxn>
                  <a:cxn ang="0">
                    <a:pos x="486" y="429"/>
                  </a:cxn>
                  <a:cxn ang="0">
                    <a:pos x="545" y="117"/>
                  </a:cxn>
                  <a:cxn ang="0">
                    <a:pos x="175" y="0"/>
                  </a:cxn>
                  <a:cxn ang="0">
                    <a:pos x="156" y="19"/>
                  </a:cxn>
                  <a:cxn ang="0">
                    <a:pos x="175" y="19"/>
                  </a:cxn>
                  <a:cxn ang="0">
                    <a:pos x="175" y="39"/>
                  </a:cxn>
                  <a:cxn ang="0">
                    <a:pos x="175" y="58"/>
                  </a:cxn>
                  <a:cxn ang="0">
                    <a:pos x="175" y="78"/>
                  </a:cxn>
                  <a:cxn ang="0">
                    <a:pos x="175" y="97"/>
                  </a:cxn>
                  <a:cxn ang="0">
                    <a:pos x="175" y="117"/>
                  </a:cxn>
                  <a:cxn ang="0">
                    <a:pos x="156" y="156"/>
                  </a:cxn>
                  <a:cxn ang="0">
                    <a:pos x="156" y="175"/>
                  </a:cxn>
                  <a:cxn ang="0">
                    <a:pos x="136" y="175"/>
                  </a:cxn>
                  <a:cxn ang="0">
                    <a:pos x="117" y="195"/>
                  </a:cxn>
                  <a:cxn ang="0">
                    <a:pos x="97" y="195"/>
                  </a:cxn>
                  <a:cxn ang="0">
                    <a:pos x="97" y="175"/>
                  </a:cxn>
                  <a:cxn ang="0">
                    <a:pos x="97" y="156"/>
                  </a:cxn>
                  <a:cxn ang="0">
                    <a:pos x="97" y="136"/>
                  </a:cxn>
                  <a:cxn ang="0">
                    <a:pos x="117" y="117"/>
                  </a:cxn>
                  <a:cxn ang="0">
                    <a:pos x="136" y="117"/>
                  </a:cxn>
                  <a:cxn ang="0">
                    <a:pos x="136" y="97"/>
                  </a:cxn>
                  <a:cxn ang="0">
                    <a:pos x="117" y="97"/>
                  </a:cxn>
                  <a:cxn ang="0">
                    <a:pos x="136" y="97"/>
                  </a:cxn>
                  <a:cxn ang="0">
                    <a:pos x="117" y="97"/>
                  </a:cxn>
                  <a:cxn ang="0">
                    <a:pos x="97" y="78"/>
                  </a:cxn>
                  <a:cxn ang="0">
                    <a:pos x="78" y="58"/>
                  </a:cxn>
                  <a:cxn ang="0">
                    <a:pos x="39" y="39"/>
                  </a:cxn>
                  <a:cxn ang="0">
                    <a:pos x="19" y="19"/>
                  </a:cxn>
                  <a:cxn ang="0">
                    <a:pos x="19" y="39"/>
                  </a:cxn>
                  <a:cxn ang="0">
                    <a:pos x="19" y="97"/>
                  </a:cxn>
                  <a:cxn ang="0">
                    <a:pos x="0" y="156"/>
                  </a:cxn>
                  <a:cxn ang="0">
                    <a:pos x="19" y="175"/>
                  </a:cxn>
                  <a:cxn ang="0">
                    <a:pos x="19" y="195"/>
                  </a:cxn>
                  <a:cxn ang="0">
                    <a:pos x="0" y="195"/>
                  </a:cxn>
                  <a:cxn ang="0">
                    <a:pos x="0" y="214"/>
                  </a:cxn>
                  <a:cxn ang="0">
                    <a:pos x="19" y="214"/>
                  </a:cxn>
                  <a:cxn ang="0">
                    <a:pos x="0" y="234"/>
                  </a:cxn>
                  <a:cxn ang="0">
                    <a:pos x="0" y="253"/>
                  </a:cxn>
                  <a:cxn ang="0">
                    <a:pos x="19" y="253"/>
                  </a:cxn>
                  <a:cxn ang="0">
                    <a:pos x="19" y="273"/>
                  </a:cxn>
                </a:cxnLst>
                <a:rect l="0" t="0" r="r" b="b"/>
                <a:pathLst>
                  <a:path w="545" h="429">
                    <a:moveTo>
                      <a:pt x="19" y="273"/>
                    </a:moveTo>
                    <a:lnTo>
                      <a:pt x="39" y="273"/>
                    </a:lnTo>
                    <a:lnTo>
                      <a:pt x="58" y="292"/>
                    </a:lnTo>
                    <a:lnTo>
                      <a:pt x="58" y="312"/>
                    </a:lnTo>
                    <a:lnTo>
                      <a:pt x="58" y="331"/>
                    </a:lnTo>
                    <a:lnTo>
                      <a:pt x="78" y="351"/>
                    </a:lnTo>
                    <a:lnTo>
                      <a:pt x="97" y="351"/>
                    </a:lnTo>
                    <a:lnTo>
                      <a:pt x="136" y="370"/>
                    </a:lnTo>
                    <a:lnTo>
                      <a:pt x="156" y="370"/>
                    </a:lnTo>
                    <a:lnTo>
                      <a:pt x="175" y="370"/>
                    </a:lnTo>
                    <a:lnTo>
                      <a:pt x="195" y="390"/>
                    </a:lnTo>
                    <a:lnTo>
                      <a:pt x="233" y="390"/>
                    </a:lnTo>
                    <a:lnTo>
                      <a:pt x="253" y="390"/>
                    </a:lnTo>
                    <a:lnTo>
                      <a:pt x="292" y="370"/>
                    </a:lnTo>
                    <a:lnTo>
                      <a:pt x="331" y="390"/>
                    </a:lnTo>
                    <a:lnTo>
                      <a:pt x="486" y="429"/>
                    </a:lnTo>
                    <a:lnTo>
                      <a:pt x="545" y="117"/>
                    </a:lnTo>
                    <a:lnTo>
                      <a:pt x="175" y="0"/>
                    </a:lnTo>
                    <a:lnTo>
                      <a:pt x="156" y="19"/>
                    </a:lnTo>
                    <a:lnTo>
                      <a:pt x="175" y="19"/>
                    </a:lnTo>
                    <a:lnTo>
                      <a:pt x="175" y="39"/>
                    </a:lnTo>
                    <a:lnTo>
                      <a:pt x="175" y="58"/>
                    </a:lnTo>
                    <a:lnTo>
                      <a:pt x="175" y="78"/>
                    </a:lnTo>
                    <a:lnTo>
                      <a:pt x="175" y="97"/>
                    </a:lnTo>
                    <a:lnTo>
                      <a:pt x="175" y="117"/>
                    </a:lnTo>
                    <a:lnTo>
                      <a:pt x="156" y="156"/>
                    </a:lnTo>
                    <a:lnTo>
                      <a:pt x="156" y="175"/>
                    </a:lnTo>
                    <a:lnTo>
                      <a:pt x="136" y="175"/>
                    </a:lnTo>
                    <a:lnTo>
                      <a:pt x="117" y="195"/>
                    </a:lnTo>
                    <a:lnTo>
                      <a:pt x="97" y="195"/>
                    </a:lnTo>
                    <a:lnTo>
                      <a:pt x="97" y="175"/>
                    </a:lnTo>
                    <a:lnTo>
                      <a:pt x="97" y="156"/>
                    </a:lnTo>
                    <a:lnTo>
                      <a:pt x="97" y="136"/>
                    </a:lnTo>
                    <a:lnTo>
                      <a:pt x="117" y="117"/>
                    </a:lnTo>
                    <a:lnTo>
                      <a:pt x="136" y="117"/>
                    </a:lnTo>
                    <a:lnTo>
                      <a:pt x="136" y="97"/>
                    </a:lnTo>
                    <a:lnTo>
                      <a:pt x="117" y="97"/>
                    </a:lnTo>
                    <a:lnTo>
                      <a:pt x="136" y="97"/>
                    </a:lnTo>
                    <a:lnTo>
                      <a:pt x="117" y="97"/>
                    </a:lnTo>
                    <a:lnTo>
                      <a:pt x="97" y="78"/>
                    </a:lnTo>
                    <a:lnTo>
                      <a:pt x="78" y="58"/>
                    </a:lnTo>
                    <a:lnTo>
                      <a:pt x="39" y="39"/>
                    </a:lnTo>
                    <a:lnTo>
                      <a:pt x="19" y="19"/>
                    </a:lnTo>
                    <a:lnTo>
                      <a:pt x="19" y="39"/>
                    </a:lnTo>
                    <a:lnTo>
                      <a:pt x="19" y="97"/>
                    </a:lnTo>
                    <a:lnTo>
                      <a:pt x="0" y="156"/>
                    </a:lnTo>
                    <a:lnTo>
                      <a:pt x="19" y="175"/>
                    </a:lnTo>
                    <a:lnTo>
                      <a:pt x="19" y="195"/>
                    </a:lnTo>
                    <a:lnTo>
                      <a:pt x="0" y="195"/>
                    </a:lnTo>
                    <a:lnTo>
                      <a:pt x="0" y="214"/>
                    </a:lnTo>
                    <a:lnTo>
                      <a:pt x="19" y="214"/>
                    </a:lnTo>
                    <a:lnTo>
                      <a:pt x="0" y="234"/>
                    </a:lnTo>
                    <a:lnTo>
                      <a:pt x="0" y="253"/>
                    </a:lnTo>
                    <a:lnTo>
                      <a:pt x="19" y="253"/>
                    </a:lnTo>
                    <a:lnTo>
                      <a:pt x="19" y="273"/>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72" name="Freeform 104">
                <a:extLst>
                  <a:ext uri="{FF2B5EF4-FFF2-40B4-BE49-F238E27FC236}">
                    <a16:creationId xmlns:a16="http://schemas.microsoft.com/office/drawing/2014/main" id="{E14AC2FF-C8E6-4E02-93DC-009CCE873AFE}"/>
                  </a:ext>
                </a:extLst>
              </p:cNvPr>
              <p:cNvSpPr>
                <a:spLocks/>
              </p:cNvSpPr>
              <p:nvPr/>
            </p:nvSpPr>
            <p:spPr bwMode="auto">
              <a:xfrm>
                <a:off x="2714705" y="2014530"/>
                <a:ext cx="1168400" cy="698500"/>
              </a:xfrm>
              <a:custGeom>
                <a:avLst/>
                <a:gdLst/>
                <a:ahLst/>
                <a:cxnLst>
                  <a:cxn ang="0">
                    <a:pos x="19" y="0"/>
                  </a:cxn>
                  <a:cxn ang="0">
                    <a:pos x="0" y="98"/>
                  </a:cxn>
                  <a:cxn ang="0">
                    <a:pos x="19" y="117"/>
                  </a:cxn>
                  <a:cxn ang="0">
                    <a:pos x="19" y="156"/>
                  </a:cxn>
                  <a:cxn ang="0">
                    <a:pos x="39" y="176"/>
                  </a:cxn>
                  <a:cxn ang="0">
                    <a:pos x="58" y="195"/>
                  </a:cxn>
                  <a:cxn ang="0">
                    <a:pos x="58" y="234"/>
                  </a:cxn>
                  <a:cxn ang="0">
                    <a:pos x="78" y="254"/>
                  </a:cxn>
                  <a:cxn ang="0">
                    <a:pos x="97" y="254"/>
                  </a:cxn>
                  <a:cxn ang="0">
                    <a:pos x="97" y="273"/>
                  </a:cxn>
                  <a:cxn ang="0">
                    <a:pos x="78" y="293"/>
                  </a:cxn>
                  <a:cxn ang="0">
                    <a:pos x="58" y="312"/>
                  </a:cxn>
                  <a:cxn ang="0">
                    <a:pos x="58" y="351"/>
                  </a:cxn>
                  <a:cxn ang="0">
                    <a:pos x="58" y="371"/>
                  </a:cxn>
                  <a:cxn ang="0">
                    <a:pos x="78" y="371"/>
                  </a:cxn>
                  <a:cxn ang="0">
                    <a:pos x="97" y="371"/>
                  </a:cxn>
                  <a:cxn ang="0">
                    <a:pos x="97" y="390"/>
                  </a:cxn>
                  <a:cxn ang="0">
                    <a:pos x="117" y="429"/>
                  </a:cxn>
                  <a:cxn ang="0">
                    <a:pos x="117" y="449"/>
                  </a:cxn>
                  <a:cxn ang="0">
                    <a:pos x="117" y="468"/>
                  </a:cxn>
                  <a:cxn ang="0">
                    <a:pos x="136" y="468"/>
                  </a:cxn>
                  <a:cxn ang="0">
                    <a:pos x="136" y="488"/>
                  </a:cxn>
                  <a:cxn ang="0">
                    <a:pos x="136" y="507"/>
                  </a:cxn>
                  <a:cxn ang="0">
                    <a:pos x="155" y="527"/>
                  </a:cxn>
                  <a:cxn ang="0">
                    <a:pos x="175" y="527"/>
                  </a:cxn>
                  <a:cxn ang="0">
                    <a:pos x="194" y="527"/>
                  </a:cxn>
                  <a:cxn ang="0">
                    <a:pos x="233" y="507"/>
                  </a:cxn>
                  <a:cxn ang="0">
                    <a:pos x="253" y="527"/>
                  </a:cxn>
                  <a:cxn ang="0">
                    <a:pos x="272" y="507"/>
                  </a:cxn>
                  <a:cxn ang="0">
                    <a:pos x="272" y="527"/>
                  </a:cxn>
                  <a:cxn ang="0">
                    <a:pos x="292" y="527"/>
                  </a:cxn>
                  <a:cxn ang="0">
                    <a:pos x="292" y="488"/>
                  </a:cxn>
                  <a:cxn ang="0">
                    <a:pos x="486" y="507"/>
                  </a:cxn>
                  <a:cxn ang="0">
                    <a:pos x="642" y="527"/>
                  </a:cxn>
                  <a:cxn ang="0">
                    <a:pos x="798" y="546"/>
                  </a:cxn>
                  <a:cxn ang="0">
                    <a:pos x="817" y="449"/>
                  </a:cxn>
                  <a:cxn ang="0">
                    <a:pos x="837" y="117"/>
                  </a:cxn>
                  <a:cxn ang="0">
                    <a:pos x="584" y="98"/>
                  </a:cxn>
                  <a:cxn ang="0">
                    <a:pos x="350" y="59"/>
                  </a:cxn>
                  <a:cxn ang="0">
                    <a:pos x="19" y="0"/>
                  </a:cxn>
                </a:cxnLst>
                <a:rect l="0" t="0" r="r" b="b"/>
                <a:pathLst>
                  <a:path w="837" h="546">
                    <a:moveTo>
                      <a:pt x="19" y="0"/>
                    </a:moveTo>
                    <a:lnTo>
                      <a:pt x="0" y="98"/>
                    </a:lnTo>
                    <a:lnTo>
                      <a:pt x="19" y="117"/>
                    </a:lnTo>
                    <a:lnTo>
                      <a:pt x="19" y="156"/>
                    </a:lnTo>
                    <a:lnTo>
                      <a:pt x="39" y="176"/>
                    </a:lnTo>
                    <a:lnTo>
                      <a:pt x="58" y="195"/>
                    </a:lnTo>
                    <a:lnTo>
                      <a:pt x="58" y="234"/>
                    </a:lnTo>
                    <a:lnTo>
                      <a:pt x="78" y="254"/>
                    </a:lnTo>
                    <a:lnTo>
                      <a:pt x="97" y="254"/>
                    </a:lnTo>
                    <a:lnTo>
                      <a:pt x="97" y="273"/>
                    </a:lnTo>
                    <a:lnTo>
                      <a:pt x="78" y="293"/>
                    </a:lnTo>
                    <a:lnTo>
                      <a:pt x="58" y="312"/>
                    </a:lnTo>
                    <a:lnTo>
                      <a:pt x="58" y="351"/>
                    </a:lnTo>
                    <a:lnTo>
                      <a:pt x="58" y="371"/>
                    </a:lnTo>
                    <a:lnTo>
                      <a:pt x="78" y="371"/>
                    </a:lnTo>
                    <a:lnTo>
                      <a:pt x="97" y="371"/>
                    </a:lnTo>
                    <a:lnTo>
                      <a:pt x="97" y="390"/>
                    </a:lnTo>
                    <a:lnTo>
                      <a:pt x="117" y="429"/>
                    </a:lnTo>
                    <a:lnTo>
                      <a:pt x="117" y="449"/>
                    </a:lnTo>
                    <a:lnTo>
                      <a:pt x="117" y="468"/>
                    </a:lnTo>
                    <a:lnTo>
                      <a:pt x="136" y="468"/>
                    </a:lnTo>
                    <a:lnTo>
                      <a:pt x="136" y="488"/>
                    </a:lnTo>
                    <a:lnTo>
                      <a:pt x="136" y="507"/>
                    </a:lnTo>
                    <a:lnTo>
                      <a:pt x="155" y="527"/>
                    </a:lnTo>
                    <a:lnTo>
                      <a:pt x="175" y="527"/>
                    </a:lnTo>
                    <a:lnTo>
                      <a:pt x="194" y="527"/>
                    </a:lnTo>
                    <a:lnTo>
                      <a:pt x="233" y="507"/>
                    </a:lnTo>
                    <a:lnTo>
                      <a:pt x="253" y="527"/>
                    </a:lnTo>
                    <a:lnTo>
                      <a:pt x="272" y="507"/>
                    </a:lnTo>
                    <a:lnTo>
                      <a:pt x="272" y="527"/>
                    </a:lnTo>
                    <a:lnTo>
                      <a:pt x="292" y="527"/>
                    </a:lnTo>
                    <a:lnTo>
                      <a:pt x="292" y="488"/>
                    </a:lnTo>
                    <a:lnTo>
                      <a:pt x="486" y="507"/>
                    </a:lnTo>
                    <a:lnTo>
                      <a:pt x="642" y="527"/>
                    </a:lnTo>
                    <a:lnTo>
                      <a:pt x="798" y="546"/>
                    </a:lnTo>
                    <a:lnTo>
                      <a:pt x="817" y="449"/>
                    </a:lnTo>
                    <a:lnTo>
                      <a:pt x="837" y="117"/>
                    </a:lnTo>
                    <a:lnTo>
                      <a:pt x="584" y="98"/>
                    </a:lnTo>
                    <a:lnTo>
                      <a:pt x="350" y="59"/>
                    </a:lnTo>
                    <a:lnTo>
                      <a:pt x="19" y="0"/>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73" name="Freeform 10">
                <a:extLst>
                  <a:ext uri="{FF2B5EF4-FFF2-40B4-BE49-F238E27FC236}">
                    <a16:creationId xmlns:a16="http://schemas.microsoft.com/office/drawing/2014/main" id="{885BE354-5A59-4E9D-8D8E-A241A722D402}"/>
                  </a:ext>
                </a:extLst>
              </p:cNvPr>
              <p:cNvSpPr>
                <a:spLocks/>
              </p:cNvSpPr>
              <p:nvPr/>
            </p:nvSpPr>
            <p:spPr bwMode="auto">
              <a:xfrm>
                <a:off x="3051254" y="2643180"/>
                <a:ext cx="788987" cy="623888"/>
              </a:xfrm>
              <a:custGeom>
                <a:avLst/>
                <a:gdLst/>
                <a:ahLst/>
                <a:cxnLst>
                  <a:cxn ang="0">
                    <a:pos x="545" y="488"/>
                  </a:cxn>
                  <a:cxn ang="0">
                    <a:pos x="292" y="468"/>
                  </a:cxn>
                  <a:cxn ang="0">
                    <a:pos x="136" y="449"/>
                  </a:cxn>
                  <a:cxn ang="0">
                    <a:pos x="0" y="410"/>
                  </a:cxn>
                  <a:cxn ang="0">
                    <a:pos x="59" y="0"/>
                  </a:cxn>
                  <a:cxn ang="0">
                    <a:pos x="253" y="19"/>
                  </a:cxn>
                  <a:cxn ang="0">
                    <a:pos x="409" y="39"/>
                  </a:cxn>
                  <a:cxn ang="0">
                    <a:pos x="565" y="58"/>
                  </a:cxn>
                  <a:cxn ang="0">
                    <a:pos x="545" y="273"/>
                  </a:cxn>
                  <a:cxn ang="0">
                    <a:pos x="545" y="488"/>
                  </a:cxn>
                </a:cxnLst>
                <a:rect l="0" t="0" r="r" b="b"/>
                <a:pathLst>
                  <a:path w="565" h="488">
                    <a:moveTo>
                      <a:pt x="545" y="488"/>
                    </a:moveTo>
                    <a:lnTo>
                      <a:pt x="292" y="468"/>
                    </a:lnTo>
                    <a:lnTo>
                      <a:pt x="136" y="449"/>
                    </a:lnTo>
                    <a:lnTo>
                      <a:pt x="0" y="410"/>
                    </a:lnTo>
                    <a:lnTo>
                      <a:pt x="59" y="0"/>
                    </a:lnTo>
                    <a:lnTo>
                      <a:pt x="253" y="19"/>
                    </a:lnTo>
                    <a:lnTo>
                      <a:pt x="409" y="39"/>
                    </a:lnTo>
                    <a:lnTo>
                      <a:pt x="565" y="58"/>
                    </a:lnTo>
                    <a:lnTo>
                      <a:pt x="545" y="273"/>
                    </a:lnTo>
                    <a:lnTo>
                      <a:pt x="545" y="488"/>
                    </a:lnTo>
                  </a:path>
                </a:pathLst>
              </a:custGeom>
              <a:solidFill>
                <a:srgbClr val="0074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63" name="Text Box 146">
              <a:extLst>
                <a:ext uri="{FF2B5EF4-FFF2-40B4-BE49-F238E27FC236}">
                  <a16:creationId xmlns:a16="http://schemas.microsoft.com/office/drawing/2014/main" id="{00911D99-65A4-4768-BC08-E1AC23F8C9D6}"/>
                </a:ext>
              </a:extLst>
            </p:cNvPr>
            <p:cNvSpPr txBox="1">
              <a:spLocks noChangeArrowheads="1"/>
            </p:cNvSpPr>
            <p:nvPr/>
          </p:nvSpPr>
          <p:spPr bwMode="auto">
            <a:xfrm>
              <a:off x="267019" y="2090796"/>
              <a:ext cx="1492716" cy="552202"/>
            </a:xfrm>
            <a:prstGeom prst="rect">
              <a:avLst/>
            </a:prstGeom>
            <a:noFill/>
            <a:ln w="9525">
              <a:noFill/>
              <a:miter lim="800000"/>
              <a:headEnd type="none" w="sm" len="sm"/>
              <a:tailEnd type="none" w="sm" len="sm"/>
            </a:ln>
          </p:spPr>
          <p:txBody>
            <a:bodyPr wrap="none">
              <a:spAutoFit/>
            </a:bodyPr>
            <a:lstStyle/>
            <a:p>
              <a:pPr algn="ctr" eaLnBrk="0" fontAlgn="base" hangingPunct="0">
                <a:lnSpc>
                  <a:spcPct val="90000"/>
                </a:lnSpc>
                <a:spcBef>
                  <a:spcPct val="0"/>
                </a:spcBef>
                <a:spcAft>
                  <a:spcPct val="0"/>
                </a:spcAft>
                <a:defRPr/>
              </a:pPr>
              <a:r>
                <a:rPr lang="en-US" sz="1100" b="1">
                  <a:ln w="3175">
                    <a:solidFill>
                      <a:prstClr val="black">
                        <a:alpha val="10000"/>
                      </a:prstClr>
                    </a:solidFill>
                  </a:ln>
                  <a:latin typeface="Arial Black"/>
                  <a:ea typeface="ＭＳ Ｐゴシック"/>
                  <a:cs typeface="Arial Black"/>
                </a:rPr>
                <a:t>Ames</a:t>
              </a:r>
              <a:br>
                <a:rPr lang="en-US" sz="1100" b="1">
                  <a:ln w="3175">
                    <a:solidFill>
                      <a:prstClr val="black">
                        <a:alpha val="10000"/>
                      </a:prstClr>
                    </a:solidFill>
                  </a:ln>
                  <a:latin typeface="Arial Black"/>
                  <a:ea typeface="ＭＳ Ｐゴシック"/>
                  <a:cs typeface="Arial Black"/>
                </a:rPr>
              </a:br>
              <a:r>
                <a:rPr lang="en-US" sz="1100" b="1">
                  <a:ln w="3175">
                    <a:solidFill>
                      <a:prstClr val="black">
                        <a:alpha val="10000"/>
                      </a:prstClr>
                    </a:solidFill>
                  </a:ln>
                  <a:latin typeface="Arial Black"/>
                  <a:ea typeface="ＭＳ Ｐゴシック"/>
                  <a:cs typeface="Arial Black"/>
                </a:rPr>
                <a:t>Research Center</a:t>
              </a:r>
            </a:p>
            <a:p>
              <a:pPr algn="ctr" eaLnBrk="0" fontAlgn="base" hangingPunct="0">
                <a:lnSpc>
                  <a:spcPct val="90000"/>
                </a:lnSpc>
                <a:spcBef>
                  <a:spcPct val="0"/>
                </a:spcBef>
                <a:spcAft>
                  <a:spcPct val="0"/>
                </a:spcAft>
                <a:defRPr/>
              </a:pPr>
              <a:r>
                <a:rPr lang="en-US" sz="1100">
                  <a:latin typeface="Arial" charset="0"/>
                  <a:ea typeface="ＭＳ Ｐゴシック"/>
                </a:rPr>
                <a:t>Mountain View, CA</a:t>
              </a:r>
            </a:p>
          </p:txBody>
        </p:sp>
        <p:sp>
          <p:nvSpPr>
            <p:cNvPr id="64" name="Oval 147">
              <a:extLst>
                <a:ext uri="{FF2B5EF4-FFF2-40B4-BE49-F238E27FC236}">
                  <a16:creationId xmlns:a16="http://schemas.microsoft.com/office/drawing/2014/main" id="{E84F34D6-88C2-476F-B6CF-952CDF493AD8}"/>
                </a:ext>
              </a:extLst>
            </p:cNvPr>
            <p:cNvSpPr>
              <a:spLocks noChangeArrowheads="1"/>
            </p:cNvSpPr>
            <p:nvPr/>
          </p:nvSpPr>
          <p:spPr bwMode="auto">
            <a:xfrm flipH="1" flipV="1">
              <a:off x="1705054" y="3294062"/>
              <a:ext cx="68263" cy="65088"/>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rot="10800000" wrap="none" anchor="ctr"/>
            <a:lstStyle/>
            <a:p>
              <a:pPr algn="ctr" eaLnBrk="0" fontAlgn="base" hangingPunct="0">
                <a:spcBef>
                  <a:spcPct val="0"/>
                </a:spcBef>
                <a:spcAft>
                  <a:spcPct val="0"/>
                </a:spcAft>
                <a:defRPr/>
              </a:pPr>
              <a:endParaRPr lang="en-US" sz="2400">
                <a:latin typeface="Arial" charset="0"/>
                <a:ea typeface="ＭＳ Ｐゴシック"/>
              </a:endParaRPr>
            </a:p>
          </p:txBody>
        </p:sp>
        <p:sp>
          <p:nvSpPr>
            <p:cNvPr id="65" name="Line 151">
              <a:extLst>
                <a:ext uri="{FF2B5EF4-FFF2-40B4-BE49-F238E27FC236}">
                  <a16:creationId xmlns:a16="http://schemas.microsoft.com/office/drawing/2014/main" id="{8DDC89B9-D484-4BB7-B51B-CA9AD5339EC3}"/>
                </a:ext>
              </a:extLst>
            </p:cNvPr>
            <p:cNvSpPr>
              <a:spLocks noChangeShapeType="1"/>
            </p:cNvSpPr>
            <p:nvPr/>
          </p:nvSpPr>
          <p:spPr bwMode="auto">
            <a:xfrm>
              <a:off x="1272547" y="2618347"/>
              <a:ext cx="427745" cy="688415"/>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nvGrpSpPr>
          <p:cNvPr id="74" name="Group 73">
            <a:extLst>
              <a:ext uri="{FF2B5EF4-FFF2-40B4-BE49-F238E27FC236}">
                <a16:creationId xmlns:a16="http://schemas.microsoft.com/office/drawing/2014/main" id="{C4D86DD4-0DCA-4B62-A1CD-807C94A7935F}"/>
              </a:ext>
            </a:extLst>
          </p:cNvPr>
          <p:cNvGrpSpPr/>
          <p:nvPr/>
        </p:nvGrpSpPr>
        <p:grpSpPr>
          <a:xfrm>
            <a:off x="3073101" y="2238055"/>
            <a:ext cx="3670280" cy="4141329"/>
            <a:chOff x="1587520" y="2161854"/>
            <a:chExt cx="3670280" cy="4141329"/>
          </a:xfrm>
        </p:grpSpPr>
        <p:grpSp>
          <p:nvGrpSpPr>
            <p:cNvPr id="75" name="Group 74">
              <a:extLst>
                <a:ext uri="{FF2B5EF4-FFF2-40B4-BE49-F238E27FC236}">
                  <a16:creationId xmlns:a16="http://schemas.microsoft.com/office/drawing/2014/main" id="{6F4AB3A0-3750-4CE1-8A9D-E529F1BC8904}"/>
                </a:ext>
              </a:extLst>
            </p:cNvPr>
            <p:cNvGrpSpPr/>
            <p:nvPr/>
          </p:nvGrpSpPr>
          <p:grpSpPr>
            <a:xfrm>
              <a:off x="3039938" y="2161854"/>
              <a:ext cx="1926682" cy="3177116"/>
              <a:chOff x="3019112" y="2141101"/>
              <a:chExt cx="1926682" cy="3177116"/>
            </a:xfrm>
          </p:grpSpPr>
          <p:sp>
            <p:nvSpPr>
              <p:cNvPr id="82" name="Freeform 6">
                <a:extLst>
                  <a:ext uri="{FF2B5EF4-FFF2-40B4-BE49-F238E27FC236}">
                    <a16:creationId xmlns:a16="http://schemas.microsoft.com/office/drawing/2014/main" id="{D6FF44AD-43F7-4FCB-9B77-2EC5D97CC593}"/>
                  </a:ext>
                </a:extLst>
              </p:cNvPr>
              <p:cNvSpPr>
                <a:spLocks/>
              </p:cNvSpPr>
              <p:nvPr/>
            </p:nvSpPr>
            <p:spPr bwMode="auto">
              <a:xfrm>
                <a:off x="3837122" y="2141101"/>
                <a:ext cx="760413" cy="449262"/>
              </a:xfrm>
              <a:custGeom>
                <a:avLst/>
                <a:gdLst/>
                <a:ahLst/>
                <a:cxnLst>
                  <a:cxn ang="0">
                    <a:pos x="20" y="0"/>
                  </a:cxn>
                  <a:cxn ang="0">
                    <a:pos x="0" y="332"/>
                  </a:cxn>
                  <a:cxn ang="0">
                    <a:pos x="331" y="351"/>
                  </a:cxn>
                  <a:cxn ang="0">
                    <a:pos x="545" y="351"/>
                  </a:cxn>
                  <a:cxn ang="0">
                    <a:pos x="545" y="312"/>
                  </a:cxn>
                  <a:cxn ang="0">
                    <a:pos x="525" y="293"/>
                  </a:cxn>
                  <a:cxn ang="0">
                    <a:pos x="525" y="273"/>
                  </a:cxn>
                  <a:cxn ang="0">
                    <a:pos x="525" y="195"/>
                  </a:cxn>
                  <a:cxn ang="0">
                    <a:pos x="506" y="176"/>
                  </a:cxn>
                  <a:cxn ang="0">
                    <a:pos x="506" y="137"/>
                  </a:cxn>
                  <a:cxn ang="0">
                    <a:pos x="506" y="78"/>
                  </a:cxn>
                  <a:cxn ang="0">
                    <a:pos x="506" y="59"/>
                  </a:cxn>
                  <a:cxn ang="0">
                    <a:pos x="487" y="20"/>
                  </a:cxn>
                  <a:cxn ang="0">
                    <a:pos x="253" y="20"/>
                  </a:cxn>
                  <a:cxn ang="0">
                    <a:pos x="20" y="0"/>
                  </a:cxn>
                </a:cxnLst>
                <a:rect l="0" t="0" r="r" b="b"/>
                <a:pathLst>
                  <a:path w="545" h="351">
                    <a:moveTo>
                      <a:pt x="20" y="0"/>
                    </a:moveTo>
                    <a:lnTo>
                      <a:pt x="0" y="332"/>
                    </a:lnTo>
                    <a:lnTo>
                      <a:pt x="331" y="351"/>
                    </a:lnTo>
                    <a:lnTo>
                      <a:pt x="545" y="351"/>
                    </a:lnTo>
                    <a:lnTo>
                      <a:pt x="545" y="312"/>
                    </a:lnTo>
                    <a:lnTo>
                      <a:pt x="525" y="293"/>
                    </a:lnTo>
                    <a:lnTo>
                      <a:pt x="525" y="273"/>
                    </a:lnTo>
                    <a:lnTo>
                      <a:pt x="525" y="195"/>
                    </a:lnTo>
                    <a:lnTo>
                      <a:pt x="506" y="176"/>
                    </a:lnTo>
                    <a:lnTo>
                      <a:pt x="506" y="137"/>
                    </a:lnTo>
                    <a:lnTo>
                      <a:pt x="506" y="78"/>
                    </a:lnTo>
                    <a:lnTo>
                      <a:pt x="506" y="59"/>
                    </a:lnTo>
                    <a:lnTo>
                      <a:pt x="487" y="20"/>
                    </a:lnTo>
                    <a:lnTo>
                      <a:pt x="253" y="20"/>
                    </a:lnTo>
                    <a:lnTo>
                      <a:pt x="20" y="0"/>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3" name="Freeform 8">
                <a:extLst>
                  <a:ext uri="{FF2B5EF4-FFF2-40B4-BE49-F238E27FC236}">
                    <a16:creationId xmlns:a16="http://schemas.microsoft.com/office/drawing/2014/main" id="{5AF2FA99-7116-44FA-8E34-C2F6FB688BF3}"/>
                  </a:ext>
                </a:extLst>
              </p:cNvPr>
              <p:cNvSpPr>
                <a:spLocks/>
              </p:cNvSpPr>
              <p:nvPr/>
            </p:nvSpPr>
            <p:spPr bwMode="auto">
              <a:xfrm>
                <a:off x="3783147" y="2564963"/>
                <a:ext cx="814388" cy="500063"/>
              </a:xfrm>
              <a:custGeom>
                <a:avLst/>
                <a:gdLst/>
                <a:ahLst/>
                <a:cxnLst>
                  <a:cxn ang="0">
                    <a:pos x="584" y="292"/>
                  </a:cxn>
                  <a:cxn ang="0">
                    <a:pos x="584" y="312"/>
                  </a:cxn>
                  <a:cxn ang="0">
                    <a:pos x="584" y="332"/>
                  </a:cxn>
                  <a:cxn ang="0">
                    <a:pos x="584" y="351"/>
                  </a:cxn>
                  <a:cxn ang="0">
                    <a:pos x="584" y="390"/>
                  </a:cxn>
                  <a:cxn ang="0">
                    <a:pos x="564" y="390"/>
                  </a:cxn>
                  <a:cxn ang="0">
                    <a:pos x="545" y="371"/>
                  </a:cxn>
                  <a:cxn ang="0">
                    <a:pos x="526" y="371"/>
                  </a:cxn>
                  <a:cxn ang="0">
                    <a:pos x="526" y="351"/>
                  </a:cxn>
                  <a:cxn ang="0">
                    <a:pos x="506" y="351"/>
                  </a:cxn>
                  <a:cxn ang="0">
                    <a:pos x="467" y="371"/>
                  </a:cxn>
                  <a:cxn ang="0">
                    <a:pos x="448" y="351"/>
                  </a:cxn>
                  <a:cxn ang="0">
                    <a:pos x="428" y="351"/>
                  </a:cxn>
                  <a:cxn ang="0">
                    <a:pos x="409" y="332"/>
                  </a:cxn>
                  <a:cxn ang="0">
                    <a:pos x="0" y="312"/>
                  </a:cxn>
                  <a:cxn ang="0">
                    <a:pos x="39" y="0"/>
                  </a:cxn>
                  <a:cxn ang="0">
                    <a:pos x="370" y="19"/>
                  </a:cxn>
                  <a:cxn ang="0">
                    <a:pos x="584" y="19"/>
                  </a:cxn>
                  <a:cxn ang="0">
                    <a:pos x="564" y="58"/>
                  </a:cxn>
                  <a:cxn ang="0">
                    <a:pos x="564" y="78"/>
                  </a:cxn>
                  <a:cxn ang="0">
                    <a:pos x="584" y="78"/>
                  </a:cxn>
                  <a:cxn ang="0">
                    <a:pos x="584" y="97"/>
                  </a:cxn>
                  <a:cxn ang="0">
                    <a:pos x="584" y="292"/>
                  </a:cxn>
                </a:cxnLst>
                <a:rect l="0" t="0" r="r" b="b"/>
                <a:pathLst>
                  <a:path w="584" h="390">
                    <a:moveTo>
                      <a:pt x="584" y="292"/>
                    </a:moveTo>
                    <a:lnTo>
                      <a:pt x="584" y="312"/>
                    </a:lnTo>
                    <a:lnTo>
                      <a:pt x="584" y="332"/>
                    </a:lnTo>
                    <a:lnTo>
                      <a:pt x="584" y="351"/>
                    </a:lnTo>
                    <a:lnTo>
                      <a:pt x="584" y="390"/>
                    </a:lnTo>
                    <a:lnTo>
                      <a:pt x="564" y="390"/>
                    </a:lnTo>
                    <a:lnTo>
                      <a:pt x="545" y="371"/>
                    </a:lnTo>
                    <a:lnTo>
                      <a:pt x="526" y="371"/>
                    </a:lnTo>
                    <a:lnTo>
                      <a:pt x="526" y="351"/>
                    </a:lnTo>
                    <a:lnTo>
                      <a:pt x="506" y="351"/>
                    </a:lnTo>
                    <a:lnTo>
                      <a:pt x="467" y="371"/>
                    </a:lnTo>
                    <a:lnTo>
                      <a:pt x="448" y="351"/>
                    </a:lnTo>
                    <a:lnTo>
                      <a:pt x="428" y="351"/>
                    </a:lnTo>
                    <a:lnTo>
                      <a:pt x="409" y="332"/>
                    </a:lnTo>
                    <a:lnTo>
                      <a:pt x="0" y="312"/>
                    </a:lnTo>
                    <a:lnTo>
                      <a:pt x="39" y="0"/>
                    </a:lnTo>
                    <a:lnTo>
                      <a:pt x="370" y="19"/>
                    </a:lnTo>
                    <a:lnTo>
                      <a:pt x="584" y="19"/>
                    </a:lnTo>
                    <a:lnTo>
                      <a:pt x="564" y="58"/>
                    </a:lnTo>
                    <a:lnTo>
                      <a:pt x="564" y="78"/>
                    </a:lnTo>
                    <a:lnTo>
                      <a:pt x="584" y="78"/>
                    </a:lnTo>
                    <a:lnTo>
                      <a:pt x="584" y="97"/>
                    </a:lnTo>
                    <a:lnTo>
                      <a:pt x="584" y="292"/>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4" name="Freeform 28">
                <a:extLst>
                  <a:ext uri="{FF2B5EF4-FFF2-40B4-BE49-F238E27FC236}">
                    <a16:creationId xmlns:a16="http://schemas.microsoft.com/office/drawing/2014/main" id="{DDF9B3E4-EC3A-4A27-BE98-49EF4140D0D8}"/>
                  </a:ext>
                </a:extLst>
              </p:cNvPr>
              <p:cNvSpPr>
                <a:spLocks/>
              </p:cNvSpPr>
              <p:nvPr/>
            </p:nvSpPr>
            <p:spPr bwMode="auto">
              <a:xfrm>
                <a:off x="3792617" y="2954337"/>
                <a:ext cx="950913" cy="449263"/>
              </a:xfrm>
              <a:custGeom>
                <a:avLst/>
                <a:gdLst/>
                <a:ahLst/>
                <a:cxnLst>
                  <a:cxn ang="0">
                    <a:pos x="136" y="332"/>
                  </a:cxn>
                  <a:cxn ang="0">
                    <a:pos x="136" y="234"/>
                  </a:cxn>
                  <a:cxn ang="0">
                    <a:pos x="0" y="215"/>
                  </a:cxn>
                  <a:cxn ang="0">
                    <a:pos x="0" y="0"/>
                  </a:cxn>
                  <a:cxn ang="0">
                    <a:pos x="409" y="20"/>
                  </a:cxn>
                  <a:cxn ang="0">
                    <a:pos x="428" y="39"/>
                  </a:cxn>
                  <a:cxn ang="0">
                    <a:pos x="448" y="39"/>
                  </a:cxn>
                  <a:cxn ang="0">
                    <a:pos x="467" y="59"/>
                  </a:cxn>
                  <a:cxn ang="0">
                    <a:pos x="506" y="39"/>
                  </a:cxn>
                  <a:cxn ang="0">
                    <a:pos x="526" y="39"/>
                  </a:cxn>
                  <a:cxn ang="0">
                    <a:pos x="526" y="59"/>
                  </a:cxn>
                  <a:cxn ang="0">
                    <a:pos x="545" y="59"/>
                  </a:cxn>
                  <a:cxn ang="0">
                    <a:pos x="564" y="78"/>
                  </a:cxn>
                  <a:cxn ang="0">
                    <a:pos x="584" y="78"/>
                  </a:cxn>
                  <a:cxn ang="0">
                    <a:pos x="603" y="137"/>
                  </a:cxn>
                  <a:cxn ang="0">
                    <a:pos x="603" y="156"/>
                  </a:cxn>
                  <a:cxn ang="0">
                    <a:pos x="603" y="176"/>
                  </a:cxn>
                  <a:cxn ang="0">
                    <a:pos x="623" y="195"/>
                  </a:cxn>
                  <a:cxn ang="0">
                    <a:pos x="623" y="215"/>
                  </a:cxn>
                  <a:cxn ang="0">
                    <a:pos x="623" y="234"/>
                  </a:cxn>
                  <a:cxn ang="0">
                    <a:pos x="623" y="254"/>
                  </a:cxn>
                  <a:cxn ang="0">
                    <a:pos x="642" y="273"/>
                  </a:cxn>
                  <a:cxn ang="0">
                    <a:pos x="642" y="293"/>
                  </a:cxn>
                  <a:cxn ang="0">
                    <a:pos x="642" y="312"/>
                  </a:cxn>
                  <a:cxn ang="0">
                    <a:pos x="662" y="312"/>
                  </a:cxn>
                  <a:cxn ang="0">
                    <a:pos x="662" y="332"/>
                  </a:cxn>
                  <a:cxn ang="0">
                    <a:pos x="662" y="351"/>
                  </a:cxn>
                  <a:cxn ang="0">
                    <a:pos x="681" y="351"/>
                  </a:cxn>
                  <a:cxn ang="0">
                    <a:pos x="389" y="351"/>
                  </a:cxn>
                  <a:cxn ang="0">
                    <a:pos x="136" y="332"/>
                  </a:cxn>
                </a:cxnLst>
                <a:rect l="0" t="0" r="r" b="b"/>
                <a:pathLst>
                  <a:path w="681" h="351">
                    <a:moveTo>
                      <a:pt x="136" y="332"/>
                    </a:moveTo>
                    <a:lnTo>
                      <a:pt x="136" y="234"/>
                    </a:lnTo>
                    <a:lnTo>
                      <a:pt x="0" y="215"/>
                    </a:lnTo>
                    <a:lnTo>
                      <a:pt x="0" y="0"/>
                    </a:lnTo>
                    <a:lnTo>
                      <a:pt x="409" y="20"/>
                    </a:lnTo>
                    <a:lnTo>
                      <a:pt x="428" y="39"/>
                    </a:lnTo>
                    <a:lnTo>
                      <a:pt x="448" y="39"/>
                    </a:lnTo>
                    <a:lnTo>
                      <a:pt x="467" y="59"/>
                    </a:lnTo>
                    <a:lnTo>
                      <a:pt x="506" y="39"/>
                    </a:lnTo>
                    <a:lnTo>
                      <a:pt x="526" y="39"/>
                    </a:lnTo>
                    <a:lnTo>
                      <a:pt x="526" y="59"/>
                    </a:lnTo>
                    <a:lnTo>
                      <a:pt x="545" y="59"/>
                    </a:lnTo>
                    <a:lnTo>
                      <a:pt x="564" y="78"/>
                    </a:lnTo>
                    <a:lnTo>
                      <a:pt x="584" y="78"/>
                    </a:lnTo>
                    <a:lnTo>
                      <a:pt x="603" y="137"/>
                    </a:lnTo>
                    <a:lnTo>
                      <a:pt x="603" y="156"/>
                    </a:lnTo>
                    <a:lnTo>
                      <a:pt x="603" y="176"/>
                    </a:lnTo>
                    <a:lnTo>
                      <a:pt x="623" y="195"/>
                    </a:lnTo>
                    <a:lnTo>
                      <a:pt x="623" y="215"/>
                    </a:lnTo>
                    <a:lnTo>
                      <a:pt x="623" y="234"/>
                    </a:lnTo>
                    <a:lnTo>
                      <a:pt x="623" y="254"/>
                    </a:lnTo>
                    <a:lnTo>
                      <a:pt x="642" y="273"/>
                    </a:lnTo>
                    <a:lnTo>
                      <a:pt x="642" y="293"/>
                    </a:lnTo>
                    <a:lnTo>
                      <a:pt x="642" y="312"/>
                    </a:lnTo>
                    <a:lnTo>
                      <a:pt x="662" y="312"/>
                    </a:lnTo>
                    <a:lnTo>
                      <a:pt x="662" y="332"/>
                    </a:lnTo>
                    <a:lnTo>
                      <a:pt x="662" y="351"/>
                    </a:lnTo>
                    <a:lnTo>
                      <a:pt x="681" y="351"/>
                    </a:lnTo>
                    <a:lnTo>
                      <a:pt x="389" y="351"/>
                    </a:lnTo>
                    <a:lnTo>
                      <a:pt x="136" y="332"/>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5" name="Freeform 30">
                <a:extLst>
                  <a:ext uri="{FF2B5EF4-FFF2-40B4-BE49-F238E27FC236}">
                    <a16:creationId xmlns:a16="http://schemas.microsoft.com/office/drawing/2014/main" id="{0B554093-B6A9-479A-99D1-5BE14D4A001A}"/>
                  </a:ext>
                </a:extLst>
              </p:cNvPr>
              <p:cNvSpPr>
                <a:spLocks/>
              </p:cNvSpPr>
              <p:nvPr/>
            </p:nvSpPr>
            <p:spPr bwMode="auto">
              <a:xfrm>
                <a:off x="3941574" y="3378315"/>
                <a:ext cx="868362" cy="449262"/>
              </a:xfrm>
              <a:custGeom>
                <a:avLst/>
                <a:gdLst/>
                <a:ahLst/>
                <a:cxnLst>
                  <a:cxn ang="0">
                    <a:pos x="19" y="0"/>
                  </a:cxn>
                  <a:cxn ang="0">
                    <a:pos x="272" y="19"/>
                  </a:cxn>
                  <a:cxn ang="0">
                    <a:pos x="564" y="19"/>
                  </a:cxn>
                  <a:cxn ang="0">
                    <a:pos x="564" y="39"/>
                  </a:cxn>
                  <a:cxn ang="0">
                    <a:pos x="584" y="39"/>
                  </a:cxn>
                  <a:cxn ang="0">
                    <a:pos x="584" y="58"/>
                  </a:cxn>
                  <a:cxn ang="0">
                    <a:pos x="584" y="78"/>
                  </a:cxn>
                  <a:cxn ang="0">
                    <a:pos x="603" y="97"/>
                  </a:cxn>
                  <a:cxn ang="0">
                    <a:pos x="623" y="117"/>
                  </a:cxn>
                  <a:cxn ang="0">
                    <a:pos x="623" y="351"/>
                  </a:cxn>
                  <a:cxn ang="0">
                    <a:pos x="233" y="331"/>
                  </a:cxn>
                  <a:cxn ang="0">
                    <a:pos x="0" y="331"/>
                  </a:cxn>
                  <a:cxn ang="0">
                    <a:pos x="19" y="0"/>
                  </a:cxn>
                </a:cxnLst>
                <a:rect l="0" t="0" r="r" b="b"/>
                <a:pathLst>
                  <a:path w="623" h="351">
                    <a:moveTo>
                      <a:pt x="19" y="0"/>
                    </a:moveTo>
                    <a:lnTo>
                      <a:pt x="272" y="19"/>
                    </a:lnTo>
                    <a:lnTo>
                      <a:pt x="564" y="19"/>
                    </a:lnTo>
                    <a:lnTo>
                      <a:pt x="564" y="39"/>
                    </a:lnTo>
                    <a:lnTo>
                      <a:pt x="584" y="39"/>
                    </a:lnTo>
                    <a:lnTo>
                      <a:pt x="584" y="58"/>
                    </a:lnTo>
                    <a:lnTo>
                      <a:pt x="584" y="78"/>
                    </a:lnTo>
                    <a:lnTo>
                      <a:pt x="603" y="97"/>
                    </a:lnTo>
                    <a:lnTo>
                      <a:pt x="623" y="117"/>
                    </a:lnTo>
                    <a:lnTo>
                      <a:pt x="623" y="351"/>
                    </a:lnTo>
                    <a:lnTo>
                      <a:pt x="233" y="331"/>
                    </a:lnTo>
                    <a:lnTo>
                      <a:pt x="0" y="331"/>
                    </a:lnTo>
                    <a:lnTo>
                      <a:pt x="19" y="0"/>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6" name="Freeform 32">
                <a:extLst>
                  <a:ext uri="{FF2B5EF4-FFF2-40B4-BE49-F238E27FC236}">
                    <a16:creationId xmlns:a16="http://schemas.microsoft.com/office/drawing/2014/main" id="{BCA2CE17-48FC-4DA7-90B4-716FD762DC5A}"/>
                  </a:ext>
                </a:extLst>
              </p:cNvPr>
              <p:cNvSpPr>
                <a:spLocks/>
              </p:cNvSpPr>
              <p:nvPr/>
            </p:nvSpPr>
            <p:spPr bwMode="auto">
              <a:xfrm>
                <a:off x="3167142" y="3179762"/>
                <a:ext cx="814387" cy="622300"/>
              </a:xfrm>
              <a:custGeom>
                <a:avLst/>
                <a:gdLst/>
                <a:ahLst/>
                <a:cxnLst>
                  <a:cxn ang="0">
                    <a:pos x="0" y="409"/>
                  </a:cxn>
                  <a:cxn ang="0">
                    <a:pos x="58" y="0"/>
                  </a:cxn>
                  <a:cxn ang="0">
                    <a:pos x="272" y="19"/>
                  </a:cxn>
                  <a:cxn ang="0">
                    <a:pos x="447" y="39"/>
                  </a:cxn>
                  <a:cxn ang="0">
                    <a:pos x="583" y="58"/>
                  </a:cxn>
                  <a:cxn ang="0">
                    <a:pos x="583" y="156"/>
                  </a:cxn>
                  <a:cxn ang="0">
                    <a:pos x="564" y="487"/>
                  </a:cxn>
                  <a:cxn ang="0">
                    <a:pos x="233" y="448"/>
                  </a:cxn>
                  <a:cxn ang="0">
                    <a:pos x="0" y="409"/>
                  </a:cxn>
                </a:cxnLst>
                <a:rect l="0" t="0" r="r" b="b"/>
                <a:pathLst>
                  <a:path w="583" h="487">
                    <a:moveTo>
                      <a:pt x="0" y="409"/>
                    </a:moveTo>
                    <a:lnTo>
                      <a:pt x="58" y="0"/>
                    </a:lnTo>
                    <a:lnTo>
                      <a:pt x="272" y="19"/>
                    </a:lnTo>
                    <a:lnTo>
                      <a:pt x="447" y="39"/>
                    </a:lnTo>
                    <a:lnTo>
                      <a:pt x="583" y="58"/>
                    </a:lnTo>
                    <a:lnTo>
                      <a:pt x="583" y="156"/>
                    </a:lnTo>
                    <a:lnTo>
                      <a:pt x="564" y="487"/>
                    </a:lnTo>
                    <a:lnTo>
                      <a:pt x="233" y="448"/>
                    </a:lnTo>
                    <a:lnTo>
                      <a:pt x="0" y="409"/>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7" name="Freeform 34">
                <a:extLst>
                  <a:ext uri="{FF2B5EF4-FFF2-40B4-BE49-F238E27FC236}">
                    <a16:creationId xmlns:a16="http://schemas.microsoft.com/office/drawing/2014/main" id="{F2AC3562-1017-4398-B408-B2DB2985F15A}"/>
                  </a:ext>
                </a:extLst>
              </p:cNvPr>
              <p:cNvSpPr>
                <a:spLocks/>
              </p:cNvSpPr>
              <p:nvPr/>
            </p:nvSpPr>
            <p:spPr bwMode="auto">
              <a:xfrm>
                <a:off x="3832771" y="3772912"/>
                <a:ext cx="1004888" cy="498475"/>
              </a:xfrm>
              <a:custGeom>
                <a:avLst/>
                <a:gdLst/>
                <a:ahLst/>
                <a:cxnLst>
                  <a:cxn ang="0">
                    <a:pos x="0" y="0"/>
                  </a:cxn>
                  <a:cxn ang="0">
                    <a:pos x="78" y="19"/>
                  </a:cxn>
                  <a:cxn ang="0">
                    <a:pos x="311" y="19"/>
                  </a:cxn>
                  <a:cxn ang="0">
                    <a:pos x="506" y="39"/>
                  </a:cxn>
                  <a:cxn ang="0">
                    <a:pos x="701" y="39"/>
                  </a:cxn>
                  <a:cxn ang="0">
                    <a:pos x="701" y="78"/>
                  </a:cxn>
                  <a:cxn ang="0">
                    <a:pos x="720" y="195"/>
                  </a:cxn>
                  <a:cxn ang="0">
                    <a:pos x="720" y="390"/>
                  </a:cxn>
                  <a:cxn ang="0">
                    <a:pos x="662" y="371"/>
                  </a:cxn>
                  <a:cxn ang="0">
                    <a:pos x="662" y="351"/>
                  </a:cxn>
                  <a:cxn ang="0">
                    <a:pos x="642" y="371"/>
                  </a:cxn>
                  <a:cxn ang="0">
                    <a:pos x="623" y="371"/>
                  </a:cxn>
                  <a:cxn ang="0">
                    <a:pos x="603" y="371"/>
                  </a:cxn>
                  <a:cxn ang="0">
                    <a:pos x="584" y="371"/>
                  </a:cxn>
                  <a:cxn ang="0">
                    <a:pos x="564" y="371"/>
                  </a:cxn>
                  <a:cxn ang="0">
                    <a:pos x="545" y="390"/>
                  </a:cxn>
                  <a:cxn ang="0">
                    <a:pos x="545" y="371"/>
                  </a:cxn>
                  <a:cxn ang="0">
                    <a:pos x="525" y="371"/>
                  </a:cxn>
                  <a:cxn ang="0">
                    <a:pos x="506" y="371"/>
                  </a:cxn>
                  <a:cxn ang="0">
                    <a:pos x="506" y="351"/>
                  </a:cxn>
                  <a:cxn ang="0">
                    <a:pos x="487" y="351"/>
                  </a:cxn>
                  <a:cxn ang="0">
                    <a:pos x="487" y="371"/>
                  </a:cxn>
                  <a:cxn ang="0">
                    <a:pos x="467" y="371"/>
                  </a:cxn>
                  <a:cxn ang="0">
                    <a:pos x="467" y="351"/>
                  </a:cxn>
                  <a:cxn ang="0">
                    <a:pos x="448" y="371"/>
                  </a:cxn>
                  <a:cxn ang="0">
                    <a:pos x="448" y="351"/>
                  </a:cxn>
                  <a:cxn ang="0">
                    <a:pos x="428" y="351"/>
                  </a:cxn>
                  <a:cxn ang="0">
                    <a:pos x="409" y="371"/>
                  </a:cxn>
                  <a:cxn ang="0">
                    <a:pos x="409" y="351"/>
                  </a:cxn>
                  <a:cxn ang="0">
                    <a:pos x="409" y="332"/>
                  </a:cxn>
                  <a:cxn ang="0">
                    <a:pos x="389" y="332"/>
                  </a:cxn>
                  <a:cxn ang="0">
                    <a:pos x="350" y="332"/>
                  </a:cxn>
                  <a:cxn ang="0">
                    <a:pos x="331" y="332"/>
                  </a:cxn>
                  <a:cxn ang="0">
                    <a:pos x="311" y="332"/>
                  </a:cxn>
                  <a:cxn ang="0">
                    <a:pos x="311" y="312"/>
                  </a:cxn>
                  <a:cxn ang="0">
                    <a:pos x="292" y="312"/>
                  </a:cxn>
                  <a:cxn ang="0">
                    <a:pos x="272" y="312"/>
                  </a:cxn>
                  <a:cxn ang="0">
                    <a:pos x="253" y="293"/>
                  </a:cxn>
                  <a:cxn ang="0">
                    <a:pos x="234" y="293"/>
                  </a:cxn>
                  <a:cxn ang="0">
                    <a:pos x="234" y="78"/>
                  </a:cxn>
                  <a:cxn ang="0">
                    <a:pos x="0" y="58"/>
                  </a:cxn>
                  <a:cxn ang="0">
                    <a:pos x="0" y="0"/>
                  </a:cxn>
                </a:cxnLst>
                <a:rect l="0" t="0" r="r" b="b"/>
                <a:pathLst>
                  <a:path w="720" h="390">
                    <a:moveTo>
                      <a:pt x="0" y="0"/>
                    </a:moveTo>
                    <a:lnTo>
                      <a:pt x="78" y="19"/>
                    </a:lnTo>
                    <a:lnTo>
                      <a:pt x="311" y="19"/>
                    </a:lnTo>
                    <a:lnTo>
                      <a:pt x="506" y="39"/>
                    </a:lnTo>
                    <a:lnTo>
                      <a:pt x="701" y="39"/>
                    </a:lnTo>
                    <a:lnTo>
                      <a:pt x="701" y="78"/>
                    </a:lnTo>
                    <a:lnTo>
                      <a:pt x="720" y="195"/>
                    </a:lnTo>
                    <a:lnTo>
                      <a:pt x="720" y="390"/>
                    </a:lnTo>
                    <a:lnTo>
                      <a:pt x="662" y="371"/>
                    </a:lnTo>
                    <a:lnTo>
                      <a:pt x="662" y="351"/>
                    </a:lnTo>
                    <a:lnTo>
                      <a:pt x="642" y="371"/>
                    </a:lnTo>
                    <a:lnTo>
                      <a:pt x="623" y="371"/>
                    </a:lnTo>
                    <a:lnTo>
                      <a:pt x="603" y="371"/>
                    </a:lnTo>
                    <a:lnTo>
                      <a:pt x="584" y="371"/>
                    </a:lnTo>
                    <a:lnTo>
                      <a:pt x="564" y="371"/>
                    </a:lnTo>
                    <a:lnTo>
                      <a:pt x="545" y="390"/>
                    </a:lnTo>
                    <a:lnTo>
                      <a:pt x="545" y="371"/>
                    </a:lnTo>
                    <a:lnTo>
                      <a:pt x="525" y="371"/>
                    </a:lnTo>
                    <a:lnTo>
                      <a:pt x="506" y="371"/>
                    </a:lnTo>
                    <a:lnTo>
                      <a:pt x="506" y="351"/>
                    </a:lnTo>
                    <a:lnTo>
                      <a:pt x="487" y="351"/>
                    </a:lnTo>
                    <a:lnTo>
                      <a:pt x="487" y="371"/>
                    </a:lnTo>
                    <a:lnTo>
                      <a:pt x="467" y="371"/>
                    </a:lnTo>
                    <a:lnTo>
                      <a:pt x="467" y="351"/>
                    </a:lnTo>
                    <a:lnTo>
                      <a:pt x="448" y="371"/>
                    </a:lnTo>
                    <a:lnTo>
                      <a:pt x="448" y="351"/>
                    </a:lnTo>
                    <a:lnTo>
                      <a:pt x="428" y="351"/>
                    </a:lnTo>
                    <a:lnTo>
                      <a:pt x="409" y="371"/>
                    </a:lnTo>
                    <a:lnTo>
                      <a:pt x="409" y="351"/>
                    </a:lnTo>
                    <a:lnTo>
                      <a:pt x="409" y="332"/>
                    </a:lnTo>
                    <a:lnTo>
                      <a:pt x="389" y="332"/>
                    </a:lnTo>
                    <a:lnTo>
                      <a:pt x="350" y="332"/>
                    </a:lnTo>
                    <a:lnTo>
                      <a:pt x="331" y="332"/>
                    </a:lnTo>
                    <a:lnTo>
                      <a:pt x="311" y="332"/>
                    </a:lnTo>
                    <a:lnTo>
                      <a:pt x="311" y="312"/>
                    </a:lnTo>
                    <a:lnTo>
                      <a:pt x="292" y="312"/>
                    </a:lnTo>
                    <a:lnTo>
                      <a:pt x="272" y="312"/>
                    </a:lnTo>
                    <a:lnTo>
                      <a:pt x="253" y="293"/>
                    </a:lnTo>
                    <a:lnTo>
                      <a:pt x="234" y="293"/>
                    </a:lnTo>
                    <a:lnTo>
                      <a:pt x="234" y="78"/>
                    </a:lnTo>
                    <a:lnTo>
                      <a:pt x="0" y="58"/>
                    </a:lnTo>
                    <a:lnTo>
                      <a:pt x="0" y="0"/>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8" name="Freeform 46">
                <a:extLst>
                  <a:ext uri="{FF2B5EF4-FFF2-40B4-BE49-F238E27FC236}">
                    <a16:creationId xmlns:a16="http://schemas.microsoft.com/office/drawing/2014/main" id="{D02D069F-D0A0-40FB-9432-2F6E1A8963A4}"/>
                  </a:ext>
                </a:extLst>
              </p:cNvPr>
              <p:cNvSpPr>
                <a:spLocks/>
              </p:cNvSpPr>
              <p:nvPr/>
            </p:nvSpPr>
            <p:spPr bwMode="auto">
              <a:xfrm>
                <a:off x="3019112" y="3695885"/>
                <a:ext cx="814387" cy="800100"/>
              </a:xfrm>
              <a:custGeom>
                <a:avLst/>
                <a:gdLst/>
                <a:ahLst/>
                <a:cxnLst>
                  <a:cxn ang="0">
                    <a:pos x="98" y="0"/>
                  </a:cxn>
                  <a:cxn ang="0">
                    <a:pos x="292" y="39"/>
                  </a:cxn>
                  <a:cxn ang="0">
                    <a:pos x="584" y="59"/>
                  </a:cxn>
                  <a:cxn ang="0">
                    <a:pos x="584" y="117"/>
                  </a:cxn>
                  <a:cxn ang="0">
                    <a:pos x="545" y="605"/>
                  </a:cxn>
                  <a:cxn ang="0">
                    <a:pos x="234" y="566"/>
                  </a:cxn>
                  <a:cxn ang="0">
                    <a:pos x="234" y="586"/>
                  </a:cxn>
                  <a:cxn ang="0">
                    <a:pos x="98" y="566"/>
                  </a:cxn>
                  <a:cxn ang="0">
                    <a:pos x="78" y="625"/>
                  </a:cxn>
                  <a:cxn ang="0">
                    <a:pos x="0" y="605"/>
                  </a:cxn>
                  <a:cxn ang="0">
                    <a:pos x="98" y="0"/>
                  </a:cxn>
                </a:cxnLst>
                <a:rect l="0" t="0" r="r" b="b"/>
                <a:pathLst>
                  <a:path w="584" h="625">
                    <a:moveTo>
                      <a:pt x="98" y="0"/>
                    </a:moveTo>
                    <a:lnTo>
                      <a:pt x="292" y="39"/>
                    </a:lnTo>
                    <a:lnTo>
                      <a:pt x="584" y="59"/>
                    </a:lnTo>
                    <a:lnTo>
                      <a:pt x="584" y="117"/>
                    </a:lnTo>
                    <a:lnTo>
                      <a:pt x="545" y="605"/>
                    </a:lnTo>
                    <a:lnTo>
                      <a:pt x="234" y="566"/>
                    </a:lnTo>
                    <a:lnTo>
                      <a:pt x="234" y="586"/>
                    </a:lnTo>
                    <a:lnTo>
                      <a:pt x="98" y="566"/>
                    </a:lnTo>
                    <a:lnTo>
                      <a:pt x="78" y="625"/>
                    </a:lnTo>
                    <a:lnTo>
                      <a:pt x="0" y="605"/>
                    </a:lnTo>
                    <a:lnTo>
                      <a:pt x="98" y="0"/>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89" name="Freeform 110">
                <a:extLst>
                  <a:ext uri="{FF2B5EF4-FFF2-40B4-BE49-F238E27FC236}">
                    <a16:creationId xmlns:a16="http://schemas.microsoft.com/office/drawing/2014/main" id="{F09BC93D-AAF9-4669-AB94-43438E244540}"/>
                  </a:ext>
                </a:extLst>
              </p:cNvPr>
              <p:cNvSpPr>
                <a:spLocks/>
              </p:cNvSpPr>
              <p:nvPr/>
            </p:nvSpPr>
            <p:spPr bwMode="auto">
              <a:xfrm>
                <a:off x="3344007" y="3845017"/>
                <a:ext cx="1601787" cy="1473200"/>
              </a:xfrm>
              <a:custGeom>
                <a:avLst/>
                <a:gdLst/>
                <a:ahLst/>
                <a:cxnLst>
                  <a:cxn ang="0">
                    <a:pos x="1128" y="722"/>
                  </a:cxn>
                  <a:cxn ang="0">
                    <a:pos x="1148" y="605"/>
                  </a:cxn>
                  <a:cxn ang="0">
                    <a:pos x="1128" y="547"/>
                  </a:cxn>
                  <a:cxn ang="0">
                    <a:pos x="1109" y="391"/>
                  </a:cxn>
                  <a:cxn ang="0">
                    <a:pos x="1012" y="313"/>
                  </a:cxn>
                  <a:cxn ang="0">
                    <a:pos x="973" y="313"/>
                  </a:cxn>
                  <a:cxn ang="0">
                    <a:pos x="914" y="313"/>
                  </a:cxn>
                  <a:cxn ang="0">
                    <a:pos x="875" y="313"/>
                  </a:cxn>
                  <a:cxn ang="0">
                    <a:pos x="837" y="293"/>
                  </a:cxn>
                  <a:cxn ang="0">
                    <a:pos x="817" y="293"/>
                  </a:cxn>
                  <a:cxn ang="0">
                    <a:pos x="778" y="293"/>
                  </a:cxn>
                  <a:cxn ang="0">
                    <a:pos x="759" y="274"/>
                  </a:cxn>
                  <a:cxn ang="0">
                    <a:pos x="681" y="274"/>
                  </a:cxn>
                  <a:cxn ang="0">
                    <a:pos x="642" y="254"/>
                  </a:cxn>
                  <a:cxn ang="0">
                    <a:pos x="584" y="235"/>
                  </a:cxn>
                  <a:cxn ang="0">
                    <a:pos x="311" y="488"/>
                  </a:cxn>
                  <a:cxn ang="0">
                    <a:pos x="19" y="488"/>
                  </a:cxn>
                  <a:cxn ang="0">
                    <a:pos x="58" y="547"/>
                  </a:cxn>
                  <a:cxn ang="0">
                    <a:pos x="117" y="605"/>
                  </a:cxn>
                  <a:cxn ang="0">
                    <a:pos x="136" y="664"/>
                  </a:cxn>
                  <a:cxn ang="0">
                    <a:pos x="155" y="703"/>
                  </a:cxn>
                  <a:cxn ang="0">
                    <a:pos x="214" y="781"/>
                  </a:cxn>
                  <a:cxn ang="0">
                    <a:pos x="253" y="820"/>
                  </a:cxn>
                  <a:cxn ang="0">
                    <a:pos x="292" y="800"/>
                  </a:cxn>
                  <a:cxn ang="0">
                    <a:pos x="331" y="742"/>
                  </a:cxn>
                  <a:cxn ang="0">
                    <a:pos x="389" y="722"/>
                  </a:cxn>
                  <a:cxn ang="0">
                    <a:pos x="428" y="742"/>
                  </a:cxn>
                  <a:cxn ang="0">
                    <a:pos x="506" y="800"/>
                  </a:cxn>
                  <a:cxn ang="0">
                    <a:pos x="525" y="859"/>
                  </a:cxn>
                  <a:cxn ang="0">
                    <a:pos x="564" y="937"/>
                  </a:cxn>
                  <a:cxn ang="0">
                    <a:pos x="603" y="976"/>
                  </a:cxn>
                  <a:cxn ang="0">
                    <a:pos x="642" y="1073"/>
                  </a:cxn>
                  <a:cxn ang="0">
                    <a:pos x="681" y="1093"/>
                  </a:cxn>
                  <a:cxn ang="0">
                    <a:pos x="720" y="1132"/>
                  </a:cxn>
                  <a:cxn ang="0">
                    <a:pos x="798" y="1152"/>
                  </a:cxn>
                  <a:cxn ang="0">
                    <a:pos x="798" y="1112"/>
                  </a:cxn>
                  <a:cxn ang="0">
                    <a:pos x="798" y="1054"/>
                  </a:cxn>
                  <a:cxn ang="0">
                    <a:pos x="778" y="1015"/>
                  </a:cxn>
                  <a:cxn ang="0">
                    <a:pos x="817" y="995"/>
                  </a:cxn>
                  <a:cxn ang="0">
                    <a:pos x="798" y="956"/>
                  </a:cxn>
                  <a:cxn ang="0">
                    <a:pos x="837" y="917"/>
                  </a:cxn>
                  <a:cxn ang="0">
                    <a:pos x="875" y="898"/>
                  </a:cxn>
                  <a:cxn ang="0">
                    <a:pos x="875" y="859"/>
                  </a:cxn>
                  <a:cxn ang="0">
                    <a:pos x="914" y="859"/>
                  </a:cxn>
                  <a:cxn ang="0">
                    <a:pos x="914" y="898"/>
                  </a:cxn>
                  <a:cxn ang="0">
                    <a:pos x="1012" y="820"/>
                  </a:cxn>
                  <a:cxn ang="0">
                    <a:pos x="1031" y="800"/>
                  </a:cxn>
                  <a:cxn ang="0">
                    <a:pos x="1012" y="761"/>
                  </a:cxn>
                  <a:cxn ang="0">
                    <a:pos x="1031" y="781"/>
                  </a:cxn>
                  <a:cxn ang="0">
                    <a:pos x="1051" y="781"/>
                  </a:cxn>
                  <a:cxn ang="0">
                    <a:pos x="1109" y="761"/>
                  </a:cxn>
                </a:cxnLst>
                <a:rect l="0" t="0" r="r" b="b"/>
                <a:pathLst>
                  <a:path w="1148" h="1152">
                    <a:moveTo>
                      <a:pt x="1128" y="761"/>
                    </a:moveTo>
                    <a:lnTo>
                      <a:pt x="1128" y="742"/>
                    </a:lnTo>
                    <a:lnTo>
                      <a:pt x="1128" y="722"/>
                    </a:lnTo>
                    <a:lnTo>
                      <a:pt x="1128" y="644"/>
                    </a:lnTo>
                    <a:lnTo>
                      <a:pt x="1148" y="644"/>
                    </a:lnTo>
                    <a:lnTo>
                      <a:pt x="1148" y="605"/>
                    </a:lnTo>
                    <a:lnTo>
                      <a:pt x="1148" y="586"/>
                    </a:lnTo>
                    <a:lnTo>
                      <a:pt x="1148" y="566"/>
                    </a:lnTo>
                    <a:lnTo>
                      <a:pt x="1128" y="547"/>
                    </a:lnTo>
                    <a:lnTo>
                      <a:pt x="1128" y="527"/>
                    </a:lnTo>
                    <a:lnTo>
                      <a:pt x="1109" y="508"/>
                    </a:lnTo>
                    <a:lnTo>
                      <a:pt x="1109" y="391"/>
                    </a:lnTo>
                    <a:lnTo>
                      <a:pt x="1109" y="332"/>
                    </a:lnTo>
                    <a:lnTo>
                      <a:pt x="1070" y="332"/>
                    </a:lnTo>
                    <a:lnTo>
                      <a:pt x="1012" y="313"/>
                    </a:lnTo>
                    <a:lnTo>
                      <a:pt x="1012" y="293"/>
                    </a:lnTo>
                    <a:lnTo>
                      <a:pt x="992" y="313"/>
                    </a:lnTo>
                    <a:lnTo>
                      <a:pt x="973" y="313"/>
                    </a:lnTo>
                    <a:lnTo>
                      <a:pt x="953" y="313"/>
                    </a:lnTo>
                    <a:lnTo>
                      <a:pt x="934" y="313"/>
                    </a:lnTo>
                    <a:lnTo>
                      <a:pt x="914" y="313"/>
                    </a:lnTo>
                    <a:lnTo>
                      <a:pt x="895" y="332"/>
                    </a:lnTo>
                    <a:lnTo>
                      <a:pt x="895" y="313"/>
                    </a:lnTo>
                    <a:lnTo>
                      <a:pt x="875" y="313"/>
                    </a:lnTo>
                    <a:lnTo>
                      <a:pt x="856" y="313"/>
                    </a:lnTo>
                    <a:lnTo>
                      <a:pt x="856" y="293"/>
                    </a:lnTo>
                    <a:lnTo>
                      <a:pt x="837" y="293"/>
                    </a:lnTo>
                    <a:lnTo>
                      <a:pt x="837" y="313"/>
                    </a:lnTo>
                    <a:lnTo>
                      <a:pt x="817" y="313"/>
                    </a:lnTo>
                    <a:lnTo>
                      <a:pt x="817" y="293"/>
                    </a:lnTo>
                    <a:lnTo>
                      <a:pt x="798" y="313"/>
                    </a:lnTo>
                    <a:lnTo>
                      <a:pt x="798" y="293"/>
                    </a:lnTo>
                    <a:lnTo>
                      <a:pt x="778" y="293"/>
                    </a:lnTo>
                    <a:lnTo>
                      <a:pt x="759" y="313"/>
                    </a:lnTo>
                    <a:lnTo>
                      <a:pt x="759" y="293"/>
                    </a:lnTo>
                    <a:lnTo>
                      <a:pt x="759" y="274"/>
                    </a:lnTo>
                    <a:lnTo>
                      <a:pt x="739" y="274"/>
                    </a:lnTo>
                    <a:lnTo>
                      <a:pt x="700" y="274"/>
                    </a:lnTo>
                    <a:lnTo>
                      <a:pt x="681" y="274"/>
                    </a:lnTo>
                    <a:lnTo>
                      <a:pt x="661" y="274"/>
                    </a:lnTo>
                    <a:lnTo>
                      <a:pt x="661" y="254"/>
                    </a:lnTo>
                    <a:lnTo>
                      <a:pt x="642" y="254"/>
                    </a:lnTo>
                    <a:lnTo>
                      <a:pt x="622" y="254"/>
                    </a:lnTo>
                    <a:lnTo>
                      <a:pt x="603" y="235"/>
                    </a:lnTo>
                    <a:lnTo>
                      <a:pt x="584" y="235"/>
                    </a:lnTo>
                    <a:lnTo>
                      <a:pt x="584" y="20"/>
                    </a:lnTo>
                    <a:lnTo>
                      <a:pt x="350" y="0"/>
                    </a:lnTo>
                    <a:lnTo>
                      <a:pt x="311" y="488"/>
                    </a:lnTo>
                    <a:lnTo>
                      <a:pt x="0" y="449"/>
                    </a:lnTo>
                    <a:lnTo>
                      <a:pt x="0" y="469"/>
                    </a:lnTo>
                    <a:lnTo>
                      <a:pt x="19" y="488"/>
                    </a:lnTo>
                    <a:lnTo>
                      <a:pt x="19" y="508"/>
                    </a:lnTo>
                    <a:lnTo>
                      <a:pt x="39" y="527"/>
                    </a:lnTo>
                    <a:lnTo>
                      <a:pt x="58" y="547"/>
                    </a:lnTo>
                    <a:lnTo>
                      <a:pt x="78" y="566"/>
                    </a:lnTo>
                    <a:lnTo>
                      <a:pt x="78" y="586"/>
                    </a:lnTo>
                    <a:lnTo>
                      <a:pt x="117" y="605"/>
                    </a:lnTo>
                    <a:lnTo>
                      <a:pt x="136" y="625"/>
                    </a:lnTo>
                    <a:lnTo>
                      <a:pt x="136" y="644"/>
                    </a:lnTo>
                    <a:lnTo>
                      <a:pt x="136" y="664"/>
                    </a:lnTo>
                    <a:lnTo>
                      <a:pt x="136" y="683"/>
                    </a:lnTo>
                    <a:lnTo>
                      <a:pt x="136" y="703"/>
                    </a:lnTo>
                    <a:lnTo>
                      <a:pt x="155" y="703"/>
                    </a:lnTo>
                    <a:lnTo>
                      <a:pt x="155" y="742"/>
                    </a:lnTo>
                    <a:lnTo>
                      <a:pt x="194" y="761"/>
                    </a:lnTo>
                    <a:lnTo>
                      <a:pt x="214" y="781"/>
                    </a:lnTo>
                    <a:lnTo>
                      <a:pt x="233" y="781"/>
                    </a:lnTo>
                    <a:lnTo>
                      <a:pt x="233" y="800"/>
                    </a:lnTo>
                    <a:lnTo>
                      <a:pt x="253" y="820"/>
                    </a:lnTo>
                    <a:lnTo>
                      <a:pt x="272" y="820"/>
                    </a:lnTo>
                    <a:lnTo>
                      <a:pt x="272" y="800"/>
                    </a:lnTo>
                    <a:lnTo>
                      <a:pt x="292" y="800"/>
                    </a:lnTo>
                    <a:lnTo>
                      <a:pt x="292" y="781"/>
                    </a:lnTo>
                    <a:lnTo>
                      <a:pt x="311" y="761"/>
                    </a:lnTo>
                    <a:lnTo>
                      <a:pt x="331" y="742"/>
                    </a:lnTo>
                    <a:lnTo>
                      <a:pt x="331" y="722"/>
                    </a:lnTo>
                    <a:lnTo>
                      <a:pt x="350" y="722"/>
                    </a:lnTo>
                    <a:lnTo>
                      <a:pt x="389" y="722"/>
                    </a:lnTo>
                    <a:lnTo>
                      <a:pt x="408" y="742"/>
                    </a:lnTo>
                    <a:lnTo>
                      <a:pt x="428" y="722"/>
                    </a:lnTo>
                    <a:lnTo>
                      <a:pt x="428" y="742"/>
                    </a:lnTo>
                    <a:lnTo>
                      <a:pt x="467" y="761"/>
                    </a:lnTo>
                    <a:lnTo>
                      <a:pt x="486" y="781"/>
                    </a:lnTo>
                    <a:lnTo>
                      <a:pt x="506" y="800"/>
                    </a:lnTo>
                    <a:lnTo>
                      <a:pt x="506" y="839"/>
                    </a:lnTo>
                    <a:lnTo>
                      <a:pt x="506" y="859"/>
                    </a:lnTo>
                    <a:lnTo>
                      <a:pt x="525" y="859"/>
                    </a:lnTo>
                    <a:lnTo>
                      <a:pt x="525" y="878"/>
                    </a:lnTo>
                    <a:lnTo>
                      <a:pt x="545" y="917"/>
                    </a:lnTo>
                    <a:lnTo>
                      <a:pt x="564" y="937"/>
                    </a:lnTo>
                    <a:lnTo>
                      <a:pt x="564" y="956"/>
                    </a:lnTo>
                    <a:lnTo>
                      <a:pt x="584" y="956"/>
                    </a:lnTo>
                    <a:lnTo>
                      <a:pt x="603" y="976"/>
                    </a:lnTo>
                    <a:lnTo>
                      <a:pt x="603" y="1015"/>
                    </a:lnTo>
                    <a:lnTo>
                      <a:pt x="622" y="1034"/>
                    </a:lnTo>
                    <a:lnTo>
                      <a:pt x="642" y="1073"/>
                    </a:lnTo>
                    <a:lnTo>
                      <a:pt x="642" y="1093"/>
                    </a:lnTo>
                    <a:lnTo>
                      <a:pt x="661" y="1093"/>
                    </a:lnTo>
                    <a:lnTo>
                      <a:pt x="681" y="1093"/>
                    </a:lnTo>
                    <a:lnTo>
                      <a:pt x="700" y="1112"/>
                    </a:lnTo>
                    <a:lnTo>
                      <a:pt x="720" y="1112"/>
                    </a:lnTo>
                    <a:lnTo>
                      <a:pt x="720" y="1132"/>
                    </a:lnTo>
                    <a:lnTo>
                      <a:pt x="759" y="1132"/>
                    </a:lnTo>
                    <a:lnTo>
                      <a:pt x="778" y="1132"/>
                    </a:lnTo>
                    <a:lnTo>
                      <a:pt x="798" y="1152"/>
                    </a:lnTo>
                    <a:lnTo>
                      <a:pt x="817" y="1152"/>
                    </a:lnTo>
                    <a:lnTo>
                      <a:pt x="817" y="1132"/>
                    </a:lnTo>
                    <a:lnTo>
                      <a:pt x="798" y="1112"/>
                    </a:lnTo>
                    <a:lnTo>
                      <a:pt x="798" y="1093"/>
                    </a:lnTo>
                    <a:lnTo>
                      <a:pt x="798" y="1073"/>
                    </a:lnTo>
                    <a:lnTo>
                      <a:pt x="798" y="1054"/>
                    </a:lnTo>
                    <a:lnTo>
                      <a:pt x="798" y="1034"/>
                    </a:lnTo>
                    <a:lnTo>
                      <a:pt x="798" y="1015"/>
                    </a:lnTo>
                    <a:lnTo>
                      <a:pt x="778" y="1015"/>
                    </a:lnTo>
                    <a:lnTo>
                      <a:pt x="778" y="995"/>
                    </a:lnTo>
                    <a:lnTo>
                      <a:pt x="798" y="995"/>
                    </a:lnTo>
                    <a:lnTo>
                      <a:pt x="817" y="995"/>
                    </a:lnTo>
                    <a:lnTo>
                      <a:pt x="817" y="976"/>
                    </a:lnTo>
                    <a:lnTo>
                      <a:pt x="817" y="956"/>
                    </a:lnTo>
                    <a:lnTo>
                      <a:pt x="798" y="956"/>
                    </a:lnTo>
                    <a:lnTo>
                      <a:pt x="837" y="956"/>
                    </a:lnTo>
                    <a:lnTo>
                      <a:pt x="837" y="937"/>
                    </a:lnTo>
                    <a:lnTo>
                      <a:pt x="837" y="917"/>
                    </a:lnTo>
                    <a:lnTo>
                      <a:pt x="856" y="917"/>
                    </a:lnTo>
                    <a:lnTo>
                      <a:pt x="856" y="898"/>
                    </a:lnTo>
                    <a:lnTo>
                      <a:pt x="875" y="898"/>
                    </a:lnTo>
                    <a:lnTo>
                      <a:pt x="895" y="878"/>
                    </a:lnTo>
                    <a:lnTo>
                      <a:pt x="875" y="878"/>
                    </a:lnTo>
                    <a:lnTo>
                      <a:pt x="875" y="859"/>
                    </a:lnTo>
                    <a:lnTo>
                      <a:pt x="895" y="878"/>
                    </a:lnTo>
                    <a:lnTo>
                      <a:pt x="895" y="859"/>
                    </a:lnTo>
                    <a:lnTo>
                      <a:pt x="914" y="859"/>
                    </a:lnTo>
                    <a:lnTo>
                      <a:pt x="934" y="878"/>
                    </a:lnTo>
                    <a:lnTo>
                      <a:pt x="953" y="859"/>
                    </a:lnTo>
                    <a:lnTo>
                      <a:pt x="914" y="898"/>
                    </a:lnTo>
                    <a:lnTo>
                      <a:pt x="953" y="878"/>
                    </a:lnTo>
                    <a:lnTo>
                      <a:pt x="992" y="839"/>
                    </a:lnTo>
                    <a:lnTo>
                      <a:pt x="1012" y="820"/>
                    </a:lnTo>
                    <a:lnTo>
                      <a:pt x="992" y="820"/>
                    </a:lnTo>
                    <a:lnTo>
                      <a:pt x="1012" y="800"/>
                    </a:lnTo>
                    <a:lnTo>
                      <a:pt x="1031" y="800"/>
                    </a:lnTo>
                    <a:lnTo>
                      <a:pt x="1012" y="800"/>
                    </a:lnTo>
                    <a:lnTo>
                      <a:pt x="1012" y="781"/>
                    </a:lnTo>
                    <a:lnTo>
                      <a:pt x="1012" y="761"/>
                    </a:lnTo>
                    <a:lnTo>
                      <a:pt x="1051" y="742"/>
                    </a:lnTo>
                    <a:lnTo>
                      <a:pt x="1051" y="761"/>
                    </a:lnTo>
                    <a:lnTo>
                      <a:pt x="1031" y="781"/>
                    </a:lnTo>
                    <a:lnTo>
                      <a:pt x="1051" y="781"/>
                    </a:lnTo>
                    <a:lnTo>
                      <a:pt x="1070" y="781"/>
                    </a:lnTo>
                    <a:lnTo>
                      <a:pt x="1051" y="781"/>
                    </a:lnTo>
                    <a:lnTo>
                      <a:pt x="1051" y="800"/>
                    </a:lnTo>
                    <a:lnTo>
                      <a:pt x="1070" y="761"/>
                    </a:lnTo>
                    <a:lnTo>
                      <a:pt x="1109" y="761"/>
                    </a:lnTo>
                    <a:lnTo>
                      <a:pt x="1128" y="761"/>
                    </a:lnTo>
                  </a:path>
                </a:pathLst>
              </a:custGeom>
              <a:solidFill>
                <a:srgbClr val="00A6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76" name="Oval 124">
              <a:extLst>
                <a:ext uri="{FF2B5EF4-FFF2-40B4-BE49-F238E27FC236}">
                  <a16:creationId xmlns:a16="http://schemas.microsoft.com/office/drawing/2014/main" id="{3B806F5A-45DD-4B82-A00E-30A650CF9258}"/>
                </a:ext>
              </a:extLst>
            </p:cNvPr>
            <p:cNvSpPr>
              <a:spLocks noChangeArrowheads="1"/>
            </p:cNvSpPr>
            <p:nvPr/>
          </p:nvSpPr>
          <p:spPr bwMode="auto">
            <a:xfrm flipH="1" flipV="1">
              <a:off x="4598988" y="4924425"/>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77" name="Text Box 125">
              <a:extLst>
                <a:ext uri="{FF2B5EF4-FFF2-40B4-BE49-F238E27FC236}">
                  <a16:creationId xmlns:a16="http://schemas.microsoft.com/office/drawing/2014/main" id="{4384E291-9344-4165-A98F-93E5DCB39854}"/>
                </a:ext>
              </a:extLst>
            </p:cNvPr>
            <p:cNvSpPr txBox="1">
              <a:spLocks noChangeArrowheads="1"/>
            </p:cNvSpPr>
            <p:nvPr/>
          </p:nvSpPr>
          <p:spPr bwMode="auto">
            <a:xfrm>
              <a:off x="3325812" y="5634037"/>
              <a:ext cx="1931988" cy="399853"/>
            </a:xfrm>
            <a:prstGeom prst="rect">
              <a:avLst/>
            </a:prstGeom>
            <a:noFill/>
            <a:ln w="9525">
              <a:noFill/>
              <a:miter lim="800000"/>
              <a:headEnd type="none" w="sm" len="sm"/>
              <a:tailEnd type="none" w="sm" len="sm"/>
            </a:ln>
          </p:spPr>
          <p:txBody>
            <a:bodyPr wrap="square">
              <a:spAutoFit/>
            </a:bodyPr>
            <a:lstStyle/>
            <a:p>
              <a:pPr algn="ctr" eaLnBrk="0" fontAlgn="base" hangingPunct="0">
                <a:lnSpc>
                  <a:spcPct val="90000"/>
                </a:lnSpc>
                <a:spcBef>
                  <a:spcPct val="0"/>
                </a:spcBef>
                <a:spcAft>
                  <a:spcPct val="0"/>
                </a:spcAft>
                <a:defRPr/>
              </a:pPr>
              <a:r>
                <a:rPr lang="en-US" sz="1100" b="1">
                  <a:ln w="3175">
                    <a:solidFill>
                      <a:prstClr val="black">
                        <a:alpha val="10000"/>
                      </a:prstClr>
                    </a:solidFill>
                  </a:ln>
                  <a:latin typeface="Arial Black"/>
                  <a:ea typeface="ＭＳ Ｐゴシック"/>
                  <a:cs typeface="Arial Black"/>
                </a:rPr>
                <a:t>Johnson Space Center</a:t>
              </a:r>
            </a:p>
            <a:p>
              <a:pPr algn="ctr" eaLnBrk="0" fontAlgn="base" hangingPunct="0">
                <a:lnSpc>
                  <a:spcPct val="90000"/>
                </a:lnSpc>
                <a:spcBef>
                  <a:spcPct val="0"/>
                </a:spcBef>
                <a:spcAft>
                  <a:spcPct val="0"/>
                </a:spcAft>
                <a:defRPr/>
              </a:pPr>
              <a:r>
                <a:rPr lang="en-US" sz="1100">
                  <a:latin typeface="Arial" charset="0"/>
                  <a:ea typeface="ＭＳ Ｐゴシック"/>
                </a:rPr>
                <a:t>Houston, Texas</a:t>
              </a:r>
            </a:p>
          </p:txBody>
        </p:sp>
        <p:sp>
          <p:nvSpPr>
            <p:cNvPr id="78" name="Line 126">
              <a:extLst>
                <a:ext uri="{FF2B5EF4-FFF2-40B4-BE49-F238E27FC236}">
                  <a16:creationId xmlns:a16="http://schemas.microsoft.com/office/drawing/2014/main" id="{B99E57E7-102E-451A-BC1B-CAF61895180E}"/>
                </a:ext>
              </a:extLst>
            </p:cNvPr>
            <p:cNvSpPr>
              <a:spLocks noChangeShapeType="1"/>
            </p:cNvSpPr>
            <p:nvPr/>
          </p:nvSpPr>
          <p:spPr bwMode="auto">
            <a:xfrm flipH="1">
              <a:off x="4343400" y="4992021"/>
              <a:ext cx="283536" cy="646780"/>
            </a:xfrm>
            <a:prstGeom prst="line">
              <a:avLst/>
            </a:prstGeom>
            <a:noFill/>
            <a:ln w="12700">
              <a:solidFill>
                <a:schemeClr val="tx1"/>
              </a:solidFill>
              <a:round/>
              <a:headEnd type="triangle" w="med" len="med"/>
              <a:tailEn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79" name="Text Box 155">
              <a:extLst>
                <a:ext uri="{FF2B5EF4-FFF2-40B4-BE49-F238E27FC236}">
                  <a16:creationId xmlns:a16="http://schemas.microsoft.com/office/drawing/2014/main" id="{C7D86D59-77E0-431C-9DB0-4772D78A7A14}"/>
                </a:ext>
              </a:extLst>
            </p:cNvPr>
            <p:cNvSpPr txBox="1">
              <a:spLocks noChangeArrowheads="1"/>
            </p:cNvSpPr>
            <p:nvPr/>
          </p:nvSpPr>
          <p:spPr bwMode="auto">
            <a:xfrm>
              <a:off x="1587520" y="5792787"/>
              <a:ext cx="1620957" cy="510396"/>
            </a:xfrm>
            <a:prstGeom prst="rect">
              <a:avLst/>
            </a:prstGeom>
            <a:noFill/>
            <a:ln w="9525">
              <a:noFill/>
              <a:miter lim="800000"/>
              <a:headEnd type="none" w="sm" len="sm"/>
              <a:tailEnd type="none" w="sm" len="sm"/>
            </a:ln>
          </p:spPr>
          <p:txBody>
            <a:bodyPr wrap="none">
              <a:spAutoFit/>
            </a:bodyPr>
            <a:lstStyle/>
            <a:p>
              <a:pPr algn="ctr" eaLnBrk="0" fontAlgn="base" hangingPunct="0">
                <a:lnSpc>
                  <a:spcPct val="90000"/>
                </a:lnSpc>
                <a:spcBef>
                  <a:spcPct val="0"/>
                </a:spcBef>
                <a:spcAft>
                  <a:spcPct val="0"/>
                </a:spcAft>
                <a:defRPr/>
              </a:pPr>
              <a:r>
                <a:rPr lang="en-US" sz="1000">
                  <a:latin typeface="Arial" charset="0"/>
                  <a:ea typeface="ＭＳ Ｐゴシック"/>
                </a:rPr>
                <a:t>White Sands Test Facility</a:t>
              </a:r>
            </a:p>
            <a:p>
              <a:pPr algn="ctr" eaLnBrk="0" fontAlgn="base" hangingPunct="0">
                <a:lnSpc>
                  <a:spcPct val="90000"/>
                </a:lnSpc>
                <a:spcBef>
                  <a:spcPct val="0"/>
                </a:spcBef>
                <a:spcAft>
                  <a:spcPct val="0"/>
                </a:spcAft>
                <a:defRPr/>
              </a:pPr>
              <a:r>
                <a:rPr lang="en-US" sz="1000">
                  <a:latin typeface="Arial" charset="0"/>
                  <a:ea typeface="ＭＳ Ｐゴシック"/>
                </a:rPr>
                <a:t>White Sands, NM</a:t>
              </a:r>
            </a:p>
            <a:p>
              <a:pPr algn="ctr" eaLnBrk="0" fontAlgn="base" hangingPunct="0">
                <a:lnSpc>
                  <a:spcPct val="90000"/>
                </a:lnSpc>
                <a:spcBef>
                  <a:spcPct val="0"/>
                </a:spcBef>
                <a:spcAft>
                  <a:spcPct val="0"/>
                </a:spcAft>
                <a:defRPr/>
              </a:pPr>
              <a:endParaRPr lang="en-US" sz="1000">
                <a:latin typeface="Arial" charset="0"/>
                <a:ea typeface="ＭＳ Ｐゴシック"/>
              </a:endParaRPr>
            </a:p>
          </p:txBody>
        </p:sp>
        <p:sp>
          <p:nvSpPr>
            <p:cNvPr id="80" name="Oval 158">
              <a:extLst>
                <a:ext uri="{FF2B5EF4-FFF2-40B4-BE49-F238E27FC236}">
                  <a16:creationId xmlns:a16="http://schemas.microsoft.com/office/drawing/2014/main" id="{072035F9-A776-4CB6-8CF3-3948AFA8D2A5}"/>
                </a:ext>
              </a:extLst>
            </p:cNvPr>
            <p:cNvSpPr>
              <a:spLocks noChangeArrowheads="1"/>
            </p:cNvSpPr>
            <p:nvPr/>
          </p:nvSpPr>
          <p:spPr bwMode="auto">
            <a:xfrm flipH="1" flipV="1">
              <a:off x="3373437" y="4249737"/>
              <a:ext cx="68263" cy="65088"/>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81" name="Line 159">
              <a:extLst>
                <a:ext uri="{FF2B5EF4-FFF2-40B4-BE49-F238E27FC236}">
                  <a16:creationId xmlns:a16="http://schemas.microsoft.com/office/drawing/2014/main" id="{53703DA9-A548-4351-AA95-59404C4C6368}"/>
                </a:ext>
              </a:extLst>
            </p:cNvPr>
            <p:cNvSpPr>
              <a:spLocks noChangeShapeType="1"/>
            </p:cNvSpPr>
            <p:nvPr/>
          </p:nvSpPr>
          <p:spPr bwMode="auto">
            <a:xfrm flipV="1">
              <a:off x="2399828" y="4316119"/>
              <a:ext cx="974236" cy="1448525"/>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nvGrpSpPr>
          <p:cNvPr id="90" name="Group 89">
            <a:extLst>
              <a:ext uri="{FF2B5EF4-FFF2-40B4-BE49-F238E27FC236}">
                <a16:creationId xmlns:a16="http://schemas.microsoft.com/office/drawing/2014/main" id="{E61D2837-A54F-404C-8423-F16BD2BA5175}"/>
              </a:ext>
            </a:extLst>
          </p:cNvPr>
          <p:cNvGrpSpPr/>
          <p:nvPr/>
        </p:nvGrpSpPr>
        <p:grpSpPr>
          <a:xfrm>
            <a:off x="6695512" y="4140293"/>
            <a:ext cx="2286779" cy="1715890"/>
            <a:chOff x="5202317" y="4089400"/>
            <a:chExt cx="2286779" cy="1715890"/>
          </a:xfrm>
        </p:grpSpPr>
        <p:sp>
          <p:nvSpPr>
            <p:cNvPr id="91" name="Text Box 133">
              <a:extLst>
                <a:ext uri="{FF2B5EF4-FFF2-40B4-BE49-F238E27FC236}">
                  <a16:creationId xmlns:a16="http://schemas.microsoft.com/office/drawing/2014/main" id="{9ACE35DD-25AE-4E94-95FA-54BFDCD3659B}"/>
                </a:ext>
              </a:extLst>
            </p:cNvPr>
            <p:cNvSpPr txBox="1">
              <a:spLocks noChangeArrowheads="1"/>
            </p:cNvSpPr>
            <p:nvPr/>
          </p:nvSpPr>
          <p:spPr bwMode="white">
            <a:xfrm>
              <a:off x="5571916" y="5405437"/>
              <a:ext cx="1917180" cy="399853"/>
            </a:xfrm>
            <a:prstGeom prst="rect">
              <a:avLst/>
            </a:prstGeom>
            <a:noFill/>
            <a:ln w="9525">
              <a:noFill/>
              <a:miter lim="800000"/>
              <a:headEnd type="none" w="sm" len="sm"/>
              <a:tailEnd type="none" w="sm" len="sm"/>
            </a:ln>
          </p:spPr>
          <p:txBody>
            <a:bodyPr wrap="none">
              <a:spAutoFit/>
            </a:bodyPr>
            <a:lstStyle/>
            <a:p>
              <a:pPr algn="ctr" eaLnBrk="0" fontAlgn="base" hangingPunct="0">
                <a:lnSpc>
                  <a:spcPct val="90000"/>
                </a:lnSpc>
                <a:spcBef>
                  <a:spcPct val="0"/>
                </a:spcBef>
                <a:spcAft>
                  <a:spcPct val="0"/>
                </a:spcAft>
                <a:defRPr/>
              </a:pPr>
              <a:r>
                <a:rPr lang="en-US" sz="1100" b="1">
                  <a:ln w="0">
                    <a:solidFill>
                      <a:srgbClr val="003900">
                        <a:alpha val="10000"/>
                      </a:srgbClr>
                    </a:solidFill>
                  </a:ln>
                  <a:latin typeface="Arial Black"/>
                  <a:ea typeface="ＭＳ Ｐゴシック"/>
                  <a:cs typeface="Arial Black"/>
                </a:rPr>
                <a:t>Stennis Space Center</a:t>
              </a:r>
            </a:p>
            <a:p>
              <a:pPr algn="ctr" eaLnBrk="0" fontAlgn="base" hangingPunct="0">
                <a:lnSpc>
                  <a:spcPct val="90000"/>
                </a:lnSpc>
                <a:spcBef>
                  <a:spcPct val="0"/>
                </a:spcBef>
                <a:spcAft>
                  <a:spcPct val="0"/>
                </a:spcAft>
                <a:defRPr/>
              </a:pPr>
              <a:r>
                <a:rPr lang="en-US" sz="1100">
                  <a:latin typeface="Arial" charset="0"/>
                  <a:ea typeface="ＭＳ Ｐゴシック"/>
                </a:rPr>
                <a:t>Stennis Space Center, MS</a:t>
              </a:r>
            </a:p>
          </p:txBody>
        </p:sp>
        <p:sp>
          <p:nvSpPr>
            <p:cNvPr id="92" name="Freeform 38">
              <a:extLst>
                <a:ext uri="{FF2B5EF4-FFF2-40B4-BE49-F238E27FC236}">
                  <a16:creationId xmlns:a16="http://schemas.microsoft.com/office/drawing/2014/main" id="{FEA74414-197A-4A96-9438-395EE9E2F988}"/>
                </a:ext>
              </a:extLst>
            </p:cNvPr>
            <p:cNvSpPr>
              <a:spLocks/>
            </p:cNvSpPr>
            <p:nvPr/>
          </p:nvSpPr>
          <p:spPr bwMode="auto">
            <a:xfrm>
              <a:off x="5202317" y="4089400"/>
              <a:ext cx="407987" cy="674687"/>
            </a:xfrm>
            <a:custGeom>
              <a:avLst/>
              <a:gdLst/>
              <a:ahLst/>
              <a:cxnLst>
                <a:cxn ang="0">
                  <a:pos x="39" y="235"/>
                </a:cxn>
                <a:cxn ang="0">
                  <a:pos x="39" y="196"/>
                </a:cxn>
                <a:cxn ang="0">
                  <a:pos x="19" y="176"/>
                </a:cxn>
                <a:cxn ang="0">
                  <a:pos x="19" y="157"/>
                </a:cxn>
                <a:cxn ang="0">
                  <a:pos x="39" y="157"/>
                </a:cxn>
                <a:cxn ang="0">
                  <a:pos x="39" y="118"/>
                </a:cxn>
                <a:cxn ang="0">
                  <a:pos x="58" y="98"/>
                </a:cxn>
                <a:cxn ang="0">
                  <a:pos x="58" y="79"/>
                </a:cxn>
                <a:cxn ang="0">
                  <a:pos x="78" y="59"/>
                </a:cxn>
                <a:cxn ang="0">
                  <a:pos x="78" y="39"/>
                </a:cxn>
                <a:cxn ang="0">
                  <a:pos x="78" y="20"/>
                </a:cxn>
                <a:cxn ang="0">
                  <a:pos x="97" y="20"/>
                </a:cxn>
                <a:cxn ang="0">
                  <a:pos x="272" y="0"/>
                </a:cxn>
                <a:cxn ang="0">
                  <a:pos x="272" y="332"/>
                </a:cxn>
                <a:cxn ang="0">
                  <a:pos x="292" y="488"/>
                </a:cxn>
                <a:cxn ang="0">
                  <a:pos x="272" y="508"/>
                </a:cxn>
                <a:cxn ang="0">
                  <a:pos x="272" y="488"/>
                </a:cxn>
                <a:cxn ang="0">
                  <a:pos x="253" y="488"/>
                </a:cxn>
                <a:cxn ang="0">
                  <a:pos x="234" y="508"/>
                </a:cxn>
                <a:cxn ang="0">
                  <a:pos x="214" y="508"/>
                </a:cxn>
                <a:cxn ang="0">
                  <a:pos x="195" y="527"/>
                </a:cxn>
                <a:cxn ang="0">
                  <a:pos x="175" y="488"/>
                </a:cxn>
                <a:cxn ang="0">
                  <a:pos x="156" y="469"/>
                </a:cxn>
                <a:cxn ang="0">
                  <a:pos x="175" y="449"/>
                </a:cxn>
                <a:cxn ang="0">
                  <a:pos x="19" y="449"/>
                </a:cxn>
                <a:cxn ang="0">
                  <a:pos x="0" y="430"/>
                </a:cxn>
                <a:cxn ang="0">
                  <a:pos x="19" y="410"/>
                </a:cxn>
                <a:cxn ang="0">
                  <a:pos x="19" y="391"/>
                </a:cxn>
                <a:cxn ang="0">
                  <a:pos x="39" y="352"/>
                </a:cxn>
                <a:cxn ang="0">
                  <a:pos x="39" y="332"/>
                </a:cxn>
                <a:cxn ang="0">
                  <a:pos x="39" y="313"/>
                </a:cxn>
                <a:cxn ang="0">
                  <a:pos x="58" y="313"/>
                </a:cxn>
                <a:cxn ang="0">
                  <a:pos x="58" y="293"/>
                </a:cxn>
                <a:cxn ang="0">
                  <a:pos x="39" y="293"/>
                </a:cxn>
                <a:cxn ang="0">
                  <a:pos x="39" y="274"/>
                </a:cxn>
                <a:cxn ang="0">
                  <a:pos x="39" y="254"/>
                </a:cxn>
                <a:cxn ang="0">
                  <a:pos x="39" y="235"/>
                </a:cxn>
              </a:cxnLst>
              <a:rect l="0" t="0" r="r" b="b"/>
              <a:pathLst>
                <a:path w="292" h="527">
                  <a:moveTo>
                    <a:pt x="39" y="235"/>
                  </a:moveTo>
                  <a:lnTo>
                    <a:pt x="39" y="196"/>
                  </a:lnTo>
                  <a:lnTo>
                    <a:pt x="19" y="176"/>
                  </a:lnTo>
                  <a:lnTo>
                    <a:pt x="19" y="157"/>
                  </a:lnTo>
                  <a:lnTo>
                    <a:pt x="39" y="157"/>
                  </a:lnTo>
                  <a:lnTo>
                    <a:pt x="39" y="118"/>
                  </a:lnTo>
                  <a:lnTo>
                    <a:pt x="58" y="98"/>
                  </a:lnTo>
                  <a:lnTo>
                    <a:pt x="58" y="79"/>
                  </a:lnTo>
                  <a:lnTo>
                    <a:pt x="78" y="59"/>
                  </a:lnTo>
                  <a:lnTo>
                    <a:pt x="78" y="39"/>
                  </a:lnTo>
                  <a:lnTo>
                    <a:pt x="78" y="20"/>
                  </a:lnTo>
                  <a:lnTo>
                    <a:pt x="97" y="20"/>
                  </a:lnTo>
                  <a:lnTo>
                    <a:pt x="272" y="0"/>
                  </a:lnTo>
                  <a:lnTo>
                    <a:pt x="272" y="332"/>
                  </a:lnTo>
                  <a:lnTo>
                    <a:pt x="292" y="488"/>
                  </a:lnTo>
                  <a:lnTo>
                    <a:pt x="272" y="508"/>
                  </a:lnTo>
                  <a:lnTo>
                    <a:pt x="272" y="488"/>
                  </a:lnTo>
                  <a:lnTo>
                    <a:pt x="253" y="488"/>
                  </a:lnTo>
                  <a:lnTo>
                    <a:pt x="234" y="508"/>
                  </a:lnTo>
                  <a:lnTo>
                    <a:pt x="214" y="508"/>
                  </a:lnTo>
                  <a:lnTo>
                    <a:pt x="195" y="527"/>
                  </a:lnTo>
                  <a:lnTo>
                    <a:pt x="175" y="488"/>
                  </a:lnTo>
                  <a:lnTo>
                    <a:pt x="156" y="469"/>
                  </a:lnTo>
                  <a:lnTo>
                    <a:pt x="175" y="449"/>
                  </a:lnTo>
                  <a:lnTo>
                    <a:pt x="19" y="449"/>
                  </a:lnTo>
                  <a:lnTo>
                    <a:pt x="0" y="430"/>
                  </a:lnTo>
                  <a:lnTo>
                    <a:pt x="19" y="410"/>
                  </a:lnTo>
                  <a:lnTo>
                    <a:pt x="19" y="391"/>
                  </a:lnTo>
                  <a:lnTo>
                    <a:pt x="39" y="352"/>
                  </a:lnTo>
                  <a:lnTo>
                    <a:pt x="39" y="332"/>
                  </a:lnTo>
                  <a:lnTo>
                    <a:pt x="39" y="313"/>
                  </a:lnTo>
                  <a:lnTo>
                    <a:pt x="58" y="313"/>
                  </a:lnTo>
                  <a:lnTo>
                    <a:pt x="58" y="293"/>
                  </a:lnTo>
                  <a:lnTo>
                    <a:pt x="39" y="293"/>
                  </a:lnTo>
                  <a:lnTo>
                    <a:pt x="39" y="274"/>
                  </a:lnTo>
                  <a:lnTo>
                    <a:pt x="39" y="254"/>
                  </a:lnTo>
                  <a:lnTo>
                    <a:pt x="39" y="235"/>
                  </a:lnTo>
                </a:path>
              </a:pathLst>
            </a:custGeom>
            <a:solidFill>
              <a:srgbClr val="052C01"/>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93" name="Oval 122">
              <a:extLst>
                <a:ext uri="{FF2B5EF4-FFF2-40B4-BE49-F238E27FC236}">
                  <a16:creationId xmlns:a16="http://schemas.microsoft.com/office/drawing/2014/main" id="{44DC39B6-3945-4412-AAA0-239D5B4167A3}"/>
                </a:ext>
              </a:extLst>
            </p:cNvPr>
            <p:cNvSpPr>
              <a:spLocks noChangeArrowheads="1"/>
            </p:cNvSpPr>
            <p:nvPr/>
          </p:nvSpPr>
          <p:spPr bwMode="auto">
            <a:xfrm flipH="1" flipV="1">
              <a:off x="5462912" y="4676775"/>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94" name="Line 132">
              <a:extLst>
                <a:ext uri="{FF2B5EF4-FFF2-40B4-BE49-F238E27FC236}">
                  <a16:creationId xmlns:a16="http://schemas.microsoft.com/office/drawing/2014/main" id="{3CE1DCEA-74DB-4260-B623-142BA59F9046}"/>
                </a:ext>
              </a:extLst>
            </p:cNvPr>
            <p:cNvSpPr>
              <a:spLocks noChangeShapeType="1"/>
            </p:cNvSpPr>
            <p:nvPr/>
          </p:nvSpPr>
          <p:spPr bwMode="auto">
            <a:xfrm flipH="1" flipV="1">
              <a:off x="5521649" y="4738687"/>
              <a:ext cx="723900" cy="638175"/>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nvGrpSpPr>
          <p:cNvPr id="95" name="Group 94">
            <a:extLst>
              <a:ext uri="{FF2B5EF4-FFF2-40B4-BE49-F238E27FC236}">
                <a16:creationId xmlns:a16="http://schemas.microsoft.com/office/drawing/2014/main" id="{1A2D194A-237D-4ED4-A17E-90F30E34D06B}"/>
              </a:ext>
            </a:extLst>
          </p:cNvPr>
          <p:cNvGrpSpPr/>
          <p:nvPr/>
        </p:nvGrpSpPr>
        <p:grpSpPr>
          <a:xfrm>
            <a:off x="1788718" y="3519185"/>
            <a:ext cx="2887739" cy="1871768"/>
            <a:chOff x="288402" y="3481085"/>
            <a:chExt cx="2887739" cy="1871768"/>
          </a:xfrm>
        </p:grpSpPr>
        <p:sp>
          <p:nvSpPr>
            <p:cNvPr id="96" name="Text Box 148">
              <a:extLst>
                <a:ext uri="{FF2B5EF4-FFF2-40B4-BE49-F238E27FC236}">
                  <a16:creationId xmlns:a16="http://schemas.microsoft.com/office/drawing/2014/main" id="{D30596C1-420A-40D3-A95E-ACDC508444A4}"/>
                </a:ext>
              </a:extLst>
            </p:cNvPr>
            <p:cNvSpPr txBox="1">
              <a:spLocks noChangeArrowheads="1"/>
            </p:cNvSpPr>
            <p:nvPr/>
          </p:nvSpPr>
          <p:spPr bwMode="auto">
            <a:xfrm>
              <a:off x="288402" y="3660745"/>
              <a:ext cx="1397075" cy="704552"/>
            </a:xfrm>
            <a:prstGeom prst="rect">
              <a:avLst/>
            </a:prstGeom>
            <a:noFill/>
            <a:ln w="9525">
              <a:noFill/>
              <a:miter lim="800000"/>
              <a:headEnd type="none" w="sm" len="sm"/>
              <a:tailEnd type="none" w="sm" len="sm"/>
            </a:ln>
          </p:spPr>
          <p:txBody>
            <a:bodyPr wrap="none">
              <a:spAutoFit/>
            </a:bodyPr>
            <a:lstStyle/>
            <a:p>
              <a:pPr algn="ctr" eaLnBrk="0" fontAlgn="base" hangingPunct="0">
                <a:lnSpc>
                  <a:spcPct val="90000"/>
                </a:lnSpc>
                <a:spcBef>
                  <a:spcPct val="0"/>
                </a:spcBef>
                <a:spcAft>
                  <a:spcPct val="0"/>
                </a:spcAft>
                <a:defRPr/>
              </a:pPr>
              <a:r>
                <a:rPr lang="en-US" sz="1100" b="1">
                  <a:ln w="0">
                    <a:solidFill>
                      <a:srgbClr val="052000">
                        <a:alpha val="10000"/>
                      </a:srgbClr>
                    </a:solidFill>
                  </a:ln>
                  <a:latin typeface="Arial Black"/>
                  <a:ea typeface="ＭＳ Ｐゴシック"/>
                  <a:cs typeface="Arial Black"/>
                </a:rPr>
                <a:t>Armstrong</a:t>
              </a:r>
              <a:br>
                <a:rPr lang="en-US" sz="1100" b="1">
                  <a:ln w="0">
                    <a:solidFill>
                      <a:srgbClr val="052000">
                        <a:alpha val="10000"/>
                      </a:srgbClr>
                    </a:solidFill>
                  </a:ln>
                  <a:latin typeface="Arial Black"/>
                  <a:ea typeface="ＭＳ Ｐゴシック"/>
                  <a:cs typeface="Arial Black"/>
                </a:rPr>
              </a:br>
              <a:r>
                <a:rPr lang="en-US" sz="1100" b="1">
                  <a:ln w="0">
                    <a:solidFill>
                      <a:srgbClr val="052000">
                        <a:alpha val="10000"/>
                      </a:srgbClr>
                    </a:solidFill>
                  </a:ln>
                  <a:latin typeface="Arial Black"/>
                  <a:ea typeface="ＭＳ Ｐゴシック"/>
                  <a:cs typeface="Arial Black"/>
                </a:rPr>
                <a:t>Flight Research</a:t>
              </a:r>
              <a:br>
                <a:rPr lang="en-US" sz="1100" b="1">
                  <a:ln w="0">
                    <a:solidFill>
                      <a:srgbClr val="052000">
                        <a:alpha val="10000"/>
                      </a:srgbClr>
                    </a:solidFill>
                  </a:ln>
                  <a:latin typeface="Arial Black"/>
                  <a:ea typeface="ＭＳ Ｐゴシック"/>
                  <a:cs typeface="Arial Black"/>
                </a:rPr>
              </a:br>
              <a:r>
                <a:rPr lang="en-US" sz="1100" b="1">
                  <a:ln w="0">
                    <a:solidFill>
                      <a:srgbClr val="052000">
                        <a:alpha val="10000"/>
                      </a:srgbClr>
                    </a:solidFill>
                  </a:ln>
                  <a:latin typeface="Arial Black"/>
                  <a:ea typeface="ＭＳ Ｐゴシック"/>
                  <a:cs typeface="Arial Black"/>
                </a:rPr>
                <a:t>Center</a:t>
              </a:r>
            </a:p>
            <a:p>
              <a:pPr algn="ctr" eaLnBrk="0" fontAlgn="base" hangingPunct="0">
                <a:lnSpc>
                  <a:spcPct val="90000"/>
                </a:lnSpc>
                <a:spcBef>
                  <a:spcPct val="0"/>
                </a:spcBef>
                <a:spcAft>
                  <a:spcPct val="0"/>
                </a:spcAft>
                <a:defRPr/>
              </a:pPr>
              <a:r>
                <a:rPr lang="en-US" sz="1100">
                  <a:latin typeface="Arial" charset="0"/>
                  <a:ea typeface="ＭＳ Ｐゴシック"/>
                </a:rPr>
                <a:t>Edwards, CA</a:t>
              </a:r>
            </a:p>
          </p:txBody>
        </p:sp>
        <p:sp>
          <p:nvSpPr>
            <p:cNvPr id="97" name="Text Box 149">
              <a:extLst>
                <a:ext uri="{FF2B5EF4-FFF2-40B4-BE49-F238E27FC236}">
                  <a16:creationId xmlns:a16="http://schemas.microsoft.com/office/drawing/2014/main" id="{F4E77DFE-6F82-487F-B908-69C545667CCE}"/>
                </a:ext>
              </a:extLst>
            </p:cNvPr>
            <p:cNvSpPr txBox="1">
              <a:spLocks noChangeArrowheads="1"/>
            </p:cNvSpPr>
            <p:nvPr/>
          </p:nvSpPr>
          <p:spPr bwMode="auto">
            <a:xfrm>
              <a:off x="312554" y="4953000"/>
              <a:ext cx="2210862" cy="399853"/>
            </a:xfrm>
            <a:prstGeom prst="rect">
              <a:avLst/>
            </a:prstGeom>
            <a:noFill/>
            <a:ln w="9525">
              <a:noFill/>
              <a:miter lim="800000"/>
              <a:headEnd type="none" w="sm" len="sm"/>
              <a:tailEnd type="none" w="sm" len="sm"/>
            </a:ln>
          </p:spPr>
          <p:txBody>
            <a:bodyPr wrap="none">
              <a:spAutoFit/>
            </a:bodyPr>
            <a:lstStyle/>
            <a:p>
              <a:pPr algn="ctr" eaLnBrk="0" fontAlgn="base" hangingPunct="0">
                <a:lnSpc>
                  <a:spcPct val="90000"/>
                </a:lnSpc>
                <a:spcBef>
                  <a:spcPct val="0"/>
                </a:spcBef>
                <a:spcAft>
                  <a:spcPct val="0"/>
                </a:spcAft>
                <a:defRPr/>
              </a:pPr>
              <a:r>
                <a:rPr lang="en-US" sz="1100" b="1">
                  <a:latin typeface="Arial Black"/>
                  <a:ea typeface="ＭＳ Ｐゴシック"/>
                  <a:cs typeface="Arial Black"/>
                </a:rPr>
                <a:t>Jet Propulsion Laboratory</a:t>
              </a:r>
            </a:p>
            <a:p>
              <a:pPr algn="ctr" eaLnBrk="0" fontAlgn="base" hangingPunct="0">
                <a:lnSpc>
                  <a:spcPct val="90000"/>
                </a:lnSpc>
                <a:spcBef>
                  <a:spcPct val="0"/>
                </a:spcBef>
                <a:spcAft>
                  <a:spcPct val="0"/>
                </a:spcAft>
                <a:defRPr/>
              </a:pPr>
              <a:r>
                <a:rPr lang="en-US" sz="1100">
                  <a:latin typeface="Arial" charset="0"/>
                  <a:ea typeface="ＭＳ Ｐゴシック"/>
                </a:rPr>
                <a:t>Pasadena, CA</a:t>
              </a:r>
            </a:p>
          </p:txBody>
        </p:sp>
        <p:grpSp>
          <p:nvGrpSpPr>
            <p:cNvPr id="98" name="Group 97">
              <a:extLst>
                <a:ext uri="{FF2B5EF4-FFF2-40B4-BE49-F238E27FC236}">
                  <a16:creationId xmlns:a16="http://schemas.microsoft.com/office/drawing/2014/main" id="{4C16EEC2-82BA-4687-ADFE-AB05E33F299D}"/>
                </a:ext>
              </a:extLst>
            </p:cNvPr>
            <p:cNvGrpSpPr/>
            <p:nvPr/>
          </p:nvGrpSpPr>
          <p:grpSpPr>
            <a:xfrm>
              <a:off x="1682224" y="3481085"/>
              <a:ext cx="1493917" cy="1047731"/>
              <a:chOff x="1673225" y="3467119"/>
              <a:chExt cx="1493917" cy="1047731"/>
            </a:xfrm>
          </p:grpSpPr>
          <p:sp>
            <p:nvSpPr>
              <p:cNvPr id="103" name="Freeform 96">
                <a:extLst>
                  <a:ext uri="{FF2B5EF4-FFF2-40B4-BE49-F238E27FC236}">
                    <a16:creationId xmlns:a16="http://schemas.microsoft.com/office/drawing/2014/main" id="{71E6D2E5-019F-4DD3-9F1E-7A469FF1A584}"/>
                  </a:ext>
                </a:extLst>
              </p:cNvPr>
              <p:cNvSpPr>
                <a:spLocks/>
              </p:cNvSpPr>
              <p:nvPr/>
            </p:nvSpPr>
            <p:spPr bwMode="auto">
              <a:xfrm>
                <a:off x="2352754" y="3667125"/>
                <a:ext cx="814388" cy="847725"/>
              </a:xfrm>
              <a:custGeom>
                <a:avLst/>
                <a:gdLst/>
                <a:ahLst/>
                <a:cxnLst>
                  <a:cxn ang="0">
                    <a:pos x="486" y="663"/>
                  </a:cxn>
                  <a:cxn ang="0">
                    <a:pos x="584" y="58"/>
                  </a:cxn>
                  <a:cxn ang="0">
                    <a:pos x="155" y="0"/>
                  </a:cxn>
                  <a:cxn ang="0">
                    <a:pos x="136" y="78"/>
                  </a:cxn>
                  <a:cxn ang="0">
                    <a:pos x="136" y="97"/>
                  </a:cxn>
                  <a:cxn ang="0">
                    <a:pos x="117" y="78"/>
                  </a:cxn>
                  <a:cxn ang="0">
                    <a:pos x="97" y="97"/>
                  </a:cxn>
                  <a:cxn ang="0">
                    <a:pos x="78" y="175"/>
                  </a:cxn>
                  <a:cxn ang="0">
                    <a:pos x="78" y="195"/>
                  </a:cxn>
                  <a:cxn ang="0">
                    <a:pos x="78" y="214"/>
                  </a:cxn>
                  <a:cxn ang="0">
                    <a:pos x="78" y="234"/>
                  </a:cxn>
                  <a:cxn ang="0">
                    <a:pos x="97" y="253"/>
                  </a:cxn>
                  <a:cxn ang="0">
                    <a:pos x="97" y="273"/>
                  </a:cxn>
                  <a:cxn ang="0">
                    <a:pos x="78" y="292"/>
                  </a:cxn>
                  <a:cxn ang="0">
                    <a:pos x="58" y="292"/>
                  </a:cxn>
                  <a:cxn ang="0">
                    <a:pos x="58" y="312"/>
                  </a:cxn>
                  <a:cxn ang="0">
                    <a:pos x="58" y="331"/>
                  </a:cxn>
                  <a:cxn ang="0">
                    <a:pos x="39" y="351"/>
                  </a:cxn>
                  <a:cxn ang="0">
                    <a:pos x="39" y="370"/>
                  </a:cxn>
                  <a:cxn ang="0">
                    <a:pos x="19" y="390"/>
                  </a:cxn>
                  <a:cxn ang="0">
                    <a:pos x="39" y="390"/>
                  </a:cxn>
                  <a:cxn ang="0">
                    <a:pos x="39" y="410"/>
                  </a:cxn>
                  <a:cxn ang="0">
                    <a:pos x="39" y="429"/>
                  </a:cxn>
                  <a:cxn ang="0">
                    <a:pos x="19" y="429"/>
                  </a:cxn>
                  <a:cxn ang="0">
                    <a:pos x="0" y="449"/>
                  </a:cxn>
                  <a:cxn ang="0">
                    <a:pos x="311" y="644"/>
                  </a:cxn>
                  <a:cxn ang="0">
                    <a:pos x="486" y="663"/>
                  </a:cxn>
                </a:cxnLst>
                <a:rect l="0" t="0" r="r" b="b"/>
                <a:pathLst>
                  <a:path w="584" h="663">
                    <a:moveTo>
                      <a:pt x="486" y="663"/>
                    </a:moveTo>
                    <a:lnTo>
                      <a:pt x="584" y="58"/>
                    </a:lnTo>
                    <a:lnTo>
                      <a:pt x="155" y="0"/>
                    </a:lnTo>
                    <a:lnTo>
                      <a:pt x="136" y="78"/>
                    </a:lnTo>
                    <a:lnTo>
                      <a:pt x="136" y="97"/>
                    </a:lnTo>
                    <a:lnTo>
                      <a:pt x="117" y="78"/>
                    </a:lnTo>
                    <a:lnTo>
                      <a:pt x="97" y="97"/>
                    </a:lnTo>
                    <a:lnTo>
                      <a:pt x="78" y="175"/>
                    </a:lnTo>
                    <a:lnTo>
                      <a:pt x="78" y="195"/>
                    </a:lnTo>
                    <a:lnTo>
                      <a:pt x="78" y="214"/>
                    </a:lnTo>
                    <a:lnTo>
                      <a:pt x="78" y="234"/>
                    </a:lnTo>
                    <a:lnTo>
                      <a:pt x="97" y="253"/>
                    </a:lnTo>
                    <a:lnTo>
                      <a:pt x="97" y="273"/>
                    </a:lnTo>
                    <a:lnTo>
                      <a:pt x="78" y="292"/>
                    </a:lnTo>
                    <a:lnTo>
                      <a:pt x="58" y="292"/>
                    </a:lnTo>
                    <a:lnTo>
                      <a:pt x="58" y="312"/>
                    </a:lnTo>
                    <a:lnTo>
                      <a:pt x="58" y="331"/>
                    </a:lnTo>
                    <a:lnTo>
                      <a:pt x="39" y="351"/>
                    </a:lnTo>
                    <a:lnTo>
                      <a:pt x="39" y="370"/>
                    </a:lnTo>
                    <a:lnTo>
                      <a:pt x="19" y="390"/>
                    </a:lnTo>
                    <a:lnTo>
                      <a:pt x="39" y="390"/>
                    </a:lnTo>
                    <a:lnTo>
                      <a:pt x="39" y="410"/>
                    </a:lnTo>
                    <a:lnTo>
                      <a:pt x="39" y="429"/>
                    </a:lnTo>
                    <a:lnTo>
                      <a:pt x="19" y="429"/>
                    </a:lnTo>
                    <a:lnTo>
                      <a:pt x="0" y="449"/>
                    </a:lnTo>
                    <a:lnTo>
                      <a:pt x="311" y="644"/>
                    </a:lnTo>
                    <a:lnTo>
                      <a:pt x="486" y="663"/>
                    </a:lnTo>
                  </a:path>
                </a:pathLst>
              </a:custGeom>
              <a:solidFill>
                <a:srgbClr val="004901"/>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04" name="Freeform 98">
                <a:extLst>
                  <a:ext uri="{FF2B5EF4-FFF2-40B4-BE49-F238E27FC236}">
                    <a16:creationId xmlns:a16="http://schemas.microsoft.com/office/drawing/2014/main" id="{F707A969-3B8C-4761-B6BC-D279445C42A3}"/>
                  </a:ext>
                </a:extLst>
              </p:cNvPr>
              <p:cNvSpPr>
                <a:spLocks/>
              </p:cNvSpPr>
              <p:nvPr/>
            </p:nvSpPr>
            <p:spPr bwMode="auto">
              <a:xfrm>
                <a:off x="1673225" y="3467119"/>
                <a:ext cx="814468" cy="747700"/>
              </a:xfrm>
              <a:custGeom>
                <a:avLst/>
                <a:gdLst>
                  <a:gd name="connsiteX0" fmla="*/ 5452 w 10000"/>
                  <a:gd name="connsiteY0" fmla="*/ 837 h 10000"/>
                  <a:gd name="connsiteX1" fmla="*/ 4548 w 10000"/>
                  <a:gd name="connsiteY1" fmla="*/ 3501 h 10000"/>
                  <a:gd name="connsiteX2" fmla="*/ 9704 w 10000"/>
                  <a:gd name="connsiteY2" fmla="*/ 7831 h 10000"/>
                  <a:gd name="connsiteX3" fmla="*/ 9704 w 10000"/>
                  <a:gd name="connsiteY3" fmla="*/ 8002 h 10000"/>
                  <a:gd name="connsiteX4" fmla="*/ 9704 w 10000"/>
                  <a:gd name="connsiteY4" fmla="*/ 8164 h 10000"/>
                  <a:gd name="connsiteX5" fmla="*/ 9704 w 10000"/>
                  <a:gd name="connsiteY5" fmla="*/ 8335 h 10000"/>
                  <a:gd name="connsiteX6" fmla="*/ 10000 w 10000"/>
                  <a:gd name="connsiteY6" fmla="*/ 8497 h 10000"/>
                  <a:gd name="connsiteX7" fmla="*/ 10000 w 10000"/>
                  <a:gd name="connsiteY7" fmla="*/ 8668 h 10000"/>
                  <a:gd name="connsiteX8" fmla="*/ 9704 w 10000"/>
                  <a:gd name="connsiteY8" fmla="*/ 8830 h 10000"/>
                  <a:gd name="connsiteX9" fmla="*/ 9393 w 10000"/>
                  <a:gd name="connsiteY9" fmla="*/ 8830 h 10000"/>
                  <a:gd name="connsiteX10" fmla="*/ 9393 w 10000"/>
                  <a:gd name="connsiteY10" fmla="*/ 9001 h 10000"/>
                  <a:gd name="connsiteX11" fmla="*/ 9393 w 10000"/>
                  <a:gd name="connsiteY11" fmla="*/ 9163 h 10000"/>
                  <a:gd name="connsiteX12" fmla="*/ 9097 w 10000"/>
                  <a:gd name="connsiteY12" fmla="*/ 9334 h 10000"/>
                  <a:gd name="connsiteX13" fmla="*/ 9097 w 10000"/>
                  <a:gd name="connsiteY13" fmla="*/ 9496 h 10000"/>
                  <a:gd name="connsiteX14" fmla="*/ 8785 w 10000"/>
                  <a:gd name="connsiteY14" fmla="*/ 9667 h 10000"/>
                  <a:gd name="connsiteX15" fmla="*/ 9097 w 10000"/>
                  <a:gd name="connsiteY15" fmla="*/ 9667 h 10000"/>
                  <a:gd name="connsiteX16" fmla="*/ 9097 w 10000"/>
                  <a:gd name="connsiteY16" fmla="*/ 9838 h 10000"/>
                  <a:gd name="connsiteX17" fmla="*/ 9097 w 10000"/>
                  <a:gd name="connsiteY17" fmla="*/ 10000 h 10000"/>
                  <a:gd name="connsiteX18" fmla="*/ 8785 w 10000"/>
                  <a:gd name="connsiteY18" fmla="*/ 10000 h 10000"/>
                  <a:gd name="connsiteX19" fmla="*/ 5452 w 10000"/>
                  <a:gd name="connsiteY19" fmla="*/ 9667 h 10000"/>
                  <a:gd name="connsiteX20" fmla="*/ 5452 w 10000"/>
                  <a:gd name="connsiteY20" fmla="*/ 9496 h 10000"/>
                  <a:gd name="connsiteX21" fmla="*/ 5452 w 10000"/>
                  <a:gd name="connsiteY21" fmla="*/ 9334 h 10000"/>
                  <a:gd name="connsiteX22" fmla="*/ 5452 w 10000"/>
                  <a:gd name="connsiteY22" fmla="*/ 9001 h 10000"/>
                  <a:gd name="connsiteX23" fmla="*/ 5156 w 10000"/>
                  <a:gd name="connsiteY23" fmla="*/ 8830 h 10000"/>
                  <a:gd name="connsiteX24" fmla="*/ 5156 w 10000"/>
                  <a:gd name="connsiteY24" fmla="*/ 8668 h 10000"/>
                  <a:gd name="connsiteX25" fmla="*/ 4844 w 10000"/>
                  <a:gd name="connsiteY25" fmla="*/ 8668 h 10000"/>
                  <a:gd name="connsiteX26" fmla="*/ 4844 w 10000"/>
                  <a:gd name="connsiteY26" fmla="*/ 8497 h 10000"/>
                  <a:gd name="connsiteX27" fmla="*/ 4548 w 10000"/>
                  <a:gd name="connsiteY27" fmla="*/ 8497 h 10000"/>
                  <a:gd name="connsiteX28" fmla="*/ 4237 w 10000"/>
                  <a:gd name="connsiteY28" fmla="*/ 8497 h 10000"/>
                  <a:gd name="connsiteX29" fmla="*/ 4548 w 10000"/>
                  <a:gd name="connsiteY29" fmla="*/ 8335 h 10000"/>
                  <a:gd name="connsiteX30" fmla="*/ 4237 w 10000"/>
                  <a:gd name="connsiteY30" fmla="*/ 8335 h 10000"/>
                  <a:gd name="connsiteX31" fmla="*/ 4237 w 10000"/>
                  <a:gd name="connsiteY31" fmla="*/ 8164 h 10000"/>
                  <a:gd name="connsiteX32" fmla="*/ 4237 w 10000"/>
                  <a:gd name="connsiteY32" fmla="*/ 8002 h 10000"/>
                  <a:gd name="connsiteX33" fmla="*/ 3629 w 10000"/>
                  <a:gd name="connsiteY33" fmla="*/ 8002 h 10000"/>
                  <a:gd name="connsiteX34" fmla="*/ 3629 w 10000"/>
                  <a:gd name="connsiteY34" fmla="*/ 7831 h 10000"/>
                  <a:gd name="connsiteX35" fmla="*/ 3333 w 10000"/>
                  <a:gd name="connsiteY35" fmla="*/ 7669 h 10000"/>
                  <a:gd name="connsiteX36" fmla="*/ 2726 w 10000"/>
                  <a:gd name="connsiteY36" fmla="*/ 7498 h 10000"/>
                  <a:gd name="connsiteX37" fmla="*/ 2430 w 10000"/>
                  <a:gd name="connsiteY37" fmla="*/ 7498 h 10000"/>
                  <a:gd name="connsiteX38" fmla="*/ 2118 w 10000"/>
                  <a:gd name="connsiteY38" fmla="*/ 7336 h 10000"/>
                  <a:gd name="connsiteX39" fmla="*/ 1822 w 10000"/>
                  <a:gd name="connsiteY39" fmla="*/ 7336 h 10000"/>
                  <a:gd name="connsiteX40" fmla="*/ 1822 w 10000"/>
                  <a:gd name="connsiteY40" fmla="*/ 7165 h 10000"/>
                  <a:gd name="connsiteX41" fmla="*/ 1822 w 10000"/>
                  <a:gd name="connsiteY41" fmla="*/ 7003 h 10000"/>
                  <a:gd name="connsiteX42" fmla="*/ 2118 w 10000"/>
                  <a:gd name="connsiteY42" fmla="*/ 6832 h 10000"/>
                  <a:gd name="connsiteX43" fmla="*/ 1822 w 10000"/>
                  <a:gd name="connsiteY43" fmla="*/ 6670 h 10000"/>
                  <a:gd name="connsiteX44" fmla="*/ 1822 w 10000"/>
                  <a:gd name="connsiteY44" fmla="*/ 6499 h 10000"/>
                  <a:gd name="connsiteX45" fmla="*/ 1822 w 10000"/>
                  <a:gd name="connsiteY45" fmla="*/ 6336 h 10000"/>
                  <a:gd name="connsiteX46" fmla="*/ 1511 w 10000"/>
                  <a:gd name="connsiteY46" fmla="*/ 6166 h 10000"/>
                  <a:gd name="connsiteX47" fmla="*/ 1511 w 10000"/>
                  <a:gd name="connsiteY47" fmla="*/ 6003 h 10000"/>
                  <a:gd name="connsiteX48" fmla="*/ 1511 w 10000"/>
                  <a:gd name="connsiteY48" fmla="*/ 5833 h 10000"/>
                  <a:gd name="connsiteX49" fmla="*/ 903 w 10000"/>
                  <a:gd name="connsiteY49" fmla="*/ 5500 h 10000"/>
                  <a:gd name="connsiteX50" fmla="*/ 903 w 10000"/>
                  <a:gd name="connsiteY50" fmla="*/ 5337 h 10000"/>
                  <a:gd name="connsiteX51" fmla="*/ 1215 w 10000"/>
                  <a:gd name="connsiteY51" fmla="*/ 5337 h 10000"/>
                  <a:gd name="connsiteX52" fmla="*/ 1215 w 10000"/>
                  <a:gd name="connsiteY52" fmla="*/ 5004 h 10000"/>
                  <a:gd name="connsiteX53" fmla="*/ 1511 w 10000"/>
                  <a:gd name="connsiteY53" fmla="*/ 5004 h 10000"/>
                  <a:gd name="connsiteX54" fmla="*/ 1215 w 10000"/>
                  <a:gd name="connsiteY54" fmla="*/ 4833 h 10000"/>
                  <a:gd name="connsiteX55" fmla="*/ 903 w 10000"/>
                  <a:gd name="connsiteY55" fmla="*/ 4671 h 10000"/>
                  <a:gd name="connsiteX56" fmla="*/ 903 w 10000"/>
                  <a:gd name="connsiteY56" fmla="*/ 4500 h 10000"/>
                  <a:gd name="connsiteX57" fmla="*/ 903 w 10000"/>
                  <a:gd name="connsiteY57" fmla="*/ 4338 h 10000"/>
                  <a:gd name="connsiteX58" fmla="*/ 903 w 10000"/>
                  <a:gd name="connsiteY58" fmla="*/ 4167 h 10000"/>
                  <a:gd name="connsiteX59" fmla="*/ 1215 w 10000"/>
                  <a:gd name="connsiteY59" fmla="*/ 4338 h 10000"/>
                  <a:gd name="connsiteX60" fmla="*/ 1215 w 10000"/>
                  <a:gd name="connsiteY60" fmla="*/ 4167 h 10000"/>
                  <a:gd name="connsiteX61" fmla="*/ 1215 w 10000"/>
                  <a:gd name="connsiteY61" fmla="*/ 4005 h 10000"/>
                  <a:gd name="connsiteX62" fmla="*/ 1215 w 10000"/>
                  <a:gd name="connsiteY62" fmla="*/ 3834 h 10000"/>
                  <a:gd name="connsiteX63" fmla="*/ 1511 w 10000"/>
                  <a:gd name="connsiteY63" fmla="*/ 4005 h 10000"/>
                  <a:gd name="connsiteX64" fmla="*/ 1822 w 10000"/>
                  <a:gd name="connsiteY64" fmla="*/ 4005 h 10000"/>
                  <a:gd name="connsiteX65" fmla="*/ 2118 w 10000"/>
                  <a:gd name="connsiteY65" fmla="*/ 4005 h 10000"/>
                  <a:gd name="connsiteX66" fmla="*/ 2118 w 10000"/>
                  <a:gd name="connsiteY66" fmla="*/ 3834 h 10000"/>
                  <a:gd name="connsiteX67" fmla="*/ 1822 w 10000"/>
                  <a:gd name="connsiteY67" fmla="*/ 3834 h 10000"/>
                  <a:gd name="connsiteX68" fmla="*/ 1511 w 10000"/>
                  <a:gd name="connsiteY68" fmla="*/ 3834 h 10000"/>
                  <a:gd name="connsiteX69" fmla="*/ 1215 w 10000"/>
                  <a:gd name="connsiteY69" fmla="*/ 3834 h 10000"/>
                  <a:gd name="connsiteX70" fmla="*/ 903 w 10000"/>
                  <a:gd name="connsiteY70" fmla="*/ 3834 h 10000"/>
                  <a:gd name="connsiteX71" fmla="*/ 607 w 10000"/>
                  <a:gd name="connsiteY71" fmla="*/ 3834 h 10000"/>
                  <a:gd name="connsiteX72" fmla="*/ 607 w 10000"/>
                  <a:gd name="connsiteY72" fmla="*/ 3672 h 10000"/>
                  <a:gd name="connsiteX73" fmla="*/ 607 w 10000"/>
                  <a:gd name="connsiteY73" fmla="*/ 3501 h 10000"/>
                  <a:gd name="connsiteX74" fmla="*/ 607 w 10000"/>
                  <a:gd name="connsiteY74" fmla="*/ 3339 h 10000"/>
                  <a:gd name="connsiteX75" fmla="*/ 296 w 10000"/>
                  <a:gd name="connsiteY75" fmla="*/ 3006 h 10000"/>
                  <a:gd name="connsiteX76" fmla="*/ 0 w 10000"/>
                  <a:gd name="connsiteY76" fmla="*/ 2835 h 10000"/>
                  <a:gd name="connsiteX77" fmla="*/ 296 w 10000"/>
                  <a:gd name="connsiteY77" fmla="*/ 2502 h 10000"/>
                  <a:gd name="connsiteX78" fmla="*/ 296 w 10000"/>
                  <a:gd name="connsiteY78" fmla="*/ 2340 h 10000"/>
                  <a:gd name="connsiteX79" fmla="*/ 296 w 10000"/>
                  <a:gd name="connsiteY79" fmla="*/ 2169 h 10000"/>
                  <a:gd name="connsiteX80" fmla="*/ 296 w 10000"/>
                  <a:gd name="connsiteY80" fmla="*/ 2007 h 10000"/>
                  <a:gd name="connsiteX81" fmla="*/ 296 w 10000"/>
                  <a:gd name="connsiteY81" fmla="*/ 1836 h 10000"/>
                  <a:gd name="connsiteX82" fmla="*/ 0 w 10000"/>
                  <a:gd name="connsiteY82" fmla="*/ 1503 h 10000"/>
                  <a:gd name="connsiteX83" fmla="*/ 0 w 10000"/>
                  <a:gd name="connsiteY83" fmla="*/ 1332 h 10000"/>
                  <a:gd name="connsiteX84" fmla="*/ 296 w 10000"/>
                  <a:gd name="connsiteY84" fmla="*/ 1170 h 10000"/>
                  <a:gd name="connsiteX85" fmla="*/ 607 w 10000"/>
                  <a:gd name="connsiteY85" fmla="*/ 999 h 10000"/>
                  <a:gd name="connsiteX86" fmla="*/ 607 w 10000"/>
                  <a:gd name="connsiteY86" fmla="*/ 837 h 10000"/>
                  <a:gd name="connsiteX87" fmla="*/ 903 w 10000"/>
                  <a:gd name="connsiteY87" fmla="*/ 504 h 10000"/>
                  <a:gd name="connsiteX88" fmla="*/ 903 w 10000"/>
                  <a:gd name="connsiteY88" fmla="*/ 333 h 10000"/>
                  <a:gd name="connsiteX89" fmla="*/ 903 w 10000"/>
                  <a:gd name="connsiteY89" fmla="*/ 171 h 10000"/>
                  <a:gd name="connsiteX90" fmla="*/ 903 w 10000"/>
                  <a:gd name="connsiteY90" fmla="*/ 0 h 10000"/>
                  <a:gd name="connsiteX0" fmla="*/ 5452 w 10000"/>
                  <a:gd name="connsiteY0" fmla="*/ 837 h 10000"/>
                  <a:gd name="connsiteX1" fmla="*/ 5718 w 10000"/>
                  <a:gd name="connsiteY1" fmla="*/ 4599 h 10000"/>
                  <a:gd name="connsiteX2" fmla="*/ 9704 w 10000"/>
                  <a:gd name="connsiteY2" fmla="*/ 7831 h 10000"/>
                  <a:gd name="connsiteX3" fmla="*/ 9704 w 10000"/>
                  <a:gd name="connsiteY3" fmla="*/ 8002 h 10000"/>
                  <a:gd name="connsiteX4" fmla="*/ 9704 w 10000"/>
                  <a:gd name="connsiteY4" fmla="*/ 8164 h 10000"/>
                  <a:gd name="connsiteX5" fmla="*/ 9704 w 10000"/>
                  <a:gd name="connsiteY5" fmla="*/ 8335 h 10000"/>
                  <a:gd name="connsiteX6" fmla="*/ 10000 w 10000"/>
                  <a:gd name="connsiteY6" fmla="*/ 8497 h 10000"/>
                  <a:gd name="connsiteX7" fmla="*/ 10000 w 10000"/>
                  <a:gd name="connsiteY7" fmla="*/ 8668 h 10000"/>
                  <a:gd name="connsiteX8" fmla="*/ 9704 w 10000"/>
                  <a:gd name="connsiteY8" fmla="*/ 8830 h 10000"/>
                  <a:gd name="connsiteX9" fmla="*/ 9393 w 10000"/>
                  <a:gd name="connsiteY9" fmla="*/ 8830 h 10000"/>
                  <a:gd name="connsiteX10" fmla="*/ 9393 w 10000"/>
                  <a:gd name="connsiteY10" fmla="*/ 9001 h 10000"/>
                  <a:gd name="connsiteX11" fmla="*/ 9393 w 10000"/>
                  <a:gd name="connsiteY11" fmla="*/ 9163 h 10000"/>
                  <a:gd name="connsiteX12" fmla="*/ 9097 w 10000"/>
                  <a:gd name="connsiteY12" fmla="*/ 9334 h 10000"/>
                  <a:gd name="connsiteX13" fmla="*/ 9097 w 10000"/>
                  <a:gd name="connsiteY13" fmla="*/ 9496 h 10000"/>
                  <a:gd name="connsiteX14" fmla="*/ 8785 w 10000"/>
                  <a:gd name="connsiteY14" fmla="*/ 9667 h 10000"/>
                  <a:gd name="connsiteX15" fmla="*/ 9097 w 10000"/>
                  <a:gd name="connsiteY15" fmla="*/ 9667 h 10000"/>
                  <a:gd name="connsiteX16" fmla="*/ 9097 w 10000"/>
                  <a:gd name="connsiteY16" fmla="*/ 9838 h 10000"/>
                  <a:gd name="connsiteX17" fmla="*/ 9097 w 10000"/>
                  <a:gd name="connsiteY17" fmla="*/ 10000 h 10000"/>
                  <a:gd name="connsiteX18" fmla="*/ 8785 w 10000"/>
                  <a:gd name="connsiteY18" fmla="*/ 10000 h 10000"/>
                  <a:gd name="connsiteX19" fmla="*/ 5452 w 10000"/>
                  <a:gd name="connsiteY19" fmla="*/ 9667 h 10000"/>
                  <a:gd name="connsiteX20" fmla="*/ 5452 w 10000"/>
                  <a:gd name="connsiteY20" fmla="*/ 9496 h 10000"/>
                  <a:gd name="connsiteX21" fmla="*/ 5452 w 10000"/>
                  <a:gd name="connsiteY21" fmla="*/ 9334 h 10000"/>
                  <a:gd name="connsiteX22" fmla="*/ 5452 w 10000"/>
                  <a:gd name="connsiteY22" fmla="*/ 9001 h 10000"/>
                  <a:gd name="connsiteX23" fmla="*/ 5156 w 10000"/>
                  <a:gd name="connsiteY23" fmla="*/ 8830 h 10000"/>
                  <a:gd name="connsiteX24" fmla="*/ 5156 w 10000"/>
                  <a:gd name="connsiteY24" fmla="*/ 8668 h 10000"/>
                  <a:gd name="connsiteX25" fmla="*/ 4844 w 10000"/>
                  <a:gd name="connsiteY25" fmla="*/ 8668 h 10000"/>
                  <a:gd name="connsiteX26" fmla="*/ 4844 w 10000"/>
                  <a:gd name="connsiteY26" fmla="*/ 8497 h 10000"/>
                  <a:gd name="connsiteX27" fmla="*/ 4548 w 10000"/>
                  <a:gd name="connsiteY27" fmla="*/ 8497 h 10000"/>
                  <a:gd name="connsiteX28" fmla="*/ 4237 w 10000"/>
                  <a:gd name="connsiteY28" fmla="*/ 8497 h 10000"/>
                  <a:gd name="connsiteX29" fmla="*/ 4548 w 10000"/>
                  <a:gd name="connsiteY29" fmla="*/ 8335 h 10000"/>
                  <a:gd name="connsiteX30" fmla="*/ 4237 w 10000"/>
                  <a:gd name="connsiteY30" fmla="*/ 8335 h 10000"/>
                  <a:gd name="connsiteX31" fmla="*/ 4237 w 10000"/>
                  <a:gd name="connsiteY31" fmla="*/ 8164 h 10000"/>
                  <a:gd name="connsiteX32" fmla="*/ 4237 w 10000"/>
                  <a:gd name="connsiteY32" fmla="*/ 8002 h 10000"/>
                  <a:gd name="connsiteX33" fmla="*/ 3629 w 10000"/>
                  <a:gd name="connsiteY33" fmla="*/ 8002 h 10000"/>
                  <a:gd name="connsiteX34" fmla="*/ 3629 w 10000"/>
                  <a:gd name="connsiteY34" fmla="*/ 7831 h 10000"/>
                  <a:gd name="connsiteX35" fmla="*/ 3333 w 10000"/>
                  <a:gd name="connsiteY35" fmla="*/ 7669 h 10000"/>
                  <a:gd name="connsiteX36" fmla="*/ 2726 w 10000"/>
                  <a:gd name="connsiteY36" fmla="*/ 7498 h 10000"/>
                  <a:gd name="connsiteX37" fmla="*/ 2430 w 10000"/>
                  <a:gd name="connsiteY37" fmla="*/ 7498 h 10000"/>
                  <a:gd name="connsiteX38" fmla="*/ 2118 w 10000"/>
                  <a:gd name="connsiteY38" fmla="*/ 7336 h 10000"/>
                  <a:gd name="connsiteX39" fmla="*/ 1822 w 10000"/>
                  <a:gd name="connsiteY39" fmla="*/ 7336 h 10000"/>
                  <a:gd name="connsiteX40" fmla="*/ 1822 w 10000"/>
                  <a:gd name="connsiteY40" fmla="*/ 7165 h 10000"/>
                  <a:gd name="connsiteX41" fmla="*/ 1822 w 10000"/>
                  <a:gd name="connsiteY41" fmla="*/ 7003 h 10000"/>
                  <a:gd name="connsiteX42" fmla="*/ 2118 w 10000"/>
                  <a:gd name="connsiteY42" fmla="*/ 6832 h 10000"/>
                  <a:gd name="connsiteX43" fmla="*/ 1822 w 10000"/>
                  <a:gd name="connsiteY43" fmla="*/ 6670 h 10000"/>
                  <a:gd name="connsiteX44" fmla="*/ 1822 w 10000"/>
                  <a:gd name="connsiteY44" fmla="*/ 6499 h 10000"/>
                  <a:gd name="connsiteX45" fmla="*/ 1822 w 10000"/>
                  <a:gd name="connsiteY45" fmla="*/ 6336 h 10000"/>
                  <a:gd name="connsiteX46" fmla="*/ 1511 w 10000"/>
                  <a:gd name="connsiteY46" fmla="*/ 6166 h 10000"/>
                  <a:gd name="connsiteX47" fmla="*/ 1511 w 10000"/>
                  <a:gd name="connsiteY47" fmla="*/ 6003 h 10000"/>
                  <a:gd name="connsiteX48" fmla="*/ 1511 w 10000"/>
                  <a:gd name="connsiteY48" fmla="*/ 5833 h 10000"/>
                  <a:gd name="connsiteX49" fmla="*/ 903 w 10000"/>
                  <a:gd name="connsiteY49" fmla="*/ 5500 h 10000"/>
                  <a:gd name="connsiteX50" fmla="*/ 903 w 10000"/>
                  <a:gd name="connsiteY50" fmla="*/ 5337 h 10000"/>
                  <a:gd name="connsiteX51" fmla="*/ 1215 w 10000"/>
                  <a:gd name="connsiteY51" fmla="*/ 5337 h 10000"/>
                  <a:gd name="connsiteX52" fmla="*/ 1215 w 10000"/>
                  <a:gd name="connsiteY52" fmla="*/ 5004 h 10000"/>
                  <a:gd name="connsiteX53" fmla="*/ 1511 w 10000"/>
                  <a:gd name="connsiteY53" fmla="*/ 5004 h 10000"/>
                  <a:gd name="connsiteX54" fmla="*/ 1215 w 10000"/>
                  <a:gd name="connsiteY54" fmla="*/ 4833 h 10000"/>
                  <a:gd name="connsiteX55" fmla="*/ 903 w 10000"/>
                  <a:gd name="connsiteY55" fmla="*/ 4671 h 10000"/>
                  <a:gd name="connsiteX56" fmla="*/ 903 w 10000"/>
                  <a:gd name="connsiteY56" fmla="*/ 4500 h 10000"/>
                  <a:gd name="connsiteX57" fmla="*/ 903 w 10000"/>
                  <a:gd name="connsiteY57" fmla="*/ 4338 h 10000"/>
                  <a:gd name="connsiteX58" fmla="*/ 903 w 10000"/>
                  <a:gd name="connsiteY58" fmla="*/ 4167 h 10000"/>
                  <a:gd name="connsiteX59" fmla="*/ 1215 w 10000"/>
                  <a:gd name="connsiteY59" fmla="*/ 4338 h 10000"/>
                  <a:gd name="connsiteX60" fmla="*/ 1215 w 10000"/>
                  <a:gd name="connsiteY60" fmla="*/ 4167 h 10000"/>
                  <a:gd name="connsiteX61" fmla="*/ 1215 w 10000"/>
                  <a:gd name="connsiteY61" fmla="*/ 4005 h 10000"/>
                  <a:gd name="connsiteX62" fmla="*/ 1215 w 10000"/>
                  <a:gd name="connsiteY62" fmla="*/ 3834 h 10000"/>
                  <a:gd name="connsiteX63" fmla="*/ 1511 w 10000"/>
                  <a:gd name="connsiteY63" fmla="*/ 4005 h 10000"/>
                  <a:gd name="connsiteX64" fmla="*/ 1822 w 10000"/>
                  <a:gd name="connsiteY64" fmla="*/ 4005 h 10000"/>
                  <a:gd name="connsiteX65" fmla="*/ 2118 w 10000"/>
                  <a:gd name="connsiteY65" fmla="*/ 4005 h 10000"/>
                  <a:gd name="connsiteX66" fmla="*/ 2118 w 10000"/>
                  <a:gd name="connsiteY66" fmla="*/ 3834 h 10000"/>
                  <a:gd name="connsiteX67" fmla="*/ 1822 w 10000"/>
                  <a:gd name="connsiteY67" fmla="*/ 3834 h 10000"/>
                  <a:gd name="connsiteX68" fmla="*/ 1511 w 10000"/>
                  <a:gd name="connsiteY68" fmla="*/ 3834 h 10000"/>
                  <a:gd name="connsiteX69" fmla="*/ 1215 w 10000"/>
                  <a:gd name="connsiteY69" fmla="*/ 3834 h 10000"/>
                  <a:gd name="connsiteX70" fmla="*/ 903 w 10000"/>
                  <a:gd name="connsiteY70" fmla="*/ 3834 h 10000"/>
                  <a:gd name="connsiteX71" fmla="*/ 607 w 10000"/>
                  <a:gd name="connsiteY71" fmla="*/ 3834 h 10000"/>
                  <a:gd name="connsiteX72" fmla="*/ 607 w 10000"/>
                  <a:gd name="connsiteY72" fmla="*/ 3672 h 10000"/>
                  <a:gd name="connsiteX73" fmla="*/ 607 w 10000"/>
                  <a:gd name="connsiteY73" fmla="*/ 3501 h 10000"/>
                  <a:gd name="connsiteX74" fmla="*/ 607 w 10000"/>
                  <a:gd name="connsiteY74" fmla="*/ 3339 h 10000"/>
                  <a:gd name="connsiteX75" fmla="*/ 296 w 10000"/>
                  <a:gd name="connsiteY75" fmla="*/ 3006 h 10000"/>
                  <a:gd name="connsiteX76" fmla="*/ 0 w 10000"/>
                  <a:gd name="connsiteY76" fmla="*/ 2835 h 10000"/>
                  <a:gd name="connsiteX77" fmla="*/ 296 w 10000"/>
                  <a:gd name="connsiteY77" fmla="*/ 2502 h 10000"/>
                  <a:gd name="connsiteX78" fmla="*/ 296 w 10000"/>
                  <a:gd name="connsiteY78" fmla="*/ 2340 h 10000"/>
                  <a:gd name="connsiteX79" fmla="*/ 296 w 10000"/>
                  <a:gd name="connsiteY79" fmla="*/ 2169 h 10000"/>
                  <a:gd name="connsiteX80" fmla="*/ 296 w 10000"/>
                  <a:gd name="connsiteY80" fmla="*/ 2007 h 10000"/>
                  <a:gd name="connsiteX81" fmla="*/ 296 w 10000"/>
                  <a:gd name="connsiteY81" fmla="*/ 1836 h 10000"/>
                  <a:gd name="connsiteX82" fmla="*/ 0 w 10000"/>
                  <a:gd name="connsiteY82" fmla="*/ 1503 h 10000"/>
                  <a:gd name="connsiteX83" fmla="*/ 0 w 10000"/>
                  <a:gd name="connsiteY83" fmla="*/ 1332 h 10000"/>
                  <a:gd name="connsiteX84" fmla="*/ 296 w 10000"/>
                  <a:gd name="connsiteY84" fmla="*/ 1170 h 10000"/>
                  <a:gd name="connsiteX85" fmla="*/ 607 w 10000"/>
                  <a:gd name="connsiteY85" fmla="*/ 999 h 10000"/>
                  <a:gd name="connsiteX86" fmla="*/ 607 w 10000"/>
                  <a:gd name="connsiteY86" fmla="*/ 837 h 10000"/>
                  <a:gd name="connsiteX87" fmla="*/ 903 w 10000"/>
                  <a:gd name="connsiteY87" fmla="*/ 504 h 10000"/>
                  <a:gd name="connsiteX88" fmla="*/ 903 w 10000"/>
                  <a:gd name="connsiteY88" fmla="*/ 333 h 10000"/>
                  <a:gd name="connsiteX89" fmla="*/ 903 w 10000"/>
                  <a:gd name="connsiteY89" fmla="*/ 171 h 10000"/>
                  <a:gd name="connsiteX90" fmla="*/ 903 w 10000"/>
                  <a:gd name="connsiteY90" fmla="*/ 0 h 10000"/>
                  <a:gd name="connsiteX0" fmla="*/ 3271 w 10000"/>
                  <a:gd name="connsiteY0" fmla="*/ 4114 h 10000"/>
                  <a:gd name="connsiteX1" fmla="*/ 5718 w 10000"/>
                  <a:gd name="connsiteY1" fmla="*/ 4599 h 10000"/>
                  <a:gd name="connsiteX2" fmla="*/ 9704 w 10000"/>
                  <a:gd name="connsiteY2" fmla="*/ 7831 h 10000"/>
                  <a:gd name="connsiteX3" fmla="*/ 9704 w 10000"/>
                  <a:gd name="connsiteY3" fmla="*/ 8002 h 10000"/>
                  <a:gd name="connsiteX4" fmla="*/ 9704 w 10000"/>
                  <a:gd name="connsiteY4" fmla="*/ 8164 h 10000"/>
                  <a:gd name="connsiteX5" fmla="*/ 9704 w 10000"/>
                  <a:gd name="connsiteY5" fmla="*/ 8335 h 10000"/>
                  <a:gd name="connsiteX6" fmla="*/ 10000 w 10000"/>
                  <a:gd name="connsiteY6" fmla="*/ 8497 h 10000"/>
                  <a:gd name="connsiteX7" fmla="*/ 10000 w 10000"/>
                  <a:gd name="connsiteY7" fmla="*/ 8668 h 10000"/>
                  <a:gd name="connsiteX8" fmla="*/ 9704 w 10000"/>
                  <a:gd name="connsiteY8" fmla="*/ 8830 h 10000"/>
                  <a:gd name="connsiteX9" fmla="*/ 9393 w 10000"/>
                  <a:gd name="connsiteY9" fmla="*/ 8830 h 10000"/>
                  <a:gd name="connsiteX10" fmla="*/ 9393 w 10000"/>
                  <a:gd name="connsiteY10" fmla="*/ 9001 h 10000"/>
                  <a:gd name="connsiteX11" fmla="*/ 9393 w 10000"/>
                  <a:gd name="connsiteY11" fmla="*/ 9163 h 10000"/>
                  <a:gd name="connsiteX12" fmla="*/ 9097 w 10000"/>
                  <a:gd name="connsiteY12" fmla="*/ 9334 h 10000"/>
                  <a:gd name="connsiteX13" fmla="*/ 9097 w 10000"/>
                  <a:gd name="connsiteY13" fmla="*/ 9496 h 10000"/>
                  <a:gd name="connsiteX14" fmla="*/ 8785 w 10000"/>
                  <a:gd name="connsiteY14" fmla="*/ 9667 h 10000"/>
                  <a:gd name="connsiteX15" fmla="*/ 9097 w 10000"/>
                  <a:gd name="connsiteY15" fmla="*/ 9667 h 10000"/>
                  <a:gd name="connsiteX16" fmla="*/ 9097 w 10000"/>
                  <a:gd name="connsiteY16" fmla="*/ 9838 h 10000"/>
                  <a:gd name="connsiteX17" fmla="*/ 9097 w 10000"/>
                  <a:gd name="connsiteY17" fmla="*/ 10000 h 10000"/>
                  <a:gd name="connsiteX18" fmla="*/ 8785 w 10000"/>
                  <a:gd name="connsiteY18" fmla="*/ 10000 h 10000"/>
                  <a:gd name="connsiteX19" fmla="*/ 5452 w 10000"/>
                  <a:gd name="connsiteY19" fmla="*/ 9667 h 10000"/>
                  <a:gd name="connsiteX20" fmla="*/ 5452 w 10000"/>
                  <a:gd name="connsiteY20" fmla="*/ 9496 h 10000"/>
                  <a:gd name="connsiteX21" fmla="*/ 5452 w 10000"/>
                  <a:gd name="connsiteY21" fmla="*/ 9334 h 10000"/>
                  <a:gd name="connsiteX22" fmla="*/ 5452 w 10000"/>
                  <a:gd name="connsiteY22" fmla="*/ 9001 h 10000"/>
                  <a:gd name="connsiteX23" fmla="*/ 5156 w 10000"/>
                  <a:gd name="connsiteY23" fmla="*/ 8830 h 10000"/>
                  <a:gd name="connsiteX24" fmla="*/ 5156 w 10000"/>
                  <a:gd name="connsiteY24" fmla="*/ 8668 h 10000"/>
                  <a:gd name="connsiteX25" fmla="*/ 4844 w 10000"/>
                  <a:gd name="connsiteY25" fmla="*/ 8668 h 10000"/>
                  <a:gd name="connsiteX26" fmla="*/ 4844 w 10000"/>
                  <a:gd name="connsiteY26" fmla="*/ 8497 h 10000"/>
                  <a:gd name="connsiteX27" fmla="*/ 4548 w 10000"/>
                  <a:gd name="connsiteY27" fmla="*/ 8497 h 10000"/>
                  <a:gd name="connsiteX28" fmla="*/ 4237 w 10000"/>
                  <a:gd name="connsiteY28" fmla="*/ 8497 h 10000"/>
                  <a:gd name="connsiteX29" fmla="*/ 4548 w 10000"/>
                  <a:gd name="connsiteY29" fmla="*/ 8335 h 10000"/>
                  <a:gd name="connsiteX30" fmla="*/ 4237 w 10000"/>
                  <a:gd name="connsiteY30" fmla="*/ 8335 h 10000"/>
                  <a:gd name="connsiteX31" fmla="*/ 4237 w 10000"/>
                  <a:gd name="connsiteY31" fmla="*/ 8164 h 10000"/>
                  <a:gd name="connsiteX32" fmla="*/ 4237 w 10000"/>
                  <a:gd name="connsiteY32" fmla="*/ 8002 h 10000"/>
                  <a:gd name="connsiteX33" fmla="*/ 3629 w 10000"/>
                  <a:gd name="connsiteY33" fmla="*/ 8002 h 10000"/>
                  <a:gd name="connsiteX34" fmla="*/ 3629 w 10000"/>
                  <a:gd name="connsiteY34" fmla="*/ 7831 h 10000"/>
                  <a:gd name="connsiteX35" fmla="*/ 3333 w 10000"/>
                  <a:gd name="connsiteY35" fmla="*/ 7669 h 10000"/>
                  <a:gd name="connsiteX36" fmla="*/ 2726 w 10000"/>
                  <a:gd name="connsiteY36" fmla="*/ 7498 h 10000"/>
                  <a:gd name="connsiteX37" fmla="*/ 2430 w 10000"/>
                  <a:gd name="connsiteY37" fmla="*/ 7498 h 10000"/>
                  <a:gd name="connsiteX38" fmla="*/ 2118 w 10000"/>
                  <a:gd name="connsiteY38" fmla="*/ 7336 h 10000"/>
                  <a:gd name="connsiteX39" fmla="*/ 1822 w 10000"/>
                  <a:gd name="connsiteY39" fmla="*/ 7336 h 10000"/>
                  <a:gd name="connsiteX40" fmla="*/ 1822 w 10000"/>
                  <a:gd name="connsiteY40" fmla="*/ 7165 h 10000"/>
                  <a:gd name="connsiteX41" fmla="*/ 1822 w 10000"/>
                  <a:gd name="connsiteY41" fmla="*/ 7003 h 10000"/>
                  <a:gd name="connsiteX42" fmla="*/ 2118 w 10000"/>
                  <a:gd name="connsiteY42" fmla="*/ 6832 h 10000"/>
                  <a:gd name="connsiteX43" fmla="*/ 1822 w 10000"/>
                  <a:gd name="connsiteY43" fmla="*/ 6670 h 10000"/>
                  <a:gd name="connsiteX44" fmla="*/ 1822 w 10000"/>
                  <a:gd name="connsiteY44" fmla="*/ 6499 h 10000"/>
                  <a:gd name="connsiteX45" fmla="*/ 1822 w 10000"/>
                  <a:gd name="connsiteY45" fmla="*/ 6336 h 10000"/>
                  <a:gd name="connsiteX46" fmla="*/ 1511 w 10000"/>
                  <a:gd name="connsiteY46" fmla="*/ 6166 h 10000"/>
                  <a:gd name="connsiteX47" fmla="*/ 1511 w 10000"/>
                  <a:gd name="connsiteY47" fmla="*/ 6003 h 10000"/>
                  <a:gd name="connsiteX48" fmla="*/ 1511 w 10000"/>
                  <a:gd name="connsiteY48" fmla="*/ 5833 h 10000"/>
                  <a:gd name="connsiteX49" fmla="*/ 903 w 10000"/>
                  <a:gd name="connsiteY49" fmla="*/ 5500 h 10000"/>
                  <a:gd name="connsiteX50" fmla="*/ 903 w 10000"/>
                  <a:gd name="connsiteY50" fmla="*/ 5337 h 10000"/>
                  <a:gd name="connsiteX51" fmla="*/ 1215 w 10000"/>
                  <a:gd name="connsiteY51" fmla="*/ 5337 h 10000"/>
                  <a:gd name="connsiteX52" fmla="*/ 1215 w 10000"/>
                  <a:gd name="connsiteY52" fmla="*/ 5004 h 10000"/>
                  <a:gd name="connsiteX53" fmla="*/ 1511 w 10000"/>
                  <a:gd name="connsiteY53" fmla="*/ 5004 h 10000"/>
                  <a:gd name="connsiteX54" fmla="*/ 1215 w 10000"/>
                  <a:gd name="connsiteY54" fmla="*/ 4833 h 10000"/>
                  <a:gd name="connsiteX55" fmla="*/ 903 w 10000"/>
                  <a:gd name="connsiteY55" fmla="*/ 4671 h 10000"/>
                  <a:gd name="connsiteX56" fmla="*/ 903 w 10000"/>
                  <a:gd name="connsiteY56" fmla="*/ 4500 h 10000"/>
                  <a:gd name="connsiteX57" fmla="*/ 903 w 10000"/>
                  <a:gd name="connsiteY57" fmla="*/ 4338 h 10000"/>
                  <a:gd name="connsiteX58" fmla="*/ 903 w 10000"/>
                  <a:gd name="connsiteY58" fmla="*/ 4167 h 10000"/>
                  <a:gd name="connsiteX59" fmla="*/ 1215 w 10000"/>
                  <a:gd name="connsiteY59" fmla="*/ 4338 h 10000"/>
                  <a:gd name="connsiteX60" fmla="*/ 1215 w 10000"/>
                  <a:gd name="connsiteY60" fmla="*/ 4167 h 10000"/>
                  <a:gd name="connsiteX61" fmla="*/ 1215 w 10000"/>
                  <a:gd name="connsiteY61" fmla="*/ 4005 h 10000"/>
                  <a:gd name="connsiteX62" fmla="*/ 1215 w 10000"/>
                  <a:gd name="connsiteY62" fmla="*/ 3834 h 10000"/>
                  <a:gd name="connsiteX63" fmla="*/ 1511 w 10000"/>
                  <a:gd name="connsiteY63" fmla="*/ 4005 h 10000"/>
                  <a:gd name="connsiteX64" fmla="*/ 1822 w 10000"/>
                  <a:gd name="connsiteY64" fmla="*/ 4005 h 10000"/>
                  <a:gd name="connsiteX65" fmla="*/ 2118 w 10000"/>
                  <a:gd name="connsiteY65" fmla="*/ 4005 h 10000"/>
                  <a:gd name="connsiteX66" fmla="*/ 2118 w 10000"/>
                  <a:gd name="connsiteY66" fmla="*/ 3834 h 10000"/>
                  <a:gd name="connsiteX67" fmla="*/ 1822 w 10000"/>
                  <a:gd name="connsiteY67" fmla="*/ 3834 h 10000"/>
                  <a:gd name="connsiteX68" fmla="*/ 1511 w 10000"/>
                  <a:gd name="connsiteY68" fmla="*/ 3834 h 10000"/>
                  <a:gd name="connsiteX69" fmla="*/ 1215 w 10000"/>
                  <a:gd name="connsiteY69" fmla="*/ 3834 h 10000"/>
                  <a:gd name="connsiteX70" fmla="*/ 903 w 10000"/>
                  <a:gd name="connsiteY70" fmla="*/ 3834 h 10000"/>
                  <a:gd name="connsiteX71" fmla="*/ 607 w 10000"/>
                  <a:gd name="connsiteY71" fmla="*/ 3834 h 10000"/>
                  <a:gd name="connsiteX72" fmla="*/ 607 w 10000"/>
                  <a:gd name="connsiteY72" fmla="*/ 3672 h 10000"/>
                  <a:gd name="connsiteX73" fmla="*/ 607 w 10000"/>
                  <a:gd name="connsiteY73" fmla="*/ 3501 h 10000"/>
                  <a:gd name="connsiteX74" fmla="*/ 607 w 10000"/>
                  <a:gd name="connsiteY74" fmla="*/ 3339 h 10000"/>
                  <a:gd name="connsiteX75" fmla="*/ 296 w 10000"/>
                  <a:gd name="connsiteY75" fmla="*/ 3006 h 10000"/>
                  <a:gd name="connsiteX76" fmla="*/ 0 w 10000"/>
                  <a:gd name="connsiteY76" fmla="*/ 2835 h 10000"/>
                  <a:gd name="connsiteX77" fmla="*/ 296 w 10000"/>
                  <a:gd name="connsiteY77" fmla="*/ 2502 h 10000"/>
                  <a:gd name="connsiteX78" fmla="*/ 296 w 10000"/>
                  <a:gd name="connsiteY78" fmla="*/ 2340 h 10000"/>
                  <a:gd name="connsiteX79" fmla="*/ 296 w 10000"/>
                  <a:gd name="connsiteY79" fmla="*/ 2169 h 10000"/>
                  <a:gd name="connsiteX80" fmla="*/ 296 w 10000"/>
                  <a:gd name="connsiteY80" fmla="*/ 2007 h 10000"/>
                  <a:gd name="connsiteX81" fmla="*/ 296 w 10000"/>
                  <a:gd name="connsiteY81" fmla="*/ 1836 h 10000"/>
                  <a:gd name="connsiteX82" fmla="*/ 0 w 10000"/>
                  <a:gd name="connsiteY82" fmla="*/ 1503 h 10000"/>
                  <a:gd name="connsiteX83" fmla="*/ 0 w 10000"/>
                  <a:gd name="connsiteY83" fmla="*/ 1332 h 10000"/>
                  <a:gd name="connsiteX84" fmla="*/ 296 w 10000"/>
                  <a:gd name="connsiteY84" fmla="*/ 1170 h 10000"/>
                  <a:gd name="connsiteX85" fmla="*/ 607 w 10000"/>
                  <a:gd name="connsiteY85" fmla="*/ 999 h 10000"/>
                  <a:gd name="connsiteX86" fmla="*/ 607 w 10000"/>
                  <a:gd name="connsiteY86" fmla="*/ 837 h 10000"/>
                  <a:gd name="connsiteX87" fmla="*/ 903 w 10000"/>
                  <a:gd name="connsiteY87" fmla="*/ 504 h 10000"/>
                  <a:gd name="connsiteX88" fmla="*/ 903 w 10000"/>
                  <a:gd name="connsiteY88" fmla="*/ 333 h 10000"/>
                  <a:gd name="connsiteX89" fmla="*/ 903 w 10000"/>
                  <a:gd name="connsiteY89" fmla="*/ 171 h 10000"/>
                  <a:gd name="connsiteX90" fmla="*/ 903 w 10000"/>
                  <a:gd name="connsiteY90" fmla="*/ 0 h 10000"/>
                  <a:gd name="connsiteX0" fmla="*/ 3271 w 10000"/>
                  <a:gd name="connsiteY0" fmla="*/ 4114 h 10000"/>
                  <a:gd name="connsiteX1" fmla="*/ 5718 w 10000"/>
                  <a:gd name="connsiteY1" fmla="*/ 4599 h 10000"/>
                  <a:gd name="connsiteX2" fmla="*/ 9704 w 10000"/>
                  <a:gd name="connsiteY2" fmla="*/ 7831 h 10000"/>
                  <a:gd name="connsiteX3" fmla="*/ 9704 w 10000"/>
                  <a:gd name="connsiteY3" fmla="*/ 8002 h 10000"/>
                  <a:gd name="connsiteX4" fmla="*/ 9704 w 10000"/>
                  <a:gd name="connsiteY4" fmla="*/ 8164 h 10000"/>
                  <a:gd name="connsiteX5" fmla="*/ 9704 w 10000"/>
                  <a:gd name="connsiteY5" fmla="*/ 8335 h 10000"/>
                  <a:gd name="connsiteX6" fmla="*/ 10000 w 10000"/>
                  <a:gd name="connsiteY6" fmla="*/ 8497 h 10000"/>
                  <a:gd name="connsiteX7" fmla="*/ 10000 w 10000"/>
                  <a:gd name="connsiteY7" fmla="*/ 8668 h 10000"/>
                  <a:gd name="connsiteX8" fmla="*/ 9704 w 10000"/>
                  <a:gd name="connsiteY8" fmla="*/ 8830 h 10000"/>
                  <a:gd name="connsiteX9" fmla="*/ 9393 w 10000"/>
                  <a:gd name="connsiteY9" fmla="*/ 8830 h 10000"/>
                  <a:gd name="connsiteX10" fmla="*/ 9393 w 10000"/>
                  <a:gd name="connsiteY10" fmla="*/ 9001 h 10000"/>
                  <a:gd name="connsiteX11" fmla="*/ 9393 w 10000"/>
                  <a:gd name="connsiteY11" fmla="*/ 9163 h 10000"/>
                  <a:gd name="connsiteX12" fmla="*/ 9097 w 10000"/>
                  <a:gd name="connsiteY12" fmla="*/ 9334 h 10000"/>
                  <a:gd name="connsiteX13" fmla="*/ 9097 w 10000"/>
                  <a:gd name="connsiteY13" fmla="*/ 9496 h 10000"/>
                  <a:gd name="connsiteX14" fmla="*/ 8785 w 10000"/>
                  <a:gd name="connsiteY14" fmla="*/ 9667 h 10000"/>
                  <a:gd name="connsiteX15" fmla="*/ 9097 w 10000"/>
                  <a:gd name="connsiteY15" fmla="*/ 9667 h 10000"/>
                  <a:gd name="connsiteX16" fmla="*/ 9097 w 10000"/>
                  <a:gd name="connsiteY16" fmla="*/ 9838 h 10000"/>
                  <a:gd name="connsiteX17" fmla="*/ 9097 w 10000"/>
                  <a:gd name="connsiteY17" fmla="*/ 10000 h 10000"/>
                  <a:gd name="connsiteX18" fmla="*/ 8785 w 10000"/>
                  <a:gd name="connsiteY18" fmla="*/ 10000 h 10000"/>
                  <a:gd name="connsiteX19" fmla="*/ 5452 w 10000"/>
                  <a:gd name="connsiteY19" fmla="*/ 9667 h 10000"/>
                  <a:gd name="connsiteX20" fmla="*/ 5452 w 10000"/>
                  <a:gd name="connsiteY20" fmla="*/ 9496 h 10000"/>
                  <a:gd name="connsiteX21" fmla="*/ 5452 w 10000"/>
                  <a:gd name="connsiteY21" fmla="*/ 9334 h 10000"/>
                  <a:gd name="connsiteX22" fmla="*/ 5452 w 10000"/>
                  <a:gd name="connsiteY22" fmla="*/ 9001 h 10000"/>
                  <a:gd name="connsiteX23" fmla="*/ 5156 w 10000"/>
                  <a:gd name="connsiteY23" fmla="*/ 8830 h 10000"/>
                  <a:gd name="connsiteX24" fmla="*/ 5156 w 10000"/>
                  <a:gd name="connsiteY24" fmla="*/ 8668 h 10000"/>
                  <a:gd name="connsiteX25" fmla="*/ 4844 w 10000"/>
                  <a:gd name="connsiteY25" fmla="*/ 8668 h 10000"/>
                  <a:gd name="connsiteX26" fmla="*/ 4844 w 10000"/>
                  <a:gd name="connsiteY26" fmla="*/ 8497 h 10000"/>
                  <a:gd name="connsiteX27" fmla="*/ 4548 w 10000"/>
                  <a:gd name="connsiteY27" fmla="*/ 8497 h 10000"/>
                  <a:gd name="connsiteX28" fmla="*/ 4237 w 10000"/>
                  <a:gd name="connsiteY28" fmla="*/ 8497 h 10000"/>
                  <a:gd name="connsiteX29" fmla="*/ 4548 w 10000"/>
                  <a:gd name="connsiteY29" fmla="*/ 8335 h 10000"/>
                  <a:gd name="connsiteX30" fmla="*/ 4237 w 10000"/>
                  <a:gd name="connsiteY30" fmla="*/ 8335 h 10000"/>
                  <a:gd name="connsiteX31" fmla="*/ 4237 w 10000"/>
                  <a:gd name="connsiteY31" fmla="*/ 8164 h 10000"/>
                  <a:gd name="connsiteX32" fmla="*/ 4237 w 10000"/>
                  <a:gd name="connsiteY32" fmla="*/ 8002 h 10000"/>
                  <a:gd name="connsiteX33" fmla="*/ 3629 w 10000"/>
                  <a:gd name="connsiteY33" fmla="*/ 8002 h 10000"/>
                  <a:gd name="connsiteX34" fmla="*/ 3629 w 10000"/>
                  <a:gd name="connsiteY34" fmla="*/ 7831 h 10000"/>
                  <a:gd name="connsiteX35" fmla="*/ 3333 w 10000"/>
                  <a:gd name="connsiteY35" fmla="*/ 7669 h 10000"/>
                  <a:gd name="connsiteX36" fmla="*/ 2726 w 10000"/>
                  <a:gd name="connsiteY36" fmla="*/ 7498 h 10000"/>
                  <a:gd name="connsiteX37" fmla="*/ 2430 w 10000"/>
                  <a:gd name="connsiteY37" fmla="*/ 7498 h 10000"/>
                  <a:gd name="connsiteX38" fmla="*/ 2118 w 10000"/>
                  <a:gd name="connsiteY38" fmla="*/ 7336 h 10000"/>
                  <a:gd name="connsiteX39" fmla="*/ 1822 w 10000"/>
                  <a:gd name="connsiteY39" fmla="*/ 7336 h 10000"/>
                  <a:gd name="connsiteX40" fmla="*/ 1822 w 10000"/>
                  <a:gd name="connsiteY40" fmla="*/ 7165 h 10000"/>
                  <a:gd name="connsiteX41" fmla="*/ 1822 w 10000"/>
                  <a:gd name="connsiteY41" fmla="*/ 7003 h 10000"/>
                  <a:gd name="connsiteX42" fmla="*/ 2118 w 10000"/>
                  <a:gd name="connsiteY42" fmla="*/ 6832 h 10000"/>
                  <a:gd name="connsiteX43" fmla="*/ 1822 w 10000"/>
                  <a:gd name="connsiteY43" fmla="*/ 6670 h 10000"/>
                  <a:gd name="connsiteX44" fmla="*/ 1822 w 10000"/>
                  <a:gd name="connsiteY44" fmla="*/ 6499 h 10000"/>
                  <a:gd name="connsiteX45" fmla="*/ 1822 w 10000"/>
                  <a:gd name="connsiteY45" fmla="*/ 6336 h 10000"/>
                  <a:gd name="connsiteX46" fmla="*/ 1511 w 10000"/>
                  <a:gd name="connsiteY46" fmla="*/ 6166 h 10000"/>
                  <a:gd name="connsiteX47" fmla="*/ 1511 w 10000"/>
                  <a:gd name="connsiteY47" fmla="*/ 6003 h 10000"/>
                  <a:gd name="connsiteX48" fmla="*/ 1511 w 10000"/>
                  <a:gd name="connsiteY48" fmla="*/ 5833 h 10000"/>
                  <a:gd name="connsiteX49" fmla="*/ 903 w 10000"/>
                  <a:gd name="connsiteY49" fmla="*/ 5500 h 10000"/>
                  <a:gd name="connsiteX50" fmla="*/ 903 w 10000"/>
                  <a:gd name="connsiteY50" fmla="*/ 5337 h 10000"/>
                  <a:gd name="connsiteX51" fmla="*/ 1215 w 10000"/>
                  <a:gd name="connsiteY51" fmla="*/ 5337 h 10000"/>
                  <a:gd name="connsiteX52" fmla="*/ 1215 w 10000"/>
                  <a:gd name="connsiteY52" fmla="*/ 5004 h 10000"/>
                  <a:gd name="connsiteX53" fmla="*/ 1511 w 10000"/>
                  <a:gd name="connsiteY53" fmla="*/ 5004 h 10000"/>
                  <a:gd name="connsiteX54" fmla="*/ 1215 w 10000"/>
                  <a:gd name="connsiteY54" fmla="*/ 4833 h 10000"/>
                  <a:gd name="connsiteX55" fmla="*/ 903 w 10000"/>
                  <a:gd name="connsiteY55" fmla="*/ 4671 h 10000"/>
                  <a:gd name="connsiteX56" fmla="*/ 903 w 10000"/>
                  <a:gd name="connsiteY56" fmla="*/ 4500 h 10000"/>
                  <a:gd name="connsiteX57" fmla="*/ 903 w 10000"/>
                  <a:gd name="connsiteY57" fmla="*/ 4338 h 10000"/>
                  <a:gd name="connsiteX58" fmla="*/ 903 w 10000"/>
                  <a:gd name="connsiteY58" fmla="*/ 4167 h 10000"/>
                  <a:gd name="connsiteX59" fmla="*/ 1215 w 10000"/>
                  <a:gd name="connsiteY59" fmla="*/ 4338 h 10000"/>
                  <a:gd name="connsiteX60" fmla="*/ 1215 w 10000"/>
                  <a:gd name="connsiteY60" fmla="*/ 4167 h 10000"/>
                  <a:gd name="connsiteX61" fmla="*/ 1215 w 10000"/>
                  <a:gd name="connsiteY61" fmla="*/ 4005 h 10000"/>
                  <a:gd name="connsiteX62" fmla="*/ 1215 w 10000"/>
                  <a:gd name="connsiteY62" fmla="*/ 3834 h 10000"/>
                  <a:gd name="connsiteX63" fmla="*/ 1511 w 10000"/>
                  <a:gd name="connsiteY63" fmla="*/ 4005 h 10000"/>
                  <a:gd name="connsiteX64" fmla="*/ 1822 w 10000"/>
                  <a:gd name="connsiteY64" fmla="*/ 4005 h 10000"/>
                  <a:gd name="connsiteX65" fmla="*/ 2118 w 10000"/>
                  <a:gd name="connsiteY65" fmla="*/ 4005 h 10000"/>
                  <a:gd name="connsiteX66" fmla="*/ 2118 w 10000"/>
                  <a:gd name="connsiteY66" fmla="*/ 3834 h 10000"/>
                  <a:gd name="connsiteX67" fmla="*/ 1822 w 10000"/>
                  <a:gd name="connsiteY67" fmla="*/ 3834 h 10000"/>
                  <a:gd name="connsiteX68" fmla="*/ 1511 w 10000"/>
                  <a:gd name="connsiteY68" fmla="*/ 3834 h 10000"/>
                  <a:gd name="connsiteX69" fmla="*/ 1215 w 10000"/>
                  <a:gd name="connsiteY69" fmla="*/ 3834 h 10000"/>
                  <a:gd name="connsiteX70" fmla="*/ 903 w 10000"/>
                  <a:gd name="connsiteY70" fmla="*/ 3834 h 10000"/>
                  <a:gd name="connsiteX71" fmla="*/ 607 w 10000"/>
                  <a:gd name="connsiteY71" fmla="*/ 3834 h 10000"/>
                  <a:gd name="connsiteX72" fmla="*/ 607 w 10000"/>
                  <a:gd name="connsiteY72" fmla="*/ 3672 h 10000"/>
                  <a:gd name="connsiteX73" fmla="*/ 607 w 10000"/>
                  <a:gd name="connsiteY73" fmla="*/ 3501 h 10000"/>
                  <a:gd name="connsiteX74" fmla="*/ 607 w 10000"/>
                  <a:gd name="connsiteY74" fmla="*/ 3339 h 10000"/>
                  <a:gd name="connsiteX75" fmla="*/ 296 w 10000"/>
                  <a:gd name="connsiteY75" fmla="*/ 3006 h 10000"/>
                  <a:gd name="connsiteX76" fmla="*/ 0 w 10000"/>
                  <a:gd name="connsiteY76" fmla="*/ 2835 h 10000"/>
                  <a:gd name="connsiteX77" fmla="*/ 296 w 10000"/>
                  <a:gd name="connsiteY77" fmla="*/ 2502 h 10000"/>
                  <a:gd name="connsiteX78" fmla="*/ 296 w 10000"/>
                  <a:gd name="connsiteY78" fmla="*/ 2340 h 10000"/>
                  <a:gd name="connsiteX79" fmla="*/ 296 w 10000"/>
                  <a:gd name="connsiteY79" fmla="*/ 2169 h 10000"/>
                  <a:gd name="connsiteX80" fmla="*/ 296 w 10000"/>
                  <a:gd name="connsiteY80" fmla="*/ 2007 h 10000"/>
                  <a:gd name="connsiteX81" fmla="*/ 296 w 10000"/>
                  <a:gd name="connsiteY81" fmla="*/ 1836 h 10000"/>
                  <a:gd name="connsiteX82" fmla="*/ 0 w 10000"/>
                  <a:gd name="connsiteY82" fmla="*/ 1503 h 10000"/>
                  <a:gd name="connsiteX83" fmla="*/ 0 w 10000"/>
                  <a:gd name="connsiteY83" fmla="*/ 1332 h 10000"/>
                  <a:gd name="connsiteX84" fmla="*/ 296 w 10000"/>
                  <a:gd name="connsiteY84" fmla="*/ 1170 h 10000"/>
                  <a:gd name="connsiteX85" fmla="*/ 607 w 10000"/>
                  <a:gd name="connsiteY85" fmla="*/ 999 h 10000"/>
                  <a:gd name="connsiteX86" fmla="*/ 607 w 10000"/>
                  <a:gd name="connsiteY86" fmla="*/ 837 h 10000"/>
                  <a:gd name="connsiteX87" fmla="*/ 903 w 10000"/>
                  <a:gd name="connsiteY87" fmla="*/ 504 h 10000"/>
                  <a:gd name="connsiteX88" fmla="*/ 903 w 10000"/>
                  <a:gd name="connsiteY88" fmla="*/ 333 h 10000"/>
                  <a:gd name="connsiteX89" fmla="*/ 903 w 10000"/>
                  <a:gd name="connsiteY89" fmla="*/ 171 h 10000"/>
                  <a:gd name="connsiteX90" fmla="*/ 903 w 10000"/>
                  <a:gd name="connsiteY90" fmla="*/ 0 h 10000"/>
                  <a:gd name="connsiteX0" fmla="*/ 1755 w 10000"/>
                  <a:gd name="connsiteY0" fmla="*/ 4575 h 10000"/>
                  <a:gd name="connsiteX1" fmla="*/ 5718 w 10000"/>
                  <a:gd name="connsiteY1" fmla="*/ 4599 h 10000"/>
                  <a:gd name="connsiteX2" fmla="*/ 9704 w 10000"/>
                  <a:gd name="connsiteY2" fmla="*/ 7831 h 10000"/>
                  <a:gd name="connsiteX3" fmla="*/ 9704 w 10000"/>
                  <a:gd name="connsiteY3" fmla="*/ 8002 h 10000"/>
                  <a:gd name="connsiteX4" fmla="*/ 9704 w 10000"/>
                  <a:gd name="connsiteY4" fmla="*/ 8164 h 10000"/>
                  <a:gd name="connsiteX5" fmla="*/ 9704 w 10000"/>
                  <a:gd name="connsiteY5" fmla="*/ 8335 h 10000"/>
                  <a:gd name="connsiteX6" fmla="*/ 10000 w 10000"/>
                  <a:gd name="connsiteY6" fmla="*/ 8497 h 10000"/>
                  <a:gd name="connsiteX7" fmla="*/ 10000 w 10000"/>
                  <a:gd name="connsiteY7" fmla="*/ 8668 h 10000"/>
                  <a:gd name="connsiteX8" fmla="*/ 9704 w 10000"/>
                  <a:gd name="connsiteY8" fmla="*/ 8830 h 10000"/>
                  <a:gd name="connsiteX9" fmla="*/ 9393 w 10000"/>
                  <a:gd name="connsiteY9" fmla="*/ 8830 h 10000"/>
                  <a:gd name="connsiteX10" fmla="*/ 9393 w 10000"/>
                  <a:gd name="connsiteY10" fmla="*/ 9001 h 10000"/>
                  <a:gd name="connsiteX11" fmla="*/ 9393 w 10000"/>
                  <a:gd name="connsiteY11" fmla="*/ 9163 h 10000"/>
                  <a:gd name="connsiteX12" fmla="*/ 9097 w 10000"/>
                  <a:gd name="connsiteY12" fmla="*/ 9334 h 10000"/>
                  <a:gd name="connsiteX13" fmla="*/ 9097 w 10000"/>
                  <a:gd name="connsiteY13" fmla="*/ 9496 h 10000"/>
                  <a:gd name="connsiteX14" fmla="*/ 8785 w 10000"/>
                  <a:gd name="connsiteY14" fmla="*/ 9667 h 10000"/>
                  <a:gd name="connsiteX15" fmla="*/ 9097 w 10000"/>
                  <a:gd name="connsiteY15" fmla="*/ 9667 h 10000"/>
                  <a:gd name="connsiteX16" fmla="*/ 9097 w 10000"/>
                  <a:gd name="connsiteY16" fmla="*/ 9838 h 10000"/>
                  <a:gd name="connsiteX17" fmla="*/ 9097 w 10000"/>
                  <a:gd name="connsiteY17" fmla="*/ 10000 h 10000"/>
                  <a:gd name="connsiteX18" fmla="*/ 8785 w 10000"/>
                  <a:gd name="connsiteY18" fmla="*/ 10000 h 10000"/>
                  <a:gd name="connsiteX19" fmla="*/ 5452 w 10000"/>
                  <a:gd name="connsiteY19" fmla="*/ 9667 h 10000"/>
                  <a:gd name="connsiteX20" fmla="*/ 5452 w 10000"/>
                  <a:gd name="connsiteY20" fmla="*/ 9496 h 10000"/>
                  <a:gd name="connsiteX21" fmla="*/ 5452 w 10000"/>
                  <a:gd name="connsiteY21" fmla="*/ 9334 h 10000"/>
                  <a:gd name="connsiteX22" fmla="*/ 5452 w 10000"/>
                  <a:gd name="connsiteY22" fmla="*/ 9001 h 10000"/>
                  <a:gd name="connsiteX23" fmla="*/ 5156 w 10000"/>
                  <a:gd name="connsiteY23" fmla="*/ 8830 h 10000"/>
                  <a:gd name="connsiteX24" fmla="*/ 5156 w 10000"/>
                  <a:gd name="connsiteY24" fmla="*/ 8668 h 10000"/>
                  <a:gd name="connsiteX25" fmla="*/ 4844 w 10000"/>
                  <a:gd name="connsiteY25" fmla="*/ 8668 h 10000"/>
                  <a:gd name="connsiteX26" fmla="*/ 4844 w 10000"/>
                  <a:gd name="connsiteY26" fmla="*/ 8497 h 10000"/>
                  <a:gd name="connsiteX27" fmla="*/ 4548 w 10000"/>
                  <a:gd name="connsiteY27" fmla="*/ 8497 h 10000"/>
                  <a:gd name="connsiteX28" fmla="*/ 4237 w 10000"/>
                  <a:gd name="connsiteY28" fmla="*/ 8497 h 10000"/>
                  <a:gd name="connsiteX29" fmla="*/ 4548 w 10000"/>
                  <a:gd name="connsiteY29" fmla="*/ 8335 h 10000"/>
                  <a:gd name="connsiteX30" fmla="*/ 4237 w 10000"/>
                  <a:gd name="connsiteY30" fmla="*/ 8335 h 10000"/>
                  <a:gd name="connsiteX31" fmla="*/ 4237 w 10000"/>
                  <a:gd name="connsiteY31" fmla="*/ 8164 h 10000"/>
                  <a:gd name="connsiteX32" fmla="*/ 4237 w 10000"/>
                  <a:gd name="connsiteY32" fmla="*/ 8002 h 10000"/>
                  <a:gd name="connsiteX33" fmla="*/ 3629 w 10000"/>
                  <a:gd name="connsiteY33" fmla="*/ 8002 h 10000"/>
                  <a:gd name="connsiteX34" fmla="*/ 3629 w 10000"/>
                  <a:gd name="connsiteY34" fmla="*/ 7831 h 10000"/>
                  <a:gd name="connsiteX35" fmla="*/ 3333 w 10000"/>
                  <a:gd name="connsiteY35" fmla="*/ 7669 h 10000"/>
                  <a:gd name="connsiteX36" fmla="*/ 2726 w 10000"/>
                  <a:gd name="connsiteY36" fmla="*/ 7498 h 10000"/>
                  <a:gd name="connsiteX37" fmla="*/ 2430 w 10000"/>
                  <a:gd name="connsiteY37" fmla="*/ 7498 h 10000"/>
                  <a:gd name="connsiteX38" fmla="*/ 2118 w 10000"/>
                  <a:gd name="connsiteY38" fmla="*/ 7336 h 10000"/>
                  <a:gd name="connsiteX39" fmla="*/ 1822 w 10000"/>
                  <a:gd name="connsiteY39" fmla="*/ 7336 h 10000"/>
                  <a:gd name="connsiteX40" fmla="*/ 1822 w 10000"/>
                  <a:gd name="connsiteY40" fmla="*/ 7165 h 10000"/>
                  <a:gd name="connsiteX41" fmla="*/ 1822 w 10000"/>
                  <a:gd name="connsiteY41" fmla="*/ 7003 h 10000"/>
                  <a:gd name="connsiteX42" fmla="*/ 2118 w 10000"/>
                  <a:gd name="connsiteY42" fmla="*/ 6832 h 10000"/>
                  <a:gd name="connsiteX43" fmla="*/ 1822 w 10000"/>
                  <a:gd name="connsiteY43" fmla="*/ 6670 h 10000"/>
                  <a:gd name="connsiteX44" fmla="*/ 1822 w 10000"/>
                  <a:gd name="connsiteY44" fmla="*/ 6499 h 10000"/>
                  <a:gd name="connsiteX45" fmla="*/ 1822 w 10000"/>
                  <a:gd name="connsiteY45" fmla="*/ 6336 h 10000"/>
                  <a:gd name="connsiteX46" fmla="*/ 1511 w 10000"/>
                  <a:gd name="connsiteY46" fmla="*/ 6166 h 10000"/>
                  <a:gd name="connsiteX47" fmla="*/ 1511 w 10000"/>
                  <a:gd name="connsiteY47" fmla="*/ 6003 h 10000"/>
                  <a:gd name="connsiteX48" fmla="*/ 1511 w 10000"/>
                  <a:gd name="connsiteY48" fmla="*/ 5833 h 10000"/>
                  <a:gd name="connsiteX49" fmla="*/ 903 w 10000"/>
                  <a:gd name="connsiteY49" fmla="*/ 5500 h 10000"/>
                  <a:gd name="connsiteX50" fmla="*/ 903 w 10000"/>
                  <a:gd name="connsiteY50" fmla="*/ 5337 h 10000"/>
                  <a:gd name="connsiteX51" fmla="*/ 1215 w 10000"/>
                  <a:gd name="connsiteY51" fmla="*/ 5337 h 10000"/>
                  <a:gd name="connsiteX52" fmla="*/ 1215 w 10000"/>
                  <a:gd name="connsiteY52" fmla="*/ 5004 h 10000"/>
                  <a:gd name="connsiteX53" fmla="*/ 1511 w 10000"/>
                  <a:gd name="connsiteY53" fmla="*/ 5004 h 10000"/>
                  <a:gd name="connsiteX54" fmla="*/ 1215 w 10000"/>
                  <a:gd name="connsiteY54" fmla="*/ 4833 h 10000"/>
                  <a:gd name="connsiteX55" fmla="*/ 903 w 10000"/>
                  <a:gd name="connsiteY55" fmla="*/ 4671 h 10000"/>
                  <a:gd name="connsiteX56" fmla="*/ 903 w 10000"/>
                  <a:gd name="connsiteY56" fmla="*/ 4500 h 10000"/>
                  <a:gd name="connsiteX57" fmla="*/ 903 w 10000"/>
                  <a:gd name="connsiteY57" fmla="*/ 4338 h 10000"/>
                  <a:gd name="connsiteX58" fmla="*/ 903 w 10000"/>
                  <a:gd name="connsiteY58" fmla="*/ 4167 h 10000"/>
                  <a:gd name="connsiteX59" fmla="*/ 1215 w 10000"/>
                  <a:gd name="connsiteY59" fmla="*/ 4338 h 10000"/>
                  <a:gd name="connsiteX60" fmla="*/ 1215 w 10000"/>
                  <a:gd name="connsiteY60" fmla="*/ 4167 h 10000"/>
                  <a:gd name="connsiteX61" fmla="*/ 1215 w 10000"/>
                  <a:gd name="connsiteY61" fmla="*/ 4005 h 10000"/>
                  <a:gd name="connsiteX62" fmla="*/ 1215 w 10000"/>
                  <a:gd name="connsiteY62" fmla="*/ 3834 h 10000"/>
                  <a:gd name="connsiteX63" fmla="*/ 1511 w 10000"/>
                  <a:gd name="connsiteY63" fmla="*/ 4005 h 10000"/>
                  <a:gd name="connsiteX64" fmla="*/ 1822 w 10000"/>
                  <a:gd name="connsiteY64" fmla="*/ 4005 h 10000"/>
                  <a:gd name="connsiteX65" fmla="*/ 2118 w 10000"/>
                  <a:gd name="connsiteY65" fmla="*/ 4005 h 10000"/>
                  <a:gd name="connsiteX66" fmla="*/ 2118 w 10000"/>
                  <a:gd name="connsiteY66" fmla="*/ 3834 h 10000"/>
                  <a:gd name="connsiteX67" fmla="*/ 1822 w 10000"/>
                  <a:gd name="connsiteY67" fmla="*/ 3834 h 10000"/>
                  <a:gd name="connsiteX68" fmla="*/ 1511 w 10000"/>
                  <a:gd name="connsiteY68" fmla="*/ 3834 h 10000"/>
                  <a:gd name="connsiteX69" fmla="*/ 1215 w 10000"/>
                  <a:gd name="connsiteY69" fmla="*/ 3834 h 10000"/>
                  <a:gd name="connsiteX70" fmla="*/ 903 w 10000"/>
                  <a:gd name="connsiteY70" fmla="*/ 3834 h 10000"/>
                  <a:gd name="connsiteX71" fmla="*/ 607 w 10000"/>
                  <a:gd name="connsiteY71" fmla="*/ 3834 h 10000"/>
                  <a:gd name="connsiteX72" fmla="*/ 607 w 10000"/>
                  <a:gd name="connsiteY72" fmla="*/ 3672 h 10000"/>
                  <a:gd name="connsiteX73" fmla="*/ 607 w 10000"/>
                  <a:gd name="connsiteY73" fmla="*/ 3501 h 10000"/>
                  <a:gd name="connsiteX74" fmla="*/ 607 w 10000"/>
                  <a:gd name="connsiteY74" fmla="*/ 3339 h 10000"/>
                  <a:gd name="connsiteX75" fmla="*/ 296 w 10000"/>
                  <a:gd name="connsiteY75" fmla="*/ 3006 h 10000"/>
                  <a:gd name="connsiteX76" fmla="*/ 0 w 10000"/>
                  <a:gd name="connsiteY76" fmla="*/ 2835 h 10000"/>
                  <a:gd name="connsiteX77" fmla="*/ 296 w 10000"/>
                  <a:gd name="connsiteY77" fmla="*/ 2502 h 10000"/>
                  <a:gd name="connsiteX78" fmla="*/ 296 w 10000"/>
                  <a:gd name="connsiteY78" fmla="*/ 2340 h 10000"/>
                  <a:gd name="connsiteX79" fmla="*/ 296 w 10000"/>
                  <a:gd name="connsiteY79" fmla="*/ 2169 h 10000"/>
                  <a:gd name="connsiteX80" fmla="*/ 296 w 10000"/>
                  <a:gd name="connsiteY80" fmla="*/ 2007 h 10000"/>
                  <a:gd name="connsiteX81" fmla="*/ 296 w 10000"/>
                  <a:gd name="connsiteY81" fmla="*/ 1836 h 10000"/>
                  <a:gd name="connsiteX82" fmla="*/ 0 w 10000"/>
                  <a:gd name="connsiteY82" fmla="*/ 1503 h 10000"/>
                  <a:gd name="connsiteX83" fmla="*/ 0 w 10000"/>
                  <a:gd name="connsiteY83" fmla="*/ 1332 h 10000"/>
                  <a:gd name="connsiteX84" fmla="*/ 296 w 10000"/>
                  <a:gd name="connsiteY84" fmla="*/ 1170 h 10000"/>
                  <a:gd name="connsiteX85" fmla="*/ 607 w 10000"/>
                  <a:gd name="connsiteY85" fmla="*/ 999 h 10000"/>
                  <a:gd name="connsiteX86" fmla="*/ 607 w 10000"/>
                  <a:gd name="connsiteY86" fmla="*/ 837 h 10000"/>
                  <a:gd name="connsiteX87" fmla="*/ 903 w 10000"/>
                  <a:gd name="connsiteY87" fmla="*/ 504 h 10000"/>
                  <a:gd name="connsiteX88" fmla="*/ 903 w 10000"/>
                  <a:gd name="connsiteY88" fmla="*/ 333 h 10000"/>
                  <a:gd name="connsiteX89" fmla="*/ 903 w 10000"/>
                  <a:gd name="connsiteY89" fmla="*/ 171 h 10000"/>
                  <a:gd name="connsiteX90" fmla="*/ 903 w 10000"/>
                  <a:gd name="connsiteY90" fmla="*/ 0 h 10000"/>
                  <a:gd name="connsiteX0" fmla="*/ 1755 w 10000"/>
                  <a:gd name="connsiteY0" fmla="*/ 4575 h 10000"/>
                  <a:gd name="connsiteX1" fmla="*/ 5718 w 10000"/>
                  <a:gd name="connsiteY1" fmla="*/ 4599 h 10000"/>
                  <a:gd name="connsiteX2" fmla="*/ 9704 w 10000"/>
                  <a:gd name="connsiteY2" fmla="*/ 7831 h 10000"/>
                  <a:gd name="connsiteX3" fmla="*/ 9704 w 10000"/>
                  <a:gd name="connsiteY3" fmla="*/ 8002 h 10000"/>
                  <a:gd name="connsiteX4" fmla="*/ 9704 w 10000"/>
                  <a:gd name="connsiteY4" fmla="*/ 8164 h 10000"/>
                  <a:gd name="connsiteX5" fmla="*/ 9704 w 10000"/>
                  <a:gd name="connsiteY5" fmla="*/ 8335 h 10000"/>
                  <a:gd name="connsiteX6" fmla="*/ 10000 w 10000"/>
                  <a:gd name="connsiteY6" fmla="*/ 8497 h 10000"/>
                  <a:gd name="connsiteX7" fmla="*/ 10000 w 10000"/>
                  <a:gd name="connsiteY7" fmla="*/ 8668 h 10000"/>
                  <a:gd name="connsiteX8" fmla="*/ 9704 w 10000"/>
                  <a:gd name="connsiteY8" fmla="*/ 8830 h 10000"/>
                  <a:gd name="connsiteX9" fmla="*/ 9393 w 10000"/>
                  <a:gd name="connsiteY9" fmla="*/ 8830 h 10000"/>
                  <a:gd name="connsiteX10" fmla="*/ 9393 w 10000"/>
                  <a:gd name="connsiteY10" fmla="*/ 9001 h 10000"/>
                  <a:gd name="connsiteX11" fmla="*/ 9393 w 10000"/>
                  <a:gd name="connsiteY11" fmla="*/ 9163 h 10000"/>
                  <a:gd name="connsiteX12" fmla="*/ 9097 w 10000"/>
                  <a:gd name="connsiteY12" fmla="*/ 9334 h 10000"/>
                  <a:gd name="connsiteX13" fmla="*/ 9097 w 10000"/>
                  <a:gd name="connsiteY13" fmla="*/ 9496 h 10000"/>
                  <a:gd name="connsiteX14" fmla="*/ 8785 w 10000"/>
                  <a:gd name="connsiteY14" fmla="*/ 9667 h 10000"/>
                  <a:gd name="connsiteX15" fmla="*/ 9097 w 10000"/>
                  <a:gd name="connsiteY15" fmla="*/ 9667 h 10000"/>
                  <a:gd name="connsiteX16" fmla="*/ 9097 w 10000"/>
                  <a:gd name="connsiteY16" fmla="*/ 9838 h 10000"/>
                  <a:gd name="connsiteX17" fmla="*/ 9097 w 10000"/>
                  <a:gd name="connsiteY17" fmla="*/ 10000 h 10000"/>
                  <a:gd name="connsiteX18" fmla="*/ 8785 w 10000"/>
                  <a:gd name="connsiteY18" fmla="*/ 10000 h 10000"/>
                  <a:gd name="connsiteX19" fmla="*/ 5452 w 10000"/>
                  <a:gd name="connsiteY19" fmla="*/ 9667 h 10000"/>
                  <a:gd name="connsiteX20" fmla="*/ 5452 w 10000"/>
                  <a:gd name="connsiteY20" fmla="*/ 9496 h 10000"/>
                  <a:gd name="connsiteX21" fmla="*/ 5452 w 10000"/>
                  <a:gd name="connsiteY21" fmla="*/ 9334 h 10000"/>
                  <a:gd name="connsiteX22" fmla="*/ 5452 w 10000"/>
                  <a:gd name="connsiteY22" fmla="*/ 9001 h 10000"/>
                  <a:gd name="connsiteX23" fmla="*/ 5156 w 10000"/>
                  <a:gd name="connsiteY23" fmla="*/ 8830 h 10000"/>
                  <a:gd name="connsiteX24" fmla="*/ 5156 w 10000"/>
                  <a:gd name="connsiteY24" fmla="*/ 8668 h 10000"/>
                  <a:gd name="connsiteX25" fmla="*/ 4844 w 10000"/>
                  <a:gd name="connsiteY25" fmla="*/ 8668 h 10000"/>
                  <a:gd name="connsiteX26" fmla="*/ 4844 w 10000"/>
                  <a:gd name="connsiteY26" fmla="*/ 8497 h 10000"/>
                  <a:gd name="connsiteX27" fmla="*/ 4548 w 10000"/>
                  <a:gd name="connsiteY27" fmla="*/ 8497 h 10000"/>
                  <a:gd name="connsiteX28" fmla="*/ 4237 w 10000"/>
                  <a:gd name="connsiteY28" fmla="*/ 8497 h 10000"/>
                  <a:gd name="connsiteX29" fmla="*/ 4548 w 10000"/>
                  <a:gd name="connsiteY29" fmla="*/ 8335 h 10000"/>
                  <a:gd name="connsiteX30" fmla="*/ 4237 w 10000"/>
                  <a:gd name="connsiteY30" fmla="*/ 8335 h 10000"/>
                  <a:gd name="connsiteX31" fmla="*/ 4237 w 10000"/>
                  <a:gd name="connsiteY31" fmla="*/ 8164 h 10000"/>
                  <a:gd name="connsiteX32" fmla="*/ 4237 w 10000"/>
                  <a:gd name="connsiteY32" fmla="*/ 8002 h 10000"/>
                  <a:gd name="connsiteX33" fmla="*/ 3629 w 10000"/>
                  <a:gd name="connsiteY33" fmla="*/ 8002 h 10000"/>
                  <a:gd name="connsiteX34" fmla="*/ 3629 w 10000"/>
                  <a:gd name="connsiteY34" fmla="*/ 7831 h 10000"/>
                  <a:gd name="connsiteX35" fmla="*/ 3333 w 10000"/>
                  <a:gd name="connsiteY35" fmla="*/ 7669 h 10000"/>
                  <a:gd name="connsiteX36" fmla="*/ 2726 w 10000"/>
                  <a:gd name="connsiteY36" fmla="*/ 7498 h 10000"/>
                  <a:gd name="connsiteX37" fmla="*/ 2430 w 10000"/>
                  <a:gd name="connsiteY37" fmla="*/ 7498 h 10000"/>
                  <a:gd name="connsiteX38" fmla="*/ 2118 w 10000"/>
                  <a:gd name="connsiteY38" fmla="*/ 7336 h 10000"/>
                  <a:gd name="connsiteX39" fmla="*/ 1822 w 10000"/>
                  <a:gd name="connsiteY39" fmla="*/ 7336 h 10000"/>
                  <a:gd name="connsiteX40" fmla="*/ 1822 w 10000"/>
                  <a:gd name="connsiteY40" fmla="*/ 7165 h 10000"/>
                  <a:gd name="connsiteX41" fmla="*/ 1822 w 10000"/>
                  <a:gd name="connsiteY41" fmla="*/ 7003 h 10000"/>
                  <a:gd name="connsiteX42" fmla="*/ 2118 w 10000"/>
                  <a:gd name="connsiteY42" fmla="*/ 6832 h 10000"/>
                  <a:gd name="connsiteX43" fmla="*/ 1822 w 10000"/>
                  <a:gd name="connsiteY43" fmla="*/ 6670 h 10000"/>
                  <a:gd name="connsiteX44" fmla="*/ 1822 w 10000"/>
                  <a:gd name="connsiteY44" fmla="*/ 6499 h 10000"/>
                  <a:gd name="connsiteX45" fmla="*/ 1822 w 10000"/>
                  <a:gd name="connsiteY45" fmla="*/ 6336 h 10000"/>
                  <a:gd name="connsiteX46" fmla="*/ 1511 w 10000"/>
                  <a:gd name="connsiteY46" fmla="*/ 6166 h 10000"/>
                  <a:gd name="connsiteX47" fmla="*/ 1511 w 10000"/>
                  <a:gd name="connsiteY47" fmla="*/ 6003 h 10000"/>
                  <a:gd name="connsiteX48" fmla="*/ 1511 w 10000"/>
                  <a:gd name="connsiteY48" fmla="*/ 5833 h 10000"/>
                  <a:gd name="connsiteX49" fmla="*/ 903 w 10000"/>
                  <a:gd name="connsiteY49" fmla="*/ 5500 h 10000"/>
                  <a:gd name="connsiteX50" fmla="*/ 903 w 10000"/>
                  <a:gd name="connsiteY50" fmla="*/ 5337 h 10000"/>
                  <a:gd name="connsiteX51" fmla="*/ 1215 w 10000"/>
                  <a:gd name="connsiteY51" fmla="*/ 5337 h 10000"/>
                  <a:gd name="connsiteX52" fmla="*/ 1215 w 10000"/>
                  <a:gd name="connsiteY52" fmla="*/ 5004 h 10000"/>
                  <a:gd name="connsiteX53" fmla="*/ 1511 w 10000"/>
                  <a:gd name="connsiteY53" fmla="*/ 5004 h 10000"/>
                  <a:gd name="connsiteX54" fmla="*/ 1215 w 10000"/>
                  <a:gd name="connsiteY54" fmla="*/ 4833 h 10000"/>
                  <a:gd name="connsiteX55" fmla="*/ 903 w 10000"/>
                  <a:gd name="connsiteY55" fmla="*/ 4671 h 10000"/>
                  <a:gd name="connsiteX56" fmla="*/ 903 w 10000"/>
                  <a:gd name="connsiteY56" fmla="*/ 4500 h 10000"/>
                  <a:gd name="connsiteX57" fmla="*/ 903 w 10000"/>
                  <a:gd name="connsiteY57" fmla="*/ 4338 h 10000"/>
                  <a:gd name="connsiteX58" fmla="*/ 903 w 10000"/>
                  <a:gd name="connsiteY58" fmla="*/ 4167 h 10000"/>
                  <a:gd name="connsiteX59" fmla="*/ 1215 w 10000"/>
                  <a:gd name="connsiteY59" fmla="*/ 4338 h 10000"/>
                  <a:gd name="connsiteX60" fmla="*/ 1215 w 10000"/>
                  <a:gd name="connsiteY60" fmla="*/ 4167 h 10000"/>
                  <a:gd name="connsiteX61" fmla="*/ 1215 w 10000"/>
                  <a:gd name="connsiteY61" fmla="*/ 4005 h 10000"/>
                  <a:gd name="connsiteX62" fmla="*/ 1215 w 10000"/>
                  <a:gd name="connsiteY62" fmla="*/ 3834 h 10000"/>
                  <a:gd name="connsiteX63" fmla="*/ 1511 w 10000"/>
                  <a:gd name="connsiteY63" fmla="*/ 4005 h 10000"/>
                  <a:gd name="connsiteX64" fmla="*/ 1822 w 10000"/>
                  <a:gd name="connsiteY64" fmla="*/ 4005 h 10000"/>
                  <a:gd name="connsiteX65" fmla="*/ 2118 w 10000"/>
                  <a:gd name="connsiteY65" fmla="*/ 4005 h 10000"/>
                  <a:gd name="connsiteX66" fmla="*/ 2118 w 10000"/>
                  <a:gd name="connsiteY66" fmla="*/ 3834 h 10000"/>
                  <a:gd name="connsiteX67" fmla="*/ 1822 w 10000"/>
                  <a:gd name="connsiteY67" fmla="*/ 3834 h 10000"/>
                  <a:gd name="connsiteX68" fmla="*/ 1511 w 10000"/>
                  <a:gd name="connsiteY68" fmla="*/ 3834 h 10000"/>
                  <a:gd name="connsiteX69" fmla="*/ 1215 w 10000"/>
                  <a:gd name="connsiteY69" fmla="*/ 3834 h 10000"/>
                  <a:gd name="connsiteX70" fmla="*/ 903 w 10000"/>
                  <a:gd name="connsiteY70" fmla="*/ 3834 h 10000"/>
                  <a:gd name="connsiteX71" fmla="*/ 607 w 10000"/>
                  <a:gd name="connsiteY71" fmla="*/ 3834 h 10000"/>
                  <a:gd name="connsiteX72" fmla="*/ 607 w 10000"/>
                  <a:gd name="connsiteY72" fmla="*/ 3672 h 10000"/>
                  <a:gd name="connsiteX73" fmla="*/ 607 w 10000"/>
                  <a:gd name="connsiteY73" fmla="*/ 3501 h 10000"/>
                  <a:gd name="connsiteX74" fmla="*/ 607 w 10000"/>
                  <a:gd name="connsiteY74" fmla="*/ 3339 h 10000"/>
                  <a:gd name="connsiteX75" fmla="*/ 296 w 10000"/>
                  <a:gd name="connsiteY75" fmla="*/ 3006 h 10000"/>
                  <a:gd name="connsiteX76" fmla="*/ 0 w 10000"/>
                  <a:gd name="connsiteY76" fmla="*/ 2835 h 10000"/>
                  <a:gd name="connsiteX77" fmla="*/ 296 w 10000"/>
                  <a:gd name="connsiteY77" fmla="*/ 2502 h 10000"/>
                  <a:gd name="connsiteX78" fmla="*/ 296 w 10000"/>
                  <a:gd name="connsiteY78" fmla="*/ 2340 h 10000"/>
                  <a:gd name="connsiteX79" fmla="*/ 296 w 10000"/>
                  <a:gd name="connsiteY79" fmla="*/ 2169 h 10000"/>
                  <a:gd name="connsiteX80" fmla="*/ 296 w 10000"/>
                  <a:gd name="connsiteY80" fmla="*/ 2007 h 10000"/>
                  <a:gd name="connsiteX81" fmla="*/ 296 w 10000"/>
                  <a:gd name="connsiteY81" fmla="*/ 1836 h 10000"/>
                  <a:gd name="connsiteX82" fmla="*/ 0 w 10000"/>
                  <a:gd name="connsiteY82" fmla="*/ 1503 h 10000"/>
                  <a:gd name="connsiteX83" fmla="*/ 0 w 10000"/>
                  <a:gd name="connsiteY83" fmla="*/ 1332 h 10000"/>
                  <a:gd name="connsiteX84" fmla="*/ 296 w 10000"/>
                  <a:gd name="connsiteY84" fmla="*/ 1170 h 10000"/>
                  <a:gd name="connsiteX85" fmla="*/ 607 w 10000"/>
                  <a:gd name="connsiteY85" fmla="*/ 999 h 10000"/>
                  <a:gd name="connsiteX86" fmla="*/ 607 w 10000"/>
                  <a:gd name="connsiteY86" fmla="*/ 837 h 10000"/>
                  <a:gd name="connsiteX87" fmla="*/ 903 w 10000"/>
                  <a:gd name="connsiteY87" fmla="*/ 504 h 10000"/>
                  <a:gd name="connsiteX88" fmla="*/ 903 w 10000"/>
                  <a:gd name="connsiteY88" fmla="*/ 333 h 10000"/>
                  <a:gd name="connsiteX89" fmla="*/ 903 w 10000"/>
                  <a:gd name="connsiteY89" fmla="*/ 171 h 10000"/>
                  <a:gd name="connsiteX90" fmla="*/ 903 w 10000"/>
                  <a:gd name="connsiteY90" fmla="*/ 0 h 10000"/>
                  <a:gd name="connsiteX0" fmla="*/ 1755 w 10000"/>
                  <a:gd name="connsiteY0" fmla="*/ 4404 h 9829"/>
                  <a:gd name="connsiteX1" fmla="*/ 5718 w 10000"/>
                  <a:gd name="connsiteY1" fmla="*/ 4428 h 9829"/>
                  <a:gd name="connsiteX2" fmla="*/ 9704 w 10000"/>
                  <a:gd name="connsiteY2" fmla="*/ 7660 h 9829"/>
                  <a:gd name="connsiteX3" fmla="*/ 9704 w 10000"/>
                  <a:gd name="connsiteY3" fmla="*/ 7831 h 9829"/>
                  <a:gd name="connsiteX4" fmla="*/ 9704 w 10000"/>
                  <a:gd name="connsiteY4" fmla="*/ 7993 h 9829"/>
                  <a:gd name="connsiteX5" fmla="*/ 9704 w 10000"/>
                  <a:gd name="connsiteY5" fmla="*/ 8164 h 9829"/>
                  <a:gd name="connsiteX6" fmla="*/ 10000 w 10000"/>
                  <a:gd name="connsiteY6" fmla="*/ 8326 h 9829"/>
                  <a:gd name="connsiteX7" fmla="*/ 10000 w 10000"/>
                  <a:gd name="connsiteY7" fmla="*/ 8497 h 9829"/>
                  <a:gd name="connsiteX8" fmla="*/ 9704 w 10000"/>
                  <a:gd name="connsiteY8" fmla="*/ 8659 h 9829"/>
                  <a:gd name="connsiteX9" fmla="*/ 9393 w 10000"/>
                  <a:gd name="connsiteY9" fmla="*/ 8659 h 9829"/>
                  <a:gd name="connsiteX10" fmla="*/ 9393 w 10000"/>
                  <a:gd name="connsiteY10" fmla="*/ 8830 h 9829"/>
                  <a:gd name="connsiteX11" fmla="*/ 9393 w 10000"/>
                  <a:gd name="connsiteY11" fmla="*/ 8992 h 9829"/>
                  <a:gd name="connsiteX12" fmla="*/ 9097 w 10000"/>
                  <a:gd name="connsiteY12" fmla="*/ 9163 h 9829"/>
                  <a:gd name="connsiteX13" fmla="*/ 9097 w 10000"/>
                  <a:gd name="connsiteY13" fmla="*/ 9325 h 9829"/>
                  <a:gd name="connsiteX14" fmla="*/ 8785 w 10000"/>
                  <a:gd name="connsiteY14" fmla="*/ 9496 h 9829"/>
                  <a:gd name="connsiteX15" fmla="*/ 9097 w 10000"/>
                  <a:gd name="connsiteY15" fmla="*/ 9496 h 9829"/>
                  <a:gd name="connsiteX16" fmla="*/ 9097 w 10000"/>
                  <a:gd name="connsiteY16" fmla="*/ 9667 h 9829"/>
                  <a:gd name="connsiteX17" fmla="*/ 9097 w 10000"/>
                  <a:gd name="connsiteY17" fmla="*/ 9829 h 9829"/>
                  <a:gd name="connsiteX18" fmla="*/ 8785 w 10000"/>
                  <a:gd name="connsiteY18" fmla="*/ 9829 h 9829"/>
                  <a:gd name="connsiteX19" fmla="*/ 5452 w 10000"/>
                  <a:gd name="connsiteY19" fmla="*/ 9496 h 9829"/>
                  <a:gd name="connsiteX20" fmla="*/ 5452 w 10000"/>
                  <a:gd name="connsiteY20" fmla="*/ 9325 h 9829"/>
                  <a:gd name="connsiteX21" fmla="*/ 5452 w 10000"/>
                  <a:gd name="connsiteY21" fmla="*/ 9163 h 9829"/>
                  <a:gd name="connsiteX22" fmla="*/ 5452 w 10000"/>
                  <a:gd name="connsiteY22" fmla="*/ 8830 h 9829"/>
                  <a:gd name="connsiteX23" fmla="*/ 5156 w 10000"/>
                  <a:gd name="connsiteY23" fmla="*/ 8659 h 9829"/>
                  <a:gd name="connsiteX24" fmla="*/ 5156 w 10000"/>
                  <a:gd name="connsiteY24" fmla="*/ 8497 h 9829"/>
                  <a:gd name="connsiteX25" fmla="*/ 4844 w 10000"/>
                  <a:gd name="connsiteY25" fmla="*/ 8497 h 9829"/>
                  <a:gd name="connsiteX26" fmla="*/ 4844 w 10000"/>
                  <a:gd name="connsiteY26" fmla="*/ 8326 h 9829"/>
                  <a:gd name="connsiteX27" fmla="*/ 4548 w 10000"/>
                  <a:gd name="connsiteY27" fmla="*/ 8326 h 9829"/>
                  <a:gd name="connsiteX28" fmla="*/ 4237 w 10000"/>
                  <a:gd name="connsiteY28" fmla="*/ 8326 h 9829"/>
                  <a:gd name="connsiteX29" fmla="*/ 4548 w 10000"/>
                  <a:gd name="connsiteY29" fmla="*/ 8164 h 9829"/>
                  <a:gd name="connsiteX30" fmla="*/ 4237 w 10000"/>
                  <a:gd name="connsiteY30" fmla="*/ 8164 h 9829"/>
                  <a:gd name="connsiteX31" fmla="*/ 4237 w 10000"/>
                  <a:gd name="connsiteY31" fmla="*/ 7993 h 9829"/>
                  <a:gd name="connsiteX32" fmla="*/ 4237 w 10000"/>
                  <a:gd name="connsiteY32" fmla="*/ 7831 h 9829"/>
                  <a:gd name="connsiteX33" fmla="*/ 3629 w 10000"/>
                  <a:gd name="connsiteY33" fmla="*/ 7831 h 9829"/>
                  <a:gd name="connsiteX34" fmla="*/ 3629 w 10000"/>
                  <a:gd name="connsiteY34" fmla="*/ 7660 h 9829"/>
                  <a:gd name="connsiteX35" fmla="*/ 3333 w 10000"/>
                  <a:gd name="connsiteY35" fmla="*/ 7498 h 9829"/>
                  <a:gd name="connsiteX36" fmla="*/ 2726 w 10000"/>
                  <a:gd name="connsiteY36" fmla="*/ 7327 h 9829"/>
                  <a:gd name="connsiteX37" fmla="*/ 2430 w 10000"/>
                  <a:gd name="connsiteY37" fmla="*/ 7327 h 9829"/>
                  <a:gd name="connsiteX38" fmla="*/ 2118 w 10000"/>
                  <a:gd name="connsiteY38" fmla="*/ 7165 h 9829"/>
                  <a:gd name="connsiteX39" fmla="*/ 1822 w 10000"/>
                  <a:gd name="connsiteY39" fmla="*/ 7165 h 9829"/>
                  <a:gd name="connsiteX40" fmla="*/ 1822 w 10000"/>
                  <a:gd name="connsiteY40" fmla="*/ 6994 h 9829"/>
                  <a:gd name="connsiteX41" fmla="*/ 1822 w 10000"/>
                  <a:gd name="connsiteY41" fmla="*/ 6832 h 9829"/>
                  <a:gd name="connsiteX42" fmla="*/ 2118 w 10000"/>
                  <a:gd name="connsiteY42" fmla="*/ 6661 h 9829"/>
                  <a:gd name="connsiteX43" fmla="*/ 1822 w 10000"/>
                  <a:gd name="connsiteY43" fmla="*/ 6499 h 9829"/>
                  <a:gd name="connsiteX44" fmla="*/ 1822 w 10000"/>
                  <a:gd name="connsiteY44" fmla="*/ 6328 h 9829"/>
                  <a:gd name="connsiteX45" fmla="*/ 1822 w 10000"/>
                  <a:gd name="connsiteY45" fmla="*/ 6165 h 9829"/>
                  <a:gd name="connsiteX46" fmla="*/ 1511 w 10000"/>
                  <a:gd name="connsiteY46" fmla="*/ 5995 h 9829"/>
                  <a:gd name="connsiteX47" fmla="*/ 1511 w 10000"/>
                  <a:gd name="connsiteY47" fmla="*/ 5832 h 9829"/>
                  <a:gd name="connsiteX48" fmla="*/ 1511 w 10000"/>
                  <a:gd name="connsiteY48" fmla="*/ 5662 h 9829"/>
                  <a:gd name="connsiteX49" fmla="*/ 903 w 10000"/>
                  <a:gd name="connsiteY49" fmla="*/ 5329 h 9829"/>
                  <a:gd name="connsiteX50" fmla="*/ 903 w 10000"/>
                  <a:gd name="connsiteY50" fmla="*/ 5166 h 9829"/>
                  <a:gd name="connsiteX51" fmla="*/ 1215 w 10000"/>
                  <a:gd name="connsiteY51" fmla="*/ 5166 h 9829"/>
                  <a:gd name="connsiteX52" fmla="*/ 1215 w 10000"/>
                  <a:gd name="connsiteY52" fmla="*/ 4833 h 9829"/>
                  <a:gd name="connsiteX53" fmla="*/ 1511 w 10000"/>
                  <a:gd name="connsiteY53" fmla="*/ 4833 h 9829"/>
                  <a:gd name="connsiteX54" fmla="*/ 1215 w 10000"/>
                  <a:gd name="connsiteY54" fmla="*/ 4662 h 9829"/>
                  <a:gd name="connsiteX55" fmla="*/ 903 w 10000"/>
                  <a:gd name="connsiteY55" fmla="*/ 4500 h 9829"/>
                  <a:gd name="connsiteX56" fmla="*/ 903 w 10000"/>
                  <a:gd name="connsiteY56" fmla="*/ 4329 h 9829"/>
                  <a:gd name="connsiteX57" fmla="*/ 903 w 10000"/>
                  <a:gd name="connsiteY57" fmla="*/ 4167 h 9829"/>
                  <a:gd name="connsiteX58" fmla="*/ 903 w 10000"/>
                  <a:gd name="connsiteY58" fmla="*/ 3996 h 9829"/>
                  <a:gd name="connsiteX59" fmla="*/ 1215 w 10000"/>
                  <a:gd name="connsiteY59" fmla="*/ 4167 h 9829"/>
                  <a:gd name="connsiteX60" fmla="*/ 1215 w 10000"/>
                  <a:gd name="connsiteY60" fmla="*/ 3996 h 9829"/>
                  <a:gd name="connsiteX61" fmla="*/ 1215 w 10000"/>
                  <a:gd name="connsiteY61" fmla="*/ 3834 h 9829"/>
                  <a:gd name="connsiteX62" fmla="*/ 1215 w 10000"/>
                  <a:gd name="connsiteY62" fmla="*/ 3663 h 9829"/>
                  <a:gd name="connsiteX63" fmla="*/ 1511 w 10000"/>
                  <a:gd name="connsiteY63" fmla="*/ 3834 h 9829"/>
                  <a:gd name="connsiteX64" fmla="*/ 1822 w 10000"/>
                  <a:gd name="connsiteY64" fmla="*/ 3834 h 9829"/>
                  <a:gd name="connsiteX65" fmla="*/ 2118 w 10000"/>
                  <a:gd name="connsiteY65" fmla="*/ 3834 h 9829"/>
                  <a:gd name="connsiteX66" fmla="*/ 2118 w 10000"/>
                  <a:gd name="connsiteY66" fmla="*/ 3663 h 9829"/>
                  <a:gd name="connsiteX67" fmla="*/ 1822 w 10000"/>
                  <a:gd name="connsiteY67" fmla="*/ 3663 h 9829"/>
                  <a:gd name="connsiteX68" fmla="*/ 1511 w 10000"/>
                  <a:gd name="connsiteY68" fmla="*/ 3663 h 9829"/>
                  <a:gd name="connsiteX69" fmla="*/ 1215 w 10000"/>
                  <a:gd name="connsiteY69" fmla="*/ 3663 h 9829"/>
                  <a:gd name="connsiteX70" fmla="*/ 903 w 10000"/>
                  <a:gd name="connsiteY70" fmla="*/ 3663 h 9829"/>
                  <a:gd name="connsiteX71" fmla="*/ 607 w 10000"/>
                  <a:gd name="connsiteY71" fmla="*/ 3663 h 9829"/>
                  <a:gd name="connsiteX72" fmla="*/ 607 w 10000"/>
                  <a:gd name="connsiteY72" fmla="*/ 3501 h 9829"/>
                  <a:gd name="connsiteX73" fmla="*/ 607 w 10000"/>
                  <a:gd name="connsiteY73" fmla="*/ 3330 h 9829"/>
                  <a:gd name="connsiteX74" fmla="*/ 607 w 10000"/>
                  <a:gd name="connsiteY74" fmla="*/ 3168 h 9829"/>
                  <a:gd name="connsiteX75" fmla="*/ 296 w 10000"/>
                  <a:gd name="connsiteY75" fmla="*/ 2835 h 9829"/>
                  <a:gd name="connsiteX76" fmla="*/ 0 w 10000"/>
                  <a:gd name="connsiteY76" fmla="*/ 2664 h 9829"/>
                  <a:gd name="connsiteX77" fmla="*/ 296 w 10000"/>
                  <a:gd name="connsiteY77" fmla="*/ 2331 h 9829"/>
                  <a:gd name="connsiteX78" fmla="*/ 296 w 10000"/>
                  <a:gd name="connsiteY78" fmla="*/ 2169 h 9829"/>
                  <a:gd name="connsiteX79" fmla="*/ 296 w 10000"/>
                  <a:gd name="connsiteY79" fmla="*/ 1998 h 9829"/>
                  <a:gd name="connsiteX80" fmla="*/ 296 w 10000"/>
                  <a:gd name="connsiteY80" fmla="*/ 1836 h 9829"/>
                  <a:gd name="connsiteX81" fmla="*/ 296 w 10000"/>
                  <a:gd name="connsiteY81" fmla="*/ 1665 h 9829"/>
                  <a:gd name="connsiteX82" fmla="*/ 0 w 10000"/>
                  <a:gd name="connsiteY82" fmla="*/ 1332 h 9829"/>
                  <a:gd name="connsiteX83" fmla="*/ 0 w 10000"/>
                  <a:gd name="connsiteY83" fmla="*/ 1161 h 9829"/>
                  <a:gd name="connsiteX84" fmla="*/ 296 w 10000"/>
                  <a:gd name="connsiteY84" fmla="*/ 999 h 9829"/>
                  <a:gd name="connsiteX85" fmla="*/ 607 w 10000"/>
                  <a:gd name="connsiteY85" fmla="*/ 828 h 9829"/>
                  <a:gd name="connsiteX86" fmla="*/ 607 w 10000"/>
                  <a:gd name="connsiteY86" fmla="*/ 666 h 9829"/>
                  <a:gd name="connsiteX87" fmla="*/ 903 w 10000"/>
                  <a:gd name="connsiteY87" fmla="*/ 333 h 9829"/>
                  <a:gd name="connsiteX88" fmla="*/ 903 w 10000"/>
                  <a:gd name="connsiteY88" fmla="*/ 162 h 9829"/>
                  <a:gd name="connsiteX89" fmla="*/ 903 w 10000"/>
                  <a:gd name="connsiteY89" fmla="*/ 0 h 9829"/>
                  <a:gd name="connsiteX90" fmla="*/ 1089 w 10000"/>
                  <a:gd name="connsiteY90" fmla="*/ 688 h 9829"/>
                  <a:gd name="connsiteX0" fmla="*/ 1755 w 10000"/>
                  <a:gd name="connsiteY0" fmla="*/ 4316 h 9835"/>
                  <a:gd name="connsiteX1" fmla="*/ 5718 w 10000"/>
                  <a:gd name="connsiteY1" fmla="*/ 4340 h 9835"/>
                  <a:gd name="connsiteX2" fmla="*/ 9704 w 10000"/>
                  <a:gd name="connsiteY2" fmla="*/ 7628 h 9835"/>
                  <a:gd name="connsiteX3" fmla="*/ 9704 w 10000"/>
                  <a:gd name="connsiteY3" fmla="*/ 7802 h 9835"/>
                  <a:gd name="connsiteX4" fmla="*/ 9704 w 10000"/>
                  <a:gd name="connsiteY4" fmla="*/ 7967 h 9835"/>
                  <a:gd name="connsiteX5" fmla="*/ 9704 w 10000"/>
                  <a:gd name="connsiteY5" fmla="*/ 8141 h 9835"/>
                  <a:gd name="connsiteX6" fmla="*/ 10000 w 10000"/>
                  <a:gd name="connsiteY6" fmla="*/ 8306 h 9835"/>
                  <a:gd name="connsiteX7" fmla="*/ 10000 w 10000"/>
                  <a:gd name="connsiteY7" fmla="*/ 8480 h 9835"/>
                  <a:gd name="connsiteX8" fmla="*/ 9704 w 10000"/>
                  <a:gd name="connsiteY8" fmla="*/ 8645 h 9835"/>
                  <a:gd name="connsiteX9" fmla="*/ 9393 w 10000"/>
                  <a:gd name="connsiteY9" fmla="*/ 8645 h 9835"/>
                  <a:gd name="connsiteX10" fmla="*/ 9393 w 10000"/>
                  <a:gd name="connsiteY10" fmla="*/ 8819 h 9835"/>
                  <a:gd name="connsiteX11" fmla="*/ 9393 w 10000"/>
                  <a:gd name="connsiteY11" fmla="*/ 8983 h 9835"/>
                  <a:gd name="connsiteX12" fmla="*/ 9097 w 10000"/>
                  <a:gd name="connsiteY12" fmla="*/ 9157 h 9835"/>
                  <a:gd name="connsiteX13" fmla="*/ 9097 w 10000"/>
                  <a:gd name="connsiteY13" fmla="*/ 9322 h 9835"/>
                  <a:gd name="connsiteX14" fmla="*/ 8785 w 10000"/>
                  <a:gd name="connsiteY14" fmla="*/ 9496 h 9835"/>
                  <a:gd name="connsiteX15" fmla="*/ 9097 w 10000"/>
                  <a:gd name="connsiteY15" fmla="*/ 9496 h 9835"/>
                  <a:gd name="connsiteX16" fmla="*/ 9097 w 10000"/>
                  <a:gd name="connsiteY16" fmla="*/ 9670 h 9835"/>
                  <a:gd name="connsiteX17" fmla="*/ 9097 w 10000"/>
                  <a:gd name="connsiteY17" fmla="*/ 9835 h 9835"/>
                  <a:gd name="connsiteX18" fmla="*/ 8785 w 10000"/>
                  <a:gd name="connsiteY18" fmla="*/ 9835 h 9835"/>
                  <a:gd name="connsiteX19" fmla="*/ 5452 w 10000"/>
                  <a:gd name="connsiteY19" fmla="*/ 9496 h 9835"/>
                  <a:gd name="connsiteX20" fmla="*/ 5452 w 10000"/>
                  <a:gd name="connsiteY20" fmla="*/ 9322 h 9835"/>
                  <a:gd name="connsiteX21" fmla="*/ 5452 w 10000"/>
                  <a:gd name="connsiteY21" fmla="*/ 9157 h 9835"/>
                  <a:gd name="connsiteX22" fmla="*/ 5452 w 10000"/>
                  <a:gd name="connsiteY22" fmla="*/ 8819 h 9835"/>
                  <a:gd name="connsiteX23" fmla="*/ 5156 w 10000"/>
                  <a:gd name="connsiteY23" fmla="*/ 8645 h 9835"/>
                  <a:gd name="connsiteX24" fmla="*/ 5156 w 10000"/>
                  <a:gd name="connsiteY24" fmla="*/ 8480 h 9835"/>
                  <a:gd name="connsiteX25" fmla="*/ 4844 w 10000"/>
                  <a:gd name="connsiteY25" fmla="*/ 8480 h 9835"/>
                  <a:gd name="connsiteX26" fmla="*/ 4844 w 10000"/>
                  <a:gd name="connsiteY26" fmla="*/ 8306 h 9835"/>
                  <a:gd name="connsiteX27" fmla="*/ 4548 w 10000"/>
                  <a:gd name="connsiteY27" fmla="*/ 8306 h 9835"/>
                  <a:gd name="connsiteX28" fmla="*/ 4237 w 10000"/>
                  <a:gd name="connsiteY28" fmla="*/ 8306 h 9835"/>
                  <a:gd name="connsiteX29" fmla="*/ 4548 w 10000"/>
                  <a:gd name="connsiteY29" fmla="*/ 8141 h 9835"/>
                  <a:gd name="connsiteX30" fmla="*/ 4237 w 10000"/>
                  <a:gd name="connsiteY30" fmla="*/ 8141 h 9835"/>
                  <a:gd name="connsiteX31" fmla="*/ 4237 w 10000"/>
                  <a:gd name="connsiteY31" fmla="*/ 7967 h 9835"/>
                  <a:gd name="connsiteX32" fmla="*/ 4237 w 10000"/>
                  <a:gd name="connsiteY32" fmla="*/ 7802 h 9835"/>
                  <a:gd name="connsiteX33" fmla="*/ 3629 w 10000"/>
                  <a:gd name="connsiteY33" fmla="*/ 7802 h 9835"/>
                  <a:gd name="connsiteX34" fmla="*/ 3629 w 10000"/>
                  <a:gd name="connsiteY34" fmla="*/ 7628 h 9835"/>
                  <a:gd name="connsiteX35" fmla="*/ 3333 w 10000"/>
                  <a:gd name="connsiteY35" fmla="*/ 7463 h 9835"/>
                  <a:gd name="connsiteX36" fmla="*/ 2726 w 10000"/>
                  <a:gd name="connsiteY36" fmla="*/ 7289 h 9835"/>
                  <a:gd name="connsiteX37" fmla="*/ 2430 w 10000"/>
                  <a:gd name="connsiteY37" fmla="*/ 7289 h 9835"/>
                  <a:gd name="connsiteX38" fmla="*/ 2118 w 10000"/>
                  <a:gd name="connsiteY38" fmla="*/ 7125 h 9835"/>
                  <a:gd name="connsiteX39" fmla="*/ 1822 w 10000"/>
                  <a:gd name="connsiteY39" fmla="*/ 7125 h 9835"/>
                  <a:gd name="connsiteX40" fmla="*/ 1822 w 10000"/>
                  <a:gd name="connsiteY40" fmla="*/ 6951 h 9835"/>
                  <a:gd name="connsiteX41" fmla="*/ 1822 w 10000"/>
                  <a:gd name="connsiteY41" fmla="*/ 6786 h 9835"/>
                  <a:gd name="connsiteX42" fmla="*/ 2118 w 10000"/>
                  <a:gd name="connsiteY42" fmla="*/ 6612 h 9835"/>
                  <a:gd name="connsiteX43" fmla="*/ 1822 w 10000"/>
                  <a:gd name="connsiteY43" fmla="*/ 6447 h 9835"/>
                  <a:gd name="connsiteX44" fmla="*/ 1822 w 10000"/>
                  <a:gd name="connsiteY44" fmla="*/ 6273 h 9835"/>
                  <a:gd name="connsiteX45" fmla="*/ 1822 w 10000"/>
                  <a:gd name="connsiteY45" fmla="*/ 6107 h 9835"/>
                  <a:gd name="connsiteX46" fmla="*/ 1511 w 10000"/>
                  <a:gd name="connsiteY46" fmla="*/ 5934 h 9835"/>
                  <a:gd name="connsiteX47" fmla="*/ 1511 w 10000"/>
                  <a:gd name="connsiteY47" fmla="*/ 5768 h 9835"/>
                  <a:gd name="connsiteX48" fmla="*/ 1511 w 10000"/>
                  <a:gd name="connsiteY48" fmla="*/ 5596 h 9835"/>
                  <a:gd name="connsiteX49" fmla="*/ 903 w 10000"/>
                  <a:gd name="connsiteY49" fmla="*/ 5257 h 9835"/>
                  <a:gd name="connsiteX50" fmla="*/ 903 w 10000"/>
                  <a:gd name="connsiteY50" fmla="*/ 5091 h 9835"/>
                  <a:gd name="connsiteX51" fmla="*/ 1215 w 10000"/>
                  <a:gd name="connsiteY51" fmla="*/ 5091 h 9835"/>
                  <a:gd name="connsiteX52" fmla="*/ 1215 w 10000"/>
                  <a:gd name="connsiteY52" fmla="*/ 4752 h 9835"/>
                  <a:gd name="connsiteX53" fmla="*/ 1511 w 10000"/>
                  <a:gd name="connsiteY53" fmla="*/ 4752 h 9835"/>
                  <a:gd name="connsiteX54" fmla="*/ 1215 w 10000"/>
                  <a:gd name="connsiteY54" fmla="*/ 4578 h 9835"/>
                  <a:gd name="connsiteX55" fmla="*/ 903 w 10000"/>
                  <a:gd name="connsiteY55" fmla="*/ 4413 h 9835"/>
                  <a:gd name="connsiteX56" fmla="*/ 903 w 10000"/>
                  <a:gd name="connsiteY56" fmla="*/ 4239 h 9835"/>
                  <a:gd name="connsiteX57" fmla="*/ 903 w 10000"/>
                  <a:gd name="connsiteY57" fmla="*/ 4074 h 9835"/>
                  <a:gd name="connsiteX58" fmla="*/ 903 w 10000"/>
                  <a:gd name="connsiteY58" fmla="*/ 3901 h 9835"/>
                  <a:gd name="connsiteX59" fmla="*/ 1215 w 10000"/>
                  <a:gd name="connsiteY59" fmla="*/ 4074 h 9835"/>
                  <a:gd name="connsiteX60" fmla="*/ 1215 w 10000"/>
                  <a:gd name="connsiteY60" fmla="*/ 3901 h 9835"/>
                  <a:gd name="connsiteX61" fmla="*/ 1215 w 10000"/>
                  <a:gd name="connsiteY61" fmla="*/ 3736 h 9835"/>
                  <a:gd name="connsiteX62" fmla="*/ 1215 w 10000"/>
                  <a:gd name="connsiteY62" fmla="*/ 3562 h 9835"/>
                  <a:gd name="connsiteX63" fmla="*/ 1511 w 10000"/>
                  <a:gd name="connsiteY63" fmla="*/ 3736 h 9835"/>
                  <a:gd name="connsiteX64" fmla="*/ 1822 w 10000"/>
                  <a:gd name="connsiteY64" fmla="*/ 3736 h 9835"/>
                  <a:gd name="connsiteX65" fmla="*/ 2118 w 10000"/>
                  <a:gd name="connsiteY65" fmla="*/ 3736 h 9835"/>
                  <a:gd name="connsiteX66" fmla="*/ 2118 w 10000"/>
                  <a:gd name="connsiteY66" fmla="*/ 3562 h 9835"/>
                  <a:gd name="connsiteX67" fmla="*/ 1822 w 10000"/>
                  <a:gd name="connsiteY67" fmla="*/ 3562 h 9835"/>
                  <a:gd name="connsiteX68" fmla="*/ 1511 w 10000"/>
                  <a:gd name="connsiteY68" fmla="*/ 3562 h 9835"/>
                  <a:gd name="connsiteX69" fmla="*/ 1215 w 10000"/>
                  <a:gd name="connsiteY69" fmla="*/ 3562 h 9835"/>
                  <a:gd name="connsiteX70" fmla="*/ 903 w 10000"/>
                  <a:gd name="connsiteY70" fmla="*/ 3562 h 9835"/>
                  <a:gd name="connsiteX71" fmla="*/ 607 w 10000"/>
                  <a:gd name="connsiteY71" fmla="*/ 3562 h 9835"/>
                  <a:gd name="connsiteX72" fmla="*/ 607 w 10000"/>
                  <a:gd name="connsiteY72" fmla="*/ 3397 h 9835"/>
                  <a:gd name="connsiteX73" fmla="*/ 607 w 10000"/>
                  <a:gd name="connsiteY73" fmla="*/ 3223 h 9835"/>
                  <a:gd name="connsiteX74" fmla="*/ 607 w 10000"/>
                  <a:gd name="connsiteY74" fmla="*/ 3058 h 9835"/>
                  <a:gd name="connsiteX75" fmla="*/ 296 w 10000"/>
                  <a:gd name="connsiteY75" fmla="*/ 2719 h 9835"/>
                  <a:gd name="connsiteX76" fmla="*/ 0 w 10000"/>
                  <a:gd name="connsiteY76" fmla="*/ 2545 h 9835"/>
                  <a:gd name="connsiteX77" fmla="*/ 296 w 10000"/>
                  <a:gd name="connsiteY77" fmla="*/ 2207 h 9835"/>
                  <a:gd name="connsiteX78" fmla="*/ 296 w 10000"/>
                  <a:gd name="connsiteY78" fmla="*/ 2042 h 9835"/>
                  <a:gd name="connsiteX79" fmla="*/ 296 w 10000"/>
                  <a:gd name="connsiteY79" fmla="*/ 1868 h 9835"/>
                  <a:gd name="connsiteX80" fmla="*/ 296 w 10000"/>
                  <a:gd name="connsiteY80" fmla="*/ 1703 h 9835"/>
                  <a:gd name="connsiteX81" fmla="*/ 296 w 10000"/>
                  <a:gd name="connsiteY81" fmla="*/ 1529 h 9835"/>
                  <a:gd name="connsiteX82" fmla="*/ 0 w 10000"/>
                  <a:gd name="connsiteY82" fmla="*/ 1190 h 9835"/>
                  <a:gd name="connsiteX83" fmla="*/ 0 w 10000"/>
                  <a:gd name="connsiteY83" fmla="*/ 1016 h 9835"/>
                  <a:gd name="connsiteX84" fmla="*/ 296 w 10000"/>
                  <a:gd name="connsiteY84" fmla="*/ 851 h 9835"/>
                  <a:gd name="connsiteX85" fmla="*/ 607 w 10000"/>
                  <a:gd name="connsiteY85" fmla="*/ 677 h 9835"/>
                  <a:gd name="connsiteX86" fmla="*/ 607 w 10000"/>
                  <a:gd name="connsiteY86" fmla="*/ 513 h 9835"/>
                  <a:gd name="connsiteX87" fmla="*/ 903 w 10000"/>
                  <a:gd name="connsiteY87" fmla="*/ 174 h 9835"/>
                  <a:gd name="connsiteX88" fmla="*/ 903 w 10000"/>
                  <a:gd name="connsiteY88" fmla="*/ 0 h 9835"/>
                  <a:gd name="connsiteX89" fmla="*/ 1089 w 10000"/>
                  <a:gd name="connsiteY89" fmla="*/ 535 h 9835"/>
                  <a:gd name="connsiteX0" fmla="*/ 1755 w 10000"/>
                  <a:gd name="connsiteY0" fmla="*/ 4211 h 9823"/>
                  <a:gd name="connsiteX1" fmla="*/ 5718 w 10000"/>
                  <a:gd name="connsiteY1" fmla="*/ 4236 h 9823"/>
                  <a:gd name="connsiteX2" fmla="*/ 9704 w 10000"/>
                  <a:gd name="connsiteY2" fmla="*/ 7579 h 9823"/>
                  <a:gd name="connsiteX3" fmla="*/ 9704 w 10000"/>
                  <a:gd name="connsiteY3" fmla="*/ 7756 h 9823"/>
                  <a:gd name="connsiteX4" fmla="*/ 9704 w 10000"/>
                  <a:gd name="connsiteY4" fmla="*/ 7924 h 9823"/>
                  <a:gd name="connsiteX5" fmla="*/ 9704 w 10000"/>
                  <a:gd name="connsiteY5" fmla="*/ 8101 h 9823"/>
                  <a:gd name="connsiteX6" fmla="*/ 10000 w 10000"/>
                  <a:gd name="connsiteY6" fmla="*/ 8268 h 9823"/>
                  <a:gd name="connsiteX7" fmla="*/ 10000 w 10000"/>
                  <a:gd name="connsiteY7" fmla="*/ 8445 h 9823"/>
                  <a:gd name="connsiteX8" fmla="*/ 9704 w 10000"/>
                  <a:gd name="connsiteY8" fmla="*/ 8613 h 9823"/>
                  <a:gd name="connsiteX9" fmla="*/ 9393 w 10000"/>
                  <a:gd name="connsiteY9" fmla="*/ 8613 h 9823"/>
                  <a:gd name="connsiteX10" fmla="*/ 9393 w 10000"/>
                  <a:gd name="connsiteY10" fmla="*/ 8790 h 9823"/>
                  <a:gd name="connsiteX11" fmla="*/ 9393 w 10000"/>
                  <a:gd name="connsiteY11" fmla="*/ 8957 h 9823"/>
                  <a:gd name="connsiteX12" fmla="*/ 9097 w 10000"/>
                  <a:gd name="connsiteY12" fmla="*/ 9134 h 9823"/>
                  <a:gd name="connsiteX13" fmla="*/ 9097 w 10000"/>
                  <a:gd name="connsiteY13" fmla="*/ 9301 h 9823"/>
                  <a:gd name="connsiteX14" fmla="*/ 8785 w 10000"/>
                  <a:gd name="connsiteY14" fmla="*/ 9478 h 9823"/>
                  <a:gd name="connsiteX15" fmla="*/ 9097 w 10000"/>
                  <a:gd name="connsiteY15" fmla="*/ 9478 h 9823"/>
                  <a:gd name="connsiteX16" fmla="*/ 9097 w 10000"/>
                  <a:gd name="connsiteY16" fmla="*/ 9655 h 9823"/>
                  <a:gd name="connsiteX17" fmla="*/ 9097 w 10000"/>
                  <a:gd name="connsiteY17" fmla="*/ 9823 h 9823"/>
                  <a:gd name="connsiteX18" fmla="*/ 8785 w 10000"/>
                  <a:gd name="connsiteY18" fmla="*/ 9823 h 9823"/>
                  <a:gd name="connsiteX19" fmla="*/ 5452 w 10000"/>
                  <a:gd name="connsiteY19" fmla="*/ 9478 h 9823"/>
                  <a:gd name="connsiteX20" fmla="*/ 5452 w 10000"/>
                  <a:gd name="connsiteY20" fmla="*/ 9301 h 9823"/>
                  <a:gd name="connsiteX21" fmla="*/ 5452 w 10000"/>
                  <a:gd name="connsiteY21" fmla="*/ 9134 h 9823"/>
                  <a:gd name="connsiteX22" fmla="*/ 5452 w 10000"/>
                  <a:gd name="connsiteY22" fmla="*/ 8790 h 9823"/>
                  <a:gd name="connsiteX23" fmla="*/ 5156 w 10000"/>
                  <a:gd name="connsiteY23" fmla="*/ 8613 h 9823"/>
                  <a:gd name="connsiteX24" fmla="*/ 5156 w 10000"/>
                  <a:gd name="connsiteY24" fmla="*/ 8445 h 9823"/>
                  <a:gd name="connsiteX25" fmla="*/ 4844 w 10000"/>
                  <a:gd name="connsiteY25" fmla="*/ 8445 h 9823"/>
                  <a:gd name="connsiteX26" fmla="*/ 4844 w 10000"/>
                  <a:gd name="connsiteY26" fmla="*/ 8268 h 9823"/>
                  <a:gd name="connsiteX27" fmla="*/ 4548 w 10000"/>
                  <a:gd name="connsiteY27" fmla="*/ 8268 h 9823"/>
                  <a:gd name="connsiteX28" fmla="*/ 4237 w 10000"/>
                  <a:gd name="connsiteY28" fmla="*/ 8268 h 9823"/>
                  <a:gd name="connsiteX29" fmla="*/ 4548 w 10000"/>
                  <a:gd name="connsiteY29" fmla="*/ 8101 h 9823"/>
                  <a:gd name="connsiteX30" fmla="*/ 4237 w 10000"/>
                  <a:gd name="connsiteY30" fmla="*/ 8101 h 9823"/>
                  <a:gd name="connsiteX31" fmla="*/ 4237 w 10000"/>
                  <a:gd name="connsiteY31" fmla="*/ 7924 h 9823"/>
                  <a:gd name="connsiteX32" fmla="*/ 4237 w 10000"/>
                  <a:gd name="connsiteY32" fmla="*/ 7756 h 9823"/>
                  <a:gd name="connsiteX33" fmla="*/ 3629 w 10000"/>
                  <a:gd name="connsiteY33" fmla="*/ 7756 h 9823"/>
                  <a:gd name="connsiteX34" fmla="*/ 3629 w 10000"/>
                  <a:gd name="connsiteY34" fmla="*/ 7579 h 9823"/>
                  <a:gd name="connsiteX35" fmla="*/ 3333 w 10000"/>
                  <a:gd name="connsiteY35" fmla="*/ 7411 h 9823"/>
                  <a:gd name="connsiteX36" fmla="*/ 2726 w 10000"/>
                  <a:gd name="connsiteY36" fmla="*/ 7234 h 9823"/>
                  <a:gd name="connsiteX37" fmla="*/ 2430 w 10000"/>
                  <a:gd name="connsiteY37" fmla="*/ 7234 h 9823"/>
                  <a:gd name="connsiteX38" fmla="*/ 2118 w 10000"/>
                  <a:gd name="connsiteY38" fmla="*/ 7068 h 9823"/>
                  <a:gd name="connsiteX39" fmla="*/ 1822 w 10000"/>
                  <a:gd name="connsiteY39" fmla="*/ 7068 h 9823"/>
                  <a:gd name="connsiteX40" fmla="*/ 1822 w 10000"/>
                  <a:gd name="connsiteY40" fmla="*/ 6891 h 9823"/>
                  <a:gd name="connsiteX41" fmla="*/ 1822 w 10000"/>
                  <a:gd name="connsiteY41" fmla="*/ 6723 h 9823"/>
                  <a:gd name="connsiteX42" fmla="*/ 2118 w 10000"/>
                  <a:gd name="connsiteY42" fmla="*/ 6546 h 9823"/>
                  <a:gd name="connsiteX43" fmla="*/ 1822 w 10000"/>
                  <a:gd name="connsiteY43" fmla="*/ 6378 h 9823"/>
                  <a:gd name="connsiteX44" fmla="*/ 1822 w 10000"/>
                  <a:gd name="connsiteY44" fmla="*/ 6201 h 9823"/>
                  <a:gd name="connsiteX45" fmla="*/ 1822 w 10000"/>
                  <a:gd name="connsiteY45" fmla="*/ 6032 h 9823"/>
                  <a:gd name="connsiteX46" fmla="*/ 1511 w 10000"/>
                  <a:gd name="connsiteY46" fmla="*/ 5857 h 9823"/>
                  <a:gd name="connsiteX47" fmla="*/ 1511 w 10000"/>
                  <a:gd name="connsiteY47" fmla="*/ 5688 h 9823"/>
                  <a:gd name="connsiteX48" fmla="*/ 1511 w 10000"/>
                  <a:gd name="connsiteY48" fmla="*/ 5513 h 9823"/>
                  <a:gd name="connsiteX49" fmla="*/ 903 w 10000"/>
                  <a:gd name="connsiteY49" fmla="*/ 5168 h 9823"/>
                  <a:gd name="connsiteX50" fmla="*/ 903 w 10000"/>
                  <a:gd name="connsiteY50" fmla="*/ 4999 h 9823"/>
                  <a:gd name="connsiteX51" fmla="*/ 1215 w 10000"/>
                  <a:gd name="connsiteY51" fmla="*/ 4999 h 9823"/>
                  <a:gd name="connsiteX52" fmla="*/ 1215 w 10000"/>
                  <a:gd name="connsiteY52" fmla="*/ 4655 h 9823"/>
                  <a:gd name="connsiteX53" fmla="*/ 1511 w 10000"/>
                  <a:gd name="connsiteY53" fmla="*/ 4655 h 9823"/>
                  <a:gd name="connsiteX54" fmla="*/ 1215 w 10000"/>
                  <a:gd name="connsiteY54" fmla="*/ 4478 h 9823"/>
                  <a:gd name="connsiteX55" fmla="*/ 903 w 10000"/>
                  <a:gd name="connsiteY55" fmla="*/ 4310 h 9823"/>
                  <a:gd name="connsiteX56" fmla="*/ 903 w 10000"/>
                  <a:gd name="connsiteY56" fmla="*/ 4133 h 9823"/>
                  <a:gd name="connsiteX57" fmla="*/ 903 w 10000"/>
                  <a:gd name="connsiteY57" fmla="*/ 3965 h 9823"/>
                  <a:gd name="connsiteX58" fmla="*/ 903 w 10000"/>
                  <a:gd name="connsiteY58" fmla="*/ 3789 h 9823"/>
                  <a:gd name="connsiteX59" fmla="*/ 1215 w 10000"/>
                  <a:gd name="connsiteY59" fmla="*/ 3965 h 9823"/>
                  <a:gd name="connsiteX60" fmla="*/ 1215 w 10000"/>
                  <a:gd name="connsiteY60" fmla="*/ 3789 h 9823"/>
                  <a:gd name="connsiteX61" fmla="*/ 1215 w 10000"/>
                  <a:gd name="connsiteY61" fmla="*/ 3622 h 9823"/>
                  <a:gd name="connsiteX62" fmla="*/ 1215 w 10000"/>
                  <a:gd name="connsiteY62" fmla="*/ 3445 h 9823"/>
                  <a:gd name="connsiteX63" fmla="*/ 1511 w 10000"/>
                  <a:gd name="connsiteY63" fmla="*/ 3622 h 9823"/>
                  <a:gd name="connsiteX64" fmla="*/ 1822 w 10000"/>
                  <a:gd name="connsiteY64" fmla="*/ 3622 h 9823"/>
                  <a:gd name="connsiteX65" fmla="*/ 2118 w 10000"/>
                  <a:gd name="connsiteY65" fmla="*/ 3622 h 9823"/>
                  <a:gd name="connsiteX66" fmla="*/ 2118 w 10000"/>
                  <a:gd name="connsiteY66" fmla="*/ 3445 h 9823"/>
                  <a:gd name="connsiteX67" fmla="*/ 1822 w 10000"/>
                  <a:gd name="connsiteY67" fmla="*/ 3445 h 9823"/>
                  <a:gd name="connsiteX68" fmla="*/ 1511 w 10000"/>
                  <a:gd name="connsiteY68" fmla="*/ 3445 h 9823"/>
                  <a:gd name="connsiteX69" fmla="*/ 1215 w 10000"/>
                  <a:gd name="connsiteY69" fmla="*/ 3445 h 9823"/>
                  <a:gd name="connsiteX70" fmla="*/ 903 w 10000"/>
                  <a:gd name="connsiteY70" fmla="*/ 3445 h 9823"/>
                  <a:gd name="connsiteX71" fmla="*/ 607 w 10000"/>
                  <a:gd name="connsiteY71" fmla="*/ 3445 h 9823"/>
                  <a:gd name="connsiteX72" fmla="*/ 607 w 10000"/>
                  <a:gd name="connsiteY72" fmla="*/ 3277 h 9823"/>
                  <a:gd name="connsiteX73" fmla="*/ 607 w 10000"/>
                  <a:gd name="connsiteY73" fmla="*/ 3100 h 9823"/>
                  <a:gd name="connsiteX74" fmla="*/ 607 w 10000"/>
                  <a:gd name="connsiteY74" fmla="*/ 2932 h 9823"/>
                  <a:gd name="connsiteX75" fmla="*/ 296 w 10000"/>
                  <a:gd name="connsiteY75" fmla="*/ 2588 h 9823"/>
                  <a:gd name="connsiteX76" fmla="*/ 0 w 10000"/>
                  <a:gd name="connsiteY76" fmla="*/ 2411 h 9823"/>
                  <a:gd name="connsiteX77" fmla="*/ 296 w 10000"/>
                  <a:gd name="connsiteY77" fmla="*/ 2067 h 9823"/>
                  <a:gd name="connsiteX78" fmla="*/ 296 w 10000"/>
                  <a:gd name="connsiteY78" fmla="*/ 1899 h 9823"/>
                  <a:gd name="connsiteX79" fmla="*/ 296 w 10000"/>
                  <a:gd name="connsiteY79" fmla="*/ 1722 h 9823"/>
                  <a:gd name="connsiteX80" fmla="*/ 296 w 10000"/>
                  <a:gd name="connsiteY80" fmla="*/ 1555 h 9823"/>
                  <a:gd name="connsiteX81" fmla="*/ 296 w 10000"/>
                  <a:gd name="connsiteY81" fmla="*/ 1378 h 9823"/>
                  <a:gd name="connsiteX82" fmla="*/ 0 w 10000"/>
                  <a:gd name="connsiteY82" fmla="*/ 1033 h 9823"/>
                  <a:gd name="connsiteX83" fmla="*/ 0 w 10000"/>
                  <a:gd name="connsiteY83" fmla="*/ 856 h 9823"/>
                  <a:gd name="connsiteX84" fmla="*/ 296 w 10000"/>
                  <a:gd name="connsiteY84" fmla="*/ 688 h 9823"/>
                  <a:gd name="connsiteX85" fmla="*/ 607 w 10000"/>
                  <a:gd name="connsiteY85" fmla="*/ 511 h 9823"/>
                  <a:gd name="connsiteX86" fmla="*/ 607 w 10000"/>
                  <a:gd name="connsiteY86" fmla="*/ 345 h 9823"/>
                  <a:gd name="connsiteX87" fmla="*/ 903 w 10000"/>
                  <a:gd name="connsiteY87" fmla="*/ 0 h 9823"/>
                  <a:gd name="connsiteX88" fmla="*/ 1089 w 10000"/>
                  <a:gd name="connsiteY88" fmla="*/ 367 h 9823"/>
                  <a:gd name="connsiteX0" fmla="*/ 1755 w 10000"/>
                  <a:gd name="connsiteY0" fmla="*/ 3936 h 9649"/>
                  <a:gd name="connsiteX1" fmla="*/ 5718 w 10000"/>
                  <a:gd name="connsiteY1" fmla="*/ 3961 h 9649"/>
                  <a:gd name="connsiteX2" fmla="*/ 9704 w 10000"/>
                  <a:gd name="connsiteY2" fmla="*/ 7365 h 9649"/>
                  <a:gd name="connsiteX3" fmla="*/ 9704 w 10000"/>
                  <a:gd name="connsiteY3" fmla="*/ 7545 h 9649"/>
                  <a:gd name="connsiteX4" fmla="*/ 9704 w 10000"/>
                  <a:gd name="connsiteY4" fmla="*/ 7716 h 9649"/>
                  <a:gd name="connsiteX5" fmla="*/ 9704 w 10000"/>
                  <a:gd name="connsiteY5" fmla="*/ 7896 h 9649"/>
                  <a:gd name="connsiteX6" fmla="*/ 10000 w 10000"/>
                  <a:gd name="connsiteY6" fmla="*/ 8066 h 9649"/>
                  <a:gd name="connsiteX7" fmla="*/ 10000 w 10000"/>
                  <a:gd name="connsiteY7" fmla="*/ 8246 h 9649"/>
                  <a:gd name="connsiteX8" fmla="*/ 9704 w 10000"/>
                  <a:gd name="connsiteY8" fmla="*/ 8417 h 9649"/>
                  <a:gd name="connsiteX9" fmla="*/ 9393 w 10000"/>
                  <a:gd name="connsiteY9" fmla="*/ 8417 h 9649"/>
                  <a:gd name="connsiteX10" fmla="*/ 9393 w 10000"/>
                  <a:gd name="connsiteY10" fmla="*/ 8597 h 9649"/>
                  <a:gd name="connsiteX11" fmla="*/ 9393 w 10000"/>
                  <a:gd name="connsiteY11" fmla="*/ 8767 h 9649"/>
                  <a:gd name="connsiteX12" fmla="*/ 9097 w 10000"/>
                  <a:gd name="connsiteY12" fmla="*/ 8948 h 9649"/>
                  <a:gd name="connsiteX13" fmla="*/ 9097 w 10000"/>
                  <a:gd name="connsiteY13" fmla="*/ 9118 h 9649"/>
                  <a:gd name="connsiteX14" fmla="*/ 8785 w 10000"/>
                  <a:gd name="connsiteY14" fmla="*/ 9298 h 9649"/>
                  <a:gd name="connsiteX15" fmla="*/ 9097 w 10000"/>
                  <a:gd name="connsiteY15" fmla="*/ 9298 h 9649"/>
                  <a:gd name="connsiteX16" fmla="*/ 9097 w 10000"/>
                  <a:gd name="connsiteY16" fmla="*/ 9478 h 9649"/>
                  <a:gd name="connsiteX17" fmla="*/ 9097 w 10000"/>
                  <a:gd name="connsiteY17" fmla="*/ 9649 h 9649"/>
                  <a:gd name="connsiteX18" fmla="*/ 8785 w 10000"/>
                  <a:gd name="connsiteY18" fmla="*/ 9649 h 9649"/>
                  <a:gd name="connsiteX19" fmla="*/ 5452 w 10000"/>
                  <a:gd name="connsiteY19" fmla="*/ 9298 h 9649"/>
                  <a:gd name="connsiteX20" fmla="*/ 5452 w 10000"/>
                  <a:gd name="connsiteY20" fmla="*/ 9118 h 9649"/>
                  <a:gd name="connsiteX21" fmla="*/ 5452 w 10000"/>
                  <a:gd name="connsiteY21" fmla="*/ 8948 h 9649"/>
                  <a:gd name="connsiteX22" fmla="*/ 5452 w 10000"/>
                  <a:gd name="connsiteY22" fmla="*/ 8597 h 9649"/>
                  <a:gd name="connsiteX23" fmla="*/ 5156 w 10000"/>
                  <a:gd name="connsiteY23" fmla="*/ 8417 h 9649"/>
                  <a:gd name="connsiteX24" fmla="*/ 5156 w 10000"/>
                  <a:gd name="connsiteY24" fmla="*/ 8246 h 9649"/>
                  <a:gd name="connsiteX25" fmla="*/ 4844 w 10000"/>
                  <a:gd name="connsiteY25" fmla="*/ 8246 h 9649"/>
                  <a:gd name="connsiteX26" fmla="*/ 4844 w 10000"/>
                  <a:gd name="connsiteY26" fmla="*/ 8066 h 9649"/>
                  <a:gd name="connsiteX27" fmla="*/ 4548 w 10000"/>
                  <a:gd name="connsiteY27" fmla="*/ 8066 h 9649"/>
                  <a:gd name="connsiteX28" fmla="*/ 4237 w 10000"/>
                  <a:gd name="connsiteY28" fmla="*/ 8066 h 9649"/>
                  <a:gd name="connsiteX29" fmla="*/ 4548 w 10000"/>
                  <a:gd name="connsiteY29" fmla="*/ 7896 h 9649"/>
                  <a:gd name="connsiteX30" fmla="*/ 4237 w 10000"/>
                  <a:gd name="connsiteY30" fmla="*/ 7896 h 9649"/>
                  <a:gd name="connsiteX31" fmla="*/ 4237 w 10000"/>
                  <a:gd name="connsiteY31" fmla="*/ 7716 h 9649"/>
                  <a:gd name="connsiteX32" fmla="*/ 4237 w 10000"/>
                  <a:gd name="connsiteY32" fmla="*/ 7545 h 9649"/>
                  <a:gd name="connsiteX33" fmla="*/ 3629 w 10000"/>
                  <a:gd name="connsiteY33" fmla="*/ 7545 h 9649"/>
                  <a:gd name="connsiteX34" fmla="*/ 3629 w 10000"/>
                  <a:gd name="connsiteY34" fmla="*/ 7365 h 9649"/>
                  <a:gd name="connsiteX35" fmla="*/ 3333 w 10000"/>
                  <a:gd name="connsiteY35" fmla="*/ 7194 h 9649"/>
                  <a:gd name="connsiteX36" fmla="*/ 2726 w 10000"/>
                  <a:gd name="connsiteY36" fmla="*/ 7013 h 9649"/>
                  <a:gd name="connsiteX37" fmla="*/ 2430 w 10000"/>
                  <a:gd name="connsiteY37" fmla="*/ 7013 h 9649"/>
                  <a:gd name="connsiteX38" fmla="*/ 2118 w 10000"/>
                  <a:gd name="connsiteY38" fmla="*/ 6844 h 9649"/>
                  <a:gd name="connsiteX39" fmla="*/ 1822 w 10000"/>
                  <a:gd name="connsiteY39" fmla="*/ 6844 h 9649"/>
                  <a:gd name="connsiteX40" fmla="*/ 1822 w 10000"/>
                  <a:gd name="connsiteY40" fmla="*/ 6664 h 9649"/>
                  <a:gd name="connsiteX41" fmla="*/ 1822 w 10000"/>
                  <a:gd name="connsiteY41" fmla="*/ 6493 h 9649"/>
                  <a:gd name="connsiteX42" fmla="*/ 2118 w 10000"/>
                  <a:gd name="connsiteY42" fmla="*/ 6313 h 9649"/>
                  <a:gd name="connsiteX43" fmla="*/ 1822 w 10000"/>
                  <a:gd name="connsiteY43" fmla="*/ 6142 h 9649"/>
                  <a:gd name="connsiteX44" fmla="*/ 1822 w 10000"/>
                  <a:gd name="connsiteY44" fmla="*/ 5962 h 9649"/>
                  <a:gd name="connsiteX45" fmla="*/ 1822 w 10000"/>
                  <a:gd name="connsiteY45" fmla="*/ 5790 h 9649"/>
                  <a:gd name="connsiteX46" fmla="*/ 1511 w 10000"/>
                  <a:gd name="connsiteY46" fmla="*/ 5612 h 9649"/>
                  <a:gd name="connsiteX47" fmla="*/ 1511 w 10000"/>
                  <a:gd name="connsiteY47" fmla="*/ 5439 h 9649"/>
                  <a:gd name="connsiteX48" fmla="*/ 1511 w 10000"/>
                  <a:gd name="connsiteY48" fmla="*/ 5261 h 9649"/>
                  <a:gd name="connsiteX49" fmla="*/ 903 w 10000"/>
                  <a:gd name="connsiteY49" fmla="*/ 4910 h 9649"/>
                  <a:gd name="connsiteX50" fmla="*/ 903 w 10000"/>
                  <a:gd name="connsiteY50" fmla="*/ 4738 h 9649"/>
                  <a:gd name="connsiteX51" fmla="*/ 1215 w 10000"/>
                  <a:gd name="connsiteY51" fmla="*/ 4738 h 9649"/>
                  <a:gd name="connsiteX52" fmla="*/ 1215 w 10000"/>
                  <a:gd name="connsiteY52" fmla="*/ 4388 h 9649"/>
                  <a:gd name="connsiteX53" fmla="*/ 1511 w 10000"/>
                  <a:gd name="connsiteY53" fmla="*/ 4388 h 9649"/>
                  <a:gd name="connsiteX54" fmla="*/ 1215 w 10000"/>
                  <a:gd name="connsiteY54" fmla="*/ 4208 h 9649"/>
                  <a:gd name="connsiteX55" fmla="*/ 903 w 10000"/>
                  <a:gd name="connsiteY55" fmla="*/ 4037 h 9649"/>
                  <a:gd name="connsiteX56" fmla="*/ 903 w 10000"/>
                  <a:gd name="connsiteY56" fmla="*/ 3856 h 9649"/>
                  <a:gd name="connsiteX57" fmla="*/ 903 w 10000"/>
                  <a:gd name="connsiteY57" fmla="*/ 3685 h 9649"/>
                  <a:gd name="connsiteX58" fmla="*/ 903 w 10000"/>
                  <a:gd name="connsiteY58" fmla="*/ 3506 h 9649"/>
                  <a:gd name="connsiteX59" fmla="*/ 1215 w 10000"/>
                  <a:gd name="connsiteY59" fmla="*/ 3685 h 9649"/>
                  <a:gd name="connsiteX60" fmla="*/ 1215 w 10000"/>
                  <a:gd name="connsiteY60" fmla="*/ 3506 h 9649"/>
                  <a:gd name="connsiteX61" fmla="*/ 1215 w 10000"/>
                  <a:gd name="connsiteY61" fmla="*/ 3336 h 9649"/>
                  <a:gd name="connsiteX62" fmla="*/ 1215 w 10000"/>
                  <a:gd name="connsiteY62" fmla="*/ 3156 h 9649"/>
                  <a:gd name="connsiteX63" fmla="*/ 1511 w 10000"/>
                  <a:gd name="connsiteY63" fmla="*/ 3336 h 9649"/>
                  <a:gd name="connsiteX64" fmla="*/ 1822 w 10000"/>
                  <a:gd name="connsiteY64" fmla="*/ 3336 h 9649"/>
                  <a:gd name="connsiteX65" fmla="*/ 2118 w 10000"/>
                  <a:gd name="connsiteY65" fmla="*/ 3336 h 9649"/>
                  <a:gd name="connsiteX66" fmla="*/ 2118 w 10000"/>
                  <a:gd name="connsiteY66" fmla="*/ 3156 h 9649"/>
                  <a:gd name="connsiteX67" fmla="*/ 1822 w 10000"/>
                  <a:gd name="connsiteY67" fmla="*/ 3156 h 9649"/>
                  <a:gd name="connsiteX68" fmla="*/ 1511 w 10000"/>
                  <a:gd name="connsiteY68" fmla="*/ 3156 h 9649"/>
                  <a:gd name="connsiteX69" fmla="*/ 1215 w 10000"/>
                  <a:gd name="connsiteY69" fmla="*/ 3156 h 9649"/>
                  <a:gd name="connsiteX70" fmla="*/ 903 w 10000"/>
                  <a:gd name="connsiteY70" fmla="*/ 3156 h 9649"/>
                  <a:gd name="connsiteX71" fmla="*/ 607 w 10000"/>
                  <a:gd name="connsiteY71" fmla="*/ 3156 h 9649"/>
                  <a:gd name="connsiteX72" fmla="*/ 607 w 10000"/>
                  <a:gd name="connsiteY72" fmla="*/ 2985 h 9649"/>
                  <a:gd name="connsiteX73" fmla="*/ 607 w 10000"/>
                  <a:gd name="connsiteY73" fmla="*/ 2805 h 9649"/>
                  <a:gd name="connsiteX74" fmla="*/ 607 w 10000"/>
                  <a:gd name="connsiteY74" fmla="*/ 2634 h 9649"/>
                  <a:gd name="connsiteX75" fmla="*/ 296 w 10000"/>
                  <a:gd name="connsiteY75" fmla="*/ 2284 h 9649"/>
                  <a:gd name="connsiteX76" fmla="*/ 0 w 10000"/>
                  <a:gd name="connsiteY76" fmla="*/ 2103 h 9649"/>
                  <a:gd name="connsiteX77" fmla="*/ 296 w 10000"/>
                  <a:gd name="connsiteY77" fmla="*/ 1753 h 9649"/>
                  <a:gd name="connsiteX78" fmla="*/ 296 w 10000"/>
                  <a:gd name="connsiteY78" fmla="*/ 1582 h 9649"/>
                  <a:gd name="connsiteX79" fmla="*/ 296 w 10000"/>
                  <a:gd name="connsiteY79" fmla="*/ 1402 h 9649"/>
                  <a:gd name="connsiteX80" fmla="*/ 296 w 10000"/>
                  <a:gd name="connsiteY80" fmla="*/ 1232 h 9649"/>
                  <a:gd name="connsiteX81" fmla="*/ 296 w 10000"/>
                  <a:gd name="connsiteY81" fmla="*/ 1052 h 9649"/>
                  <a:gd name="connsiteX82" fmla="*/ 0 w 10000"/>
                  <a:gd name="connsiteY82" fmla="*/ 701 h 9649"/>
                  <a:gd name="connsiteX83" fmla="*/ 0 w 10000"/>
                  <a:gd name="connsiteY83" fmla="*/ 520 h 9649"/>
                  <a:gd name="connsiteX84" fmla="*/ 296 w 10000"/>
                  <a:gd name="connsiteY84" fmla="*/ 349 h 9649"/>
                  <a:gd name="connsiteX85" fmla="*/ 607 w 10000"/>
                  <a:gd name="connsiteY85" fmla="*/ 169 h 9649"/>
                  <a:gd name="connsiteX86" fmla="*/ 607 w 10000"/>
                  <a:gd name="connsiteY86" fmla="*/ 0 h 9649"/>
                  <a:gd name="connsiteX87" fmla="*/ 1089 w 10000"/>
                  <a:gd name="connsiteY87" fmla="*/ 23 h 9649"/>
                  <a:gd name="connsiteX0" fmla="*/ 1755 w 10000"/>
                  <a:gd name="connsiteY0" fmla="*/ 4079 h 10000"/>
                  <a:gd name="connsiteX1" fmla="*/ 5718 w 10000"/>
                  <a:gd name="connsiteY1" fmla="*/ 4105 h 10000"/>
                  <a:gd name="connsiteX2" fmla="*/ 9704 w 10000"/>
                  <a:gd name="connsiteY2" fmla="*/ 7633 h 10000"/>
                  <a:gd name="connsiteX3" fmla="*/ 9704 w 10000"/>
                  <a:gd name="connsiteY3" fmla="*/ 7819 h 10000"/>
                  <a:gd name="connsiteX4" fmla="*/ 9704 w 10000"/>
                  <a:gd name="connsiteY4" fmla="*/ 7997 h 10000"/>
                  <a:gd name="connsiteX5" fmla="*/ 9704 w 10000"/>
                  <a:gd name="connsiteY5" fmla="*/ 8183 h 10000"/>
                  <a:gd name="connsiteX6" fmla="*/ 10000 w 10000"/>
                  <a:gd name="connsiteY6" fmla="*/ 8359 h 10000"/>
                  <a:gd name="connsiteX7" fmla="*/ 10000 w 10000"/>
                  <a:gd name="connsiteY7" fmla="*/ 8546 h 10000"/>
                  <a:gd name="connsiteX8" fmla="*/ 9704 w 10000"/>
                  <a:gd name="connsiteY8" fmla="*/ 8723 h 10000"/>
                  <a:gd name="connsiteX9" fmla="*/ 9393 w 10000"/>
                  <a:gd name="connsiteY9" fmla="*/ 8723 h 10000"/>
                  <a:gd name="connsiteX10" fmla="*/ 9393 w 10000"/>
                  <a:gd name="connsiteY10" fmla="*/ 8910 h 10000"/>
                  <a:gd name="connsiteX11" fmla="*/ 9393 w 10000"/>
                  <a:gd name="connsiteY11" fmla="*/ 9086 h 10000"/>
                  <a:gd name="connsiteX12" fmla="*/ 9097 w 10000"/>
                  <a:gd name="connsiteY12" fmla="*/ 9273 h 10000"/>
                  <a:gd name="connsiteX13" fmla="*/ 9097 w 10000"/>
                  <a:gd name="connsiteY13" fmla="*/ 9450 h 10000"/>
                  <a:gd name="connsiteX14" fmla="*/ 8785 w 10000"/>
                  <a:gd name="connsiteY14" fmla="*/ 9636 h 10000"/>
                  <a:gd name="connsiteX15" fmla="*/ 9097 w 10000"/>
                  <a:gd name="connsiteY15" fmla="*/ 9636 h 10000"/>
                  <a:gd name="connsiteX16" fmla="*/ 9097 w 10000"/>
                  <a:gd name="connsiteY16" fmla="*/ 9823 h 10000"/>
                  <a:gd name="connsiteX17" fmla="*/ 9097 w 10000"/>
                  <a:gd name="connsiteY17" fmla="*/ 10000 h 10000"/>
                  <a:gd name="connsiteX18" fmla="*/ 8785 w 10000"/>
                  <a:gd name="connsiteY18" fmla="*/ 10000 h 10000"/>
                  <a:gd name="connsiteX19" fmla="*/ 5452 w 10000"/>
                  <a:gd name="connsiteY19" fmla="*/ 9636 h 10000"/>
                  <a:gd name="connsiteX20" fmla="*/ 5452 w 10000"/>
                  <a:gd name="connsiteY20" fmla="*/ 9450 h 10000"/>
                  <a:gd name="connsiteX21" fmla="*/ 5452 w 10000"/>
                  <a:gd name="connsiteY21" fmla="*/ 9273 h 10000"/>
                  <a:gd name="connsiteX22" fmla="*/ 5452 w 10000"/>
                  <a:gd name="connsiteY22" fmla="*/ 8910 h 10000"/>
                  <a:gd name="connsiteX23" fmla="*/ 5156 w 10000"/>
                  <a:gd name="connsiteY23" fmla="*/ 8723 h 10000"/>
                  <a:gd name="connsiteX24" fmla="*/ 5156 w 10000"/>
                  <a:gd name="connsiteY24" fmla="*/ 8546 h 10000"/>
                  <a:gd name="connsiteX25" fmla="*/ 4844 w 10000"/>
                  <a:gd name="connsiteY25" fmla="*/ 8546 h 10000"/>
                  <a:gd name="connsiteX26" fmla="*/ 4844 w 10000"/>
                  <a:gd name="connsiteY26" fmla="*/ 8359 h 10000"/>
                  <a:gd name="connsiteX27" fmla="*/ 4548 w 10000"/>
                  <a:gd name="connsiteY27" fmla="*/ 8359 h 10000"/>
                  <a:gd name="connsiteX28" fmla="*/ 4237 w 10000"/>
                  <a:gd name="connsiteY28" fmla="*/ 8359 h 10000"/>
                  <a:gd name="connsiteX29" fmla="*/ 4548 w 10000"/>
                  <a:gd name="connsiteY29" fmla="*/ 8183 h 10000"/>
                  <a:gd name="connsiteX30" fmla="*/ 4237 w 10000"/>
                  <a:gd name="connsiteY30" fmla="*/ 8183 h 10000"/>
                  <a:gd name="connsiteX31" fmla="*/ 4237 w 10000"/>
                  <a:gd name="connsiteY31" fmla="*/ 7997 h 10000"/>
                  <a:gd name="connsiteX32" fmla="*/ 4237 w 10000"/>
                  <a:gd name="connsiteY32" fmla="*/ 7819 h 10000"/>
                  <a:gd name="connsiteX33" fmla="*/ 3629 w 10000"/>
                  <a:gd name="connsiteY33" fmla="*/ 7819 h 10000"/>
                  <a:gd name="connsiteX34" fmla="*/ 3629 w 10000"/>
                  <a:gd name="connsiteY34" fmla="*/ 7633 h 10000"/>
                  <a:gd name="connsiteX35" fmla="*/ 3333 w 10000"/>
                  <a:gd name="connsiteY35" fmla="*/ 7456 h 10000"/>
                  <a:gd name="connsiteX36" fmla="*/ 2726 w 10000"/>
                  <a:gd name="connsiteY36" fmla="*/ 7268 h 10000"/>
                  <a:gd name="connsiteX37" fmla="*/ 2430 w 10000"/>
                  <a:gd name="connsiteY37" fmla="*/ 7268 h 10000"/>
                  <a:gd name="connsiteX38" fmla="*/ 2118 w 10000"/>
                  <a:gd name="connsiteY38" fmla="*/ 7093 h 10000"/>
                  <a:gd name="connsiteX39" fmla="*/ 1822 w 10000"/>
                  <a:gd name="connsiteY39" fmla="*/ 7093 h 10000"/>
                  <a:gd name="connsiteX40" fmla="*/ 1822 w 10000"/>
                  <a:gd name="connsiteY40" fmla="*/ 6906 h 10000"/>
                  <a:gd name="connsiteX41" fmla="*/ 1822 w 10000"/>
                  <a:gd name="connsiteY41" fmla="*/ 6729 h 10000"/>
                  <a:gd name="connsiteX42" fmla="*/ 2118 w 10000"/>
                  <a:gd name="connsiteY42" fmla="*/ 6543 h 10000"/>
                  <a:gd name="connsiteX43" fmla="*/ 1822 w 10000"/>
                  <a:gd name="connsiteY43" fmla="*/ 6365 h 10000"/>
                  <a:gd name="connsiteX44" fmla="*/ 1822 w 10000"/>
                  <a:gd name="connsiteY44" fmla="*/ 6179 h 10000"/>
                  <a:gd name="connsiteX45" fmla="*/ 1822 w 10000"/>
                  <a:gd name="connsiteY45" fmla="*/ 6001 h 10000"/>
                  <a:gd name="connsiteX46" fmla="*/ 1511 w 10000"/>
                  <a:gd name="connsiteY46" fmla="*/ 5816 h 10000"/>
                  <a:gd name="connsiteX47" fmla="*/ 1511 w 10000"/>
                  <a:gd name="connsiteY47" fmla="*/ 5637 h 10000"/>
                  <a:gd name="connsiteX48" fmla="*/ 1511 w 10000"/>
                  <a:gd name="connsiteY48" fmla="*/ 5452 h 10000"/>
                  <a:gd name="connsiteX49" fmla="*/ 903 w 10000"/>
                  <a:gd name="connsiteY49" fmla="*/ 5089 h 10000"/>
                  <a:gd name="connsiteX50" fmla="*/ 903 w 10000"/>
                  <a:gd name="connsiteY50" fmla="*/ 4910 h 10000"/>
                  <a:gd name="connsiteX51" fmla="*/ 1215 w 10000"/>
                  <a:gd name="connsiteY51" fmla="*/ 4910 h 10000"/>
                  <a:gd name="connsiteX52" fmla="*/ 1215 w 10000"/>
                  <a:gd name="connsiteY52" fmla="*/ 4548 h 10000"/>
                  <a:gd name="connsiteX53" fmla="*/ 1511 w 10000"/>
                  <a:gd name="connsiteY53" fmla="*/ 4548 h 10000"/>
                  <a:gd name="connsiteX54" fmla="*/ 1215 w 10000"/>
                  <a:gd name="connsiteY54" fmla="*/ 4361 h 10000"/>
                  <a:gd name="connsiteX55" fmla="*/ 903 w 10000"/>
                  <a:gd name="connsiteY55" fmla="*/ 4184 h 10000"/>
                  <a:gd name="connsiteX56" fmla="*/ 903 w 10000"/>
                  <a:gd name="connsiteY56" fmla="*/ 3996 h 10000"/>
                  <a:gd name="connsiteX57" fmla="*/ 903 w 10000"/>
                  <a:gd name="connsiteY57" fmla="*/ 3819 h 10000"/>
                  <a:gd name="connsiteX58" fmla="*/ 903 w 10000"/>
                  <a:gd name="connsiteY58" fmla="*/ 3634 h 10000"/>
                  <a:gd name="connsiteX59" fmla="*/ 1215 w 10000"/>
                  <a:gd name="connsiteY59" fmla="*/ 3819 h 10000"/>
                  <a:gd name="connsiteX60" fmla="*/ 1215 w 10000"/>
                  <a:gd name="connsiteY60" fmla="*/ 3634 h 10000"/>
                  <a:gd name="connsiteX61" fmla="*/ 1215 w 10000"/>
                  <a:gd name="connsiteY61" fmla="*/ 3457 h 10000"/>
                  <a:gd name="connsiteX62" fmla="*/ 1215 w 10000"/>
                  <a:gd name="connsiteY62" fmla="*/ 3271 h 10000"/>
                  <a:gd name="connsiteX63" fmla="*/ 1511 w 10000"/>
                  <a:gd name="connsiteY63" fmla="*/ 3457 h 10000"/>
                  <a:gd name="connsiteX64" fmla="*/ 1822 w 10000"/>
                  <a:gd name="connsiteY64" fmla="*/ 3457 h 10000"/>
                  <a:gd name="connsiteX65" fmla="*/ 2118 w 10000"/>
                  <a:gd name="connsiteY65" fmla="*/ 3457 h 10000"/>
                  <a:gd name="connsiteX66" fmla="*/ 2118 w 10000"/>
                  <a:gd name="connsiteY66" fmla="*/ 3271 h 10000"/>
                  <a:gd name="connsiteX67" fmla="*/ 1822 w 10000"/>
                  <a:gd name="connsiteY67" fmla="*/ 3271 h 10000"/>
                  <a:gd name="connsiteX68" fmla="*/ 1511 w 10000"/>
                  <a:gd name="connsiteY68" fmla="*/ 3271 h 10000"/>
                  <a:gd name="connsiteX69" fmla="*/ 1215 w 10000"/>
                  <a:gd name="connsiteY69" fmla="*/ 3271 h 10000"/>
                  <a:gd name="connsiteX70" fmla="*/ 903 w 10000"/>
                  <a:gd name="connsiteY70" fmla="*/ 3271 h 10000"/>
                  <a:gd name="connsiteX71" fmla="*/ 607 w 10000"/>
                  <a:gd name="connsiteY71" fmla="*/ 3271 h 10000"/>
                  <a:gd name="connsiteX72" fmla="*/ 607 w 10000"/>
                  <a:gd name="connsiteY72" fmla="*/ 3094 h 10000"/>
                  <a:gd name="connsiteX73" fmla="*/ 607 w 10000"/>
                  <a:gd name="connsiteY73" fmla="*/ 2907 h 10000"/>
                  <a:gd name="connsiteX74" fmla="*/ 607 w 10000"/>
                  <a:gd name="connsiteY74" fmla="*/ 2730 h 10000"/>
                  <a:gd name="connsiteX75" fmla="*/ 296 w 10000"/>
                  <a:gd name="connsiteY75" fmla="*/ 2367 h 10000"/>
                  <a:gd name="connsiteX76" fmla="*/ 0 w 10000"/>
                  <a:gd name="connsiteY76" fmla="*/ 2180 h 10000"/>
                  <a:gd name="connsiteX77" fmla="*/ 296 w 10000"/>
                  <a:gd name="connsiteY77" fmla="*/ 1817 h 10000"/>
                  <a:gd name="connsiteX78" fmla="*/ 296 w 10000"/>
                  <a:gd name="connsiteY78" fmla="*/ 1640 h 10000"/>
                  <a:gd name="connsiteX79" fmla="*/ 296 w 10000"/>
                  <a:gd name="connsiteY79" fmla="*/ 1453 h 10000"/>
                  <a:gd name="connsiteX80" fmla="*/ 296 w 10000"/>
                  <a:gd name="connsiteY80" fmla="*/ 1277 h 10000"/>
                  <a:gd name="connsiteX81" fmla="*/ 296 w 10000"/>
                  <a:gd name="connsiteY81" fmla="*/ 1090 h 10000"/>
                  <a:gd name="connsiteX82" fmla="*/ 0 w 10000"/>
                  <a:gd name="connsiteY82" fmla="*/ 727 h 10000"/>
                  <a:gd name="connsiteX83" fmla="*/ 0 w 10000"/>
                  <a:gd name="connsiteY83" fmla="*/ 539 h 10000"/>
                  <a:gd name="connsiteX84" fmla="*/ 296 w 10000"/>
                  <a:gd name="connsiteY84" fmla="*/ 362 h 10000"/>
                  <a:gd name="connsiteX85" fmla="*/ 607 w 10000"/>
                  <a:gd name="connsiteY85" fmla="*/ 175 h 10000"/>
                  <a:gd name="connsiteX86" fmla="*/ 607 w 10000"/>
                  <a:gd name="connsiteY86" fmla="*/ 0 h 10000"/>
                  <a:gd name="connsiteX0" fmla="*/ 1755 w 10000"/>
                  <a:gd name="connsiteY0" fmla="*/ 3904 h 9825"/>
                  <a:gd name="connsiteX1" fmla="*/ 5718 w 10000"/>
                  <a:gd name="connsiteY1" fmla="*/ 3930 h 9825"/>
                  <a:gd name="connsiteX2" fmla="*/ 9704 w 10000"/>
                  <a:gd name="connsiteY2" fmla="*/ 7458 h 9825"/>
                  <a:gd name="connsiteX3" fmla="*/ 9704 w 10000"/>
                  <a:gd name="connsiteY3" fmla="*/ 7644 h 9825"/>
                  <a:gd name="connsiteX4" fmla="*/ 9704 w 10000"/>
                  <a:gd name="connsiteY4" fmla="*/ 7822 h 9825"/>
                  <a:gd name="connsiteX5" fmla="*/ 9704 w 10000"/>
                  <a:gd name="connsiteY5" fmla="*/ 8008 h 9825"/>
                  <a:gd name="connsiteX6" fmla="*/ 10000 w 10000"/>
                  <a:gd name="connsiteY6" fmla="*/ 8184 h 9825"/>
                  <a:gd name="connsiteX7" fmla="*/ 10000 w 10000"/>
                  <a:gd name="connsiteY7" fmla="*/ 8371 h 9825"/>
                  <a:gd name="connsiteX8" fmla="*/ 9704 w 10000"/>
                  <a:gd name="connsiteY8" fmla="*/ 8548 h 9825"/>
                  <a:gd name="connsiteX9" fmla="*/ 9393 w 10000"/>
                  <a:gd name="connsiteY9" fmla="*/ 8548 h 9825"/>
                  <a:gd name="connsiteX10" fmla="*/ 9393 w 10000"/>
                  <a:gd name="connsiteY10" fmla="*/ 8735 h 9825"/>
                  <a:gd name="connsiteX11" fmla="*/ 9393 w 10000"/>
                  <a:gd name="connsiteY11" fmla="*/ 8911 h 9825"/>
                  <a:gd name="connsiteX12" fmla="*/ 9097 w 10000"/>
                  <a:gd name="connsiteY12" fmla="*/ 9098 h 9825"/>
                  <a:gd name="connsiteX13" fmla="*/ 9097 w 10000"/>
                  <a:gd name="connsiteY13" fmla="*/ 9275 h 9825"/>
                  <a:gd name="connsiteX14" fmla="*/ 8785 w 10000"/>
                  <a:gd name="connsiteY14" fmla="*/ 9461 h 9825"/>
                  <a:gd name="connsiteX15" fmla="*/ 9097 w 10000"/>
                  <a:gd name="connsiteY15" fmla="*/ 9461 h 9825"/>
                  <a:gd name="connsiteX16" fmla="*/ 9097 w 10000"/>
                  <a:gd name="connsiteY16" fmla="*/ 9648 h 9825"/>
                  <a:gd name="connsiteX17" fmla="*/ 9097 w 10000"/>
                  <a:gd name="connsiteY17" fmla="*/ 9825 h 9825"/>
                  <a:gd name="connsiteX18" fmla="*/ 8785 w 10000"/>
                  <a:gd name="connsiteY18" fmla="*/ 9825 h 9825"/>
                  <a:gd name="connsiteX19" fmla="*/ 5452 w 10000"/>
                  <a:gd name="connsiteY19" fmla="*/ 9461 h 9825"/>
                  <a:gd name="connsiteX20" fmla="*/ 5452 w 10000"/>
                  <a:gd name="connsiteY20" fmla="*/ 9275 h 9825"/>
                  <a:gd name="connsiteX21" fmla="*/ 5452 w 10000"/>
                  <a:gd name="connsiteY21" fmla="*/ 9098 h 9825"/>
                  <a:gd name="connsiteX22" fmla="*/ 5452 w 10000"/>
                  <a:gd name="connsiteY22" fmla="*/ 8735 h 9825"/>
                  <a:gd name="connsiteX23" fmla="*/ 5156 w 10000"/>
                  <a:gd name="connsiteY23" fmla="*/ 8548 h 9825"/>
                  <a:gd name="connsiteX24" fmla="*/ 5156 w 10000"/>
                  <a:gd name="connsiteY24" fmla="*/ 8371 h 9825"/>
                  <a:gd name="connsiteX25" fmla="*/ 4844 w 10000"/>
                  <a:gd name="connsiteY25" fmla="*/ 8371 h 9825"/>
                  <a:gd name="connsiteX26" fmla="*/ 4844 w 10000"/>
                  <a:gd name="connsiteY26" fmla="*/ 8184 h 9825"/>
                  <a:gd name="connsiteX27" fmla="*/ 4548 w 10000"/>
                  <a:gd name="connsiteY27" fmla="*/ 8184 h 9825"/>
                  <a:gd name="connsiteX28" fmla="*/ 4237 w 10000"/>
                  <a:gd name="connsiteY28" fmla="*/ 8184 h 9825"/>
                  <a:gd name="connsiteX29" fmla="*/ 4548 w 10000"/>
                  <a:gd name="connsiteY29" fmla="*/ 8008 h 9825"/>
                  <a:gd name="connsiteX30" fmla="*/ 4237 w 10000"/>
                  <a:gd name="connsiteY30" fmla="*/ 8008 h 9825"/>
                  <a:gd name="connsiteX31" fmla="*/ 4237 w 10000"/>
                  <a:gd name="connsiteY31" fmla="*/ 7822 h 9825"/>
                  <a:gd name="connsiteX32" fmla="*/ 4237 w 10000"/>
                  <a:gd name="connsiteY32" fmla="*/ 7644 h 9825"/>
                  <a:gd name="connsiteX33" fmla="*/ 3629 w 10000"/>
                  <a:gd name="connsiteY33" fmla="*/ 7644 h 9825"/>
                  <a:gd name="connsiteX34" fmla="*/ 3629 w 10000"/>
                  <a:gd name="connsiteY34" fmla="*/ 7458 h 9825"/>
                  <a:gd name="connsiteX35" fmla="*/ 3333 w 10000"/>
                  <a:gd name="connsiteY35" fmla="*/ 7281 h 9825"/>
                  <a:gd name="connsiteX36" fmla="*/ 2726 w 10000"/>
                  <a:gd name="connsiteY36" fmla="*/ 7093 h 9825"/>
                  <a:gd name="connsiteX37" fmla="*/ 2430 w 10000"/>
                  <a:gd name="connsiteY37" fmla="*/ 7093 h 9825"/>
                  <a:gd name="connsiteX38" fmla="*/ 2118 w 10000"/>
                  <a:gd name="connsiteY38" fmla="*/ 6918 h 9825"/>
                  <a:gd name="connsiteX39" fmla="*/ 1822 w 10000"/>
                  <a:gd name="connsiteY39" fmla="*/ 6918 h 9825"/>
                  <a:gd name="connsiteX40" fmla="*/ 1822 w 10000"/>
                  <a:gd name="connsiteY40" fmla="*/ 6731 h 9825"/>
                  <a:gd name="connsiteX41" fmla="*/ 1822 w 10000"/>
                  <a:gd name="connsiteY41" fmla="*/ 6554 h 9825"/>
                  <a:gd name="connsiteX42" fmla="*/ 2118 w 10000"/>
                  <a:gd name="connsiteY42" fmla="*/ 6368 h 9825"/>
                  <a:gd name="connsiteX43" fmla="*/ 1822 w 10000"/>
                  <a:gd name="connsiteY43" fmla="*/ 6190 h 9825"/>
                  <a:gd name="connsiteX44" fmla="*/ 1822 w 10000"/>
                  <a:gd name="connsiteY44" fmla="*/ 6004 h 9825"/>
                  <a:gd name="connsiteX45" fmla="*/ 1822 w 10000"/>
                  <a:gd name="connsiteY45" fmla="*/ 5826 h 9825"/>
                  <a:gd name="connsiteX46" fmla="*/ 1511 w 10000"/>
                  <a:gd name="connsiteY46" fmla="*/ 5641 h 9825"/>
                  <a:gd name="connsiteX47" fmla="*/ 1511 w 10000"/>
                  <a:gd name="connsiteY47" fmla="*/ 5462 h 9825"/>
                  <a:gd name="connsiteX48" fmla="*/ 1511 w 10000"/>
                  <a:gd name="connsiteY48" fmla="*/ 5277 h 9825"/>
                  <a:gd name="connsiteX49" fmla="*/ 903 w 10000"/>
                  <a:gd name="connsiteY49" fmla="*/ 4914 h 9825"/>
                  <a:gd name="connsiteX50" fmla="*/ 903 w 10000"/>
                  <a:gd name="connsiteY50" fmla="*/ 4735 h 9825"/>
                  <a:gd name="connsiteX51" fmla="*/ 1215 w 10000"/>
                  <a:gd name="connsiteY51" fmla="*/ 4735 h 9825"/>
                  <a:gd name="connsiteX52" fmla="*/ 1215 w 10000"/>
                  <a:gd name="connsiteY52" fmla="*/ 4373 h 9825"/>
                  <a:gd name="connsiteX53" fmla="*/ 1511 w 10000"/>
                  <a:gd name="connsiteY53" fmla="*/ 4373 h 9825"/>
                  <a:gd name="connsiteX54" fmla="*/ 1215 w 10000"/>
                  <a:gd name="connsiteY54" fmla="*/ 4186 h 9825"/>
                  <a:gd name="connsiteX55" fmla="*/ 903 w 10000"/>
                  <a:gd name="connsiteY55" fmla="*/ 4009 h 9825"/>
                  <a:gd name="connsiteX56" fmla="*/ 903 w 10000"/>
                  <a:gd name="connsiteY56" fmla="*/ 3821 h 9825"/>
                  <a:gd name="connsiteX57" fmla="*/ 903 w 10000"/>
                  <a:gd name="connsiteY57" fmla="*/ 3644 h 9825"/>
                  <a:gd name="connsiteX58" fmla="*/ 903 w 10000"/>
                  <a:gd name="connsiteY58" fmla="*/ 3459 h 9825"/>
                  <a:gd name="connsiteX59" fmla="*/ 1215 w 10000"/>
                  <a:gd name="connsiteY59" fmla="*/ 3644 h 9825"/>
                  <a:gd name="connsiteX60" fmla="*/ 1215 w 10000"/>
                  <a:gd name="connsiteY60" fmla="*/ 3459 h 9825"/>
                  <a:gd name="connsiteX61" fmla="*/ 1215 w 10000"/>
                  <a:gd name="connsiteY61" fmla="*/ 3282 h 9825"/>
                  <a:gd name="connsiteX62" fmla="*/ 1215 w 10000"/>
                  <a:gd name="connsiteY62" fmla="*/ 3096 h 9825"/>
                  <a:gd name="connsiteX63" fmla="*/ 1511 w 10000"/>
                  <a:gd name="connsiteY63" fmla="*/ 3282 h 9825"/>
                  <a:gd name="connsiteX64" fmla="*/ 1822 w 10000"/>
                  <a:gd name="connsiteY64" fmla="*/ 3282 h 9825"/>
                  <a:gd name="connsiteX65" fmla="*/ 2118 w 10000"/>
                  <a:gd name="connsiteY65" fmla="*/ 3282 h 9825"/>
                  <a:gd name="connsiteX66" fmla="*/ 2118 w 10000"/>
                  <a:gd name="connsiteY66" fmla="*/ 3096 h 9825"/>
                  <a:gd name="connsiteX67" fmla="*/ 1822 w 10000"/>
                  <a:gd name="connsiteY67" fmla="*/ 3096 h 9825"/>
                  <a:gd name="connsiteX68" fmla="*/ 1511 w 10000"/>
                  <a:gd name="connsiteY68" fmla="*/ 3096 h 9825"/>
                  <a:gd name="connsiteX69" fmla="*/ 1215 w 10000"/>
                  <a:gd name="connsiteY69" fmla="*/ 3096 h 9825"/>
                  <a:gd name="connsiteX70" fmla="*/ 903 w 10000"/>
                  <a:gd name="connsiteY70" fmla="*/ 3096 h 9825"/>
                  <a:gd name="connsiteX71" fmla="*/ 607 w 10000"/>
                  <a:gd name="connsiteY71" fmla="*/ 3096 h 9825"/>
                  <a:gd name="connsiteX72" fmla="*/ 607 w 10000"/>
                  <a:gd name="connsiteY72" fmla="*/ 2919 h 9825"/>
                  <a:gd name="connsiteX73" fmla="*/ 607 w 10000"/>
                  <a:gd name="connsiteY73" fmla="*/ 2732 h 9825"/>
                  <a:gd name="connsiteX74" fmla="*/ 607 w 10000"/>
                  <a:gd name="connsiteY74" fmla="*/ 2555 h 9825"/>
                  <a:gd name="connsiteX75" fmla="*/ 296 w 10000"/>
                  <a:gd name="connsiteY75" fmla="*/ 2192 h 9825"/>
                  <a:gd name="connsiteX76" fmla="*/ 0 w 10000"/>
                  <a:gd name="connsiteY76" fmla="*/ 2005 h 9825"/>
                  <a:gd name="connsiteX77" fmla="*/ 296 w 10000"/>
                  <a:gd name="connsiteY77" fmla="*/ 1642 h 9825"/>
                  <a:gd name="connsiteX78" fmla="*/ 296 w 10000"/>
                  <a:gd name="connsiteY78" fmla="*/ 1465 h 9825"/>
                  <a:gd name="connsiteX79" fmla="*/ 296 w 10000"/>
                  <a:gd name="connsiteY79" fmla="*/ 1278 h 9825"/>
                  <a:gd name="connsiteX80" fmla="*/ 296 w 10000"/>
                  <a:gd name="connsiteY80" fmla="*/ 1102 h 9825"/>
                  <a:gd name="connsiteX81" fmla="*/ 296 w 10000"/>
                  <a:gd name="connsiteY81" fmla="*/ 915 h 9825"/>
                  <a:gd name="connsiteX82" fmla="*/ 0 w 10000"/>
                  <a:gd name="connsiteY82" fmla="*/ 552 h 9825"/>
                  <a:gd name="connsiteX83" fmla="*/ 0 w 10000"/>
                  <a:gd name="connsiteY83" fmla="*/ 364 h 9825"/>
                  <a:gd name="connsiteX84" fmla="*/ 296 w 10000"/>
                  <a:gd name="connsiteY84" fmla="*/ 187 h 9825"/>
                  <a:gd name="connsiteX85" fmla="*/ 607 w 10000"/>
                  <a:gd name="connsiteY85" fmla="*/ 0 h 9825"/>
                  <a:gd name="connsiteX0" fmla="*/ 1755 w 10000"/>
                  <a:gd name="connsiteY0" fmla="*/ 3784 h 9810"/>
                  <a:gd name="connsiteX1" fmla="*/ 5718 w 10000"/>
                  <a:gd name="connsiteY1" fmla="*/ 3810 h 9810"/>
                  <a:gd name="connsiteX2" fmla="*/ 9704 w 10000"/>
                  <a:gd name="connsiteY2" fmla="*/ 7401 h 9810"/>
                  <a:gd name="connsiteX3" fmla="*/ 9704 w 10000"/>
                  <a:gd name="connsiteY3" fmla="*/ 7590 h 9810"/>
                  <a:gd name="connsiteX4" fmla="*/ 9704 w 10000"/>
                  <a:gd name="connsiteY4" fmla="*/ 7771 h 9810"/>
                  <a:gd name="connsiteX5" fmla="*/ 9704 w 10000"/>
                  <a:gd name="connsiteY5" fmla="*/ 7961 h 9810"/>
                  <a:gd name="connsiteX6" fmla="*/ 10000 w 10000"/>
                  <a:gd name="connsiteY6" fmla="*/ 8140 h 9810"/>
                  <a:gd name="connsiteX7" fmla="*/ 10000 w 10000"/>
                  <a:gd name="connsiteY7" fmla="*/ 8330 h 9810"/>
                  <a:gd name="connsiteX8" fmla="*/ 9704 w 10000"/>
                  <a:gd name="connsiteY8" fmla="*/ 8510 h 9810"/>
                  <a:gd name="connsiteX9" fmla="*/ 9393 w 10000"/>
                  <a:gd name="connsiteY9" fmla="*/ 8510 h 9810"/>
                  <a:gd name="connsiteX10" fmla="*/ 9393 w 10000"/>
                  <a:gd name="connsiteY10" fmla="*/ 8701 h 9810"/>
                  <a:gd name="connsiteX11" fmla="*/ 9393 w 10000"/>
                  <a:gd name="connsiteY11" fmla="*/ 8880 h 9810"/>
                  <a:gd name="connsiteX12" fmla="*/ 9097 w 10000"/>
                  <a:gd name="connsiteY12" fmla="*/ 9070 h 9810"/>
                  <a:gd name="connsiteX13" fmla="*/ 9097 w 10000"/>
                  <a:gd name="connsiteY13" fmla="*/ 9250 h 9810"/>
                  <a:gd name="connsiteX14" fmla="*/ 8785 w 10000"/>
                  <a:gd name="connsiteY14" fmla="*/ 9440 h 9810"/>
                  <a:gd name="connsiteX15" fmla="*/ 9097 w 10000"/>
                  <a:gd name="connsiteY15" fmla="*/ 9440 h 9810"/>
                  <a:gd name="connsiteX16" fmla="*/ 9097 w 10000"/>
                  <a:gd name="connsiteY16" fmla="*/ 9630 h 9810"/>
                  <a:gd name="connsiteX17" fmla="*/ 9097 w 10000"/>
                  <a:gd name="connsiteY17" fmla="*/ 9810 h 9810"/>
                  <a:gd name="connsiteX18" fmla="*/ 8785 w 10000"/>
                  <a:gd name="connsiteY18" fmla="*/ 9810 h 9810"/>
                  <a:gd name="connsiteX19" fmla="*/ 5452 w 10000"/>
                  <a:gd name="connsiteY19" fmla="*/ 9440 h 9810"/>
                  <a:gd name="connsiteX20" fmla="*/ 5452 w 10000"/>
                  <a:gd name="connsiteY20" fmla="*/ 9250 h 9810"/>
                  <a:gd name="connsiteX21" fmla="*/ 5452 w 10000"/>
                  <a:gd name="connsiteY21" fmla="*/ 9070 h 9810"/>
                  <a:gd name="connsiteX22" fmla="*/ 5452 w 10000"/>
                  <a:gd name="connsiteY22" fmla="*/ 8701 h 9810"/>
                  <a:gd name="connsiteX23" fmla="*/ 5156 w 10000"/>
                  <a:gd name="connsiteY23" fmla="*/ 8510 h 9810"/>
                  <a:gd name="connsiteX24" fmla="*/ 5156 w 10000"/>
                  <a:gd name="connsiteY24" fmla="*/ 8330 h 9810"/>
                  <a:gd name="connsiteX25" fmla="*/ 4844 w 10000"/>
                  <a:gd name="connsiteY25" fmla="*/ 8330 h 9810"/>
                  <a:gd name="connsiteX26" fmla="*/ 4844 w 10000"/>
                  <a:gd name="connsiteY26" fmla="*/ 8140 h 9810"/>
                  <a:gd name="connsiteX27" fmla="*/ 4548 w 10000"/>
                  <a:gd name="connsiteY27" fmla="*/ 8140 h 9810"/>
                  <a:gd name="connsiteX28" fmla="*/ 4237 w 10000"/>
                  <a:gd name="connsiteY28" fmla="*/ 8140 h 9810"/>
                  <a:gd name="connsiteX29" fmla="*/ 4548 w 10000"/>
                  <a:gd name="connsiteY29" fmla="*/ 7961 h 9810"/>
                  <a:gd name="connsiteX30" fmla="*/ 4237 w 10000"/>
                  <a:gd name="connsiteY30" fmla="*/ 7961 h 9810"/>
                  <a:gd name="connsiteX31" fmla="*/ 4237 w 10000"/>
                  <a:gd name="connsiteY31" fmla="*/ 7771 h 9810"/>
                  <a:gd name="connsiteX32" fmla="*/ 4237 w 10000"/>
                  <a:gd name="connsiteY32" fmla="*/ 7590 h 9810"/>
                  <a:gd name="connsiteX33" fmla="*/ 3629 w 10000"/>
                  <a:gd name="connsiteY33" fmla="*/ 7590 h 9810"/>
                  <a:gd name="connsiteX34" fmla="*/ 3629 w 10000"/>
                  <a:gd name="connsiteY34" fmla="*/ 7401 h 9810"/>
                  <a:gd name="connsiteX35" fmla="*/ 3333 w 10000"/>
                  <a:gd name="connsiteY35" fmla="*/ 7221 h 9810"/>
                  <a:gd name="connsiteX36" fmla="*/ 2726 w 10000"/>
                  <a:gd name="connsiteY36" fmla="*/ 7029 h 9810"/>
                  <a:gd name="connsiteX37" fmla="*/ 2430 w 10000"/>
                  <a:gd name="connsiteY37" fmla="*/ 7029 h 9810"/>
                  <a:gd name="connsiteX38" fmla="*/ 2118 w 10000"/>
                  <a:gd name="connsiteY38" fmla="*/ 6851 h 9810"/>
                  <a:gd name="connsiteX39" fmla="*/ 1822 w 10000"/>
                  <a:gd name="connsiteY39" fmla="*/ 6851 h 9810"/>
                  <a:gd name="connsiteX40" fmla="*/ 1822 w 10000"/>
                  <a:gd name="connsiteY40" fmla="*/ 6661 h 9810"/>
                  <a:gd name="connsiteX41" fmla="*/ 1822 w 10000"/>
                  <a:gd name="connsiteY41" fmla="*/ 6481 h 9810"/>
                  <a:gd name="connsiteX42" fmla="*/ 2118 w 10000"/>
                  <a:gd name="connsiteY42" fmla="*/ 6291 h 9810"/>
                  <a:gd name="connsiteX43" fmla="*/ 1822 w 10000"/>
                  <a:gd name="connsiteY43" fmla="*/ 6110 h 9810"/>
                  <a:gd name="connsiteX44" fmla="*/ 1822 w 10000"/>
                  <a:gd name="connsiteY44" fmla="*/ 5921 h 9810"/>
                  <a:gd name="connsiteX45" fmla="*/ 1822 w 10000"/>
                  <a:gd name="connsiteY45" fmla="*/ 5740 h 9810"/>
                  <a:gd name="connsiteX46" fmla="*/ 1511 w 10000"/>
                  <a:gd name="connsiteY46" fmla="*/ 5551 h 9810"/>
                  <a:gd name="connsiteX47" fmla="*/ 1511 w 10000"/>
                  <a:gd name="connsiteY47" fmla="*/ 5369 h 9810"/>
                  <a:gd name="connsiteX48" fmla="*/ 1511 w 10000"/>
                  <a:gd name="connsiteY48" fmla="*/ 5181 h 9810"/>
                  <a:gd name="connsiteX49" fmla="*/ 903 w 10000"/>
                  <a:gd name="connsiteY49" fmla="*/ 4812 h 9810"/>
                  <a:gd name="connsiteX50" fmla="*/ 903 w 10000"/>
                  <a:gd name="connsiteY50" fmla="*/ 4629 h 9810"/>
                  <a:gd name="connsiteX51" fmla="*/ 1215 w 10000"/>
                  <a:gd name="connsiteY51" fmla="*/ 4629 h 9810"/>
                  <a:gd name="connsiteX52" fmla="*/ 1215 w 10000"/>
                  <a:gd name="connsiteY52" fmla="*/ 4261 h 9810"/>
                  <a:gd name="connsiteX53" fmla="*/ 1511 w 10000"/>
                  <a:gd name="connsiteY53" fmla="*/ 4261 h 9810"/>
                  <a:gd name="connsiteX54" fmla="*/ 1215 w 10000"/>
                  <a:gd name="connsiteY54" fmla="*/ 4071 h 9810"/>
                  <a:gd name="connsiteX55" fmla="*/ 903 w 10000"/>
                  <a:gd name="connsiteY55" fmla="*/ 3890 h 9810"/>
                  <a:gd name="connsiteX56" fmla="*/ 903 w 10000"/>
                  <a:gd name="connsiteY56" fmla="*/ 3699 h 9810"/>
                  <a:gd name="connsiteX57" fmla="*/ 903 w 10000"/>
                  <a:gd name="connsiteY57" fmla="*/ 3519 h 9810"/>
                  <a:gd name="connsiteX58" fmla="*/ 903 w 10000"/>
                  <a:gd name="connsiteY58" fmla="*/ 3331 h 9810"/>
                  <a:gd name="connsiteX59" fmla="*/ 1215 w 10000"/>
                  <a:gd name="connsiteY59" fmla="*/ 3519 h 9810"/>
                  <a:gd name="connsiteX60" fmla="*/ 1215 w 10000"/>
                  <a:gd name="connsiteY60" fmla="*/ 3331 h 9810"/>
                  <a:gd name="connsiteX61" fmla="*/ 1215 w 10000"/>
                  <a:gd name="connsiteY61" fmla="*/ 3150 h 9810"/>
                  <a:gd name="connsiteX62" fmla="*/ 1215 w 10000"/>
                  <a:gd name="connsiteY62" fmla="*/ 2961 h 9810"/>
                  <a:gd name="connsiteX63" fmla="*/ 1511 w 10000"/>
                  <a:gd name="connsiteY63" fmla="*/ 3150 h 9810"/>
                  <a:gd name="connsiteX64" fmla="*/ 1822 w 10000"/>
                  <a:gd name="connsiteY64" fmla="*/ 3150 h 9810"/>
                  <a:gd name="connsiteX65" fmla="*/ 2118 w 10000"/>
                  <a:gd name="connsiteY65" fmla="*/ 3150 h 9810"/>
                  <a:gd name="connsiteX66" fmla="*/ 2118 w 10000"/>
                  <a:gd name="connsiteY66" fmla="*/ 2961 h 9810"/>
                  <a:gd name="connsiteX67" fmla="*/ 1822 w 10000"/>
                  <a:gd name="connsiteY67" fmla="*/ 2961 h 9810"/>
                  <a:gd name="connsiteX68" fmla="*/ 1511 w 10000"/>
                  <a:gd name="connsiteY68" fmla="*/ 2961 h 9810"/>
                  <a:gd name="connsiteX69" fmla="*/ 1215 w 10000"/>
                  <a:gd name="connsiteY69" fmla="*/ 2961 h 9810"/>
                  <a:gd name="connsiteX70" fmla="*/ 903 w 10000"/>
                  <a:gd name="connsiteY70" fmla="*/ 2961 h 9810"/>
                  <a:gd name="connsiteX71" fmla="*/ 607 w 10000"/>
                  <a:gd name="connsiteY71" fmla="*/ 2961 h 9810"/>
                  <a:gd name="connsiteX72" fmla="*/ 607 w 10000"/>
                  <a:gd name="connsiteY72" fmla="*/ 2781 h 9810"/>
                  <a:gd name="connsiteX73" fmla="*/ 607 w 10000"/>
                  <a:gd name="connsiteY73" fmla="*/ 2591 h 9810"/>
                  <a:gd name="connsiteX74" fmla="*/ 607 w 10000"/>
                  <a:gd name="connsiteY74" fmla="*/ 2411 h 9810"/>
                  <a:gd name="connsiteX75" fmla="*/ 296 w 10000"/>
                  <a:gd name="connsiteY75" fmla="*/ 2041 h 9810"/>
                  <a:gd name="connsiteX76" fmla="*/ 0 w 10000"/>
                  <a:gd name="connsiteY76" fmla="*/ 1851 h 9810"/>
                  <a:gd name="connsiteX77" fmla="*/ 296 w 10000"/>
                  <a:gd name="connsiteY77" fmla="*/ 1481 h 9810"/>
                  <a:gd name="connsiteX78" fmla="*/ 296 w 10000"/>
                  <a:gd name="connsiteY78" fmla="*/ 1301 h 9810"/>
                  <a:gd name="connsiteX79" fmla="*/ 296 w 10000"/>
                  <a:gd name="connsiteY79" fmla="*/ 1111 h 9810"/>
                  <a:gd name="connsiteX80" fmla="*/ 296 w 10000"/>
                  <a:gd name="connsiteY80" fmla="*/ 932 h 9810"/>
                  <a:gd name="connsiteX81" fmla="*/ 296 w 10000"/>
                  <a:gd name="connsiteY81" fmla="*/ 741 h 9810"/>
                  <a:gd name="connsiteX82" fmla="*/ 0 w 10000"/>
                  <a:gd name="connsiteY82" fmla="*/ 372 h 9810"/>
                  <a:gd name="connsiteX83" fmla="*/ 0 w 10000"/>
                  <a:gd name="connsiteY83" fmla="*/ 180 h 9810"/>
                  <a:gd name="connsiteX84" fmla="*/ 296 w 10000"/>
                  <a:gd name="connsiteY84" fmla="*/ 0 h 9810"/>
                  <a:gd name="connsiteX0" fmla="*/ 1755 w 10000"/>
                  <a:gd name="connsiteY0" fmla="*/ 3674 h 9817"/>
                  <a:gd name="connsiteX1" fmla="*/ 5718 w 10000"/>
                  <a:gd name="connsiteY1" fmla="*/ 3701 h 9817"/>
                  <a:gd name="connsiteX2" fmla="*/ 9704 w 10000"/>
                  <a:gd name="connsiteY2" fmla="*/ 7361 h 9817"/>
                  <a:gd name="connsiteX3" fmla="*/ 9704 w 10000"/>
                  <a:gd name="connsiteY3" fmla="*/ 7554 h 9817"/>
                  <a:gd name="connsiteX4" fmla="*/ 9704 w 10000"/>
                  <a:gd name="connsiteY4" fmla="*/ 7739 h 9817"/>
                  <a:gd name="connsiteX5" fmla="*/ 9704 w 10000"/>
                  <a:gd name="connsiteY5" fmla="*/ 7932 h 9817"/>
                  <a:gd name="connsiteX6" fmla="*/ 10000 w 10000"/>
                  <a:gd name="connsiteY6" fmla="*/ 8115 h 9817"/>
                  <a:gd name="connsiteX7" fmla="*/ 10000 w 10000"/>
                  <a:gd name="connsiteY7" fmla="*/ 8308 h 9817"/>
                  <a:gd name="connsiteX8" fmla="*/ 9704 w 10000"/>
                  <a:gd name="connsiteY8" fmla="*/ 8492 h 9817"/>
                  <a:gd name="connsiteX9" fmla="*/ 9393 w 10000"/>
                  <a:gd name="connsiteY9" fmla="*/ 8492 h 9817"/>
                  <a:gd name="connsiteX10" fmla="*/ 9393 w 10000"/>
                  <a:gd name="connsiteY10" fmla="*/ 8687 h 9817"/>
                  <a:gd name="connsiteX11" fmla="*/ 9393 w 10000"/>
                  <a:gd name="connsiteY11" fmla="*/ 8869 h 9817"/>
                  <a:gd name="connsiteX12" fmla="*/ 9097 w 10000"/>
                  <a:gd name="connsiteY12" fmla="*/ 9063 h 9817"/>
                  <a:gd name="connsiteX13" fmla="*/ 9097 w 10000"/>
                  <a:gd name="connsiteY13" fmla="*/ 9246 h 9817"/>
                  <a:gd name="connsiteX14" fmla="*/ 8785 w 10000"/>
                  <a:gd name="connsiteY14" fmla="*/ 9440 h 9817"/>
                  <a:gd name="connsiteX15" fmla="*/ 9097 w 10000"/>
                  <a:gd name="connsiteY15" fmla="*/ 9440 h 9817"/>
                  <a:gd name="connsiteX16" fmla="*/ 9097 w 10000"/>
                  <a:gd name="connsiteY16" fmla="*/ 9634 h 9817"/>
                  <a:gd name="connsiteX17" fmla="*/ 9097 w 10000"/>
                  <a:gd name="connsiteY17" fmla="*/ 9817 h 9817"/>
                  <a:gd name="connsiteX18" fmla="*/ 8785 w 10000"/>
                  <a:gd name="connsiteY18" fmla="*/ 9817 h 9817"/>
                  <a:gd name="connsiteX19" fmla="*/ 5452 w 10000"/>
                  <a:gd name="connsiteY19" fmla="*/ 9440 h 9817"/>
                  <a:gd name="connsiteX20" fmla="*/ 5452 w 10000"/>
                  <a:gd name="connsiteY20" fmla="*/ 9246 h 9817"/>
                  <a:gd name="connsiteX21" fmla="*/ 5452 w 10000"/>
                  <a:gd name="connsiteY21" fmla="*/ 9063 h 9817"/>
                  <a:gd name="connsiteX22" fmla="*/ 5452 w 10000"/>
                  <a:gd name="connsiteY22" fmla="*/ 8687 h 9817"/>
                  <a:gd name="connsiteX23" fmla="*/ 5156 w 10000"/>
                  <a:gd name="connsiteY23" fmla="*/ 8492 h 9817"/>
                  <a:gd name="connsiteX24" fmla="*/ 5156 w 10000"/>
                  <a:gd name="connsiteY24" fmla="*/ 8308 h 9817"/>
                  <a:gd name="connsiteX25" fmla="*/ 4844 w 10000"/>
                  <a:gd name="connsiteY25" fmla="*/ 8308 h 9817"/>
                  <a:gd name="connsiteX26" fmla="*/ 4844 w 10000"/>
                  <a:gd name="connsiteY26" fmla="*/ 8115 h 9817"/>
                  <a:gd name="connsiteX27" fmla="*/ 4548 w 10000"/>
                  <a:gd name="connsiteY27" fmla="*/ 8115 h 9817"/>
                  <a:gd name="connsiteX28" fmla="*/ 4237 w 10000"/>
                  <a:gd name="connsiteY28" fmla="*/ 8115 h 9817"/>
                  <a:gd name="connsiteX29" fmla="*/ 4548 w 10000"/>
                  <a:gd name="connsiteY29" fmla="*/ 7932 h 9817"/>
                  <a:gd name="connsiteX30" fmla="*/ 4237 w 10000"/>
                  <a:gd name="connsiteY30" fmla="*/ 7932 h 9817"/>
                  <a:gd name="connsiteX31" fmla="*/ 4237 w 10000"/>
                  <a:gd name="connsiteY31" fmla="*/ 7739 h 9817"/>
                  <a:gd name="connsiteX32" fmla="*/ 4237 w 10000"/>
                  <a:gd name="connsiteY32" fmla="*/ 7554 h 9817"/>
                  <a:gd name="connsiteX33" fmla="*/ 3629 w 10000"/>
                  <a:gd name="connsiteY33" fmla="*/ 7554 h 9817"/>
                  <a:gd name="connsiteX34" fmla="*/ 3629 w 10000"/>
                  <a:gd name="connsiteY34" fmla="*/ 7361 h 9817"/>
                  <a:gd name="connsiteX35" fmla="*/ 3333 w 10000"/>
                  <a:gd name="connsiteY35" fmla="*/ 7178 h 9817"/>
                  <a:gd name="connsiteX36" fmla="*/ 2726 w 10000"/>
                  <a:gd name="connsiteY36" fmla="*/ 6982 h 9817"/>
                  <a:gd name="connsiteX37" fmla="*/ 2430 w 10000"/>
                  <a:gd name="connsiteY37" fmla="*/ 6982 h 9817"/>
                  <a:gd name="connsiteX38" fmla="*/ 2118 w 10000"/>
                  <a:gd name="connsiteY38" fmla="*/ 6801 h 9817"/>
                  <a:gd name="connsiteX39" fmla="*/ 1822 w 10000"/>
                  <a:gd name="connsiteY39" fmla="*/ 6801 h 9817"/>
                  <a:gd name="connsiteX40" fmla="*/ 1822 w 10000"/>
                  <a:gd name="connsiteY40" fmla="*/ 6607 h 9817"/>
                  <a:gd name="connsiteX41" fmla="*/ 1822 w 10000"/>
                  <a:gd name="connsiteY41" fmla="*/ 6424 h 9817"/>
                  <a:gd name="connsiteX42" fmla="*/ 2118 w 10000"/>
                  <a:gd name="connsiteY42" fmla="*/ 6230 h 9817"/>
                  <a:gd name="connsiteX43" fmla="*/ 1822 w 10000"/>
                  <a:gd name="connsiteY43" fmla="*/ 6045 h 9817"/>
                  <a:gd name="connsiteX44" fmla="*/ 1822 w 10000"/>
                  <a:gd name="connsiteY44" fmla="*/ 5853 h 9817"/>
                  <a:gd name="connsiteX45" fmla="*/ 1822 w 10000"/>
                  <a:gd name="connsiteY45" fmla="*/ 5668 h 9817"/>
                  <a:gd name="connsiteX46" fmla="*/ 1511 w 10000"/>
                  <a:gd name="connsiteY46" fmla="*/ 5476 h 9817"/>
                  <a:gd name="connsiteX47" fmla="*/ 1511 w 10000"/>
                  <a:gd name="connsiteY47" fmla="*/ 5290 h 9817"/>
                  <a:gd name="connsiteX48" fmla="*/ 1511 w 10000"/>
                  <a:gd name="connsiteY48" fmla="*/ 5098 h 9817"/>
                  <a:gd name="connsiteX49" fmla="*/ 903 w 10000"/>
                  <a:gd name="connsiteY49" fmla="*/ 4722 h 9817"/>
                  <a:gd name="connsiteX50" fmla="*/ 903 w 10000"/>
                  <a:gd name="connsiteY50" fmla="*/ 4536 h 9817"/>
                  <a:gd name="connsiteX51" fmla="*/ 1215 w 10000"/>
                  <a:gd name="connsiteY51" fmla="*/ 4536 h 9817"/>
                  <a:gd name="connsiteX52" fmla="*/ 1215 w 10000"/>
                  <a:gd name="connsiteY52" fmla="*/ 4161 h 9817"/>
                  <a:gd name="connsiteX53" fmla="*/ 1511 w 10000"/>
                  <a:gd name="connsiteY53" fmla="*/ 4161 h 9817"/>
                  <a:gd name="connsiteX54" fmla="*/ 1215 w 10000"/>
                  <a:gd name="connsiteY54" fmla="*/ 3967 h 9817"/>
                  <a:gd name="connsiteX55" fmla="*/ 903 w 10000"/>
                  <a:gd name="connsiteY55" fmla="*/ 3782 h 9817"/>
                  <a:gd name="connsiteX56" fmla="*/ 903 w 10000"/>
                  <a:gd name="connsiteY56" fmla="*/ 3588 h 9817"/>
                  <a:gd name="connsiteX57" fmla="*/ 903 w 10000"/>
                  <a:gd name="connsiteY57" fmla="*/ 3404 h 9817"/>
                  <a:gd name="connsiteX58" fmla="*/ 903 w 10000"/>
                  <a:gd name="connsiteY58" fmla="*/ 3213 h 9817"/>
                  <a:gd name="connsiteX59" fmla="*/ 1215 w 10000"/>
                  <a:gd name="connsiteY59" fmla="*/ 3404 h 9817"/>
                  <a:gd name="connsiteX60" fmla="*/ 1215 w 10000"/>
                  <a:gd name="connsiteY60" fmla="*/ 3213 h 9817"/>
                  <a:gd name="connsiteX61" fmla="*/ 1215 w 10000"/>
                  <a:gd name="connsiteY61" fmla="*/ 3028 h 9817"/>
                  <a:gd name="connsiteX62" fmla="*/ 1215 w 10000"/>
                  <a:gd name="connsiteY62" fmla="*/ 2835 h 9817"/>
                  <a:gd name="connsiteX63" fmla="*/ 1511 w 10000"/>
                  <a:gd name="connsiteY63" fmla="*/ 3028 h 9817"/>
                  <a:gd name="connsiteX64" fmla="*/ 1822 w 10000"/>
                  <a:gd name="connsiteY64" fmla="*/ 3028 h 9817"/>
                  <a:gd name="connsiteX65" fmla="*/ 2118 w 10000"/>
                  <a:gd name="connsiteY65" fmla="*/ 3028 h 9817"/>
                  <a:gd name="connsiteX66" fmla="*/ 2118 w 10000"/>
                  <a:gd name="connsiteY66" fmla="*/ 2835 h 9817"/>
                  <a:gd name="connsiteX67" fmla="*/ 1822 w 10000"/>
                  <a:gd name="connsiteY67" fmla="*/ 2835 h 9817"/>
                  <a:gd name="connsiteX68" fmla="*/ 1511 w 10000"/>
                  <a:gd name="connsiteY68" fmla="*/ 2835 h 9817"/>
                  <a:gd name="connsiteX69" fmla="*/ 1215 w 10000"/>
                  <a:gd name="connsiteY69" fmla="*/ 2835 h 9817"/>
                  <a:gd name="connsiteX70" fmla="*/ 903 w 10000"/>
                  <a:gd name="connsiteY70" fmla="*/ 2835 h 9817"/>
                  <a:gd name="connsiteX71" fmla="*/ 607 w 10000"/>
                  <a:gd name="connsiteY71" fmla="*/ 2835 h 9817"/>
                  <a:gd name="connsiteX72" fmla="*/ 607 w 10000"/>
                  <a:gd name="connsiteY72" fmla="*/ 2652 h 9817"/>
                  <a:gd name="connsiteX73" fmla="*/ 607 w 10000"/>
                  <a:gd name="connsiteY73" fmla="*/ 2458 h 9817"/>
                  <a:gd name="connsiteX74" fmla="*/ 607 w 10000"/>
                  <a:gd name="connsiteY74" fmla="*/ 2275 h 9817"/>
                  <a:gd name="connsiteX75" fmla="*/ 296 w 10000"/>
                  <a:gd name="connsiteY75" fmla="*/ 1898 h 9817"/>
                  <a:gd name="connsiteX76" fmla="*/ 0 w 10000"/>
                  <a:gd name="connsiteY76" fmla="*/ 1704 h 9817"/>
                  <a:gd name="connsiteX77" fmla="*/ 296 w 10000"/>
                  <a:gd name="connsiteY77" fmla="*/ 1327 h 9817"/>
                  <a:gd name="connsiteX78" fmla="*/ 296 w 10000"/>
                  <a:gd name="connsiteY78" fmla="*/ 1143 h 9817"/>
                  <a:gd name="connsiteX79" fmla="*/ 296 w 10000"/>
                  <a:gd name="connsiteY79" fmla="*/ 950 h 9817"/>
                  <a:gd name="connsiteX80" fmla="*/ 296 w 10000"/>
                  <a:gd name="connsiteY80" fmla="*/ 767 h 9817"/>
                  <a:gd name="connsiteX81" fmla="*/ 296 w 10000"/>
                  <a:gd name="connsiteY81" fmla="*/ 572 h 9817"/>
                  <a:gd name="connsiteX82" fmla="*/ 0 w 10000"/>
                  <a:gd name="connsiteY82" fmla="*/ 196 h 9817"/>
                  <a:gd name="connsiteX83" fmla="*/ 0 w 10000"/>
                  <a:gd name="connsiteY83" fmla="*/ 0 h 9817"/>
                  <a:gd name="connsiteX0" fmla="*/ 1755 w 10000"/>
                  <a:gd name="connsiteY0" fmla="*/ 3542 h 9800"/>
                  <a:gd name="connsiteX1" fmla="*/ 5718 w 10000"/>
                  <a:gd name="connsiteY1" fmla="*/ 3570 h 9800"/>
                  <a:gd name="connsiteX2" fmla="*/ 9704 w 10000"/>
                  <a:gd name="connsiteY2" fmla="*/ 7298 h 9800"/>
                  <a:gd name="connsiteX3" fmla="*/ 9704 w 10000"/>
                  <a:gd name="connsiteY3" fmla="*/ 7495 h 9800"/>
                  <a:gd name="connsiteX4" fmla="*/ 9704 w 10000"/>
                  <a:gd name="connsiteY4" fmla="*/ 7683 h 9800"/>
                  <a:gd name="connsiteX5" fmla="*/ 9704 w 10000"/>
                  <a:gd name="connsiteY5" fmla="*/ 7880 h 9800"/>
                  <a:gd name="connsiteX6" fmla="*/ 10000 w 10000"/>
                  <a:gd name="connsiteY6" fmla="*/ 8066 h 9800"/>
                  <a:gd name="connsiteX7" fmla="*/ 10000 w 10000"/>
                  <a:gd name="connsiteY7" fmla="*/ 8263 h 9800"/>
                  <a:gd name="connsiteX8" fmla="*/ 9704 w 10000"/>
                  <a:gd name="connsiteY8" fmla="*/ 8450 h 9800"/>
                  <a:gd name="connsiteX9" fmla="*/ 9393 w 10000"/>
                  <a:gd name="connsiteY9" fmla="*/ 8450 h 9800"/>
                  <a:gd name="connsiteX10" fmla="*/ 9393 w 10000"/>
                  <a:gd name="connsiteY10" fmla="*/ 8649 h 9800"/>
                  <a:gd name="connsiteX11" fmla="*/ 9393 w 10000"/>
                  <a:gd name="connsiteY11" fmla="*/ 8834 h 9800"/>
                  <a:gd name="connsiteX12" fmla="*/ 9097 w 10000"/>
                  <a:gd name="connsiteY12" fmla="*/ 9032 h 9800"/>
                  <a:gd name="connsiteX13" fmla="*/ 9097 w 10000"/>
                  <a:gd name="connsiteY13" fmla="*/ 9218 h 9800"/>
                  <a:gd name="connsiteX14" fmla="*/ 8785 w 10000"/>
                  <a:gd name="connsiteY14" fmla="*/ 9416 h 9800"/>
                  <a:gd name="connsiteX15" fmla="*/ 9097 w 10000"/>
                  <a:gd name="connsiteY15" fmla="*/ 9416 h 9800"/>
                  <a:gd name="connsiteX16" fmla="*/ 9097 w 10000"/>
                  <a:gd name="connsiteY16" fmla="*/ 9614 h 9800"/>
                  <a:gd name="connsiteX17" fmla="*/ 9097 w 10000"/>
                  <a:gd name="connsiteY17" fmla="*/ 9800 h 9800"/>
                  <a:gd name="connsiteX18" fmla="*/ 8785 w 10000"/>
                  <a:gd name="connsiteY18" fmla="*/ 9800 h 9800"/>
                  <a:gd name="connsiteX19" fmla="*/ 5452 w 10000"/>
                  <a:gd name="connsiteY19" fmla="*/ 9416 h 9800"/>
                  <a:gd name="connsiteX20" fmla="*/ 5452 w 10000"/>
                  <a:gd name="connsiteY20" fmla="*/ 9218 h 9800"/>
                  <a:gd name="connsiteX21" fmla="*/ 5452 w 10000"/>
                  <a:gd name="connsiteY21" fmla="*/ 9032 h 9800"/>
                  <a:gd name="connsiteX22" fmla="*/ 5452 w 10000"/>
                  <a:gd name="connsiteY22" fmla="*/ 8649 h 9800"/>
                  <a:gd name="connsiteX23" fmla="*/ 5156 w 10000"/>
                  <a:gd name="connsiteY23" fmla="*/ 8450 h 9800"/>
                  <a:gd name="connsiteX24" fmla="*/ 5156 w 10000"/>
                  <a:gd name="connsiteY24" fmla="*/ 8263 h 9800"/>
                  <a:gd name="connsiteX25" fmla="*/ 4844 w 10000"/>
                  <a:gd name="connsiteY25" fmla="*/ 8263 h 9800"/>
                  <a:gd name="connsiteX26" fmla="*/ 4844 w 10000"/>
                  <a:gd name="connsiteY26" fmla="*/ 8066 h 9800"/>
                  <a:gd name="connsiteX27" fmla="*/ 4548 w 10000"/>
                  <a:gd name="connsiteY27" fmla="*/ 8066 h 9800"/>
                  <a:gd name="connsiteX28" fmla="*/ 4237 w 10000"/>
                  <a:gd name="connsiteY28" fmla="*/ 8066 h 9800"/>
                  <a:gd name="connsiteX29" fmla="*/ 4548 w 10000"/>
                  <a:gd name="connsiteY29" fmla="*/ 7880 h 9800"/>
                  <a:gd name="connsiteX30" fmla="*/ 4237 w 10000"/>
                  <a:gd name="connsiteY30" fmla="*/ 7880 h 9800"/>
                  <a:gd name="connsiteX31" fmla="*/ 4237 w 10000"/>
                  <a:gd name="connsiteY31" fmla="*/ 7683 h 9800"/>
                  <a:gd name="connsiteX32" fmla="*/ 4237 w 10000"/>
                  <a:gd name="connsiteY32" fmla="*/ 7495 h 9800"/>
                  <a:gd name="connsiteX33" fmla="*/ 3629 w 10000"/>
                  <a:gd name="connsiteY33" fmla="*/ 7495 h 9800"/>
                  <a:gd name="connsiteX34" fmla="*/ 3629 w 10000"/>
                  <a:gd name="connsiteY34" fmla="*/ 7298 h 9800"/>
                  <a:gd name="connsiteX35" fmla="*/ 3333 w 10000"/>
                  <a:gd name="connsiteY35" fmla="*/ 7112 h 9800"/>
                  <a:gd name="connsiteX36" fmla="*/ 2726 w 10000"/>
                  <a:gd name="connsiteY36" fmla="*/ 6912 h 9800"/>
                  <a:gd name="connsiteX37" fmla="*/ 2430 w 10000"/>
                  <a:gd name="connsiteY37" fmla="*/ 6912 h 9800"/>
                  <a:gd name="connsiteX38" fmla="*/ 2118 w 10000"/>
                  <a:gd name="connsiteY38" fmla="*/ 6728 h 9800"/>
                  <a:gd name="connsiteX39" fmla="*/ 1822 w 10000"/>
                  <a:gd name="connsiteY39" fmla="*/ 6728 h 9800"/>
                  <a:gd name="connsiteX40" fmla="*/ 1822 w 10000"/>
                  <a:gd name="connsiteY40" fmla="*/ 6530 h 9800"/>
                  <a:gd name="connsiteX41" fmla="*/ 1822 w 10000"/>
                  <a:gd name="connsiteY41" fmla="*/ 6344 h 9800"/>
                  <a:gd name="connsiteX42" fmla="*/ 2118 w 10000"/>
                  <a:gd name="connsiteY42" fmla="*/ 6146 h 9800"/>
                  <a:gd name="connsiteX43" fmla="*/ 1822 w 10000"/>
                  <a:gd name="connsiteY43" fmla="*/ 5958 h 9800"/>
                  <a:gd name="connsiteX44" fmla="*/ 1822 w 10000"/>
                  <a:gd name="connsiteY44" fmla="*/ 5762 h 9800"/>
                  <a:gd name="connsiteX45" fmla="*/ 1822 w 10000"/>
                  <a:gd name="connsiteY45" fmla="*/ 5574 h 9800"/>
                  <a:gd name="connsiteX46" fmla="*/ 1511 w 10000"/>
                  <a:gd name="connsiteY46" fmla="*/ 5378 h 9800"/>
                  <a:gd name="connsiteX47" fmla="*/ 1511 w 10000"/>
                  <a:gd name="connsiteY47" fmla="*/ 5189 h 9800"/>
                  <a:gd name="connsiteX48" fmla="*/ 1511 w 10000"/>
                  <a:gd name="connsiteY48" fmla="*/ 4993 h 9800"/>
                  <a:gd name="connsiteX49" fmla="*/ 903 w 10000"/>
                  <a:gd name="connsiteY49" fmla="*/ 4610 h 9800"/>
                  <a:gd name="connsiteX50" fmla="*/ 903 w 10000"/>
                  <a:gd name="connsiteY50" fmla="*/ 4421 h 9800"/>
                  <a:gd name="connsiteX51" fmla="*/ 1215 w 10000"/>
                  <a:gd name="connsiteY51" fmla="*/ 4421 h 9800"/>
                  <a:gd name="connsiteX52" fmla="*/ 1215 w 10000"/>
                  <a:gd name="connsiteY52" fmla="*/ 4039 h 9800"/>
                  <a:gd name="connsiteX53" fmla="*/ 1511 w 10000"/>
                  <a:gd name="connsiteY53" fmla="*/ 4039 h 9800"/>
                  <a:gd name="connsiteX54" fmla="*/ 1215 w 10000"/>
                  <a:gd name="connsiteY54" fmla="*/ 3841 h 9800"/>
                  <a:gd name="connsiteX55" fmla="*/ 903 w 10000"/>
                  <a:gd name="connsiteY55" fmla="*/ 3653 h 9800"/>
                  <a:gd name="connsiteX56" fmla="*/ 903 w 10000"/>
                  <a:gd name="connsiteY56" fmla="*/ 3455 h 9800"/>
                  <a:gd name="connsiteX57" fmla="*/ 903 w 10000"/>
                  <a:gd name="connsiteY57" fmla="*/ 3267 h 9800"/>
                  <a:gd name="connsiteX58" fmla="*/ 903 w 10000"/>
                  <a:gd name="connsiteY58" fmla="*/ 3073 h 9800"/>
                  <a:gd name="connsiteX59" fmla="*/ 1215 w 10000"/>
                  <a:gd name="connsiteY59" fmla="*/ 3267 h 9800"/>
                  <a:gd name="connsiteX60" fmla="*/ 1215 w 10000"/>
                  <a:gd name="connsiteY60" fmla="*/ 3073 h 9800"/>
                  <a:gd name="connsiteX61" fmla="*/ 1215 w 10000"/>
                  <a:gd name="connsiteY61" fmla="*/ 2884 h 9800"/>
                  <a:gd name="connsiteX62" fmla="*/ 1215 w 10000"/>
                  <a:gd name="connsiteY62" fmla="*/ 2688 h 9800"/>
                  <a:gd name="connsiteX63" fmla="*/ 1511 w 10000"/>
                  <a:gd name="connsiteY63" fmla="*/ 2884 h 9800"/>
                  <a:gd name="connsiteX64" fmla="*/ 1822 w 10000"/>
                  <a:gd name="connsiteY64" fmla="*/ 2884 h 9800"/>
                  <a:gd name="connsiteX65" fmla="*/ 2118 w 10000"/>
                  <a:gd name="connsiteY65" fmla="*/ 2884 h 9800"/>
                  <a:gd name="connsiteX66" fmla="*/ 2118 w 10000"/>
                  <a:gd name="connsiteY66" fmla="*/ 2688 h 9800"/>
                  <a:gd name="connsiteX67" fmla="*/ 1822 w 10000"/>
                  <a:gd name="connsiteY67" fmla="*/ 2688 h 9800"/>
                  <a:gd name="connsiteX68" fmla="*/ 1511 w 10000"/>
                  <a:gd name="connsiteY68" fmla="*/ 2688 h 9800"/>
                  <a:gd name="connsiteX69" fmla="*/ 1215 w 10000"/>
                  <a:gd name="connsiteY69" fmla="*/ 2688 h 9800"/>
                  <a:gd name="connsiteX70" fmla="*/ 903 w 10000"/>
                  <a:gd name="connsiteY70" fmla="*/ 2688 h 9800"/>
                  <a:gd name="connsiteX71" fmla="*/ 607 w 10000"/>
                  <a:gd name="connsiteY71" fmla="*/ 2688 h 9800"/>
                  <a:gd name="connsiteX72" fmla="*/ 607 w 10000"/>
                  <a:gd name="connsiteY72" fmla="*/ 2501 h 9800"/>
                  <a:gd name="connsiteX73" fmla="*/ 607 w 10000"/>
                  <a:gd name="connsiteY73" fmla="*/ 2304 h 9800"/>
                  <a:gd name="connsiteX74" fmla="*/ 607 w 10000"/>
                  <a:gd name="connsiteY74" fmla="*/ 2117 h 9800"/>
                  <a:gd name="connsiteX75" fmla="*/ 296 w 10000"/>
                  <a:gd name="connsiteY75" fmla="*/ 1733 h 9800"/>
                  <a:gd name="connsiteX76" fmla="*/ 0 w 10000"/>
                  <a:gd name="connsiteY76" fmla="*/ 1536 h 9800"/>
                  <a:gd name="connsiteX77" fmla="*/ 296 w 10000"/>
                  <a:gd name="connsiteY77" fmla="*/ 1152 h 9800"/>
                  <a:gd name="connsiteX78" fmla="*/ 296 w 10000"/>
                  <a:gd name="connsiteY78" fmla="*/ 964 h 9800"/>
                  <a:gd name="connsiteX79" fmla="*/ 296 w 10000"/>
                  <a:gd name="connsiteY79" fmla="*/ 768 h 9800"/>
                  <a:gd name="connsiteX80" fmla="*/ 296 w 10000"/>
                  <a:gd name="connsiteY80" fmla="*/ 581 h 9800"/>
                  <a:gd name="connsiteX81" fmla="*/ 296 w 10000"/>
                  <a:gd name="connsiteY81" fmla="*/ 383 h 9800"/>
                  <a:gd name="connsiteX82" fmla="*/ 0 w 10000"/>
                  <a:gd name="connsiteY82" fmla="*/ 0 h 9800"/>
                  <a:gd name="connsiteX0" fmla="*/ 1755 w 10000"/>
                  <a:gd name="connsiteY0" fmla="*/ 3223 h 9609"/>
                  <a:gd name="connsiteX1" fmla="*/ 5718 w 10000"/>
                  <a:gd name="connsiteY1" fmla="*/ 3252 h 9609"/>
                  <a:gd name="connsiteX2" fmla="*/ 9704 w 10000"/>
                  <a:gd name="connsiteY2" fmla="*/ 7056 h 9609"/>
                  <a:gd name="connsiteX3" fmla="*/ 9704 w 10000"/>
                  <a:gd name="connsiteY3" fmla="*/ 7257 h 9609"/>
                  <a:gd name="connsiteX4" fmla="*/ 9704 w 10000"/>
                  <a:gd name="connsiteY4" fmla="*/ 7449 h 9609"/>
                  <a:gd name="connsiteX5" fmla="*/ 9704 w 10000"/>
                  <a:gd name="connsiteY5" fmla="*/ 7650 h 9609"/>
                  <a:gd name="connsiteX6" fmla="*/ 10000 w 10000"/>
                  <a:gd name="connsiteY6" fmla="*/ 7840 h 9609"/>
                  <a:gd name="connsiteX7" fmla="*/ 10000 w 10000"/>
                  <a:gd name="connsiteY7" fmla="*/ 8041 h 9609"/>
                  <a:gd name="connsiteX8" fmla="*/ 9704 w 10000"/>
                  <a:gd name="connsiteY8" fmla="*/ 8231 h 9609"/>
                  <a:gd name="connsiteX9" fmla="*/ 9393 w 10000"/>
                  <a:gd name="connsiteY9" fmla="*/ 8231 h 9609"/>
                  <a:gd name="connsiteX10" fmla="*/ 9393 w 10000"/>
                  <a:gd name="connsiteY10" fmla="*/ 8435 h 9609"/>
                  <a:gd name="connsiteX11" fmla="*/ 9393 w 10000"/>
                  <a:gd name="connsiteY11" fmla="*/ 8623 h 9609"/>
                  <a:gd name="connsiteX12" fmla="*/ 9097 w 10000"/>
                  <a:gd name="connsiteY12" fmla="*/ 8825 h 9609"/>
                  <a:gd name="connsiteX13" fmla="*/ 9097 w 10000"/>
                  <a:gd name="connsiteY13" fmla="*/ 9015 h 9609"/>
                  <a:gd name="connsiteX14" fmla="*/ 8785 w 10000"/>
                  <a:gd name="connsiteY14" fmla="*/ 9217 h 9609"/>
                  <a:gd name="connsiteX15" fmla="*/ 9097 w 10000"/>
                  <a:gd name="connsiteY15" fmla="*/ 9217 h 9609"/>
                  <a:gd name="connsiteX16" fmla="*/ 9097 w 10000"/>
                  <a:gd name="connsiteY16" fmla="*/ 9419 h 9609"/>
                  <a:gd name="connsiteX17" fmla="*/ 9097 w 10000"/>
                  <a:gd name="connsiteY17" fmla="*/ 9609 h 9609"/>
                  <a:gd name="connsiteX18" fmla="*/ 8785 w 10000"/>
                  <a:gd name="connsiteY18" fmla="*/ 9609 h 9609"/>
                  <a:gd name="connsiteX19" fmla="*/ 5452 w 10000"/>
                  <a:gd name="connsiteY19" fmla="*/ 9217 h 9609"/>
                  <a:gd name="connsiteX20" fmla="*/ 5452 w 10000"/>
                  <a:gd name="connsiteY20" fmla="*/ 9015 h 9609"/>
                  <a:gd name="connsiteX21" fmla="*/ 5452 w 10000"/>
                  <a:gd name="connsiteY21" fmla="*/ 8825 h 9609"/>
                  <a:gd name="connsiteX22" fmla="*/ 5452 w 10000"/>
                  <a:gd name="connsiteY22" fmla="*/ 8435 h 9609"/>
                  <a:gd name="connsiteX23" fmla="*/ 5156 w 10000"/>
                  <a:gd name="connsiteY23" fmla="*/ 8231 h 9609"/>
                  <a:gd name="connsiteX24" fmla="*/ 5156 w 10000"/>
                  <a:gd name="connsiteY24" fmla="*/ 8041 h 9609"/>
                  <a:gd name="connsiteX25" fmla="*/ 4844 w 10000"/>
                  <a:gd name="connsiteY25" fmla="*/ 8041 h 9609"/>
                  <a:gd name="connsiteX26" fmla="*/ 4844 w 10000"/>
                  <a:gd name="connsiteY26" fmla="*/ 7840 h 9609"/>
                  <a:gd name="connsiteX27" fmla="*/ 4548 w 10000"/>
                  <a:gd name="connsiteY27" fmla="*/ 7840 h 9609"/>
                  <a:gd name="connsiteX28" fmla="*/ 4237 w 10000"/>
                  <a:gd name="connsiteY28" fmla="*/ 7840 h 9609"/>
                  <a:gd name="connsiteX29" fmla="*/ 4548 w 10000"/>
                  <a:gd name="connsiteY29" fmla="*/ 7650 h 9609"/>
                  <a:gd name="connsiteX30" fmla="*/ 4237 w 10000"/>
                  <a:gd name="connsiteY30" fmla="*/ 7650 h 9609"/>
                  <a:gd name="connsiteX31" fmla="*/ 4237 w 10000"/>
                  <a:gd name="connsiteY31" fmla="*/ 7449 h 9609"/>
                  <a:gd name="connsiteX32" fmla="*/ 4237 w 10000"/>
                  <a:gd name="connsiteY32" fmla="*/ 7257 h 9609"/>
                  <a:gd name="connsiteX33" fmla="*/ 3629 w 10000"/>
                  <a:gd name="connsiteY33" fmla="*/ 7257 h 9609"/>
                  <a:gd name="connsiteX34" fmla="*/ 3629 w 10000"/>
                  <a:gd name="connsiteY34" fmla="*/ 7056 h 9609"/>
                  <a:gd name="connsiteX35" fmla="*/ 3333 w 10000"/>
                  <a:gd name="connsiteY35" fmla="*/ 6866 h 9609"/>
                  <a:gd name="connsiteX36" fmla="*/ 2726 w 10000"/>
                  <a:gd name="connsiteY36" fmla="*/ 6662 h 9609"/>
                  <a:gd name="connsiteX37" fmla="*/ 2430 w 10000"/>
                  <a:gd name="connsiteY37" fmla="*/ 6662 h 9609"/>
                  <a:gd name="connsiteX38" fmla="*/ 2118 w 10000"/>
                  <a:gd name="connsiteY38" fmla="*/ 6474 h 9609"/>
                  <a:gd name="connsiteX39" fmla="*/ 1822 w 10000"/>
                  <a:gd name="connsiteY39" fmla="*/ 6474 h 9609"/>
                  <a:gd name="connsiteX40" fmla="*/ 1822 w 10000"/>
                  <a:gd name="connsiteY40" fmla="*/ 6272 h 9609"/>
                  <a:gd name="connsiteX41" fmla="*/ 1822 w 10000"/>
                  <a:gd name="connsiteY41" fmla="*/ 6082 h 9609"/>
                  <a:gd name="connsiteX42" fmla="*/ 2118 w 10000"/>
                  <a:gd name="connsiteY42" fmla="*/ 5880 h 9609"/>
                  <a:gd name="connsiteX43" fmla="*/ 1822 w 10000"/>
                  <a:gd name="connsiteY43" fmla="*/ 5689 h 9609"/>
                  <a:gd name="connsiteX44" fmla="*/ 1822 w 10000"/>
                  <a:gd name="connsiteY44" fmla="*/ 5489 h 9609"/>
                  <a:gd name="connsiteX45" fmla="*/ 1822 w 10000"/>
                  <a:gd name="connsiteY45" fmla="*/ 5297 h 9609"/>
                  <a:gd name="connsiteX46" fmla="*/ 1511 w 10000"/>
                  <a:gd name="connsiteY46" fmla="*/ 5097 h 9609"/>
                  <a:gd name="connsiteX47" fmla="*/ 1511 w 10000"/>
                  <a:gd name="connsiteY47" fmla="*/ 4904 h 9609"/>
                  <a:gd name="connsiteX48" fmla="*/ 1511 w 10000"/>
                  <a:gd name="connsiteY48" fmla="*/ 4704 h 9609"/>
                  <a:gd name="connsiteX49" fmla="*/ 903 w 10000"/>
                  <a:gd name="connsiteY49" fmla="*/ 4313 h 9609"/>
                  <a:gd name="connsiteX50" fmla="*/ 903 w 10000"/>
                  <a:gd name="connsiteY50" fmla="*/ 4120 h 9609"/>
                  <a:gd name="connsiteX51" fmla="*/ 1215 w 10000"/>
                  <a:gd name="connsiteY51" fmla="*/ 4120 h 9609"/>
                  <a:gd name="connsiteX52" fmla="*/ 1215 w 10000"/>
                  <a:gd name="connsiteY52" fmla="*/ 3730 h 9609"/>
                  <a:gd name="connsiteX53" fmla="*/ 1511 w 10000"/>
                  <a:gd name="connsiteY53" fmla="*/ 3730 h 9609"/>
                  <a:gd name="connsiteX54" fmla="*/ 1215 w 10000"/>
                  <a:gd name="connsiteY54" fmla="*/ 3528 h 9609"/>
                  <a:gd name="connsiteX55" fmla="*/ 903 w 10000"/>
                  <a:gd name="connsiteY55" fmla="*/ 3337 h 9609"/>
                  <a:gd name="connsiteX56" fmla="*/ 903 w 10000"/>
                  <a:gd name="connsiteY56" fmla="*/ 3135 h 9609"/>
                  <a:gd name="connsiteX57" fmla="*/ 903 w 10000"/>
                  <a:gd name="connsiteY57" fmla="*/ 2943 h 9609"/>
                  <a:gd name="connsiteX58" fmla="*/ 903 w 10000"/>
                  <a:gd name="connsiteY58" fmla="*/ 2745 h 9609"/>
                  <a:gd name="connsiteX59" fmla="*/ 1215 w 10000"/>
                  <a:gd name="connsiteY59" fmla="*/ 2943 h 9609"/>
                  <a:gd name="connsiteX60" fmla="*/ 1215 w 10000"/>
                  <a:gd name="connsiteY60" fmla="*/ 2745 h 9609"/>
                  <a:gd name="connsiteX61" fmla="*/ 1215 w 10000"/>
                  <a:gd name="connsiteY61" fmla="*/ 2552 h 9609"/>
                  <a:gd name="connsiteX62" fmla="*/ 1215 w 10000"/>
                  <a:gd name="connsiteY62" fmla="*/ 2352 h 9609"/>
                  <a:gd name="connsiteX63" fmla="*/ 1511 w 10000"/>
                  <a:gd name="connsiteY63" fmla="*/ 2552 h 9609"/>
                  <a:gd name="connsiteX64" fmla="*/ 1822 w 10000"/>
                  <a:gd name="connsiteY64" fmla="*/ 2552 h 9609"/>
                  <a:gd name="connsiteX65" fmla="*/ 2118 w 10000"/>
                  <a:gd name="connsiteY65" fmla="*/ 2552 h 9609"/>
                  <a:gd name="connsiteX66" fmla="*/ 2118 w 10000"/>
                  <a:gd name="connsiteY66" fmla="*/ 2352 h 9609"/>
                  <a:gd name="connsiteX67" fmla="*/ 1822 w 10000"/>
                  <a:gd name="connsiteY67" fmla="*/ 2352 h 9609"/>
                  <a:gd name="connsiteX68" fmla="*/ 1511 w 10000"/>
                  <a:gd name="connsiteY68" fmla="*/ 2352 h 9609"/>
                  <a:gd name="connsiteX69" fmla="*/ 1215 w 10000"/>
                  <a:gd name="connsiteY69" fmla="*/ 2352 h 9609"/>
                  <a:gd name="connsiteX70" fmla="*/ 903 w 10000"/>
                  <a:gd name="connsiteY70" fmla="*/ 2352 h 9609"/>
                  <a:gd name="connsiteX71" fmla="*/ 607 w 10000"/>
                  <a:gd name="connsiteY71" fmla="*/ 2352 h 9609"/>
                  <a:gd name="connsiteX72" fmla="*/ 607 w 10000"/>
                  <a:gd name="connsiteY72" fmla="*/ 2161 h 9609"/>
                  <a:gd name="connsiteX73" fmla="*/ 607 w 10000"/>
                  <a:gd name="connsiteY73" fmla="*/ 1960 h 9609"/>
                  <a:gd name="connsiteX74" fmla="*/ 607 w 10000"/>
                  <a:gd name="connsiteY74" fmla="*/ 1769 h 9609"/>
                  <a:gd name="connsiteX75" fmla="*/ 296 w 10000"/>
                  <a:gd name="connsiteY75" fmla="*/ 1377 h 9609"/>
                  <a:gd name="connsiteX76" fmla="*/ 0 w 10000"/>
                  <a:gd name="connsiteY76" fmla="*/ 1176 h 9609"/>
                  <a:gd name="connsiteX77" fmla="*/ 296 w 10000"/>
                  <a:gd name="connsiteY77" fmla="*/ 785 h 9609"/>
                  <a:gd name="connsiteX78" fmla="*/ 296 w 10000"/>
                  <a:gd name="connsiteY78" fmla="*/ 593 h 9609"/>
                  <a:gd name="connsiteX79" fmla="*/ 296 w 10000"/>
                  <a:gd name="connsiteY79" fmla="*/ 393 h 9609"/>
                  <a:gd name="connsiteX80" fmla="*/ 296 w 10000"/>
                  <a:gd name="connsiteY80" fmla="*/ 202 h 9609"/>
                  <a:gd name="connsiteX81" fmla="*/ 296 w 10000"/>
                  <a:gd name="connsiteY81" fmla="*/ 0 h 9609"/>
                  <a:gd name="connsiteX0" fmla="*/ 1755 w 10000"/>
                  <a:gd name="connsiteY0" fmla="*/ 3144 h 9790"/>
                  <a:gd name="connsiteX1" fmla="*/ 5718 w 10000"/>
                  <a:gd name="connsiteY1" fmla="*/ 3174 h 9790"/>
                  <a:gd name="connsiteX2" fmla="*/ 9704 w 10000"/>
                  <a:gd name="connsiteY2" fmla="*/ 7133 h 9790"/>
                  <a:gd name="connsiteX3" fmla="*/ 9704 w 10000"/>
                  <a:gd name="connsiteY3" fmla="*/ 7342 h 9790"/>
                  <a:gd name="connsiteX4" fmla="*/ 9704 w 10000"/>
                  <a:gd name="connsiteY4" fmla="*/ 7542 h 9790"/>
                  <a:gd name="connsiteX5" fmla="*/ 9704 w 10000"/>
                  <a:gd name="connsiteY5" fmla="*/ 7751 h 9790"/>
                  <a:gd name="connsiteX6" fmla="*/ 10000 w 10000"/>
                  <a:gd name="connsiteY6" fmla="*/ 7949 h 9790"/>
                  <a:gd name="connsiteX7" fmla="*/ 10000 w 10000"/>
                  <a:gd name="connsiteY7" fmla="*/ 8158 h 9790"/>
                  <a:gd name="connsiteX8" fmla="*/ 9704 w 10000"/>
                  <a:gd name="connsiteY8" fmla="*/ 8356 h 9790"/>
                  <a:gd name="connsiteX9" fmla="*/ 9393 w 10000"/>
                  <a:gd name="connsiteY9" fmla="*/ 8356 h 9790"/>
                  <a:gd name="connsiteX10" fmla="*/ 9393 w 10000"/>
                  <a:gd name="connsiteY10" fmla="*/ 8568 h 9790"/>
                  <a:gd name="connsiteX11" fmla="*/ 9393 w 10000"/>
                  <a:gd name="connsiteY11" fmla="*/ 8764 h 9790"/>
                  <a:gd name="connsiteX12" fmla="*/ 9097 w 10000"/>
                  <a:gd name="connsiteY12" fmla="*/ 8974 h 9790"/>
                  <a:gd name="connsiteX13" fmla="*/ 9097 w 10000"/>
                  <a:gd name="connsiteY13" fmla="*/ 9172 h 9790"/>
                  <a:gd name="connsiteX14" fmla="*/ 8785 w 10000"/>
                  <a:gd name="connsiteY14" fmla="*/ 9382 h 9790"/>
                  <a:gd name="connsiteX15" fmla="*/ 9097 w 10000"/>
                  <a:gd name="connsiteY15" fmla="*/ 9382 h 9790"/>
                  <a:gd name="connsiteX16" fmla="*/ 9097 w 10000"/>
                  <a:gd name="connsiteY16" fmla="*/ 9592 h 9790"/>
                  <a:gd name="connsiteX17" fmla="*/ 9097 w 10000"/>
                  <a:gd name="connsiteY17" fmla="*/ 9790 h 9790"/>
                  <a:gd name="connsiteX18" fmla="*/ 8785 w 10000"/>
                  <a:gd name="connsiteY18" fmla="*/ 9790 h 9790"/>
                  <a:gd name="connsiteX19" fmla="*/ 5452 w 10000"/>
                  <a:gd name="connsiteY19" fmla="*/ 9382 h 9790"/>
                  <a:gd name="connsiteX20" fmla="*/ 5452 w 10000"/>
                  <a:gd name="connsiteY20" fmla="*/ 9172 h 9790"/>
                  <a:gd name="connsiteX21" fmla="*/ 5452 w 10000"/>
                  <a:gd name="connsiteY21" fmla="*/ 8974 h 9790"/>
                  <a:gd name="connsiteX22" fmla="*/ 5452 w 10000"/>
                  <a:gd name="connsiteY22" fmla="*/ 8568 h 9790"/>
                  <a:gd name="connsiteX23" fmla="*/ 5156 w 10000"/>
                  <a:gd name="connsiteY23" fmla="*/ 8356 h 9790"/>
                  <a:gd name="connsiteX24" fmla="*/ 5156 w 10000"/>
                  <a:gd name="connsiteY24" fmla="*/ 8158 h 9790"/>
                  <a:gd name="connsiteX25" fmla="*/ 4844 w 10000"/>
                  <a:gd name="connsiteY25" fmla="*/ 8158 h 9790"/>
                  <a:gd name="connsiteX26" fmla="*/ 4844 w 10000"/>
                  <a:gd name="connsiteY26" fmla="*/ 7949 h 9790"/>
                  <a:gd name="connsiteX27" fmla="*/ 4548 w 10000"/>
                  <a:gd name="connsiteY27" fmla="*/ 7949 h 9790"/>
                  <a:gd name="connsiteX28" fmla="*/ 4237 w 10000"/>
                  <a:gd name="connsiteY28" fmla="*/ 7949 h 9790"/>
                  <a:gd name="connsiteX29" fmla="*/ 4548 w 10000"/>
                  <a:gd name="connsiteY29" fmla="*/ 7751 h 9790"/>
                  <a:gd name="connsiteX30" fmla="*/ 4237 w 10000"/>
                  <a:gd name="connsiteY30" fmla="*/ 7751 h 9790"/>
                  <a:gd name="connsiteX31" fmla="*/ 4237 w 10000"/>
                  <a:gd name="connsiteY31" fmla="*/ 7542 h 9790"/>
                  <a:gd name="connsiteX32" fmla="*/ 4237 w 10000"/>
                  <a:gd name="connsiteY32" fmla="*/ 7342 h 9790"/>
                  <a:gd name="connsiteX33" fmla="*/ 3629 w 10000"/>
                  <a:gd name="connsiteY33" fmla="*/ 7342 h 9790"/>
                  <a:gd name="connsiteX34" fmla="*/ 3629 w 10000"/>
                  <a:gd name="connsiteY34" fmla="*/ 7133 h 9790"/>
                  <a:gd name="connsiteX35" fmla="*/ 3333 w 10000"/>
                  <a:gd name="connsiteY35" fmla="*/ 6935 h 9790"/>
                  <a:gd name="connsiteX36" fmla="*/ 2726 w 10000"/>
                  <a:gd name="connsiteY36" fmla="*/ 6723 h 9790"/>
                  <a:gd name="connsiteX37" fmla="*/ 2430 w 10000"/>
                  <a:gd name="connsiteY37" fmla="*/ 6723 h 9790"/>
                  <a:gd name="connsiteX38" fmla="*/ 2118 w 10000"/>
                  <a:gd name="connsiteY38" fmla="*/ 6527 h 9790"/>
                  <a:gd name="connsiteX39" fmla="*/ 1822 w 10000"/>
                  <a:gd name="connsiteY39" fmla="*/ 6527 h 9790"/>
                  <a:gd name="connsiteX40" fmla="*/ 1822 w 10000"/>
                  <a:gd name="connsiteY40" fmla="*/ 6317 h 9790"/>
                  <a:gd name="connsiteX41" fmla="*/ 1822 w 10000"/>
                  <a:gd name="connsiteY41" fmla="*/ 6119 h 9790"/>
                  <a:gd name="connsiteX42" fmla="*/ 2118 w 10000"/>
                  <a:gd name="connsiteY42" fmla="*/ 5909 h 9790"/>
                  <a:gd name="connsiteX43" fmla="*/ 1822 w 10000"/>
                  <a:gd name="connsiteY43" fmla="*/ 5710 h 9790"/>
                  <a:gd name="connsiteX44" fmla="*/ 1822 w 10000"/>
                  <a:gd name="connsiteY44" fmla="*/ 5502 h 9790"/>
                  <a:gd name="connsiteX45" fmla="*/ 1822 w 10000"/>
                  <a:gd name="connsiteY45" fmla="*/ 5303 h 9790"/>
                  <a:gd name="connsiteX46" fmla="*/ 1511 w 10000"/>
                  <a:gd name="connsiteY46" fmla="*/ 5094 h 9790"/>
                  <a:gd name="connsiteX47" fmla="*/ 1511 w 10000"/>
                  <a:gd name="connsiteY47" fmla="*/ 4894 h 9790"/>
                  <a:gd name="connsiteX48" fmla="*/ 1511 w 10000"/>
                  <a:gd name="connsiteY48" fmla="*/ 4685 h 9790"/>
                  <a:gd name="connsiteX49" fmla="*/ 903 w 10000"/>
                  <a:gd name="connsiteY49" fmla="*/ 4279 h 9790"/>
                  <a:gd name="connsiteX50" fmla="*/ 903 w 10000"/>
                  <a:gd name="connsiteY50" fmla="*/ 4078 h 9790"/>
                  <a:gd name="connsiteX51" fmla="*/ 1215 w 10000"/>
                  <a:gd name="connsiteY51" fmla="*/ 4078 h 9790"/>
                  <a:gd name="connsiteX52" fmla="*/ 1215 w 10000"/>
                  <a:gd name="connsiteY52" fmla="*/ 3672 h 9790"/>
                  <a:gd name="connsiteX53" fmla="*/ 1511 w 10000"/>
                  <a:gd name="connsiteY53" fmla="*/ 3672 h 9790"/>
                  <a:gd name="connsiteX54" fmla="*/ 1215 w 10000"/>
                  <a:gd name="connsiteY54" fmla="*/ 3462 h 9790"/>
                  <a:gd name="connsiteX55" fmla="*/ 903 w 10000"/>
                  <a:gd name="connsiteY55" fmla="*/ 3263 h 9790"/>
                  <a:gd name="connsiteX56" fmla="*/ 903 w 10000"/>
                  <a:gd name="connsiteY56" fmla="*/ 3053 h 9790"/>
                  <a:gd name="connsiteX57" fmla="*/ 903 w 10000"/>
                  <a:gd name="connsiteY57" fmla="*/ 2853 h 9790"/>
                  <a:gd name="connsiteX58" fmla="*/ 903 w 10000"/>
                  <a:gd name="connsiteY58" fmla="*/ 2647 h 9790"/>
                  <a:gd name="connsiteX59" fmla="*/ 1215 w 10000"/>
                  <a:gd name="connsiteY59" fmla="*/ 2853 h 9790"/>
                  <a:gd name="connsiteX60" fmla="*/ 1215 w 10000"/>
                  <a:gd name="connsiteY60" fmla="*/ 2647 h 9790"/>
                  <a:gd name="connsiteX61" fmla="*/ 1215 w 10000"/>
                  <a:gd name="connsiteY61" fmla="*/ 2446 h 9790"/>
                  <a:gd name="connsiteX62" fmla="*/ 1215 w 10000"/>
                  <a:gd name="connsiteY62" fmla="*/ 2238 h 9790"/>
                  <a:gd name="connsiteX63" fmla="*/ 1511 w 10000"/>
                  <a:gd name="connsiteY63" fmla="*/ 2446 h 9790"/>
                  <a:gd name="connsiteX64" fmla="*/ 1822 w 10000"/>
                  <a:gd name="connsiteY64" fmla="*/ 2446 h 9790"/>
                  <a:gd name="connsiteX65" fmla="*/ 2118 w 10000"/>
                  <a:gd name="connsiteY65" fmla="*/ 2446 h 9790"/>
                  <a:gd name="connsiteX66" fmla="*/ 2118 w 10000"/>
                  <a:gd name="connsiteY66" fmla="*/ 2238 h 9790"/>
                  <a:gd name="connsiteX67" fmla="*/ 1822 w 10000"/>
                  <a:gd name="connsiteY67" fmla="*/ 2238 h 9790"/>
                  <a:gd name="connsiteX68" fmla="*/ 1511 w 10000"/>
                  <a:gd name="connsiteY68" fmla="*/ 2238 h 9790"/>
                  <a:gd name="connsiteX69" fmla="*/ 1215 w 10000"/>
                  <a:gd name="connsiteY69" fmla="*/ 2238 h 9790"/>
                  <a:gd name="connsiteX70" fmla="*/ 903 w 10000"/>
                  <a:gd name="connsiteY70" fmla="*/ 2238 h 9790"/>
                  <a:gd name="connsiteX71" fmla="*/ 607 w 10000"/>
                  <a:gd name="connsiteY71" fmla="*/ 2238 h 9790"/>
                  <a:gd name="connsiteX72" fmla="*/ 607 w 10000"/>
                  <a:gd name="connsiteY72" fmla="*/ 2039 h 9790"/>
                  <a:gd name="connsiteX73" fmla="*/ 607 w 10000"/>
                  <a:gd name="connsiteY73" fmla="*/ 1830 h 9790"/>
                  <a:gd name="connsiteX74" fmla="*/ 607 w 10000"/>
                  <a:gd name="connsiteY74" fmla="*/ 1631 h 9790"/>
                  <a:gd name="connsiteX75" fmla="*/ 296 w 10000"/>
                  <a:gd name="connsiteY75" fmla="*/ 1223 h 9790"/>
                  <a:gd name="connsiteX76" fmla="*/ 0 w 10000"/>
                  <a:gd name="connsiteY76" fmla="*/ 1014 h 9790"/>
                  <a:gd name="connsiteX77" fmla="*/ 296 w 10000"/>
                  <a:gd name="connsiteY77" fmla="*/ 607 h 9790"/>
                  <a:gd name="connsiteX78" fmla="*/ 296 w 10000"/>
                  <a:gd name="connsiteY78" fmla="*/ 407 h 9790"/>
                  <a:gd name="connsiteX79" fmla="*/ 296 w 10000"/>
                  <a:gd name="connsiteY79" fmla="*/ 199 h 9790"/>
                  <a:gd name="connsiteX80" fmla="*/ 296 w 10000"/>
                  <a:gd name="connsiteY80" fmla="*/ 0 h 9790"/>
                  <a:gd name="connsiteX0" fmla="*/ 1755 w 10000"/>
                  <a:gd name="connsiteY0" fmla="*/ 3008 h 9797"/>
                  <a:gd name="connsiteX1" fmla="*/ 5718 w 10000"/>
                  <a:gd name="connsiteY1" fmla="*/ 3039 h 9797"/>
                  <a:gd name="connsiteX2" fmla="*/ 9704 w 10000"/>
                  <a:gd name="connsiteY2" fmla="*/ 7083 h 9797"/>
                  <a:gd name="connsiteX3" fmla="*/ 9704 w 10000"/>
                  <a:gd name="connsiteY3" fmla="*/ 7296 h 9797"/>
                  <a:gd name="connsiteX4" fmla="*/ 9704 w 10000"/>
                  <a:gd name="connsiteY4" fmla="*/ 7501 h 9797"/>
                  <a:gd name="connsiteX5" fmla="*/ 9704 w 10000"/>
                  <a:gd name="connsiteY5" fmla="*/ 7714 h 9797"/>
                  <a:gd name="connsiteX6" fmla="*/ 10000 w 10000"/>
                  <a:gd name="connsiteY6" fmla="*/ 7917 h 9797"/>
                  <a:gd name="connsiteX7" fmla="*/ 10000 w 10000"/>
                  <a:gd name="connsiteY7" fmla="*/ 8130 h 9797"/>
                  <a:gd name="connsiteX8" fmla="*/ 9704 w 10000"/>
                  <a:gd name="connsiteY8" fmla="*/ 8332 h 9797"/>
                  <a:gd name="connsiteX9" fmla="*/ 9393 w 10000"/>
                  <a:gd name="connsiteY9" fmla="*/ 8332 h 9797"/>
                  <a:gd name="connsiteX10" fmla="*/ 9393 w 10000"/>
                  <a:gd name="connsiteY10" fmla="*/ 8549 h 9797"/>
                  <a:gd name="connsiteX11" fmla="*/ 9393 w 10000"/>
                  <a:gd name="connsiteY11" fmla="*/ 8749 h 9797"/>
                  <a:gd name="connsiteX12" fmla="*/ 9097 w 10000"/>
                  <a:gd name="connsiteY12" fmla="*/ 8963 h 9797"/>
                  <a:gd name="connsiteX13" fmla="*/ 9097 w 10000"/>
                  <a:gd name="connsiteY13" fmla="*/ 9166 h 9797"/>
                  <a:gd name="connsiteX14" fmla="*/ 8785 w 10000"/>
                  <a:gd name="connsiteY14" fmla="*/ 9380 h 9797"/>
                  <a:gd name="connsiteX15" fmla="*/ 9097 w 10000"/>
                  <a:gd name="connsiteY15" fmla="*/ 9380 h 9797"/>
                  <a:gd name="connsiteX16" fmla="*/ 9097 w 10000"/>
                  <a:gd name="connsiteY16" fmla="*/ 9595 h 9797"/>
                  <a:gd name="connsiteX17" fmla="*/ 9097 w 10000"/>
                  <a:gd name="connsiteY17" fmla="*/ 9797 h 9797"/>
                  <a:gd name="connsiteX18" fmla="*/ 8785 w 10000"/>
                  <a:gd name="connsiteY18" fmla="*/ 9797 h 9797"/>
                  <a:gd name="connsiteX19" fmla="*/ 5452 w 10000"/>
                  <a:gd name="connsiteY19" fmla="*/ 9380 h 9797"/>
                  <a:gd name="connsiteX20" fmla="*/ 5452 w 10000"/>
                  <a:gd name="connsiteY20" fmla="*/ 9166 h 9797"/>
                  <a:gd name="connsiteX21" fmla="*/ 5452 w 10000"/>
                  <a:gd name="connsiteY21" fmla="*/ 8963 h 9797"/>
                  <a:gd name="connsiteX22" fmla="*/ 5452 w 10000"/>
                  <a:gd name="connsiteY22" fmla="*/ 8549 h 9797"/>
                  <a:gd name="connsiteX23" fmla="*/ 5156 w 10000"/>
                  <a:gd name="connsiteY23" fmla="*/ 8332 h 9797"/>
                  <a:gd name="connsiteX24" fmla="*/ 5156 w 10000"/>
                  <a:gd name="connsiteY24" fmla="*/ 8130 h 9797"/>
                  <a:gd name="connsiteX25" fmla="*/ 4844 w 10000"/>
                  <a:gd name="connsiteY25" fmla="*/ 8130 h 9797"/>
                  <a:gd name="connsiteX26" fmla="*/ 4844 w 10000"/>
                  <a:gd name="connsiteY26" fmla="*/ 7917 h 9797"/>
                  <a:gd name="connsiteX27" fmla="*/ 4548 w 10000"/>
                  <a:gd name="connsiteY27" fmla="*/ 7917 h 9797"/>
                  <a:gd name="connsiteX28" fmla="*/ 4237 w 10000"/>
                  <a:gd name="connsiteY28" fmla="*/ 7917 h 9797"/>
                  <a:gd name="connsiteX29" fmla="*/ 4548 w 10000"/>
                  <a:gd name="connsiteY29" fmla="*/ 7714 h 9797"/>
                  <a:gd name="connsiteX30" fmla="*/ 4237 w 10000"/>
                  <a:gd name="connsiteY30" fmla="*/ 7714 h 9797"/>
                  <a:gd name="connsiteX31" fmla="*/ 4237 w 10000"/>
                  <a:gd name="connsiteY31" fmla="*/ 7501 h 9797"/>
                  <a:gd name="connsiteX32" fmla="*/ 4237 w 10000"/>
                  <a:gd name="connsiteY32" fmla="*/ 7296 h 9797"/>
                  <a:gd name="connsiteX33" fmla="*/ 3629 w 10000"/>
                  <a:gd name="connsiteY33" fmla="*/ 7296 h 9797"/>
                  <a:gd name="connsiteX34" fmla="*/ 3629 w 10000"/>
                  <a:gd name="connsiteY34" fmla="*/ 7083 h 9797"/>
                  <a:gd name="connsiteX35" fmla="*/ 3333 w 10000"/>
                  <a:gd name="connsiteY35" fmla="*/ 6881 h 9797"/>
                  <a:gd name="connsiteX36" fmla="*/ 2726 w 10000"/>
                  <a:gd name="connsiteY36" fmla="*/ 6664 h 9797"/>
                  <a:gd name="connsiteX37" fmla="*/ 2430 w 10000"/>
                  <a:gd name="connsiteY37" fmla="*/ 6664 h 9797"/>
                  <a:gd name="connsiteX38" fmla="*/ 2118 w 10000"/>
                  <a:gd name="connsiteY38" fmla="*/ 6464 h 9797"/>
                  <a:gd name="connsiteX39" fmla="*/ 1822 w 10000"/>
                  <a:gd name="connsiteY39" fmla="*/ 6464 h 9797"/>
                  <a:gd name="connsiteX40" fmla="*/ 1822 w 10000"/>
                  <a:gd name="connsiteY40" fmla="*/ 6250 h 9797"/>
                  <a:gd name="connsiteX41" fmla="*/ 1822 w 10000"/>
                  <a:gd name="connsiteY41" fmla="*/ 6047 h 9797"/>
                  <a:gd name="connsiteX42" fmla="*/ 2118 w 10000"/>
                  <a:gd name="connsiteY42" fmla="*/ 5833 h 9797"/>
                  <a:gd name="connsiteX43" fmla="*/ 1822 w 10000"/>
                  <a:gd name="connsiteY43" fmla="*/ 5629 h 9797"/>
                  <a:gd name="connsiteX44" fmla="*/ 1822 w 10000"/>
                  <a:gd name="connsiteY44" fmla="*/ 5417 h 9797"/>
                  <a:gd name="connsiteX45" fmla="*/ 1822 w 10000"/>
                  <a:gd name="connsiteY45" fmla="*/ 5214 h 9797"/>
                  <a:gd name="connsiteX46" fmla="*/ 1511 w 10000"/>
                  <a:gd name="connsiteY46" fmla="*/ 5000 h 9797"/>
                  <a:gd name="connsiteX47" fmla="*/ 1511 w 10000"/>
                  <a:gd name="connsiteY47" fmla="*/ 4796 h 9797"/>
                  <a:gd name="connsiteX48" fmla="*/ 1511 w 10000"/>
                  <a:gd name="connsiteY48" fmla="*/ 4582 h 9797"/>
                  <a:gd name="connsiteX49" fmla="*/ 903 w 10000"/>
                  <a:gd name="connsiteY49" fmla="*/ 4168 h 9797"/>
                  <a:gd name="connsiteX50" fmla="*/ 903 w 10000"/>
                  <a:gd name="connsiteY50" fmla="*/ 3962 h 9797"/>
                  <a:gd name="connsiteX51" fmla="*/ 1215 w 10000"/>
                  <a:gd name="connsiteY51" fmla="*/ 3962 h 9797"/>
                  <a:gd name="connsiteX52" fmla="*/ 1215 w 10000"/>
                  <a:gd name="connsiteY52" fmla="*/ 3548 h 9797"/>
                  <a:gd name="connsiteX53" fmla="*/ 1511 w 10000"/>
                  <a:gd name="connsiteY53" fmla="*/ 3548 h 9797"/>
                  <a:gd name="connsiteX54" fmla="*/ 1215 w 10000"/>
                  <a:gd name="connsiteY54" fmla="*/ 3333 h 9797"/>
                  <a:gd name="connsiteX55" fmla="*/ 903 w 10000"/>
                  <a:gd name="connsiteY55" fmla="*/ 3130 h 9797"/>
                  <a:gd name="connsiteX56" fmla="*/ 903 w 10000"/>
                  <a:gd name="connsiteY56" fmla="*/ 2915 h 9797"/>
                  <a:gd name="connsiteX57" fmla="*/ 903 w 10000"/>
                  <a:gd name="connsiteY57" fmla="*/ 2711 h 9797"/>
                  <a:gd name="connsiteX58" fmla="*/ 903 w 10000"/>
                  <a:gd name="connsiteY58" fmla="*/ 2501 h 9797"/>
                  <a:gd name="connsiteX59" fmla="*/ 1215 w 10000"/>
                  <a:gd name="connsiteY59" fmla="*/ 2711 h 9797"/>
                  <a:gd name="connsiteX60" fmla="*/ 1215 w 10000"/>
                  <a:gd name="connsiteY60" fmla="*/ 2501 h 9797"/>
                  <a:gd name="connsiteX61" fmla="*/ 1215 w 10000"/>
                  <a:gd name="connsiteY61" fmla="*/ 2295 h 9797"/>
                  <a:gd name="connsiteX62" fmla="*/ 1215 w 10000"/>
                  <a:gd name="connsiteY62" fmla="*/ 2083 h 9797"/>
                  <a:gd name="connsiteX63" fmla="*/ 1511 w 10000"/>
                  <a:gd name="connsiteY63" fmla="*/ 2295 h 9797"/>
                  <a:gd name="connsiteX64" fmla="*/ 1822 w 10000"/>
                  <a:gd name="connsiteY64" fmla="*/ 2295 h 9797"/>
                  <a:gd name="connsiteX65" fmla="*/ 2118 w 10000"/>
                  <a:gd name="connsiteY65" fmla="*/ 2295 h 9797"/>
                  <a:gd name="connsiteX66" fmla="*/ 2118 w 10000"/>
                  <a:gd name="connsiteY66" fmla="*/ 2083 h 9797"/>
                  <a:gd name="connsiteX67" fmla="*/ 1822 w 10000"/>
                  <a:gd name="connsiteY67" fmla="*/ 2083 h 9797"/>
                  <a:gd name="connsiteX68" fmla="*/ 1511 w 10000"/>
                  <a:gd name="connsiteY68" fmla="*/ 2083 h 9797"/>
                  <a:gd name="connsiteX69" fmla="*/ 1215 w 10000"/>
                  <a:gd name="connsiteY69" fmla="*/ 2083 h 9797"/>
                  <a:gd name="connsiteX70" fmla="*/ 903 w 10000"/>
                  <a:gd name="connsiteY70" fmla="*/ 2083 h 9797"/>
                  <a:gd name="connsiteX71" fmla="*/ 607 w 10000"/>
                  <a:gd name="connsiteY71" fmla="*/ 2083 h 9797"/>
                  <a:gd name="connsiteX72" fmla="*/ 607 w 10000"/>
                  <a:gd name="connsiteY72" fmla="*/ 1880 h 9797"/>
                  <a:gd name="connsiteX73" fmla="*/ 607 w 10000"/>
                  <a:gd name="connsiteY73" fmla="*/ 1666 h 9797"/>
                  <a:gd name="connsiteX74" fmla="*/ 607 w 10000"/>
                  <a:gd name="connsiteY74" fmla="*/ 1463 h 9797"/>
                  <a:gd name="connsiteX75" fmla="*/ 296 w 10000"/>
                  <a:gd name="connsiteY75" fmla="*/ 1046 h 9797"/>
                  <a:gd name="connsiteX76" fmla="*/ 0 w 10000"/>
                  <a:gd name="connsiteY76" fmla="*/ 833 h 9797"/>
                  <a:gd name="connsiteX77" fmla="*/ 296 w 10000"/>
                  <a:gd name="connsiteY77" fmla="*/ 417 h 9797"/>
                  <a:gd name="connsiteX78" fmla="*/ 296 w 10000"/>
                  <a:gd name="connsiteY78" fmla="*/ 213 h 9797"/>
                  <a:gd name="connsiteX79" fmla="*/ 296 w 10000"/>
                  <a:gd name="connsiteY79" fmla="*/ 0 h 9797"/>
                  <a:gd name="connsiteX0" fmla="*/ 1755 w 10000"/>
                  <a:gd name="connsiteY0" fmla="*/ 2853 h 9783"/>
                  <a:gd name="connsiteX1" fmla="*/ 5718 w 10000"/>
                  <a:gd name="connsiteY1" fmla="*/ 2885 h 9783"/>
                  <a:gd name="connsiteX2" fmla="*/ 9704 w 10000"/>
                  <a:gd name="connsiteY2" fmla="*/ 7013 h 9783"/>
                  <a:gd name="connsiteX3" fmla="*/ 9704 w 10000"/>
                  <a:gd name="connsiteY3" fmla="*/ 7230 h 9783"/>
                  <a:gd name="connsiteX4" fmla="*/ 9704 w 10000"/>
                  <a:gd name="connsiteY4" fmla="*/ 7439 h 9783"/>
                  <a:gd name="connsiteX5" fmla="*/ 9704 w 10000"/>
                  <a:gd name="connsiteY5" fmla="*/ 7657 h 9783"/>
                  <a:gd name="connsiteX6" fmla="*/ 10000 w 10000"/>
                  <a:gd name="connsiteY6" fmla="*/ 7864 h 9783"/>
                  <a:gd name="connsiteX7" fmla="*/ 10000 w 10000"/>
                  <a:gd name="connsiteY7" fmla="*/ 8081 h 9783"/>
                  <a:gd name="connsiteX8" fmla="*/ 9704 w 10000"/>
                  <a:gd name="connsiteY8" fmla="*/ 8288 h 9783"/>
                  <a:gd name="connsiteX9" fmla="*/ 9393 w 10000"/>
                  <a:gd name="connsiteY9" fmla="*/ 8288 h 9783"/>
                  <a:gd name="connsiteX10" fmla="*/ 9393 w 10000"/>
                  <a:gd name="connsiteY10" fmla="*/ 8509 h 9783"/>
                  <a:gd name="connsiteX11" fmla="*/ 9393 w 10000"/>
                  <a:gd name="connsiteY11" fmla="*/ 8713 h 9783"/>
                  <a:gd name="connsiteX12" fmla="*/ 9097 w 10000"/>
                  <a:gd name="connsiteY12" fmla="*/ 8932 h 9783"/>
                  <a:gd name="connsiteX13" fmla="*/ 9097 w 10000"/>
                  <a:gd name="connsiteY13" fmla="*/ 9139 h 9783"/>
                  <a:gd name="connsiteX14" fmla="*/ 8785 w 10000"/>
                  <a:gd name="connsiteY14" fmla="*/ 9357 h 9783"/>
                  <a:gd name="connsiteX15" fmla="*/ 9097 w 10000"/>
                  <a:gd name="connsiteY15" fmla="*/ 9357 h 9783"/>
                  <a:gd name="connsiteX16" fmla="*/ 9097 w 10000"/>
                  <a:gd name="connsiteY16" fmla="*/ 9577 h 9783"/>
                  <a:gd name="connsiteX17" fmla="*/ 9097 w 10000"/>
                  <a:gd name="connsiteY17" fmla="*/ 9783 h 9783"/>
                  <a:gd name="connsiteX18" fmla="*/ 8785 w 10000"/>
                  <a:gd name="connsiteY18" fmla="*/ 9783 h 9783"/>
                  <a:gd name="connsiteX19" fmla="*/ 5452 w 10000"/>
                  <a:gd name="connsiteY19" fmla="*/ 9357 h 9783"/>
                  <a:gd name="connsiteX20" fmla="*/ 5452 w 10000"/>
                  <a:gd name="connsiteY20" fmla="*/ 9139 h 9783"/>
                  <a:gd name="connsiteX21" fmla="*/ 5452 w 10000"/>
                  <a:gd name="connsiteY21" fmla="*/ 8932 h 9783"/>
                  <a:gd name="connsiteX22" fmla="*/ 5452 w 10000"/>
                  <a:gd name="connsiteY22" fmla="*/ 8509 h 9783"/>
                  <a:gd name="connsiteX23" fmla="*/ 5156 w 10000"/>
                  <a:gd name="connsiteY23" fmla="*/ 8288 h 9783"/>
                  <a:gd name="connsiteX24" fmla="*/ 5156 w 10000"/>
                  <a:gd name="connsiteY24" fmla="*/ 8081 h 9783"/>
                  <a:gd name="connsiteX25" fmla="*/ 4844 w 10000"/>
                  <a:gd name="connsiteY25" fmla="*/ 8081 h 9783"/>
                  <a:gd name="connsiteX26" fmla="*/ 4844 w 10000"/>
                  <a:gd name="connsiteY26" fmla="*/ 7864 h 9783"/>
                  <a:gd name="connsiteX27" fmla="*/ 4548 w 10000"/>
                  <a:gd name="connsiteY27" fmla="*/ 7864 h 9783"/>
                  <a:gd name="connsiteX28" fmla="*/ 4237 w 10000"/>
                  <a:gd name="connsiteY28" fmla="*/ 7864 h 9783"/>
                  <a:gd name="connsiteX29" fmla="*/ 4548 w 10000"/>
                  <a:gd name="connsiteY29" fmla="*/ 7657 h 9783"/>
                  <a:gd name="connsiteX30" fmla="*/ 4237 w 10000"/>
                  <a:gd name="connsiteY30" fmla="*/ 7657 h 9783"/>
                  <a:gd name="connsiteX31" fmla="*/ 4237 w 10000"/>
                  <a:gd name="connsiteY31" fmla="*/ 7439 h 9783"/>
                  <a:gd name="connsiteX32" fmla="*/ 4237 w 10000"/>
                  <a:gd name="connsiteY32" fmla="*/ 7230 h 9783"/>
                  <a:gd name="connsiteX33" fmla="*/ 3629 w 10000"/>
                  <a:gd name="connsiteY33" fmla="*/ 7230 h 9783"/>
                  <a:gd name="connsiteX34" fmla="*/ 3629 w 10000"/>
                  <a:gd name="connsiteY34" fmla="*/ 7013 h 9783"/>
                  <a:gd name="connsiteX35" fmla="*/ 3333 w 10000"/>
                  <a:gd name="connsiteY35" fmla="*/ 6807 h 9783"/>
                  <a:gd name="connsiteX36" fmla="*/ 2726 w 10000"/>
                  <a:gd name="connsiteY36" fmla="*/ 6585 h 9783"/>
                  <a:gd name="connsiteX37" fmla="*/ 2430 w 10000"/>
                  <a:gd name="connsiteY37" fmla="*/ 6585 h 9783"/>
                  <a:gd name="connsiteX38" fmla="*/ 2118 w 10000"/>
                  <a:gd name="connsiteY38" fmla="*/ 6381 h 9783"/>
                  <a:gd name="connsiteX39" fmla="*/ 1822 w 10000"/>
                  <a:gd name="connsiteY39" fmla="*/ 6381 h 9783"/>
                  <a:gd name="connsiteX40" fmla="*/ 1822 w 10000"/>
                  <a:gd name="connsiteY40" fmla="*/ 6163 h 9783"/>
                  <a:gd name="connsiteX41" fmla="*/ 1822 w 10000"/>
                  <a:gd name="connsiteY41" fmla="*/ 5955 h 9783"/>
                  <a:gd name="connsiteX42" fmla="*/ 2118 w 10000"/>
                  <a:gd name="connsiteY42" fmla="*/ 5737 h 9783"/>
                  <a:gd name="connsiteX43" fmla="*/ 1822 w 10000"/>
                  <a:gd name="connsiteY43" fmla="*/ 5529 h 9783"/>
                  <a:gd name="connsiteX44" fmla="*/ 1822 w 10000"/>
                  <a:gd name="connsiteY44" fmla="*/ 5312 h 9783"/>
                  <a:gd name="connsiteX45" fmla="*/ 1822 w 10000"/>
                  <a:gd name="connsiteY45" fmla="*/ 5105 h 9783"/>
                  <a:gd name="connsiteX46" fmla="*/ 1511 w 10000"/>
                  <a:gd name="connsiteY46" fmla="*/ 4887 h 9783"/>
                  <a:gd name="connsiteX47" fmla="*/ 1511 w 10000"/>
                  <a:gd name="connsiteY47" fmla="*/ 4678 h 9783"/>
                  <a:gd name="connsiteX48" fmla="*/ 1511 w 10000"/>
                  <a:gd name="connsiteY48" fmla="*/ 4460 h 9783"/>
                  <a:gd name="connsiteX49" fmla="*/ 903 w 10000"/>
                  <a:gd name="connsiteY49" fmla="*/ 4037 h 9783"/>
                  <a:gd name="connsiteX50" fmla="*/ 903 w 10000"/>
                  <a:gd name="connsiteY50" fmla="*/ 3827 h 9783"/>
                  <a:gd name="connsiteX51" fmla="*/ 1215 w 10000"/>
                  <a:gd name="connsiteY51" fmla="*/ 3827 h 9783"/>
                  <a:gd name="connsiteX52" fmla="*/ 1215 w 10000"/>
                  <a:gd name="connsiteY52" fmla="*/ 3405 h 9783"/>
                  <a:gd name="connsiteX53" fmla="*/ 1511 w 10000"/>
                  <a:gd name="connsiteY53" fmla="*/ 3405 h 9783"/>
                  <a:gd name="connsiteX54" fmla="*/ 1215 w 10000"/>
                  <a:gd name="connsiteY54" fmla="*/ 3185 h 9783"/>
                  <a:gd name="connsiteX55" fmla="*/ 903 w 10000"/>
                  <a:gd name="connsiteY55" fmla="*/ 2978 h 9783"/>
                  <a:gd name="connsiteX56" fmla="*/ 903 w 10000"/>
                  <a:gd name="connsiteY56" fmla="*/ 2758 h 9783"/>
                  <a:gd name="connsiteX57" fmla="*/ 903 w 10000"/>
                  <a:gd name="connsiteY57" fmla="*/ 2550 h 9783"/>
                  <a:gd name="connsiteX58" fmla="*/ 903 w 10000"/>
                  <a:gd name="connsiteY58" fmla="*/ 2336 h 9783"/>
                  <a:gd name="connsiteX59" fmla="*/ 1215 w 10000"/>
                  <a:gd name="connsiteY59" fmla="*/ 2550 h 9783"/>
                  <a:gd name="connsiteX60" fmla="*/ 1215 w 10000"/>
                  <a:gd name="connsiteY60" fmla="*/ 2336 h 9783"/>
                  <a:gd name="connsiteX61" fmla="*/ 1215 w 10000"/>
                  <a:gd name="connsiteY61" fmla="*/ 2126 h 9783"/>
                  <a:gd name="connsiteX62" fmla="*/ 1215 w 10000"/>
                  <a:gd name="connsiteY62" fmla="*/ 1909 h 9783"/>
                  <a:gd name="connsiteX63" fmla="*/ 1511 w 10000"/>
                  <a:gd name="connsiteY63" fmla="*/ 2126 h 9783"/>
                  <a:gd name="connsiteX64" fmla="*/ 1822 w 10000"/>
                  <a:gd name="connsiteY64" fmla="*/ 2126 h 9783"/>
                  <a:gd name="connsiteX65" fmla="*/ 2118 w 10000"/>
                  <a:gd name="connsiteY65" fmla="*/ 2126 h 9783"/>
                  <a:gd name="connsiteX66" fmla="*/ 2118 w 10000"/>
                  <a:gd name="connsiteY66" fmla="*/ 1909 h 9783"/>
                  <a:gd name="connsiteX67" fmla="*/ 1822 w 10000"/>
                  <a:gd name="connsiteY67" fmla="*/ 1909 h 9783"/>
                  <a:gd name="connsiteX68" fmla="*/ 1511 w 10000"/>
                  <a:gd name="connsiteY68" fmla="*/ 1909 h 9783"/>
                  <a:gd name="connsiteX69" fmla="*/ 1215 w 10000"/>
                  <a:gd name="connsiteY69" fmla="*/ 1909 h 9783"/>
                  <a:gd name="connsiteX70" fmla="*/ 903 w 10000"/>
                  <a:gd name="connsiteY70" fmla="*/ 1909 h 9783"/>
                  <a:gd name="connsiteX71" fmla="*/ 607 w 10000"/>
                  <a:gd name="connsiteY71" fmla="*/ 1909 h 9783"/>
                  <a:gd name="connsiteX72" fmla="*/ 607 w 10000"/>
                  <a:gd name="connsiteY72" fmla="*/ 1702 h 9783"/>
                  <a:gd name="connsiteX73" fmla="*/ 607 w 10000"/>
                  <a:gd name="connsiteY73" fmla="*/ 1484 h 9783"/>
                  <a:gd name="connsiteX74" fmla="*/ 607 w 10000"/>
                  <a:gd name="connsiteY74" fmla="*/ 1276 h 9783"/>
                  <a:gd name="connsiteX75" fmla="*/ 296 w 10000"/>
                  <a:gd name="connsiteY75" fmla="*/ 851 h 9783"/>
                  <a:gd name="connsiteX76" fmla="*/ 0 w 10000"/>
                  <a:gd name="connsiteY76" fmla="*/ 633 h 9783"/>
                  <a:gd name="connsiteX77" fmla="*/ 296 w 10000"/>
                  <a:gd name="connsiteY77" fmla="*/ 209 h 9783"/>
                  <a:gd name="connsiteX78" fmla="*/ 296 w 10000"/>
                  <a:gd name="connsiteY78" fmla="*/ 0 h 9783"/>
                  <a:gd name="connsiteX0" fmla="*/ 1755 w 10000"/>
                  <a:gd name="connsiteY0" fmla="*/ 2916 h 10000"/>
                  <a:gd name="connsiteX1" fmla="*/ 5718 w 10000"/>
                  <a:gd name="connsiteY1" fmla="*/ 2949 h 10000"/>
                  <a:gd name="connsiteX2" fmla="*/ 9704 w 10000"/>
                  <a:gd name="connsiteY2" fmla="*/ 7169 h 10000"/>
                  <a:gd name="connsiteX3" fmla="*/ 9704 w 10000"/>
                  <a:gd name="connsiteY3" fmla="*/ 7390 h 10000"/>
                  <a:gd name="connsiteX4" fmla="*/ 9704 w 10000"/>
                  <a:gd name="connsiteY4" fmla="*/ 7604 h 10000"/>
                  <a:gd name="connsiteX5" fmla="*/ 9704 w 10000"/>
                  <a:gd name="connsiteY5" fmla="*/ 7827 h 10000"/>
                  <a:gd name="connsiteX6" fmla="*/ 10000 w 10000"/>
                  <a:gd name="connsiteY6" fmla="*/ 8038 h 10000"/>
                  <a:gd name="connsiteX7" fmla="*/ 10000 w 10000"/>
                  <a:gd name="connsiteY7" fmla="*/ 8260 h 10000"/>
                  <a:gd name="connsiteX8" fmla="*/ 9704 w 10000"/>
                  <a:gd name="connsiteY8" fmla="*/ 8472 h 10000"/>
                  <a:gd name="connsiteX9" fmla="*/ 9393 w 10000"/>
                  <a:gd name="connsiteY9" fmla="*/ 8472 h 10000"/>
                  <a:gd name="connsiteX10" fmla="*/ 9393 w 10000"/>
                  <a:gd name="connsiteY10" fmla="*/ 8698 h 10000"/>
                  <a:gd name="connsiteX11" fmla="*/ 9393 w 10000"/>
                  <a:gd name="connsiteY11" fmla="*/ 8906 h 10000"/>
                  <a:gd name="connsiteX12" fmla="*/ 9097 w 10000"/>
                  <a:gd name="connsiteY12" fmla="*/ 9130 h 10000"/>
                  <a:gd name="connsiteX13" fmla="*/ 9097 w 10000"/>
                  <a:gd name="connsiteY13" fmla="*/ 9342 h 10000"/>
                  <a:gd name="connsiteX14" fmla="*/ 8785 w 10000"/>
                  <a:gd name="connsiteY14" fmla="*/ 9565 h 10000"/>
                  <a:gd name="connsiteX15" fmla="*/ 9097 w 10000"/>
                  <a:gd name="connsiteY15" fmla="*/ 9565 h 10000"/>
                  <a:gd name="connsiteX16" fmla="*/ 9097 w 10000"/>
                  <a:gd name="connsiteY16" fmla="*/ 9789 h 10000"/>
                  <a:gd name="connsiteX17" fmla="*/ 9097 w 10000"/>
                  <a:gd name="connsiteY17" fmla="*/ 10000 h 10000"/>
                  <a:gd name="connsiteX18" fmla="*/ 8785 w 10000"/>
                  <a:gd name="connsiteY18" fmla="*/ 10000 h 10000"/>
                  <a:gd name="connsiteX19" fmla="*/ 5452 w 10000"/>
                  <a:gd name="connsiteY19" fmla="*/ 9565 h 10000"/>
                  <a:gd name="connsiteX20" fmla="*/ 5452 w 10000"/>
                  <a:gd name="connsiteY20" fmla="*/ 9342 h 10000"/>
                  <a:gd name="connsiteX21" fmla="*/ 5452 w 10000"/>
                  <a:gd name="connsiteY21" fmla="*/ 9130 h 10000"/>
                  <a:gd name="connsiteX22" fmla="*/ 5452 w 10000"/>
                  <a:gd name="connsiteY22" fmla="*/ 8698 h 10000"/>
                  <a:gd name="connsiteX23" fmla="*/ 5156 w 10000"/>
                  <a:gd name="connsiteY23" fmla="*/ 8472 h 10000"/>
                  <a:gd name="connsiteX24" fmla="*/ 5156 w 10000"/>
                  <a:gd name="connsiteY24" fmla="*/ 8260 h 10000"/>
                  <a:gd name="connsiteX25" fmla="*/ 4844 w 10000"/>
                  <a:gd name="connsiteY25" fmla="*/ 8260 h 10000"/>
                  <a:gd name="connsiteX26" fmla="*/ 4844 w 10000"/>
                  <a:gd name="connsiteY26" fmla="*/ 8038 h 10000"/>
                  <a:gd name="connsiteX27" fmla="*/ 4548 w 10000"/>
                  <a:gd name="connsiteY27" fmla="*/ 8038 h 10000"/>
                  <a:gd name="connsiteX28" fmla="*/ 4237 w 10000"/>
                  <a:gd name="connsiteY28" fmla="*/ 8038 h 10000"/>
                  <a:gd name="connsiteX29" fmla="*/ 4548 w 10000"/>
                  <a:gd name="connsiteY29" fmla="*/ 7827 h 10000"/>
                  <a:gd name="connsiteX30" fmla="*/ 4237 w 10000"/>
                  <a:gd name="connsiteY30" fmla="*/ 7827 h 10000"/>
                  <a:gd name="connsiteX31" fmla="*/ 4237 w 10000"/>
                  <a:gd name="connsiteY31" fmla="*/ 7604 h 10000"/>
                  <a:gd name="connsiteX32" fmla="*/ 4237 w 10000"/>
                  <a:gd name="connsiteY32" fmla="*/ 7390 h 10000"/>
                  <a:gd name="connsiteX33" fmla="*/ 3629 w 10000"/>
                  <a:gd name="connsiteY33" fmla="*/ 7390 h 10000"/>
                  <a:gd name="connsiteX34" fmla="*/ 3629 w 10000"/>
                  <a:gd name="connsiteY34" fmla="*/ 7169 h 10000"/>
                  <a:gd name="connsiteX35" fmla="*/ 3333 w 10000"/>
                  <a:gd name="connsiteY35" fmla="*/ 6958 h 10000"/>
                  <a:gd name="connsiteX36" fmla="*/ 2726 w 10000"/>
                  <a:gd name="connsiteY36" fmla="*/ 6731 h 10000"/>
                  <a:gd name="connsiteX37" fmla="*/ 2430 w 10000"/>
                  <a:gd name="connsiteY37" fmla="*/ 6731 h 10000"/>
                  <a:gd name="connsiteX38" fmla="*/ 2118 w 10000"/>
                  <a:gd name="connsiteY38" fmla="*/ 6523 h 10000"/>
                  <a:gd name="connsiteX39" fmla="*/ 1822 w 10000"/>
                  <a:gd name="connsiteY39" fmla="*/ 6523 h 10000"/>
                  <a:gd name="connsiteX40" fmla="*/ 1822 w 10000"/>
                  <a:gd name="connsiteY40" fmla="*/ 6300 h 10000"/>
                  <a:gd name="connsiteX41" fmla="*/ 1822 w 10000"/>
                  <a:gd name="connsiteY41" fmla="*/ 6087 h 10000"/>
                  <a:gd name="connsiteX42" fmla="*/ 2118 w 10000"/>
                  <a:gd name="connsiteY42" fmla="*/ 5864 h 10000"/>
                  <a:gd name="connsiteX43" fmla="*/ 1822 w 10000"/>
                  <a:gd name="connsiteY43" fmla="*/ 5652 h 10000"/>
                  <a:gd name="connsiteX44" fmla="*/ 1822 w 10000"/>
                  <a:gd name="connsiteY44" fmla="*/ 5430 h 10000"/>
                  <a:gd name="connsiteX45" fmla="*/ 1822 w 10000"/>
                  <a:gd name="connsiteY45" fmla="*/ 5218 h 10000"/>
                  <a:gd name="connsiteX46" fmla="*/ 1511 w 10000"/>
                  <a:gd name="connsiteY46" fmla="*/ 4995 h 10000"/>
                  <a:gd name="connsiteX47" fmla="*/ 1511 w 10000"/>
                  <a:gd name="connsiteY47" fmla="*/ 4782 h 10000"/>
                  <a:gd name="connsiteX48" fmla="*/ 1511 w 10000"/>
                  <a:gd name="connsiteY48" fmla="*/ 4559 h 10000"/>
                  <a:gd name="connsiteX49" fmla="*/ 903 w 10000"/>
                  <a:gd name="connsiteY49" fmla="*/ 4127 h 10000"/>
                  <a:gd name="connsiteX50" fmla="*/ 903 w 10000"/>
                  <a:gd name="connsiteY50" fmla="*/ 3912 h 10000"/>
                  <a:gd name="connsiteX51" fmla="*/ 1215 w 10000"/>
                  <a:gd name="connsiteY51" fmla="*/ 3912 h 10000"/>
                  <a:gd name="connsiteX52" fmla="*/ 1215 w 10000"/>
                  <a:gd name="connsiteY52" fmla="*/ 3481 h 10000"/>
                  <a:gd name="connsiteX53" fmla="*/ 1511 w 10000"/>
                  <a:gd name="connsiteY53" fmla="*/ 3481 h 10000"/>
                  <a:gd name="connsiteX54" fmla="*/ 1215 w 10000"/>
                  <a:gd name="connsiteY54" fmla="*/ 3256 h 10000"/>
                  <a:gd name="connsiteX55" fmla="*/ 903 w 10000"/>
                  <a:gd name="connsiteY55" fmla="*/ 3044 h 10000"/>
                  <a:gd name="connsiteX56" fmla="*/ 903 w 10000"/>
                  <a:gd name="connsiteY56" fmla="*/ 2819 h 10000"/>
                  <a:gd name="connsiteX57" fmla="*/ 903 w 10000"/>
                  <a:gd name="connsiteY57" fmla="*/ 2607 h 10000"/>
                  <a:gd name="connsiteX58" fmla="*/ 903 w 10000"/>
                  <a:gd name="connsiteY58" fmla="*/ 2388 h 10000"/>
                  <a:gd name="connsiteX59" fmla="*/ 1215 w 10000"/>
                  <a:gd name="connsiteY59" fmla="*/ 2607 h 10000"/>
                  <a:gd name="connsiteX60" fmla="*/ 1215 w 10000"/>
                  <a:gd name="connsiteY60" fmla="*/ 2388 h 10000"/>
                  <a:gd name="connsiteX61" fmla="*/ 1215 w 10000"/>
                  <a:gd name="connsiteY61" fmla="*/ 2173 h 10000"/>
                  <a:gd name="connsiteX62" fmla="*/ 1215 w 10000"/>
                  <a:gd name="connsiteY62" fmla="*/ 1951 h 10000"/>
                  <a:gd name="connsiteX63" fmla="*/ 1511 w 10000"/>
                  <a:gd name="connsiteY63" fmla="*/ 2173 h 10000"/>
                  <a:gd name="connsiteX64" fmla="*/ 1822 w 10000"/>
                  <a:gd name="connsiteY64" fmla="*/ 2173 h 10000"/>
                  <a:gd name="connsiteX65" fmla="*/ 2118 w 10000"/>
                  <a:gd name="connsiteY65" fmla="*/ 2173 h 10000"/>
                  <a:gd name="connsiteX66" fmla="*/ 2118 w 10000"/>
                  <a:gd name="connsiteY66" fmla="*/ 1951 h 10000"/>
                  <a:gd name="connsiteX67" fmla="*/ 1822 w 10000"/>
                  <a:gd name="connsiteY67" fmla="*/ 1951 h 10000"/>
                  <a:gd name="connsiteX68" fmla="*/ 1511 w 10000"/>
                  <a:gd name="connsiteY68" fmla="*/ 1951 h 10000"/>
                  <a:gd name="connsiteX69" fmla="*/ 1215 w 10000"/>
                  <a:gd name="connsiteY69" fmla="*/ 1951 h 10000"/>
                  <a:gd name="connsiteX70" fmla="*/ 903 w 10000"/>
                  <a:gd name="connsiteY70" fmla="*/ 1951 h 10000"/>
                  <a:gd name="connsiteX71" fmla="*/ 607 w 10000"/>
                  <a:gd name="connsiteY71" fmla="*/ 1951 h 10000"/>
                  <a:gd name="connsiteX72" fmla="*/ 607 w 10000"/>
                  <a:gd name="connsiteY72" fmla="*/ 1740 h 10000"/>
                  <a:gd name="connsiteX73" fmla="*/ 607 w 10000"/>
                  <a:gd name="connsiteY73" fmla="*/ 1517 h 10000"/>
                  <a:gd name="connsiteX74" fmla="*/ 607 w 10000"/>
                  <a:gd name="connsiteY74" fmla="*/ 1304 h 10000"/>
                  <a:gd name="connsiteX75" fmla="*/ 296 w 10000"/>
                  <a:gd name="connsiteY75" fmla="*/ 870 h 10000"/>
                  <a:gd name="connsiteX76" fmla="*/ 0 w 10000"/>
                  <a:gd name="connsiteY76" fmla="*/ 647 h 10000"/>
                  <a:gd name="connsiteX77" fmla="*/ 296 w 10000"/>
                  <a:gd name="connsiteY77" fmla="*/ 0 h 10000"/>
                  <a:gd name="connsiteX0" fmla="*/ 1755 w 10000"/>
                  <a:gd name="connsiteY0" fmla="*/ 2269 h 9353"/>
                  <a:gd name="connsiteX1" fmla="*/ 5718 w 10000"/>
                  <a:gd name="connsiteY1" fmla="*/ 2302 h 9353"/>
                  <a:gd name="connsiteX2" fmla="*/ 9704 w 10000"/>
                  <a:gd name="connsiteY2" fmla="*/ 6522 h 9353"/>
                  <a:gd name="connsiteX3" fmla="*/ 9704 w 10000"/>
                  <a:gd name="connsiteY3" fmla="*/ 6743 h 9353"/>
                  <a:gd name="connsiteX4" fmla="*/ 9704 w 10000"/>
                  <a:gd name="connsiteY4" fmla="*/ 6957 h 9353"/>
                  <a:gd name="connsiteX5" fmla="*/ 9704 w 10000"/>
                  <a:gd name="connsiteY5" fmla="*/ 7180 h 9353"/>
                  <a:gd name="connsiteX6" fmla="*/ 10000 w 10000"/>
                  <a:gd name="connsiteY6" fmla="*/ 7391 h 9353"/>
                  <a:gd name="connsiteX7" fmla="*/ 10000 w 10000"/>
                  <a:gd name="connsiteY7" fmla="*/ 7613 h 9353"/>
                  <a:gd name="connsiteX8" fmla="*/ 9704 w 10000"/>
                  <a:gd name="connsiteY8" fmla="*/ 7825 h 9353"/>
                  <a:gd name="connsiteX9" fmla="*/ 9393 w 10000"/>
                  <a:gd name="connsiteY9" fmla="*/ 7825 h 9353"/>
                  <a:gd name="connsiteX10" fmla="*/ 9393 w 10000"/>
                  <a:gd name="connsiteY10" fmla="*/ 8051 h 9353"/>
                  <a:gd name="connsiteX11" fmla="*/ 9393 w 10000"/>
                  <a:gd name="connsiteY11" fmla="*/ 8259 h 9353"/>
                  <a:gd name="connsiteX12" fmla="*/ 9097 w 10000"/>
                  <a:gd name="connsiteY12" fmla="*/ 8483 h 9353"/>
                  <a:gd name="connsiteX13" fmla="*/ 9097 w 10000"/>
                  <a:gd name="connsiteY13" fmla="*/ 8695 h 9353"/>
                  <a:gd name="connsiteX14" fmla="*/ 8785 w 10000"/>
                  <a:gd name="connsiteY14" fmla="*/ 8918 h 9353"/>
                  <a:gd name="connsiteX15" fmla="*/ 9097 w 10000"/>
                  <a:gd name="connsiteY15" fmla="*/ 8918 h 9353"/>
                  <a:gd name="connsiteX16" fmla="*/ 9097 w 10000"/>
                  <a:gd name="connsiteY16" fmla="*/ 9142 h 9353"/>
                  <a:gd name="connsiteX17" fmla="*/ 9097 w 10000"/>
                  <a:gd name="connsiteY17" fmla="*/ 9353 h 9353"/>
                  <a:gd name="connsiteX18" fmla="*/ 8785 w 10000"/>
                  <a:gd name="connsiteY18" fmla="*/ 9353 h 9353"/>
                  <a:gd name="connsiteX19" fmla="*/ 5452 w 10000"/>
                  <a:gd name="connsiteY19" fmla="*/ 8918 h 9353"/>
                  <a:gd name="connsiteX20" fmla="*/ 5452 w 10000"/>
                  <a:gd name="connsiteY20" fmla="*/ 8695 h 9353"/>
                  <a:gd name="connsiteX21" fmla="*/ 5452 w 10000"/>
                  <a:gd name="connsiteY21" fmla="*/ 8483 h 9353"/>
                  <a:gd name="connsiteX22" fmla="*/ 5452 w 10000"/>
                  <a:gd name="connsiteY22" fmla="*/ 8051 h 9353"/>
                  <a:gd name="connsiteX23" fmla="*/ 5156 w 10000"/>
                  <a:gd name="connsiteY23" fmla="*/ 7825 h 9353"/>
                  <a:gd name="connsiteX24" fmla="*/ 5156 w 10000"/>
                  <a:gd name="connsiteY24" fmla="*/ 7613 h 9353"/>
                  <a:gd name="connsiteX25" fmla="*/ 4844 w 10000"/>
                  <a:gd name="connsiteY25" fmla="*/ 7613 h 9353"/>
                  <a:gd name="connsiteX26" fmla="*/ 4844 w 10000"/>
                  <a:gd name="connsiteY26" fmla="*/ 7391 h 9353"/>
                  <a:gd name="connsiteX27" fmla="*/ 4548 w 10000"/>
                  <a:gd name="connsiteY27" fmla="*/ 7391 h 9353"/>
                  <a:gd name="connsiteX28" fmla="*/ 4237 w 10000"/>
                  <a:gd name="connsiteY28" fmla="*/ 7391 h 9353"/>
                  <a:gd name="connsiteX29" fmla="*/ 4548 w 10000"/>
                  <a:gd name="connsiteY29" fmla="*/ 7180 h 9353"/>
                  <a:gd name="connsiteX30" fmla="*/ 4237 w 10000"/>
                  <a:gd name="connsiteY30" fmla="*/ 7180 h 9353"/>
                  <a:gd name="connsiteX31" fmla="*/ 4237 w 10000"/>
                  <a:gd name="connsiteY31" fmla="*/ 6957 h 9353"/>
                  <a:gd name="connsiteX32" fmla="*/ 4237 w 10000"/>
                  <a:gd name="connsiteY32" fmla="*/ 6743 h 9353"/>
                  <a:gd name="connsiteX33" fmla="*/ 3629 w 10000"/>
                  <a:gd name="connsiteY33" fmla="*/ 6743 h 9353"/>
                  <a:gd name="connsiteX34" fmla="*/ 3629 w 10000"/>
                  <a:gd name="connsiteY34" fmla="*/ 6522 h 9353"/>
                  <a:gd name="connsiteX35" fmla="*/ 3333 w 10000"/>
                  <a:gd name="connsiteY35" fmla="*/ 6311 h 9353"/>
                  <a:gd name="connsiteX36" fmla="*/ 2726 w 10000"/>
                  <a:gd name="connsiteY36" fmla="*/ 6084 h 9353"/>
                  <a:gd name="connsiteX37" fmla="*/ 2430 w 10000"/>
                  <a:gd name="connsiteY37" fmla="*/ 6084 h 9353"/>
                  <a:gd name="connsiteX38" fmla="*/ 2118 w 10000"/>
                  <a:gd name="connsiteY38" fmla="*/ 5876 h 9353"/>
                  <a:gd name="connsiteX39" fmla="*/ 1822 w 10000"/>
                  <a:gd name="connsiteY39" fmla="*/ 5876 h 9353"/>
                  <a:gd name="connsiteX40" fmla="*/ 1822 w 10000"/>
                  <a:gd name="connsiteY40" fmla="*/ 5653 h 9353"/>
                  <a:gd name="connsiteX41" fmla="*/ 1822 w 10000"/>
                  <a:gd name="connsiteY41" fmla="*/ 5440 h 9353"/>
                  <a:gd name="connsiteX42" fmla="*/ 2118 w 10000"/>
                  <a:gd name="connsiteY42" fmla="*/ 5217 h 9353"/>
                  <a:gd name="connsiteX43" fmla="*/ 1822 w 10000"/>
                  <a:gd name="connsiteY43" fmla="*/ 5005 h 9353"/>
                  <a:gd name="connsiteX44" fmla="*/ 1822 w 10000"/>
                  <a:gd name="connsiteY44" fmla="*/ 4783 h 9353"/>
                  <a:gd name="connsiteX45" fmla="*/ 1822 w 10000"/>
                  <a:gd name="connsiteY45" fmla="*/ 4571 h 9353"/>
                  <a:gd name="connsiteX46" fmla="*/ 1511 w 10000"/>
                  <a:gd name="connsiteY46" fmla="*/ 4348 h 9353"/>
                  <a:gd name="connsiteX47" fmla="*/ 1511 w 10000"/>
                  <a:gd name="connsiteY47" fmla="*/ 4135 h 9353"/>
                  <a:gd name="connsiteX48" fmla="*/ 1511 w 10000"/>
                  <a:gd name="connsiteY48" fmla="*/ 3912 h 9353"/>
                  <a:gd name="connsiteX49" fmla="*/ 903 w 10000"/>
                  <a:gd name="connsiteY49" fmla="*/ 3480 h 9353"/>
                  <a:gd name="connsiteX50" fmla="*/ 903 w 10000"/>
                  <a:gd name="connsiteY50" fmla="*/ 3265 h 9353"/>
                  <a:gd name="connsiteX51" fmla="*/ 1215 w 10000"/>
                  <a:gd name="connsiteY51" fmla="*/ 3265 h 9353"/>
                  <a:gd name="connsiteX52" fmla="*/ 1215 w 10000"/>
                  <a:gd name="connsiteY52" fmla="*/ 2834 h 9353"/>
                  <a:gd name="connsiteX53" fmla="*/ 1511 w 10000"/>
                  <a:gd name="connsiteY53" fmla="*/ 2834 h 9353"/>
                  <a:gd name="connsiteX54" fmla="*/ 1215 w 10000"/>
                  <a:gd name="connsiteY54" fmla="*/ 2609 h 9353"/>
                  <a:gd name="connsiteX55" fmla="*/ 903 w 10000"/>
                  <a:gd name="connsiteY55" fmla="*/ 2397 h 9353"/>
                  <a:gd name="connsiteX56" fmla="*/ 903 w 10000"/>
                  <a:gd name="connsiteY56" fmla="*/ 2172 h 9353"/>
                  <a:gd name="connsiteX57" fmla="*/ 903 w 10000"/>
                  <a:gd name="connsiteY57" fmla="*/ 1960 h 9353"/>
                  <a:gd name="connsiteX58" fmla="*/ 903 w 10000"/>
                  <a:gd name="connsiteY58" fmla="*/ 1741 h 9353"/>
                  <a:gd name="connsiteX59" fmla="*/ 1215 w 10000"/>
                  <a:gd name="connsiteY59" fmla="*/ 1960 h 9353"/>
                  <a:gd name="connsiteX60" fmla="*/ 1215 w 10000"/>
                  <a:gd name="connsiteY60" fmla="*/ 1741 h 9353"/>
                  <a:gd name="connsiteX61" fmla="*/ 1215 w 10000"/>
                  <a:gd name="connsiteY61" fmla="*/ 1526 h 9353"/>
                  <a:gd name="connsiteX62" fmla="*/ 1215 w 10000"/>
                  <a:gd name="connsiteY62" fmla="*/ 1304 h 9353"/>
                  <a:gd name="connsiteX63" fmla="*/ 1511 w 10000"/>
                  <a:gd name="connsiteY63" fmla="*/ 1526 h 9353"/>
                  <a:gd name="connsiteX64" fmla="*/ 1822 w 10000"/>
                  <a:gd name="connsiteY64" fmla="*/ 1526 h 9353"/>
                  <a:gd name="connsiteX65" fmla="*/ 2118 w 10000"/>
                  <a:gd name="connsiteY65" fmla="*/ 1526 h 9353"/>
                  <a:gd name="connsiteX66" fmla="*/ 2118 w 10000"/>
                  <a:gd name="connsiteY66" fmla="*/ 1304 h 9353"/>
                  <a:gd name="connsiteX67" fmla="*/ 1822 w 10000"/>
                  <a:gd name="connsiteY67" fmla="*/ 1304 h 9353"/>
                  <a:gd name="connsiteX68" fmla="*/ 1511 w 10000"/>
                  <a:gd name="connsiteY68" fmla="*/ 1304 h 9353"/>
                  <a:gd name="connsiteX69" fmla="*/ 1215 w 10000"/>
                  <a:gd name="connsiteY69" fmla="*/ 1304 h 9353"/>
                  <a:gd name="connsiteX70" fmla="*/ 903 w 10000"/>
                  <a:gd name="connsiteY70" fmla="*/ 1304 h 9353"/>
                  <a:gd name="connsiteX71" fmla="*/ 607 w 10000"/>
                  <a:gd name="connsiteY71" fmla="*/ 1304 h 9353"/>
                  <a:gd name="connsiteX72" fmla="*/ 607 w 10000"/>
                  <a:gd name="connsiteY72" fmla="*/ 1093 h 9353"/>
                  <a:gd name="connsiteX73" fmla="*/ 607 w 10000"/>
                  <a:gd name="connsiteY73" fmla="*/ 870 h 9353"/>
                  <a:gd name="connsiteX74" fmla="*/ 607 w 10000"/>
                  <a:gd name="connsiteY74" fmla="*/ 657 h 9353"/>
                  <a:gd name="connsiteX75" fmla="*/ 296 w 10000"/>
                  <a:gd name="connsiteY75" fmla="*/ 223 h 9353"/>
                  <a:gd name="connsiteX76" fmla="*/ 0 w 10000"/>
                  <a:gd name="connsiteY76" fmla="*/ 0 h 9353"/>
                  <a:gd name="connsiteX0" fmla="*/ 1459 w 9704"/>
                  <a:gd name="connsiteY0" fmla="*/ 2188 h 9762"/>
                  <a:gd name="connsiteX1" fmla="*/ 5422 w 9704"/>
                  <a:gd name="connsiteY1" fmla="*/ 2223 h 9762"/>
                  <a:gd name="connsiteX2" fmla="*/ 9408 w 9704"/>
                  <a:gd name="connsiteY2" fmla="*/ 6735 h 9762"/>
                  <a:gd name="connsiteX3" fmla="*/ 9408 w 9704"/>
                  <a:gd name="connsiteY3" fmla="*/ 6971 h 9762"/>
                  <a:gd name="connsiteX4" fmla="*/ 9408 w 9704"/>
                  <a:gd name="connsiteY4" fmla="*/ 7200 h 9762"/>
                  <a:gd name="connsiteX5" fmla="*/ 9408 w 9704"/>
                  <a:gd name="connsiteY5" fmla="*/ 7439 h 9762"/>
                  <a:gd name="connsiteX6" fmla="*/ 9704 w 9704"/>
                  <a:gd name="connsiteY6" fmla="*/ 7664 h 9762"/>
                  <a:gd name="connsiteX7" fmla="*/ 9704 w 9704"/>
                  <a:gd name="connsiteY7" fmla="*/ 7902 h 9762"/>
                  <a:gd name="connsiteX8" fmla="*/ 9408 w 9704"/>
                  <a:gd name="connsiteY8" fmla="*/ 8128 h 9762"/>
                  <a:gd name="connsiteX9" fmla="*/ 9097 w 9704"/>
                  <a:gd name="connsiteY9" fmla="*/ 8128 h 9762"/>
                  <a:gd name="connsiteX10" fmla="*/ 9097 w 9704"/>
                  <a:gd name="connsiteY10" fmla="*/ 8370 h 9762"/>
                  <a:gd name="connsiteX11" fmla="*/ 9097 w 9704"/>
                  <a:gd name="connsiteY11" fmla="*/ 8592 h 9762"/>
                  <a:gd name="connsiteX12" fmla="*/ 8801 w 9704"/>
                  <a:gd name="connsiteY12" fmla="*/ 8832 h 9762"/>
                  <a:gd name="connsiteX13" fmla="*/ 8801 w 9704"/>
                  <a:gd name="connsiteY13" fmla="*/ 9058 h 9762"/>
                  <a:gd name="connsiteX14" fmla="*/ 8489 w 9704"/>
                  <a:gd name="connsiteY14" fmla="*/ 9297 h 9762"/>
                  <a:gd name="connsiteX15" fmla="*/ 8801 w 9704"/>
                  <a:gd name="connsiteY15" fmla="*/ 9297 h 9762"/>
                  <a:gd name="connsiteX16" fmla="*/ 8801 w 9704"/>
                  <a:gd name="connsiteY16" fmla="*/ 9536 h 9762"/>
                  <a:gd name="connsiteX17" fmla="*/ 8801 w 9704"/>
                  <a:gd name="connsiteY17" fmla="*/ 9762 h 9762"/>
                  <a:gd name="connsiteX18" fmla="*/ 8489 w 9704"/>
                  <a:gd name="connsiteY18" fmla="*/ 9762 h 9762"/>
                  <a:gd name="connsiteX19" fmla="*/ 5156 w 9704"/>
                  <a:gd name="connsiteY19" fmla="*/ 9297 h 9762"/>
                  <a:gd name="connsiteX20" fmla="*/ 5156 w 9704"/>
                  <a:gd name="connsiteY20" fmla="*/ 9058 h 9762"/>
                  <a:gd name="connsiteX21" fmla="*/ 5156 w 9704"/>
                  <a:gd name="connsiteY21" fmla="*/ 8832 h 9762"/>
                  <a:gd name="connsiteX22" fmla="*/ 5156 w 9704"/>
                  <a:gd name="connsiteY22" fmla="*/ 8370 h 9762"/>
                  <a:gd name="connsiteX23" fmla="*/ 4860 w 9704"/>
                  <a:gd name="connsiteY23" fmla="*/ 8128 h 9762"/>
                  <a:gd name="connsiteX24" fmla="*/ 4860 w 9704"/>
                  <a:gd name="connsiteY24" fmla="*/ 7902 h 9762"/>
                  <a:gd name="connsiteX25" fmla="*/ 4548 w 9704"/>
                  <a:gd name="connsiteY25" fmla="*/ 7902 h 9762"/>
                  <a:gd name="connsiteX26" fmla="*/ 4548 w 9704"/>
                  <a:gd name="connsiteY26" fmla="*/ 7664 h 9762"/>
                  <a:gd name="connsiteX27" fmla="*/ 4252 w 9704"/>
                  <a:gd name="connsiteY27" fmla="*/ 7664 h 9762"/>
                  <a:gd name="connsiteX28" fmla="*/ 3941 w 9704"/>
                  <a:gd name="connsiteY28" fmla="*/ 7664 h 9762"/>
                  <a:gd name="connsiteX29" fmla="*/ 4252 w 9704"/>
                  <a:gd name="connsiteY29" fmla="*/ 7439 h 9762"/>
                  <a:gd name="connsiteX30" fmla="*/ 3941 w 9704"/>
                  <a:gd name="connsiteY30" fmla="*/ 7439 h 9762"/>
                  <a:gd name="connsiteX31" fmla="*/ 3941 w 9704"/>
                  <a:gd name="connsiteY31" fmla="*/ 7200 h 9762"/>
                  <a:gd name="connsiteX32" fmla="*/ 3941 w 9704"/>
                  <a:gd name="connsiteY32" fmla="*/ 6971 h 9762"/>
                  <a:gd name="connsiteX33" fmla="*/ 3333 w 9704"/>
                  <a:gd name="connsiteY33" fmla="*/ 6971 h 9762"/>
                  <a:gd name="connsiteX34" fmla="*/ 3333 w 9704"/>
                  <a:gd name="connsiteY34" fmla="*/ 6735 h 9762"/>
                  <a:gd name="connsiteX35" fmla="*/ 3037 w 9704"/>
                  <a:gd name="connsiteY35" fmla="*/ 6510 h 9762"/>
                  <a:gd name="connsiteX36" fmla="*/ 2430 w 9704"/>
                  <a:gd name="connsiteY36" fmla="*/ 6267 h 9762"/>
                  <a:gd name="connsiteX37" fmla="*/ 2134 w 9704"/>
                  <a:gd name="connsiteY37" fmla="*/ 6267 h 9762"/>
                  <a:gd name="connsiteX38" fmla="*/ 1822 w 9704"/>
                  <a:gd name="connsiteY38" fmla="*/ 6044 h 9762"/>
                  <a:gd name="connsiteX39" fmla="*/ 1526 w 9704"/>
                  <a:gd name="connsiteY39" fmla="*/ 6044 h 9762"/>
                  <a:gd name="connsiteX40" fmla="*/ 1526 w 9704"/>
                  <a:gd name="connsiteY40" fmla="*/ 5806 h 9762"/>
                  <a:gd name="connsiteX41" fmla="*/ 1526 w 9704"/>
                  <a:gd name="connsiteY41" fmla="*/ 5578 h 9762"/>
                  <a:gd name="connsiteX42" fmla="*/ 1822 w 9704"/>
                  <a:gd name="connsiteY42" fmla="*/ 5340 h 9762"/>
                  <a:gd name="connsiteX43" fmla="*/ 1526 w 9704"/>
                  <a:gd name="connsiteY43" fmla="*/ 5113 h 9762"/>
                  <a:gd name="connsiteX44" fmla="*/ 1526 w 9704"/>
                  <a:gd name="connsiteY44" fmla="*/ 4876 h 9762"/>
                  <a:gd name="connsiteX45" fmla="*/ 1526 w 9704"/>
                  <a:gd name="connsiteY45" fmla="*/ 4649 h 9762"/>
                  <a:gd name="connsiteX46" fmla="*/ 1215 w 9704"/>
                  <a:gd name="connsiteY46" fmla="*/ 4411 h 9762"/>
                  <a:gd name="connsiteX47" fmla="*/ 1215 w 9704"/>
                  <a:gd name="connsiteY47" fmla="*/ 4183 h 9762"/>
                  <a:gd name="connsiteX48" fmla="*/ 1215 w 9704"/>
                  <a:gd name="connsiteY48" fmla="*/ 3945 h 9762"/>
                  <a:gd name="connsiteX49" fmla="*/ 607 w 9704"/>
                  <a:gd name="connsiteY49" fmla="*/ 3483 h 9762"/>
                  <a:gd name="connsiteX50" fmla="*/ 607 w 9704"/>
                  <a:gd name="connsiteY50" fmla="*/ 3253 h 9762"/>
                  <a:gd name="connsiteX51" fmla="*/ 919 w 9704"/>
                  <a:gd name="connsiteY51" fmla="*/ 3253 h 9762"/>
                  <a:gd name="connsiteX52" fmla="*/ 919 w 9704"/>
                  <a:gd name="connsiteY52" fmla="*/ 2792 h 9762"/>
                  <a:gd name="connsiteX53" fmla="*/ 1215 w 9704"/>
                  <a:gd name="connsiteY53" fmla="*/ 2792 h 9762"/>
                  <a:gd name="connsiteX54" fmla="*/ 919 w 9704"/>
                  <a:gd name="connsiteY54" fmla="*/ 2551 h 9762"/>
                  <a:gd name="connsiteX55" fmla="*/ 607 w 9704"/>
                  <a:gd name="connsiteY55" fmla="*/ 2325 h 9762"/>
                  <a:gd name="connsiteX56" fmla="*/ 607 w 9704"/>
                  <a:gd name="connsiteY56" fmla="*/ 2084 h 9762"/>
                  <a:gd name="connsiteX57" fmla="*/ 607 w 9704"/>
                  <a:gd name="connsiteY57" fmla="*/ 1858 h 9762"/>
                  <a:gd name="connsiteX58" fmla="*/ 607 w 9704"/>
                  <a:gd name="connsiteY58" fmla="*/ 1623 h 9762"/>
                  <a:gd name="connsiteX59" fmla="*/ 919 w 9704"/>
                  <a:gd name="connsiteY59" fmla="*/ 1858 h 9762"/>
                  <a:gd name="connsiteX60" fmla="*/ 919 w 9704"/>
                  <a:gd name="connsiteY60" fmla="*/ 1623 h 9762"/>
                  <a:gd name="connsiteX61" fmla="*/ 919 w 9704"/>
                  <a:gd name="connsiteY61" fmla="*/ 1394 h 9762"/>
                  <a:gd name="connsiteX62" fmla="*/ 919 w 9704"/>
                  <a:gd name="connsiteY62" fmla="*/ 1156 h 9762"/>
                  <a:gd name="connsiteX63" fmla="*/ 1215 w 9704"/>
                  <a:gd name="connsiteY63" fmla="*/ 1394 h 9762"/>
                  <a:gd name="connsiteX64" fmla="*/ 1526 w 9704"/>
                  <a:gd name="connsiteY64" fmla="*/ 1394 h 9762"/>
                  <a:gd name="connsiteX65" fmla="*/ 1822 w 9704"/>
                  <a:gd name="connsiteY65" fmla="*/ 1394 h 9762"/>
                  <a:gd name="connsiteX66" fmla="*/ 1822 w 9704"/>
                  <a:gd name="connsiteY66" fmla="*/ 1156 h 9762"/>
                  <a:gd name="connsiteX67" fmla="*/ 1526 w 9704"/>
                  <a:gd name="connsiteY67" fmla="*/ 1156 h 9762"/>
                  <a:gd name="connsiteX68" fmla="*/ 1215 w 9704"/>
                  <a:gd name="connsiteY68" fmla="*/ 1156 h 9762"/>
                  <a:gd name="connsiteX69" fmla="*/ 919 w 9704"/>
                  <a:gd name="connsiteY69" fmla="*/ 1156 h 9762"/>
                  <a:gd name="connsiteX70" fmla="*/ 607 w 9704"/>
                  <a:gd name="connsiteY70" fmla="*/ 1156 h 9762"/>
                  <a:gd name="connsiteX71" fmla="*/ 311 w 9704"/>
                  <a:gd name="connsiteY71" fmla="*/ 1156 h 9762"/>
                  <a:gd name="connsiteX72" fmla="*/ 311 w 9704"/>
                  <a:gd name="connsiteY72" fmla="*/ 931 h 9762"/>
                  <a:gd name="connsiteX73" fmla="*/ 311 w 9704"/>
                  <a:gd name="connsiteY73" fmla="*/ 692 h 9762"/>
                  <a:gd name="connsiteX74" fmla="*/ 311 w 9704"/>
                  <a:gd name="connsiteY74" fmla="*/ 464 h 9762"/>
                  <a:gd name="connsiteX75" fmla="*/ 0 w 9704"/>
                  <a:gd name="connsiteY75" fmla="*/ 0 h 9762"/>
                  <a:gd name="connsiteX0" fmla="*/ 1184 w 9680"/>
                  <a:gd name="connsiteY0" fmla="*/ 1766 h 9525"/>
                  <a:gd name="connsiteX1" fmla="*/ 5267 w 9680"/>
                  <a:gd name="connsiteY1" fmla="*/ 1802 h 9525"/>
                  <a:gd name="connsiteX2" fmla="*/ 9375 w 9680"/>
                  <a:gd name="connsiteY2" fmla="*/ 6424 h 9525"/>
                  <a:gd name="connsiteX3" fmla="*/ 9375 w 9680"/>
                  <a:gd name="connsiteY3" fmla="*/ 6666 h 9525"/>
                  <a:gd name="connsiteX4" fmla="*/ 9375 w 9680"/>
                  <a:gd name="connsiteY4" fmla="*/ 6901 h 9525"/>
                  <a:gd name="connsiteX5" fmla="*/ 9375 w 9680"/>
                  <a:gd name="connsiteY5" fmla="*/ 7145 h 9525"/>
                  <a:gd name="connsiteX6" fmla="*/ 9680 w 9680"/>
                  <a:gd name="connsiteY6" fmla="*/ 7376 h 9525"/>
                  <a:gd name="connsiteX7" fmla="*/ 9680 w 9680"/>
                  <a:gd name="connsiteY7" fmla="*/ 7620 h 9525"/>
                  <a:gd name="connsiteX8" fmla="*/ 9375 w 9680"/>
                  <a:gd name="connsiteY8" fmla="*/ 7851 h 9525"/>
                  <a:gd name="connsiteX9" fmla="*/ 9054 w 9680"/>
                  <a:gd name="connsiteY9" fmla="*/ 7851 h 9525"/>
                  <a:gd name="connsiteX10" fmla="*/ 9054 w 9680"/>
                  <a:gd name="connsiteY10" fmla="*/ 8099 h 9525"/>
                  <a:gd name="connsiteX11" fmla="*/ 9054 w 9680"/>
                  <a:gd name="connsiteY11" fmla="*/ 8326 h 9525"/>
                  <a:gd name="connsiteX12" fmla="*/ 8749 w 9680"/>
                  <a:gd name="connsiteY12" fmla="*/ 8572 h 9525"/>
                  <a:gd name="connsiteX13" fmla="*/ 8749 w 9680"/>
                  <a:gd name="connsiteY13" fmla="*/ 8804 h 9525"/>
                  <a:gd name="connsiteX14" fmla="*/ 8428 w 9680"/>
                  <a:gd name="connsiteY14" fmla="*/ 9049 h 9525"/>
                  <a:gd name="connsiteX15" fmla="*/ 8749 w 9680"/>
                  <a:gd name="connsiteY15" fmla="*/ 9049 h 9525"/>
                  <a:gd name="connsiteX16" fmla="*/ 8749 w 9680"/>
                  <a:gd name="connsiteY16" fmla="*/ 9293 h 9525"/>
                  <a:gd name="connsiteX17" fmla="*/ 8749 w 9680"/>
                  <a:gd name="connsiteY17" fmla="*/ 9525 h 9525"/>
                  <a:gd name="connsiteX18" fmla="*/ 8428 w 9680"/>
                  <a:gd name="connsiteY18" fmla="*/ 9525 h 9525"/>
                  <a:gd name="connsiteX19" fmla="*/ 4993 w 9680"/>
                  <a:gd name="connsiteY19" fmla="*/ 9049 h 9525"/>
                  <a:gd name="connsiteX20" fmla="*/ 4993 w 9680"/>
                  <a:gd name="connsiteY20" fmla="*/ 8804 h 9525"/>
                  <a:gd name="connsiteX21" fmla="*/ 4993 w 9680"/>
                  <a:gd name="connsiteY21" fmla="*/ 8572 h 9525"/>
                  <a:gd name="connsiteX22" fmla="*/ 4993 w 9680"/>
                  <a:gd name="connsiteY22" fmla="*/ 8099 h 9525"/>
                  <a:gd name="connsiteX23" fmla="*/ 4688 w 9680"/>
                  <a:gd name="connsiteY23" fmla="*/ 7851 h 9525"/>
                  <a:gd name="connsiteX24" fmla="*/ 4688 w 9680"/>
                  <a:gd name="connsiteY24" fmla="*/ 7620 h 9525"/>
                  <a:gd name="connsiteX25" fmla="*/ 4367 w 9680"/>
                  <a:gd name="connsiteY25" fmla="*/ 7620 h 9525"/>
                  <a:gd name="connsiteX26" fmla="*/ 4367 w 9680"/>
                  <a:gd name="connsiteY26" fmla="*/ 7376 h 9525"/>
                  <a:gd name="connsiteX27" fmla="*/ 4062 w 9680"/>
                  <a:gd name="connsiteY27" fmla="*/ 7376 h 9525"/>
                  <a:gd name="connsiteX28" fmla="*/ 3741 w 9680"/>
                  <a:gd name="connsiteY28" fmla="*/ 7376 h 9525"/>
                  <a:gd name="connsiteX29" fmla="*/ 4062 w 9680"/>
                  <a:gd name="connsiteY29" fmla="*/ 7145 h 9525"/>
                  <a:gd name="connsiteX30" fmla="*/ 3741 w 9680"/>
                  <a:gd name="connsiteY30" fmla="*/ 7145 h 9525"/>
                  <a:gd name="connsiteX31" fmla="*/ 3741 w 9680"/>
                  <a:gd name="connsiteY31" fmla="*/ 6901 h 9525"/>
                  <a:gd name="connsiteX32" fmla="*/ 3741 w 9680"/>
                  <a:gd name="connsiteY32" fmla="*/ 6666 h 9525"/>
                  <a:gd name="connsiteX33" fmla="*/ 3115 w 9680"/>
                  <a:gd name="connsiteY33" fmla="*/ 6666 h 9525"/>
                  <a:gd name="connsiteX34" fmla="*/ 3115 w 9680"/>
                  <a:gd name="connsiteY34" fmla="*/ 6424 h 9525"/>
                  <a:gd name="connsiteX35" fmla="*/ 2810 w 9680"/>
                  <a:gd name="connsiteY35" fmla="*/ 6194 h 9525"/>
                  <a:gd name="connsiteX36" fmla="*/ 2184 w 9680"/>
                  <a:gd name="connsiteY36" fmla="*/ 5945 h 9525"/>
                  <a:gd name="connsiteX37" fmla="*/ 1879 w 9680"/>
                  <a:gd name="connsiteY37" fmla="*/ 5945 h 9525"/>
                  <a:gd name="connsiteX38" fmla="*/ 1558 w 9680"/>
                  <a:gd name="connsiteY38" fmla="*/ 5716 h 9525"/>
                  <a:gd name="connsiteX39" fmla="*/ 1253 w 9680"/>
                  <a:gd name="connsiteY39" fmla="*/ 5716 h 9525"/>
                  <a:gd name="connsiteX40" fmla="*/ 1253 w 9680"/>
                  <a:gd name="connsiteY40" fmla="*/ 5473 h 9525"/>
                  <a:gd name="connsiteX41" fmla="*/ 1253 w 9680"/>
                  <a:gd name="connsiteY41" fmla="*/ 5239 h 9525"/>
                  <a:gd name="connsiteX42" fmla="*/ 1558 w 9680"/>
                  <a:gd name="connsiteY42" fmla="*/ 4995 h 9525"/>
                  <a:gd name="connsiteX43" fmla="*/ 1253 w 9680"/>
                  <a:gd name="connsiteY43" fmla="*/ 4763 h 9525"/>
                  <a:gd name="connsiteX44" fmla="*/ 1253 w 9680"/>
                  <a:gd name="connsiteY44" fmla="*/ 4520 h 9525"/>
                  <a:gd name="connsiteX45" fmla="*/ 1253 w 9680"/>
                  <a:gd name="connsiteY45" fmla="*/ 4287 h 9525"/>
                  <a:gd name="connsiteX46" fmla="*/ 932 w 9680"/>
                  <a:gd name="connsiteY46" fmla="*/ 4044 h 9525"/>
                  <a:gd name="connsiteX47" fmla="*/ 932 w 9680"/>
                  <a:gd name="connsiteY47" fmla="*/ 3810 h 9525"/>
                  <a:gd name="connsiteX48" fmla="*/ 932 w 9680"/>
                  <a:gd name="connsiteY48" fmla="*/ 3566 h 9525"/>
                  <a:gd name="connsiteX49" fmla="*/ 306 w 9680"/>
                  <a:gd name="connsiteY49" fmla="*/ 3093 h 9525"/>
                  <a:gd name="connsiteX50" fmla="*/ 306 w 9680"/>
                  <a:gd name="connsiteY50" fmla="*/ 2857 h 9525"/>
                  <a:gd name="connsiteX51" fmla="*/ 627 w 9680"/>
                  <a:gd name="connsiteY51" fmla="*/ 2857 h 9525"/>
                  <a:gd name="connsiteX52" fmla="*/ 627 w 9680"/>
                  <a:gd name="connsiteY52" fmla="*/ 2385 h 9525"/>
                  <a:gd name="connsiteX53" fmla="*/ 932 w 9680"/>
                  <a:gd name="connsiteY53" fmla="*/ 2385 h 9525"/>
                  <a:gd name="connsiteX54" fmla="*/ 627 w 9680"/>
                  <a:gd name="connsiteY54" fmla="*/ 2138 h 9525"/>
                  <a:gd name="connsiteX55" fmla="*/ 306 w 9680"/>
                  <a:gd name="connsiteY55" fmla="*/ 1907 h 9525"/>
                  <a:gd name="connsiteX56" fmla="*/ 306 w 9680"/>
                  <a:gd name="connsiteY56" fmla="*/ 1660 h 9525"/>
                  <a:gd name="connsiteX57" fmla="*/ 306 w 9680"/>
                  <a:gd name="connsiteY57" fmla="*/ 1428 h 9525"/>
                  <a:gd name="connsiteX58" fmla="*/ 306 w 9680"/>
                  <a:gd name="connsiteY58" fmla="*/ 1188 h 9525"/>
                  <a:gd name="connsiteX59" fmla="*/ 627 w 9680"/>
                  <a:gd name="connsiteY59" fmla="*/ 1428 h 9525"/>
                  <a:gd name="connsiteX60" fmla="*/ 627 w 9680"/>
                  <a:gd name="connsiteY60" fmla="*/ 1188 h 9525"/>
                  <a:gd name="connsiteX61" fmla="*/ 627 w 9680"/>
                  <a:gd name="connsiteY61" fmla="*/ 953 h 9525"/>
                  <a:gd name="connsiteX62" fmla="*/ 627 w 9680"/>
                  <a:gd name="connsiteY62" fmla="*/ 709 h 9525"/>
                  <a:gd name="connsiteX63" fmla="*/ 932 w 9680"/>
                  <a:gd name="connsiteY63" fmla="*/ 953 h 9525"/>
                  <a:gd name="connsiteX64" fmla="*/ 1253 w 9680"/>
                  <a:gd name="connsiteY64" fmla="*/ 953 h 9525"/>
                  <a:gd name="connsiteX65" fmla="*/ 1558 w 9680"/>
                  <a:gd name="connsiteY65" fmla="*/ 953 h 9525"/>
                  <a:gd name="connsiteX66" fmla="*/ 1558 w 9680"/>
                  <a:gd name="connsiteY66" fmla="*/ 709 h 9525"/>
                  <a:gd name="connsiteX67" fmla="*/ 1253 w 9680"/>
                  <a:gd name="connsiteY67" fmla="*/ 709 h 9525"/>
                  <a:gd name="connsiteX68" fmla="*/ 932 w 9680"/>
                  <a:gd name="connsiteY68" fmla="*/ 709 h 9525"/>
                  <a:gd name="connsiteX69" fmla="*/ 627 w 9680"/>
                  <a:gd name="connsiteY69" fmla="*/ 709 h 9525"/>
                  <a:gd name="connsiteX70" fmla="*/ 306 w 9680"/>
                  <a:gd name="connsiteY70" fmla="*/ 709 h 9525"/>
                  <a:gd name="connsiteX71" fmla="*/ 0 w 9680"/>
                  <a:gd name="connsiteY71" fmla="*/ 709 h 9525"/>
                  <a:gd name="connsiteX72" fmla="*/ 0 w 9680"/>
                  <a:gd name="connsiteY72" fmla="*/ 479 h 9525"/>
                  <a:gd name="connsiteX73" fmla="*/ 0 w 9680"/>
                  <a:gd name="connsiteY73" fmla="*/ 234 h 9525"/>
                  <a:gd name="connsiteX74" fmla="*/ 0 w 9680"/>
                  <a:gd name="connsiteY74" fmla="*/ 0 h 9525"/>
                  <a:gd name="connsiteX0" fmla="*/ 1223 w 10000"/>
                  <a:gd name="connsiteY0" fmla="*/ 1608 h 9754"/>
                  <a:gd name="connsiteX1" fmla="*/ 5441 w 10000"/>
                  <a:gd name="connsiteY1" fmla="*/ 1646 h 9754"/>
                  <a:gd name="connsiteX2" fmla="*/ 9685 w 10000"/>
                  <a:gd name="connsiteY2" fmla="*/ 6498 h 9754"/>
                  <a:gd name="connsiteX3" fmla="*/ 9685 w 10000"/>
                  <a:gd name="connsiteY3" fmla="*/ 6752 h 9754"/>
                  <a:gd name="connsiteX4" fmla="*/ 9685 w 10000"/>
                  <a:gd name="connsiteY4" fmla="*/ 6999 h 9754"/>
                  <a:gd name="connsiteX5" fmla="*/ 9685 w 10000"/>
                  <a:gd name="connsiteY5" fmla="*/ 7255 h 9754"/>
                  <a:gd name="connsiteX6" fmla="*/ 10000 w 10000"/>
                  <a:gd name="connsiteY6" fmla="*/ 7498 h 9754"/>
                  <a:gd name="connsiteX7" fmla="*/ 10000 w 10000"/>
                  <a:gd name="connsiteY7" fmla="*/ 7754 h 9754"/>
                  <a:gd name="connsiteX8" fmla="*/ 9685 w 10000"/>
                  <a:gd name="connsiteY8" fmla="*/ 7997 h 9754"/>
                  <a:gd name="connsiteX9" fmla="*/ 9353 w 10000"/>
                  <a:gd name="connsiteY9" fmla="*/ 7997 h 9754"/>
                  <a:gd name="connsiteX10" fmla="*/ 9353 w 10000"/>
                  <a:gd name="connsiteY10" fmla="*/ 8257 h 9754"/>
                  <a:gd name="connsiteX11" fmla="*/ 9353 w 10000"/>
                  <a:gd name="connsiteY11" fmla="*/ 8495 h 9754"/>
                  <a:gd name="connsiteX12" fmla="*/ 9038 w 10000"/>
                  <a:gd name="connsiteY12" fmla="*/ 8753 h 9754"/>
                  <a:gd name="connsiteX13" fmla="*/ 9038 w 10000"/>
                  <a:gd name="connsiteY13" fmla="*/ 8997 h 9754"/>
                  <a:gd name="connsiteX14" fmla="*/ 8707 w 10000"/>
                  <a:gd name="connsiteY14" fmla="*/ 9254 h 9754"/>
                  <a:gd name="connsiteX15" fmla="*/ 9038 w 10000"/>
                  <a:gd name="connsiteY15" fmla="*/ 9254 h 9754"/>
                  <a:gd name="connsiteX16" fmla="*/ 9038 w 10000"/>
                  <a:gd name="connsiteY16" fmla="*/ 9510 h 9754"/>
                  <a:gd name="connsiteX17" fmla="*/ 9038 w 10000"/>
                  <a:gd name="connsiteY17" fmla="*/ 9754 h 9754"/>
                  <a:gd name="connsiteX18" fmla="*/ 8707 w 10000"/>
                  <a:gd name="connsiteY18" fmla="*/ 9754 h 9754"/>
                  <a:gd name="connsiteX19" fmla="*/ 5158 w 10000"/>
                  <a:gd name="connsiteY19" fmla="*/ 9254 h 9754"/>
                  <a:gd name="connsiteX20" fmla="*/ 5158 w 10000"/>
                  <a:gd name="connsiteY20" fmla="*/ 8997 h 9754"/>
                  <a:gd name="connsiteX21" fmla="*/ 5158 w 10000"/>
                  <a:gd name="connsiteY21" fmla="*/ 8753 h 9754"/>
                  <a:gd name="connsiteX22" fmla="*/ 5158 w 10000"/>
                  <a:gd name="connsiteY22" fmla="*/ 8257 h 9754"/>
                  <a:gd name="connsiteX23" fmla="*/ 4843 w 10000"/>
                  <a:gd name="connsiteY23" fmla="*/ 7997 h 9754"/>
                  <a:gd name="connsiteX24" fmla="*/ 4843 w 10000"/>
                  <a:gd name="connsiteY24" fmla="*/ 7754 h 9754"/>
                  <a:gd name="connsiteX25" fmla="*/ 4511 w 10000"/>
                  <a:gd name="connsiteY25" fmla="*/ 7754 h 9754"/>
                  <a:gd name="connsiteX26" fmla="*/ 4511 w 10000"/>
                  <a:gd name="connsiteY26" fmla="*/ 7498 h 9754"/>
                  <a:gd name="connsiteX27" fmla="*/ 4196 w 10000"/>
                  <a:gd name="connsiteY27" fmla="*/ 7498 h 9754"/>
                  <a:gd name="connsiteX28" fmla="*/ 3865 w 10000"/>
                  <a:gd name="connsiteY28" fmla="*/ 7498 h 9754"/>
                  <a:gd name="connsiteX29" fmla="*/ 4196 w 10000"/>
                  <a:gd name="connsiteY29" fmla="*/ 7255 h 9754"/>
                  <a:gd name="connsiteX30" fmla="*/ 3865 w 10000"/>
                  <a:gd name="connsiteY30" fmla="*/ 7255 h 9754"/>
                  <a:gd name="connsiteX31" fmla="*/ 3865 w 10000"/>
                  <a:gd name="connsiteY31" fmla="*/ 6999 h 9754"/>
                  <a:gd name="connsiteX32" fmla="*/ 3865 w 10000"/>
                  <a:gd name="connsiteY32" fmla="*/ 6752 h 9754"/>
                  <a:gd name="connsiteX33" fmla="*/ 3218 w 10000"/>
                  <a:gd name="connsiteY33" fmla="*/ 6752 h 9754"/>
                  <a:gd name="connsiteX34" fmla="*/ 3218 w 10000"/>
                  <a:gd name="connsiteY34" fmla="*/ 6498 h 9754"/>
                  <a:gd name="connsiteX35" fmla="*/ 2903 w 10000"/>
                  <a:gd name="connsiteY35" fmla="*/ 6257 h 9754"/>
                  <a:gd name="connsiteX36" fmla="*/ 2256 w 10000"/>
                  <a:gd name="connsiteY36" fmla="*/ 5995 h 9754"/>
                  <a:gd name="connsiteX37" fmla="*/ 1941 w 10000"/>
                  <a:gd name="connsiteY37" fmla="*/ 5995 h 9754"/>
                  <a:gd name="connsiteX38" fmla="*/ 1610 w 10000"/>
                  <a:gd name="connsiteY38" fmla="*/ 5755 h 9754"/>
                  <a:gd name="connsiteX39" fmla="*/ 1294 w 10000"/>
                  <a:gd name="connsiteY39" fmla="*/ 5755 h 9754"/>
                  <a:gd name="connsiteX40" fmla="*/ 1294 w 10000"/>
                  <a:gd name="connsiteY40" fmla="*/ 5500 h 9754"/>
                  <a:gd name="connsiteX41" fmla="*/ 1294 w 10000"/>
                  <a:gd name="connsiteY41" fmla="*/ 5254 h 9754"/>
                  <a:gd name="connsiteX42" fmla="*/ 1610 w 10000"/>
                  <a:gd name="connsiteY42" fmla="*/ 4998 h 9754"/>
                  <a:gd name="connsiteX43" fmla="*/ 1294 w 10000"/>
                  <a:gd name="connsiteY43" fmla="*/ 4755 h 9754"/>
                  <a:gd name="connsiteX44" fmla="*/ 1294 w 10000"/>
                  <a:gd name="connsiteY44" fmla="*/ 4499 h 9754"/>
                  <a:gd name="connsiteX45" fmla="*/ 1294 w 10000"/>
                  <a:gd name="connsiteY45" fmla="*/ 4255 h 9754"/>
                  <a:gd name="connsiteX46" fmla="*/ 963 w 10000"/>
                  <a:gd name="connsiteY46" fmla="*/ 4000 h 9754"/>
                  <a:gd name="connsiteX47" fmla="*/ 963 w 10000"/>
                  <a:gd name="connsiteY47" fmla="*/ 3754 h 9754"/>
                  <a:gd name="connsiteX48" fmla="*/ 963 w 10000"/>
                  <a:gd name="connsiteY48" fmla="*/ 3498 h 9754"/>
                  <a:gd name="connsiteX49" fmla="*/ 316 w 10000"/>
                  <a:gd name="connsiteY49" fmla="*/ 3001 h 9754"/>
                  <a:gd name="connsiteX50" fmla="*/ 316 w 10000"/>
                  <a:gd name="connsiteY50" fmla="*/ 2753 h 9754"/>
                  <a:gd name="connsiteX51" fmla="*/ 648 w 10000"/>
                  <a:gd name="connsiteY51" fmla="*/ 2753 h 9754"/>
                  <a:gd name="connsiteX52" fmla="*/ 648 w 10000"/>
                  <a:gd name="connsiteY52" fmla="*/ 2258 h 9754"/>
                  <a:gd name="connsiteX53" fmla="*/ 963 w 10000"/>
                  <a:gd name="connsiteY53" fmla="*/ 2258 h 9754"/>
                  <a:gd name="connsiteX54" fmla="*/ 648 w 10000"/>
                  <a:gd name="connsiteY54" fmla="*/ 1999 h 9754"/>
                  <a:gd name="connsiteX55" fmla="*/ 316 w 10000"/>
                  <a:gd name="connsiteY55" fmla="*/ 1756 h 9754"/>
                  <a:gd name="connsiteX56" fmla="*/ 316 w 10000"/>
                  <a:gd name="connsiteY56" fmla="*/ 1497 h 9754"/>
                  <a:gd name="connsiteX57" fmla="*/ 316 w 10000"/>
                  <a:gd name="connsiteY57" fmla="*/ 1253 h 9754"/>
                  <a:gd name="connsiteX58" fmla="*/ 316 w 10000"/>
                  <a:gd name="connsiteY58" fmla="*/ 1001 h 9754"/>
                  <a:gd name="connsiteX59" fmla="*/ 648 w 10000"/>
                  <a:gd name="connsiteY59" fmla="*/ 1253 h 9754"/>
                  <a:gd name="connsiteX60" fmla="*/ 648 w 10000"/>
                  <a:gd name="connsiteY60" fmla="*/ 1001 h 9754"/>
                  <a:gd name="connsiteX61" fmla="*/ 648 w 10000"/>
                  <a:gd name="connsiteY61" fmla="*/ 755 h 9754"/>
                  <a:gd name="connsiteX62" fmla="*/ 648 w 10000"/>
                  <a:gd name="connsiteY62" fmla="*/ 498 h 9754"/>
                  <a:gd name="connsiteX63" fmla="*/ 963 w 10000"/>
                  <a:gd name="connsiteY63" fmla="*/ 755 h 9754"/>
                  <a:gd name="connsiteX64" fmla="*/ 1294 w 10000"/>
                  <a:gd name="connsiteY64" fmla="*/ 755 h 9754"/>
                  <a:gd name="connsiteX65" fmla="*/ 1610 w 10000"/>
                  <a:gd name="connsiteY65" fmla="*/ 755 h 9754"/>
                  <a:gd name="connsiteX66" fmla="*/ 1610 w 10000"/>
                  <a:gd name="connsiteY66" fmla="*/ 498 h 9754"/>
                  <a:gd name="connsiteX67" fmla="*/ 1294 w 10000"/>
                  <a:gd name="connsiteY67" fmla="*/ 498 h 9754"/>
                  <a:gd name="connsiteX68" fmla="*/ 963 w 10000"/>
                  <a:gd name="connsiteY68" fmla="*/ 498 h 9754"/>
                  <a:gd name="connsiteX69" fmla="*/ 648 w 10000"/>
                  <a:gd name="connsiteY69" fmla="*/ 498 h 9754"/>
                  <a:gd name="connsiteX70" fmla="*/ 316 w 10000"/>
                  <a:gd name="connsiteY70" fmla="*/ 498 h 9754"/>
                  <a:gd name="connsiteX71" fmla="*/ 0 w 10000"/>
                  <a:gd name="connsiteY71" fmla="*/ 498 h 9754"/>
                  <a:gd name="connsiteX72" fmla="*/ 0 w 10000"/>
                  <a:gd name="connsiteY72" fmla="*/ 257 h 9754"/>
                  <a:gd name="connsiteX73" fmla="*/ 0 w 10000"/>
                  <a:gd name="connsiteY73" fmla="*/ 0 h 9754"/>
                  <a:gd name="connsiteX0" fmla="*/ 1223 w 10000"/>
                  <a:gd name="connsiteY0" fmla="*/ 1386 h 9737"/>
                  <a:gd name="connsiteX1" fmla="*/ 5441 w 10000"/>
                  <a:gd name="connsiteY1" fmla="*/ 1425 h 9737"/>
                  <a:gd name="connsiteX2" fmla="*/ 9685 w 10000"/>
                  <a:gd name="connsiteY2" fmla="*/ 6399 h 9737"/>
                  <a:gd name="connsiteX3" fmla="*/ 9685 w 10000"/>
                  <a:gd name="connsiteY3" fmla="*/ 6659 h 9737"/>
                  <a:gd name="connsiteX4" fmla="*/ 9685 w 10000"/>
                  <a:gd name="connsiteY4" fmla="*/ 6913 h 9737"/>
                  <a:gd name="connsiteX5" fmla="*/ 9685 w 10000"/>
                  <a:gd name="connsiteY5" fmla="*/ 7175 h 9737"/>
                  <a:gd name="connsiteX6" fmla="*/ 10000 w 10000"/>
                  <a:gd name="connsiteY6" fmla="*/ 7424 h 9737"/>
                  <a:gd name="connsiteX7" fmla="*/ 10000 w 10000"/>
                  <a:gd name="connsiteY7" fmla="*/ 7687 h 9737"/>
                  <a:gd name="connsiteX8" fmla="*/ 9685 w 10000"/>
                  <a:gd name="connsiteY8" fmla="*/ 7936 h 9737"/>
                  <a:gd name="connsiteX9" fmla="*/ 9353 w 10000"/>
                  <a:gd name="connsiteY9" fmla="*/ 7936 h 9737"/>
                  <a:gd name="connsiteX10" fmla="*/ 9353 w 10000"/>
                  <a:gd name="connsiteY10" fmla="*/ 8202 h 9737"/>
                  <a:gd name="connsiteX11" fmla="*/ 9353 w 10000"/>
                  <a:gd name="connsiteY11" fmla="*/ 8446 h 9737"/>
                  <a:gd name="connsiteX12" fmla="*/ 9038 w 10000"/>
                  <a:gd name="connsiteY12" fmla="*/ 8711 h 9737"/>
                  <a:gd name="connsiteX13" fmla="*/ 9038 w 10000"/>
                  <a:gd name="connsiteY13" fmla="*/ 8961 h 9737"/>
                  <a:gd name="connsiteX14" fmla="*/ 8707 w 10000"/>
                  <a:gd name="connsiteY14" fmla="*/ 9224 h 9737"/>
                  <a:gd name="connsiteX15" fmla="*/ 9038 w 10000"/>
                  <a:gd name="connsiteY15" fmla="*/ 9224 h 9737"/>
                  <a:gd name="connsiteX16" fmla="*/ 9038 w 10000"/>
                  <a:gd name="connsiteY16" fmla="*/ 9487 h 9737"/>
                  <a:gd name="connsiteX17" fmla="*/ 9038 w 10000"/>
                  <a:gd name="connsiteY17" fmla="*/ 9737 h 9737"/>
                  <a:gd name="connsiteX18" fmla="*/ 8707 w 10000"/>
                  <a:gd name="connsiteY18" fmla="*/ 9737 h 9737"/>
                  <a:gd name="connsiteX19" fmla="*/ 5158 w 10000"/>
                  <a:gd name="connsiteY19" fmla="*/ 9224 h 9737"/>
                  <a:gd name="connsiteX20" fmla="*/ 5158 w 10000"/>
                  <a:gd name="connsiteY20" fmla="*/ 8961 h 9737"/>
                  <a:gd name="connsiteX21" fmla="*/ 5158 w 10000"/>
                  <a:gd name="connsiteY21" fmla="*/ 8711 h 9737"/>
                  <a:gd name="connsiteX22" fmla="*/ 5158 w 10000"/>
                  <a:gd name="connsiteY22" fmla="*/ 8202 h 9737"/>
                  <a:gd name="connsiteX23" fmla="*/ 4843 w 10000"/>
                  <a:gd name="connsiteY23" fmla="*/ 7936 h 9737"/>
                  <a:gd name="connsiteX24" fmla="*/ 4843 w 10000"/>
                  <a:gd name="connsiteY24" fmla="*/ 7687 h 9737"/>
                  <a:gd name="connsiteX25" fmla="*/ 4511 w 10000"/>
                  <a:gd name="connsiteY25" fmla="*/ 7687 h 9737"/>
                  <a:gd name="connsiteX26" fmla="*/ 4511 w 10000"/>
                  <a:gd name="connsiteY26" fmla="*/ 7424 h 9737"/>
                  <a:gd name="connsiteX27" fmla="*/ 4196 w 10000"/>
                  <a:gd name="connsiteY27" fmla="*/ 7424 h 9737"/>
                  <a:gd name="connsiteX28" fmla="*/ 3865 w 10000"/>
                  <a:gd name="connsiteY28" fmla="*/ 7424 h 9737"/>
                  <a:gd name="connsiteX29" fmla="*/ 4196 w 10000"/>
                  <a:gd name="connsiteY29" fmla="*/ 7175 h 9737"/>
                  <a:gd name="connsiteX30" fmla="*/ 3865 w 10000"/>
                  <a:gd name="connsiteY30" fmla="*/ 7175 h 9737"/>
                  <a:gd name="connsiteX31" fmla="*/ 3865 w 10000"/>
                  <a:gd name="connsiteY31" fmla="*/ 6913 h 9737"/>
                  <a:gd name="connsiteX32" fmla="*/ 3865 w 10000"/>
                  <a:gd name="connsiteY32" fmla="*/ 6659 h 9737"/>
                  <a:gd name="connsiteX33" fmla="*/ 3218 w 10000"/>
                  <a:gd name="connsiteY33" fmla="*/ 6659 h 9737"/>
                  <a:gd name="connsiteX34" fmla="*/ 3218 w 10000"/>
                  <a:gd name="connsiteY34" fmla="*/ 6399 h 9737"/>
                  <a:gd name="connsiteX35" fmla="*/ 2903 w 10000"/>
                  <a:gd name="connsiteY35" fmla="*/ 6152 h 9737"/>
                  <a:gd name="connsiteX36" fmla="*/ 2256 w 10000"/>
                  <a:gd name="connsiteY36" fmla="*/ 5883 h 9737"/>
                  <a:gd name="connsiteX37" fmla="*/ 1941 w 10000"/>
                  <a:gd name="connsiteY37" fmla="*/ 5883 h 9737"/>
                  <a:gd name="connsiteX38" fmla="*/ 1610 w 10000"/>
                  <a:gd name="connsiteY38" fmla="*/ 5637 h 9737"/>
                  <a:gd name="connsiteX39" fmla="*/ 1294 w 10000"/>
                  <a:gd name="connsiteY39" fmla="*/ 5637 h 9737"/>
                  <a:gd name="connsiteX40" fmla="*/ 1294 w 10000"/>
                  <a:gd name="connsiteY40" fmla="*/ 5376 h 9737"/>
                  <a:gd name="connsiteX41" fmla="*/ 1294 w 10000"/>
                  <a:gd name="connsiteY41" fmla="*/ 5124 h 9737"/>
                  <a:gd name="connsiteX42" fmla="*/ 1610 w 10000"/>
                  <a:gd name="connsiteY42" fmla="*/ 4861 h 9737"/>
                  <a:gd name="connsiteX43" fmla="*/ 1294 w 10000"/>
                  <a:gd name="connsiteY43" fmla="*/ 4612 h 9737"/>
                  <a:gd name="connsiteX44" fmla="*/ 1294 w 10000"/>
                  <a:gd name="connsiteY44" fmla="*/ 4349 h 9737"/>
                  <a:gd name="connsiteX45" fmla="*/ 1294 w 10000"/>
                  <a:gd name="connsiteY45" fmla="*/ 4099 h 9737"/>
                  <a:gd name="connsiteX46" fmla="*/ 963 w 10000"/>
                  <a:gd name="connsiteY46" fmla="*/ 3838 h 9737"/>
                  <a:gd name="connsiteX47" fmla="*/ 963 w 10000"/>
                  <a:gd name="connsiteY47" fmla="*/ 3586 h 9737"/>
                  <a:gd name="connsiteX48" fmla="*/ 963 w 10000"/>
                  <a:gd name="connsiteY48" fmla="*/ 3323 h 9737"/>
                  <a:gd name="connsiteX49" fmla="*/ 316 w 10000"/>
                  <a:gd name="connsiteY49" fmla="*/ 2814 h 9737"/>
                  <a:gd name="connsiteX50" fmla="*/ 316 w 10000"/>
                  <a:gd name="connsiteY50" fmla="*/ 2559 h 9737"/>
                  <a:gd name="connsiteX51" fmla="*/ 648 w 10000"/>
                  <a:gd name="connsiteY51" fmla="*/ 2559 h 9737"/>
                  <a:gd name="connsiteX52" fmla="*/ 648 w 10000"/>
                  <a:gd name="connsiteY52" fmla="*/ 2052 h 9737"/>
                  <a:gd name="connsiteX53" fmla="*/ 963 w 10000"/>
                  <a:gd name="connsiteY53" fmla="*/ 2052 h 9737"/>
                  <a:gd name="connsiteX54" fmla="*/ 648 w 10000"/>
                  <a:gd name="connsiteY54" fmla="*/ 1786 h 9737"/>
                  <a:gd name="connsiteX55" fmla="*/ 316 w 10000"/>
                  <a:gd name="connsiteY55" fmla="*/ 1537 h 9737"/>
                  <a:gd name="connsiteX56" fmla="*/ 316 w 10000"/>
                  <a:gd name="connsiteY56" fmla="*/ 1272 h 9737"/>
                  <a:gd name="connsiteX57" fmla="*/ 316 w 10000"/>
                  <a:gd name="connsiteY57" fmla="*/ 1022 h 9737"/>
                  <a:gd name="connsiteX58" fmla="*/ 316 w 10000"/>
                  <a:gd name="connsiteY58" fmla="*/ 763 h 9737"/>
                  <a:gd name="connsiteX59" fmla="*/ 648 w 10000"/>
                  <a:gd name="connsiteY59" fmla="*/ 1022 h 9737"/>
                  <a:gd name="connsiteX60" fmla="*/ 648 w 10000"/>
                  <a:gd name="connsiteY60" fmla="*/ 763 h 9737"/>
                  <a:gd name="connsiteX61" fmla="*/ 648 w 10000"/>
                  <a:gd name="connsiteY61" fmla="*/ 511 h 9737"/>
                  <a:gd name="connsiteX62" fmla="*/ 648 w 10000"/>
                  <a:gd name="connsiteY62" fmla="*/ 248 h 9737"/>
                  <a:gd name="connsiteX63" fmla="*/ 963 w 10000"/>
                  <a:gd name="connsiteY63" fmla="*/ 511 h 9737"/>
                  <a:gd name="connsiteX64" fmla="*/ 1294 w 10000"/>
                  <a:gd name="connsiteY64" fmla="*/ 511 h 9737"/>
                  <a:gd name="connsiteX65" fmla="*/ 1610 w 10000"/>
                  <a:gd name="connsiteY65" fmla="*/ 511 h 9737"/>
                  <a:gd name="connsiteX66" fmla="*/ 1610 w 10000"/>
                  <a:gd name="connsiteY66" fmla="*/ 248 h 9737"/>
                  <a:gd name="connsiteX67" fmla="*/ 1294 w 10000"/>
                  <a:gd name="connsiteY67" fmla="*/ 248 h 9737"/>
                  <a:gd name="connsiteX68" fmla="*/ 963 w 10000"/>
                  <a:gd name="connsiteY68" fmla="*/ 248 h 9737"/>
                  <a:gd name="connsiteX69" fmla="*/ 648 w 10000"/>
                  <a:gd name="connsiteY69" fmla="*/ 248 h 9737"/>
                  <a:gd name="connsiteX70" fmla="*/ 316 w 10000"/>
                  <a:gd name="connsiteY70" fmla="*/ 248 h 9737"/>
                  <a:gd name="connsiteX71" fmla="*/ 0 w 10000"/>
                  <a:gd name="connsiteY71" fmla="*/ 248 h 9737"/>
                  <a:gd name="connsiteX72" fmla="*/ 0 w 10000"/>
                  <a:gd name="connsiteY72" fmla="*/ 0 h 9737"/>
                  <a:gd name="connsiteX0" fmla="*/ 1223 w 10000"/>
                  <a:gd name="connsiteY0" fmla="*/ 1168 h 9745"/>
                  <a:gd name="connsiteX1" fmla="*/ 5441 w 10000"/>
                  <a:gd name="connsiteY1" fmla="*/ 1208 h 9745"/>
                  <a:gd name="connsiteX2" fmla="*/ 9685 w 10000"/>
                  <a:gd name="connsiteY2" fmla="*/ 6317 h 9745"/>
                  <a:gd name="connsiteX3" fmla="*/ 9685 w 10000"/>
                  <a:gd name="connsiteY3" fmla="*/ 6584 h 9745"/>
                  <a:gd name="connsiteX4" fmla="*/ 9685 w 10000"/>
                  <a:gd name="connsiteY4" fmla="*/ 6845 h 9745"/>
                  <a:gd name="connsiteX5" fmla="*/ 9685 w 10000"/>
                  <a:gd name="connsiteY5" fmla="*/ 7114 h 9745"/>
                  <a:gd name="connsiteX6" fmla="*/ 10000 w 10000"/>
                  <a:gd name="connsiteY6" fmla="*/ 7370 h 9745"/>
                  <a:gd name="connsiteX7" fmla="*/ 10000 w 10000"/>
                  <a:gd name="connsiteY7" fmla="*/ 7640 h 9745"/>
                  <a:gd name="connsiteX8" fmla="*/ 9685 w 10000"/>
                  <a:gd name="connsiteY8" fmla="*/ 7895 h 9745"/>
                  <a:gd name="connsiteX9" fmla="*/ 9353 w 10000"/>
                  <a:gd name="connsiteY9" fmla="*/ 7895 h 9745"/>
                  <a:gd name="connsiteX10" fmla="*/ 9353 w 10000"/>
                  <a:gd name="connsiteY10" fmla="*/ 8169 h 9745"/>
                  <a:gd name="connsiteX11" fmla="*/ 9353 w 10000"/>
                  <a:gd name="connsiteY11" fmla="*/ 8419 h 9745"/>
                  <a:gd name="connsiteX12" fmla="*/ 9038 w 10000"/>
                  <a:gd name="connsiteY12" fmla="*/ 8691 h 9745"/>
                  <a:gd name="connsiteX13" fmla="*/ 9038 w 10000"/>
                  <a:gd name="connsiteY13" fmla="*/ 8948 h 9745"/>
                  <a:gd name="connsiteX14" fmla="*/ 8707 w 10000"/>
                  <a:gd name="connsiteY14" fmla="*/ 9218 h 9745"/>
                  <a:gd name="connsiteX15" fmla="*/ 9038 w 10000"/>
                  <a:gd name="connsiteY15" fmla="*/ 9218 h 9745"/>
                  <a:gd name="connsiteX16" fmla="*/ 9038 w 10000"/>
                  <a:gd name="connsiteY16" fmla="*/ 9488 h 9745"/>
                  <a:gd name="connsiteX17" fmla="*/ 9038 w 10000"/>
                  <a:gd name="connsiteY17" fmla="*/ 9745 h 9745"/>
                  <a:gd name="connsiteX18" fmla="*/ 8707 w 10000"/>
                  <a:gd name="connsiteY18" fmla="*/ 9745 h 9745"/>
                  <a:gd name="connsiteX19" fmla="*/ 5158 w 10000"/>
                  <a:gd name="connsiteY19" fmla="*/ 9218 h 9745"/>
                  <a:gd name="connsiteX20" fmla="*/ 5158 w 10000"/>
                  <a:gd name="connsiteY20" fmla="*/ 8948 h 9745"/>
                  <a:gd name="connsiteX21" fmla="*/ 5158 w 10000"/>
                  <a:gd name="connsiteY21" fmla="*/ 8691 h 9745"/>
                  <a:gd name="connsiteX22" fmla="*/ 5158 w 10000"/>
                  <a:gd name="connsiteY22" fmla="*/ 8169 h 9745"/>
                  <a:gd name="connsiteX23" fmla="*/ 4843 w 10000"/>
                  <a:gd name="connsiteY23" fmla="*/ 7895 h 9745"/>
                  <a:gd name="connsiteX24" fmla="*/ 4843 w 10000"/>
                  <a:gd name="connsiteY24" fmla="*/ 7640 h 9745"/>
                  <a:gd name="connsiteX25" fmla="*/ 4511 w 10000"/>
                  <a:gd name="connsiteY25" fmla="*/ 7640 h 9745"/>
                  <a:gd name="connsiteX26" fmla="*/ 4511 w 10000"/>
                  <a:gd name="connsiteY26" fmla="*/ 7370 h 9745"/>
                  <a:gd name="connsiteX27" fmla="*/ 4196 w 10000"/>
                  <a:gd name="connsiteY27" fmla="*/ 7370 h 9745"/>
                  <a:gd name="connsiteX28" fmla="*/ 3865 w 10000"/>
                  <a:gd name="connsiteY28" fmla="*/ 7370 h 9745"/>
                  <a:gd name="connsiteX29" fmla="*/ 4196 w 10000"/>
                  <a:gd name="connsiteY29" fmla="*/ 7114 h 9745"/>
                  <a:gd name="connsiteX30" fmla="*/ 3865 w 10000"/>
                  <a:gd name="connsiteY30" fmla="*/ 7114 h 9745"/>
                  <a:gd name="connsiteX31" fmla="*/ 3865 w 10000"/>
                  <a:gd name="connsiteY31" fmla="*/ 6845 h 9745"/>
                  <a:gd name="connsiteX32" fmla="*/ 3865 w 10000"/>
                  <a:gd name="connsiteY32" fmla="*/ 6584 h 9745"/>
                  <a:gd name="connsiteX33" fmla="*/ 3218 w 10000"/>
                  <a:gd name="connsiteY33" fmla="*/ 6584 h 9745"/>
                  <a:gd name="connsiteX34" fmla="*/ 3218 w 10000"/>
                  <a:gd name="connsiteY34" fmla="*/ 6317 h 9745"/>
                  <a:gd name="connsiteX35" fmla="*/ 2903 w 10000"/>
                  <a:gd name="connsiteY35" fmla="*/ 6063 h 9745"/>
                  <a:gd name="connsiteX36" fmla="*/ 2256 w 10000"/>
                  <a:gd name="connsiteY36" fmla="*/ 5787 h 9745"/>
                  <a:gd name="connsiteX37" fmla="*/ 1941 w 10000"/>
                  <a:gd name="connsiteY37" fmla="*/ 5787 h 9745"/>
                  <a:gd name="connsiteX38" fmla="*/ 1610 w 10000"/>
                  <a:gd name="connsiteY38" fmla="*/ 5534 h 9745"/>
                  <a:gd name="connsiteX39" fmla="*/ 1294 w 10000"/>
                  <a:gd name="connsiteY39" fmla="*/ 5534 h 9745"/>
                  <a:gd name="connsiteX40" fmla="*/ 1294 w 10000"/>
                  <a:gd name="connsiteY40" fmla="*/ 5266 h 9745"/>
                  <a:gd name="connsiteX41" fmla="*/ 1294 w 10000"/>
                  <a:gd name="connsiteY41" fmla="*/ 5007 h 9745"/>
                  <a:gd name="connsiteX42" fmla="*/ 1610 w 10000"/>
                  <a:gd name="connsiteY42" fmla="*/ 4737 h 9745"/>
                  <a:gd name="connsiteX43" fmla="*/ 1294 w 10000"/>
                  <a:gd name="connsiteY43" fmla="*/ 4482 h 9745"/>
                  <a:gd name="connsiteX44" fmla="*/ 1294 w 10000"/>
                  <a:gd name="connsiteY44" fmla="*/ 4211 h 9745"/>
                  <a:gd name="connsiteX45" fmla="*/ 1294 w 10000"/>
                  <a:gd name="connsiteY45" fmla="*/ 3955 h 9745"/>
                  <a:gd name="connsiteX46" fmla="*/ 963 w 10000"/>
                  <a:gd name="connsiteY46" fmla="*/ 3687 h 9745"/>
                  <a:gd name="connsiteX47" fmla="*/ 963 w 10000"/>
                  <a:gd name="connsiteY47" fmla="*/ 3428 h 9745"/>
                  <a:gd name="connsiteX48" fmla="*/ 963 w 10000"/>
                  <a:gd name="connsiteY48" fmla="*/ 3158 h 9745"/>
                  <a:gd name="connsiteX49" fmla="*/ 316 w 10000"/>
                  <a:gd name="connsiteY49" fmla="*/ 2635 h 9745"/>
                  <a:gd name="connsiteX50" fmla="*/ 316 w 10000"/>
                  <a:gd name="connsiteY50" fmla="*/ 2373 h 9745"/>
                  <a:gd name="connsiteX51" fmla="*/ 648 w 10000"/>
                  <a:gd name="connsiteY51" fmla="*/ 2373 h 9745"/>
                  <a:gd name="connsiteX52" fmla="*/ 648 w 10000"/>
                  <a:gd name="connsiteY52" fmla="*/ 1852 h 9745"/>
                  <a:gd name="connsiteX53" fmla="*/ 963 w 10000"/>
                  <a:gd name="connsiteY53" fmla="*/ 1852 h 9745"/>
                  <a:gd name="connsiteX54" fmla="*/ 648 w 10000"/>
                  <a:gd name="connsiteY54" fmla="*/ 1579 h 9745"/>
                  <a:gd name="connsiteX55" fmla="*/ 316 w 10000"/>
                  <a:gd name="connsiteY55" fmla="*/ 1324 h 9745"/>
                  <a:gd name="connsiteX56" fmla="*/ 316 w 10000"/>
                  <a:gd name="connsiteY56" fmla="*/ 1051 h 9745"/>
                  <a:gd name="connsiteX57" fmla="*/ 316 w 10000"/>
                  <a:gd name="connsiteY57" fmla="*/ 795 h 9745"/>
                  <a:gd name="connsiteX58" fmla="*/ 316 w 10000"/>
                  <a:gd name="connsiteY58" fmla="*/ 529 h 9745"/>
                  <a:gd name="connsiteX59" fmla="*/ 648 w 10000"/>
                  <a:gd name="connsiteY59" fmla="*/ 795 h 9745"/>
                  <a:gd name="connsiteX60" fmla="*/ 648 w 10000"/>
                  <a:gd name="connsiteY60" fmla="*/ 529 h 9745"/>
                  <a:gd name="connsiteX61" fmla="*/ 648 w 10000"/>
                  <a:gd name="connsiteY61" fmla="*/ 270 h 9745"/>
                  <a:gd name="connsiteX62" fmla="*/ 648 w 10000"/>
                  <a:gd name="connsiteY62" fmla="*/ 0 h 9745"/>
                  <a:gd name="connsiteX63" fmla="*/ 963 w 10000"/>
                  <a:gd name="connsiteY63" fmla="*/ 270 h 9745"/>
                  <a:gd name="connsiteX64" fmla="*/ 1294 w 10000"/>
                  <a:gd name="connsiteY64" fmla="*/ 270 h 9745"/>
                  <a:gd name="connsiteX65" fmla="*/ 1610 w 10000"/>
                  <a:gd name="connsiteY65" fmla="*/ 270 h 9745"/>
                  <a:gd name="connsiteX66" fmla="*/ 1610 w 10000"/>
                  <a:gd name="connsiteY66" fmla="*/ 0 h 9745"/>
                  <a:gd name="connsiteX67" fmla="*/ 1294 w 10000"/>
                  <a:gd name="connsiteY67" fmla="*/ 0 h 9745"/>
                  <a:gd name="connsiteX68" fmla="*/ 963 w 10000"/>
                  <a:gd name="connsiteY68" fmla="*/ 0 h 9745"/>
                  <a:gd name="connsiteX69" fmla="*/ 648 w 10000"/>
                  <a:gd name="connsiteY69" fmla="*/ 0 h 9745"/>
                  <a:gd name="connsiteX70" fmla="*/ 316 w 10000"/>
                  <a:gd name="connsiteY70" fmla="*/ 0 h 9745"/>
                  <a:gd name="connsiteX71" fmla="*/ 0 w 10000"/>
                  <a:gd name="connsiteY71" fmla="*/ 0 h 9745"/>
                  <a:gd name="connsiteX0" fmla="*/ 907 w 9684"/>
                  <a:gd name="connsiteY0" fmla="*/ 1199 h 10000"/>
                  <a:gd name="connsiteX1" fmla="*/ 5125 w 9684"/>
                  <a:gd name="connsiteY1" fmla="*/ 1240 h 10000"/>
                  <a:gd name="connsiteX2" fmla="*/ 9369 w 9684"/>
                  <a:gd name="connsiteY2" fmla="*/ 6482 h 10000"/>
                  <a:gd name="connsiteX3" fmla="*/ 9369 w 9684"/>
                  <a:gd name="connsiteY3" fmla="*/ 6756 h 10000"/>
                  <a:gd name="connsiteX4" fmla="*/ 9369 w 9684"/>
                  <a:gd name="connsiteY4" fmla="*/ 7024 h 10000"/>
                  <a:gd name="connsiteX5" fmla="*/ 9369 w 9684"/>
                  <a:gd name="connsiteY5" fmla="*/ 7300 h 10000"/>
                  <a:gd name="connsiteX6" fmla="*/ 9684 w 9684"/>
                  <a:gd name="connsiteY6" fmla="*/ 7563 h 10000"/>
                  <a:gd name="connsiteX7" fmla="*/ 9684 w 9684"/>
                  <a:gd name="connsiteY7" fmla="*/ 7840 h 10000"/>
                  <a:gd name="connsiteX8" fmla="*/ 9369 w 9684"/>
                  <a:gd name="connsiteY8" fmla="*/ 8102 h 10000"/>
                  <a:gd name="connsiteX9" fmla="*/ 9037 w 9684"/>
                  <a:gd name="connsiteY9" fmla="*/ 8102 h 10000"/>
                  <a:gd name="connsiteX10" fmla="*/ 9037 w 9684"/>
                  <a:gd name="connsiteY10" fmla="*/ 8383 h 10000"/>
                  <a:gd name="connsiteX11" fmla="*/ 9037 w 9684"/>
                  <a:gd name="connsiteY11" fmla="*/ 8639 h 10000"/>
                  <a:gd name="connsiteX12" fmla="*/ 8722 w 9684"/>
                  <a:gd name="connsiteY12" fmla="*/ 8918 h 10000"/>
                  <a:gd name="connsiteX13" fmla="*/ 8722 w 9684"/>
                  <a:gd name="connsiteY13" fmla="*/ 9182 h 10000"/>
                  <a:gd name="connsiteX14" fmla="*/ 8391 w 9684"/>
                  <a:gd name="connsiteY14" fmla="*/ 9459 h 10000"/>
                  <a:gd name="connsiteX15" fmla="*/ 8722 w 9684"/>
                  <a:gd name="connsiteY15" fmla="*/ 9459 h 10000"/>
                  <a:gd name="connsiteX16" fmla="*/ 8722 w 9684"/>
                  <a:gd name="connsiteY16" fmla="*/ 9736 h 10000"/>
                  <a:gd name="connsiteX17" fmla="*/ 8722 w 9684"/>
                  <a:gd name="connsiteY17" fmla="*/ 10000 h 10000"/>
                  <a:gd name="connsiteX18" fmla="*/ 8391 w 9684"/>
                  <a:gd name="connsiteY18" fmla="*/ 10000 h 10000"/>
                  <a:gd name="connsiteX19" fmla="*/ 4842 w 9684"/>
                  <a:gd name="connsiteY19" fmla="*/ 9459 h 10000"/>
                  <a:gd name="connsiteX20" fmla="*/ 4842 w 9684"/>
                  <a:gd name="connsiteY20" fmla="*/ 9182 h 10000"/>
                  <a:gd name="connsiteX21" fmla="*/ 4842 w 9684"/>
                  <a:gd name="connsiteY21" fmla="*/ 8918 h 10000"/>
                  <a:gd name="connsiteX22" fmla="*/ 4842 w 9684"/>
                  <a:gd name="connsiteY22" fmla="*/ 8383 h 10000"/>
                  <a:gd name="connsiteX23" fmla="*/ 4527 w 9684"/>
                  <a:gd name="connsiteY23" fmla="*/ 8102 h 10000"/>
                  <a:gd name="connsiteX24" fmla="*/ 4527 w 9684"/>
                  <a:gd name="connsiteY24" fmla="*/ 7840 h 10000"/>
                  <a:gd name="connsiteX25" fmla="*/ 4195 w 9684"/>
                  <a:gd name="connsiteY25" fmla="*/ 7840 h 10000"/>
                  <a:gd name="connsiteX26" fmla="*/ 4195 w 9684"/>
                  <a:gd name="connsiteY26" fmla="*/ 7563 h 10000"/>
                  <a:gd name="connsiteX27" fmla="*/ 3880 w 9684"/>
                  <a:gd name="connsiteY27" fmla="*/ 7563 h 10000"/>
                  <a:gd name="connsiteX28" fmla="*/ 3549 w 9684"/>
                  <a:gd name="connsiteY28" fmla="*/ 7563 h 10000"/>
                  <a:gd name="connsiteX29" fmla="*/ 3880 w 9684"/>
                  <a:gd name="connsiteY29" fmla="*/ 7300 h 10000"/>
                  <a:gd name="connsiteX30" fmla="*/ 3549 w 9684"/>
                  <a:gd name="connsiteY30" fmla="*/ 7300 h 10000"/>
                  <a:gd name="connsiteX31" fmla="*/ 3549 w 9684"/>
                  <a:gd name="connsiteY31" fmla="*/ 7024 h 10000"/>
                  <a:gd name="connsiteX32" fmla="*/ 3549 w 9684"/>
                  <a:gd name="connsiteY32" fmla="*/ 6756 h 10000"/>
                  <a:gd name="connsiteX33" fmla="*/ 2902 w 9684"/>
                  <a:gd name="connsiteY33" fmla="*/ 6756 h 10000"/>
                  <a:gd name="connsiteX34" fmla="*/ 2902 w 9684"/>
                  <a:gd name="connsiteY34" fmla="*/ 6482 h 10000"/>
                  <a:gd name="connsiteX35" fmla="*/ 2587 w 9684"/>
                  <a:gd name="connsiteY35" fmla="*/ 6222 h 10000"/>
                  <a:gd name="connsiteX36" fmla="*/ 1940 w 9684"/>
                  <a:gd name="connsiteY36" fmla="*/ 5938 h 10000"/>
                  <a:gd name="connsiteX37" fmla="*/ 1625 w 9684"/>
                  <a:gd name="connsiteY37" fmla="*/ 5938 h 10000"/>
                  <a:gd name="connsiteX38" fmla="*/ 1294 w 9684"/>
                  <a:gd name="connsiteY38" fmla="*/ 5679 h 10000"/>
                  <a:gd name="connsiteX39" fmla="*/ 978 w 9684"/>
                  <a:gd name="connsiteY39" fmla="*/ 5679 h 10000"/>
                  <a:gd name="connsiteX40" fmla="*/ 978 w 9684"/>
                  <a:gd name="connsiteY40" fmla="*/ 5404 h 10000"/>
                  <a:gd name="connsiteX41" fmla="*/ 978 w 9684"/>
                  <a:gd name="connsiteY41" fmla="*/ 5138 h 10000"/>
                  <a:gd name="connsiteX42" fmla="*/ 1294 w 9684"/>
                  <a:gd name="connsiteY42" fmla="*/ 4861 h 10000"/>
                  <a:gd name="connsiteX43" fmla="*/ 978 w 9684"/>
                  <a:gd name="connsiteY43" fmla="*/ 4599 h 10000"/>
                  <a:gd name="connsiteX44" fmla="*/ 978 w 9684"/>
                  <a:gd name="connsiteY44" fmla="*/ 4321 h 10000"/>
                  <a:gd name="connsiteX45" fmla="*/ 978 w 9684"/>
                  <a:gd name="connsiteY45" fmla="*/ 4058 h 10000"/>
                  <a:gd name="connsiteX46" fmla="*/ 647 w 9684"/>
                  <a:gd name="connsiteY46" fmla="*/ 3783 h 10000"/>
                  <a:gd name="connsiteX47" fmla="*/ 647 w 9684"/>
                  <a:gd name="connsiteY47" fmla="*/ 3518 h 10000"/>
                  <a:gd name="connsiteX48" fmla="*/ 647 w 9684"/>
                  <a:gd name="connsiteY48" fmla="*/ 3241 h 10000"/>
                  <a:gd name="connsiteX49" fmla="*/ 0 w 9684"/>
                  <a:gd name="connsiteY49" fmla="*/ 2704 h 10000"/>
                  <a:gd name="connsiteX50" fmla="*/ 0 w 9684"/>
                  <a:gd name="connsiteY50" fmla="*/ 2435 h 10000"/>
                  <a:gd name="connsiteX51" fmla="*/ 332 w 9684"/>
                  <a:gd name="connsiteY51" fmla="*/ 2435 h 10000"/>
                  <a:gd name="connsiteX52" fmla="*/ 332 w 9684"/>
                  <a:gd name="connsiteY52" fmla="*/ 1900 h 10000"/>
                  <a:gd name="connsiteX53" fmla="*/ 647 w 9684"/>
                  <a:gd name="connsiteY53" fmla="*/ 1900 h 10000"/>
                  <a:gd name="connsiteX54" fmla="*/ 332 w 9684"/>
                  <a:gd name="connsiteY54" fmla="*/ 1620 h 10000"/>
                  <a:gd name="connsiteX55" fmla="*/ 0 w 9684"/>
                  <a:gd name="connsiteY55" fmla="*/ 1359 h 10000"/>
                  <a:gd name="connsiteX56" fmla="*/ 0 w 9684"/>
                  <a:gd name="connsiteY56" fmla="*/ 1079 h 10000"/>
                  <a:gd name="connsiteX57" fmla="*/ 0 w 9684"/>
                  <a:gd name="connsiteY57" fmla="*/ 816 h 10000"/>
                  <a:gd name="connsiteX58" fmla="*/ 0 w 9684"/>
                  <a:gd name="connsiteY58" fmla="*/ 543 h 10000"/>
                  <a:gd name="connsiteX59" fmla="*/ 332 w 9684"/>
                  <a:gd name="connsiteY59" fmla="*/ 816 h 10000"/>
                  <a:gd name="connsiteX60" fmla="*/ 332 w 9684"/>
                  <a:gd name="connsiteY60" fmla="*/ 543 h 10000"/>
                  <a:gd name="connsiteX61" fmla="*/ 332 w 9684"/>
                  <a:gd name="connsiteY61" fmla="*/ 277 h 10000"/>
                  <a:gd name="connsiteX62" fmla="*/ 332 w 9684"/>
                  <a:gd name="connsiteY62" fmla="*/ 0 h 10000"/>
                  <a:gd name="connsiteX63" fmla="*/ 647 w 9684"/>
                  <a:gd name="connsiteY63" fmla="*/ 277 h 10000"/>
                  <a:gd name="connsiteX64" fmla="*/ 978 w 9684"/>
                  <a:gd name="connsiteY64" fmla="*/ 277 h 10000"/>
                  <a:gd name="connsiteX65" fmla="*/ 1294 w 9684"/>
                  <a:gd name="connsiteY65" fmla="*/ 277 h 10000"/>
                  <a:gd name="connsiteX66" fmla="*/ 1294 w 9684"/>
                  <a:gd name="connsiteY66" fmla="*/ 0 h 10000"/>
                  <a:gd name="connsiteX67" fmla="*/ 978 w 9684"/>
                  <a:gd name="connsiteY67" fmla="*/ 0 h 10000"/>
                  <a:gd name="connsiteX68" fmla="*/ 647 w 9684"/>
                  <a:gd name="connsiteY68" fmla="*/ 0 h 10000"/>
                  <a:gd name="connsiteX69" fmla="*/ 332 w 9684"/>
                  <a:gd name="connsiteY69" fmla="*/ 0 h 10000"/>
                  <a:gd name="connsiteX70" fmla="*/ 0 w 9684"/>
                  <a:gd name="connsiteY70" fmla="*/ 0 h 10000"/>
                  <a:gd name="connsiteX0" fmla="*/ 937 w 10000"/>
                  <a:gd name="connsiteY0" fmla="*/ 1199 h 10000"/>
                  <a:gd name="connsiteX1" fmla="*/ 5292 w 10000"/>
                  <a:gd name="connsiteY1" fmla="*/ 1240 h 10000"/>
                  <a:gd name="connsiteX2" fmla="*/ 9675 w 10000"/>
                  <a:gd name="connsiteY2" fmla="*/ 6482 h 10000"/>
                  <a:gd name="connsiteX3" fmla="*/ 9675 w 10000"/>
                  <a:gd name="connsiteY3" fmla="*/ 6756 h 10000"/>
                  <a:gd name="connsiteX4" fmla="*/ 9675 w 10000"/>
                  <a:gd name="connsiteY4" fmla="*/ 7024 h 10000"/>
                  <a:gd name="connsiteX5" fmla="*/ 9675 w 10000"/>
                  <a:gd name="connsiteY5" fmla="*/ 7300 h 10000"/>
                  <a:gd name="connsiteX6" fmla="*/ 10000 w 10000"/>
                  <a:gd name="connsiteY6" fmla="*/ 7563 h 10000"/>
                  <a:gd name="connsiteX7" fmla="*/ 10000 w 10000"/>
                  <a:gd name="connsiteY7" fmla="*/ 7840 h 10000"/>
                  <a:gd name="connsiteX8" fmla="*/ 9675 w 10000"/>
                  <a:gd name="connsiteY8" fmla="*/ 8102 h 10000"/>
                  <a:gd name="connsiteX9" fmla="*/ 9332 w 10000"/>
                  <a:gd name="connsiteY9" fmla="*/ 8102 h 10000"/>
                  <a:gd name="connsiteX10" fmla="*/ 9332 w 10000"/>
                  <a:gd name="connsiteY10" fmla="*/ 8383 h 10000"/>
                  <a:gd name="connsiteX11" fmla="*/ 9332 w 10000"/>
                  <a:gd name="connsiteY11" fmla="*/ 8639 h 10000"/>
                  <a:gd name="connsiteX12" fmla="*/ 9007 w 10000"/>
                  <a:gd name="connsiteY12" fmla="*/ 8918 h 10000"/>
                  <a:gd name="connsiteX13" fmla="*/ 9007 w 10000"/>
                  <a:gd name="connsiteY13" fmla="*/ 9182 h 10000"/>
                  <a:gd name="connsiteX14" fmla="*/ 8665 w 10000"/>
                  <a:gd name="connsiteY14" fmla="*/ 9459 h 10000"/>
                  <a:gd name="connsiteX15" fmla="*/ 9007 w 10000"/>
                  <a:gd name="connsiteY15" fmla="*/ 9459 h 10000"/>
                  <a:gd name="connsiteX16" fmla="*/ 9007 w 10000"/>
                  <a:gd name="connsiteY16" fmla="*/ 9736 h 10000"/>
                  <a:gd name="connsiteX17" fmla="*/ 9007 w 10000"/>
                  <a:gd name="connsiteY17" fmla="*/ 10000 h 10000"/>
                  <a:gd name="connsiteX18" fmla="*/ 8665 w 10000"/>
                  <a:gd name="connsiteY18" fmla="*/ 10000 h 10000"/>
                  <a:gd name="connsiteX19" fmla="*/ 5000 w 10000"/>
                  <a:gd name="connsiteY19" fmla="*/ 9459 h 10000"/>
                  <a:gd name="connsiteX20" fmla="*/ 5000 w 10000"/>
                  <a:gd name="connsiteY20" fmla="*/ 9182 h 10000"/>
                  <a:gd name="connsiteX21" fmla="*/ 5000 w 10000"/>
                  <a:gd name="connsiteY21" fmla="*/ 8918 h 10000"/>
                  <a:gd name="connsiteX22" fmla="*/ 5000 w 10000"/>
                  <a:gd name="connsiteY22" fmla="*/ 8383 h 10000"/>
                  <a:gd name="connsiteX23" fmla="*/ 4675 w 10000"/>
                  <a:gd name="connsiteY23" fmla="*/ 8102 h 10000"/>
                  <a:gd name="connsiteX24" fmla="*/ 4675 w 10000"/>
                  <a:gd name="connsiteY24" fmla="*/ 7840 h 10000"/>
                  <a:gd name="connsiteX25" fmla="*/ 4332 w 10000"/>
                  <a:gd name="connsiteY25" fmla="*/ 7840 h 10000"/>
                  <a:gd name="connsiteX26" fmla="*/ 4332 w 10000"/>
                  <a:gd name="connsiteY26" fmla="*/ 7563 h 10000"/>
                  <a:gd name="connsiteX27" fmla="*/ 4007 w 10000"/>
                  <a:gd name="connsiteY27" fmla="*/ 7563 h 10000"/>
                  <a:gd name="connsiteX28" fmla="*/ 3665 w 10000"/>
                  <a:gd name="connsiteY28" fmla="*/ 7563 h 10000"/>
                  <a:gd name="connsiteX29" fmla="*/ 4007 w 10000"/>
                  <a:gd name="connsiteY29" fmla="*/ 7300 h 10000"/>
                  <a:gd name="connsiteX30" fmla="*/ 3665 w 10000"/>
                  <a:gd name="connsiteY30" fmla="*/ 7300 h 10000"/>
                  <a:gd name="connsiteX31" fmla="*/ 3665 w 10000"/>
                  <a:gd name="connsiteY31" fmla="*/ 7024 h 10000"/>
                  <a:gd name="connsiteX32" fmla="*/ 3665 w 10000"/>
                  <a:gd name="connsiteY32" fmla="*/ 6756 h 10000"/>
                  <a:gd name="connsiteX33" fmla="*/ 2997 w 10000"/>
                  <a:gd name="connsiteY33" fmla="*/ 6756 h 10000"/>
                  <a:gd name="connsiteX34" fmla="*/ 2997 w 10000"/>
                  <a:gd name="connsiteY34" fmla="*/ 6482 h 10000"/>
                  <a:gd name="connsiteX35" fmla="*/ 2671 w 10000"/>
                  <a:gd name="connsiteY35" fmla="*/ 6222 h 10000"/>
                  <a:gd name="connsiteX36" fmla="*/ 2003 w 10000"/>
                  <a:gd name="connsiteY36" fmla="*/ 5938 h 10000"/>
                  <a:gd name="connsiteX37" fmla="*/ 1678 w 10000"/>
                  <a:gd name="connsiteY37" fmla="*/ 5938 h 10000"/>
                  <a:gd name="connsiteX38" fmla="*/ 1336 w 10000"/>
                  <a:gd name="connsiteY38" fmla="*/ 5679 h 10000"/>
                  <a:gd name="connsiteX39" fmla="*/ 1010 w 10000"/>
                  <a:gd name="connsiteY39" fmla="*/ 5679 h 10000"/>
                  <a:gd name="connsiteX40" fmla="*/ 1010 w 10000"/>
                  <a:gd name="connsiteY40" fmla="*/ 5404 h 10000"/>
                  <a:gd name="connsiteX41" fmla="*/ 1010 w 10000"/>
                  <a:gd name="connsiteY41" fmla="*/ 5138 h 10000"/>
                  <a:gd name="connsiteX42" fmla="*/ 1336 w 10000"/>
                  <a:gd name="connsiteY42" fmla="*/ 4861 h 10000"/>
                  <a:gd name="connsiteX43" fmla="*/ 1010 w 10000"/>
                  <a:gd name="connsiteY43" fmla="*/ 4599 h 10000"/>
                  <a:gd name="connsiteX44" fmla="*/ 1010 w 10000"/>
                  <a:gd name="connsiteY44" fmla="*/ 4321 h 10000"/>
                  <a:gd name="connsiteX45" fmla="*/ 1010 w 10000"/>
                  <a:gd name="connsiteY45" fmla="*/ 4058 h 10000"/>
                  <a:gd name="connsiteX46" fmla="*/ 668 w 10000"/>
                  <a:gd name="connsiteY46" fmla="*/ 3783 h 10000"/>
                  <a:gd name="connsiteX47" fmla="*/ 668 w 10000"/>
                  <a:gd name="connsiteY47" fmla="*/ 3518 h 10000"/>
                  <a:gd name="connsiteX48" fmla="*/ 668 w 10000"/>
                  <a:gd name="connsiteY48" fmla="*/ 3241 h 10000"/>
                  <a:gd name="connsiteX49" fmla="*/ 0 w 10000"/>
                  <a:gd name="connsiteY49" fmla="*/ 2704 h 10000"/>
                  <a:gd name="connsiteX50" fmla="*/ 0 w 10000"/>
                  <a:gd name="connsiteY50" fmla="*/ 2435 h 10000"/>
                  <a:gd name="connsiteX51" fmla="*/ 343 w 10000"/>
                  <a:gd name="connsiteY51" fmla="*/ 2435 h 10000"/>
                  <a:gd name="connsiteX52" fmla="*/ 343 w 10000"/>
                  <a:gd name="connsiteY52" fmla="*/ 1900 h 10000"/>
                  <a:gd name="connsiteX53" fmla="*/ 668 w 10000"/>
                  <a:gd name="connsiteY53" fmla="*/ 1900 h 10000"/>
                  <a:gd name="connsiteX54" fmla="*/ 343 w 10000"/>
                  <a:gd name="connsiteY54" fmla="*/ 1620 h 10000"/>
                  <a:gd name="connsiteX55" fmla="*/ 0 w 10000"/>
                  <a:gd name="connsiteY55" fmla="*/ 1359 h 10000"/>
                  <a:gd name="connsiteX56" fmla="*/ 0 w 10000"/>
                  <a:gd name="connsiteY56" fmla="*/ 1079 h 10000"/>
                  <a:gd name="connsiteX57" fmla="*/ 0 w 10000"/>
                  <a:gd name="connsiteY57" fmla="*/ 816 h 10000"/>
                  <a:gd name="connsiteX58" fmla="*/ 0 w 10000"/>
                  <a:gd name="connsiteY58" fmla="*/ 543 h 10000"/>
                  <a:gd name="connsiteX59" fmla="*/ 343 w 10000"/>
                  <a:gd name="connsiteY59" fmla="*/ 816 h 10000"/>
                  <a:gd name="connsiteX60" fmla="*/ 343 w 10000"/>
                  <a:gd name="connsiteY60" fmla="*/ 543 h 10000"/>
                  <a:gd name="connsiteX61" fmla="*/ 343 w 10000"/>
                  <a:gd name="connsiteY61" fmla="*/ 277 h 10000"/>
                  <a:gd name="connsiteX62" fmla="*/ 343 w 10000"/>
                  <a:gd name="connsiteY62" fmla="*/ 0 h 10000"/>
                  <a:gd name="connsiteX63" fmla="*/ 668 w 10000"/>
                  <a:gd name="connsiteY63" fmla="*/ 277 h 10000"/>
                  <a:gd name="connsiteX64" fmla="*/ 1010 w 10000"/>
                  <a:gd name="connsiteY64" fmla="*/ 277 h 10000"/>
                  <a:gd name="connsiteX65" fmla="*/ 1336 w 10000"/>
                  <a:gd name="connsiteY65" fmla="*/ 277 h 10000"/>
                  <a:gd name="connsiteX66" fmla="*/ 1336 w 10000"/>
                  <a:gd name="connsiteY66" fmla="*/ 0 h 10000"/>
                  <a:gd name="connsiteX67" fmla="*/ 1010 w 10000"/>
                  <a:gd name="connsiteY67" fmla="*/ 0 h 10000"/>
                  <a:gd name="connsiteX68" fmla="*/ 668 w 10000"/>
                  <a:gd name="connsiteY68" fmla="*/ 0 h 10000"/>
                  <a:gd name="connsiteX69" fmla="*/ 343 w 10000"/>
                  <a:gd name="connsiteY69" fmla="*/ 0 h 10000"/>
                  <a:gd name="connsiteX0" fmla="*/ 937 w 10000"/>
                  <a:gd name="connsiteY0" fmla="*/ 1199 h 10000"/>
                  <a:gd name="connsiteX1" fmla="*/ 5292 w 10000"/>
                  <a:gd name="connsiteY1" fmla="*/ 1240 h 10000"/>
                  <a:gd name="connsiteX2" fmla="*/ 9675 w 10000"/>
                  <a:gd name="connsiteY2" fmla="*/ 6482 h 10000"/>
                  <a:gd name="connsiteX3" fmla="*/ 9675 w 10000"/>
                  <a:gd name="connsiteY3" fmla="*/ 6756 h 10000"/>
                  <a:gd name="connsiteX4" fmla="*/ 9675 w 10000"/>
                  <a:gd name="connsiteY4" fmla="*/ 7024 h 10000"/>
                  <a:gd name="connsiteX5" fmla="*/ 9675 w 10000"/>
                  <a:gd name="connsiteY5" fmla="*/ 7300 h 10000"/>
                  <a:gd name="connsiteX6" fmla="*/ 10000 w 10000"/>
                  <a:gd name="connsiteY6" fmla="*/ 7563 h 10000"/>
                  <a:gd name="connsiteX7" fmla="*/ 10000 w 10000"/>
                  <a:gd name="connsiteY7" fmla="*/ 7840 h 10000"/>
                  <a:gd name="connsiteX8" fmla="*/ 9675 w 10000"/>
                  <a:gd name="connsiteY8" fmla="*/ 8102 h 10000"/>
                  <a:gd name="connsiteX9" fmla="*/ 9332 w 10000"/>
                  <a:gd name="connsiteY9" fmla="*/ 8102 h 10000"/>
                  <a:gd name="connsiteX10" fmla="*/ 9332 w 10000"/>
                  <a:gd name="connsiteY10" fmla="*/ 8383 h 10000"/>
                  <a:gd name="connsiteX11" fmla="*/ 9332 w 10000"/>
                  <a:gd name="connsiteY11" fmla="*/ 8639 h 10000"/>
                  <a:gd name="connsiteX12" fmla="*/ 9007 w 10000"/>
                  <a:gd name="connsiteY12" fmla="*/ 8918 h 10000"/>
                  <a:gd name="connsiteX13" fmla="*/ 9007 w 10000"/>
                  <a:gd name="connsiteY13" fmla="*/ 9182 h 10000"/>
                  <a:gd name="connsiteX14" fmla="*/ 8665 w 10000"/>
                  <a:gd name="connsiteY14" fmla="*/ 9459 h 10000"/>
                  <a:gd name="connsiteX15" fmla="*/ 9007 w 10000"/>
                  <a:gd name="connsiteY15" fmla="*/ 9459 h 10000"/>
                  <a:gd name="connsiteX16" fmla="*/ 9007 w 10000"/>
                  <a:gd name="connsiteY16" fmla="*/ 9736 h 10000"/>
                  <a:gd name="connsiteX17" fmla="*/ 9007 w 10000"/>
                  <a:gd name="connsiteY17" fmla="*/ 10000 h 10000"/>
                  <a:gd name="connsiteX18" fmla="*/ 8665 w 10000"/>
                  <a:gd name="connsiteY18" fmla="*/ 10000 h 10000"/>
                  <a:gd name="connsiteX19" fmla="*/ 5000 w 10000"/>
                  <a:gd name="connsiteY19" fmla="*/ 9459 h 10000"/>
                  <a:gd name="connsiteX20" fmla="*/ 5000 w 10000"/>
                  <a:gd name="connsiteY20" fmla="*/ 9182 h 10000"/>
                  <a:gd name="connsiteX21" fmla="*/ 5000 w 10000"/>
                  <a:gd name="connsiteY21" fmla="*/ 8918 h 10000"/>
                  <a:gd name="connsiteX22" fmla="*/ 5000 w 10000"/>
                  <a:gd name="connsiteY22" fmla="*/ 8383 h 10000"/>
                  <a:gd name="connsiteX23" fmla="*/ 4675 w 10000"/>
                  <a:gd name="connsiteY23" fmla="*/ 8102 h 10000"/>
                  <a:gd name="connsiteX24" fmla="*/ 4675 w 10000"/>
                  <a:gd name="connsiteY24" fmla="*/ 7840 h 10000"/>
                  <a:gd name="connsiteX25" fmla="*/ 4332 w 10000"/>
                  <a:gd name="connsiteY25" fmla="*/ 7840 h 10000"/>
                  <a:gd name="connsiteX26" fmla="*/ 4332 w 10000"/>
                  <a:gd name="connsiteY26" fmla="*/ 7563 h 10000"/>
                  <a:gd name="connsiteX27" fmla="*/ 4007 w 10000"/>
                  <a:gd name="connsiteY27" fmla="*/ 7563 h 10000"/>
                  <a:gd name="connsiteX28" fmla="*/ 3665 w 10000"/>
                  <a:gd name="connsiteY28" fmla="*/ 7563 h 10000"/>
                  <a:gd name="connsiteX29" fmla="*/ 4007 w 10000"/>
                  <a:gd name="connsiteY29" fmla="*/ 7300 h 10000"/>
                  <a:gd name="connsiteX30" fmla="*/ 3665 w 10000"/>
                  <a:gd name="connsiteY30" fmla="*/ 7300 h 10000"/>
                  <a:gd name="connsiteX31" fmla="*/ 3665 w 10000"/>
                  <a:gd name="connsiteY31" fmla="*/ 7024 h 10000"/>
                  <a:gd name="connsiteX32" fmla="*/ 3665 w 10000"/>
                  <a:gd name="connsiteY32" fmla="*/ 6756 h 10000"/>
                  <a:gd name="connsiteX33" fmla="*/ 2997 w 10000"/>
                  <a:gd name="connsiteY33" fmla="*/ 6756 h 10000"/>
                  <a:gd name="connsiteX34" fmla="*/ 2997 w 10000"/>
                  <a:gd name="connsiteY34" fmla="*/ 6482 h 10000"/>
                  <a:gd name="connsiteX35" fmla="*/ 2671 w 10000"/>
                  <a:gd name="connsiteY35" fmla="*/ 6222 h 10000"/>
                  <a:gd name="connsiteX36" fmla="*/ 2003 w 10000"/>
                  <a:gd name="connsiteY36" fmla="*/ 5938 h 10000"/>
                  <a:gd name="connsiteX37" fmla="*/ 1678 w 10000"/>
                  <a:gd name="connsiteY37" fmla="*/ 5938 h 10000"/>
                  <a:gd name="connsiteX38" fmla="*/ 1336 w 10000"/>
                  <a:gd name="connsiteY38" fmla="*/ 5679 h 10000"/>
                  <a:gd name="connsiteX39" fmla="*/ 1010 w 10000"/>
                  <a:gd name="connsiteY39" fmla="*/ 5679 h 10000"/>
                  <a:gd name="connsiteX40" fmla="*/ 1010 w 10000"/>
                  <a:gd name="connsiteY40" fmla="*/ 5404 h 10000"/>
                  <a:gd name="connsiteX41" fmla="*/ 1010 w 10000"/>
                  <a:gd name="connsiteY41" fmla="*/ 5138 h 10000"/>
                  <a:gd name="connsiteX42" fmla="*/ 1336 w 10000"/>
                  <a:gd name="connsiteY42" fmla="*/ 4861 h 10000"/>
                  <a:gd name="connsiteX43" fmla="*/ 1010 w 10000"/>
                  <a:gd name="connsiteY43" fmla="*/ 4599 h 10000"/>
                  <a:gd name="connsiteX44" fmla="*/ 1010 w 10000"/>
                  <a:gd name="connsiteY44" fmla="*/ 4321 h 10000"/>
                  <a:gd name="connsiteX45" fmla="*/ 1010 w 10000"/>
                  <a:gd name="connsiteY45" fmla="*/ 4058 h 10000"/>
                  <a:gd name="connsiteX46" fmla="*/ 668 w 10000"/>
                  <a:gd name="connsiteY46" fmla="*/ 3783 h 10000"/>
                  <a:gd name="connsiteX47" fmla="*/ 668 w 10000"/>
                  <a:gd name="connsiteY47" fmla="*/ 3518 h 10000"/>
                  <a:gd name="connsiteX48" fmla="*/ 668 w 10000"/>
                  <a:gd name="connsiteY48" fmla="*/ 3241 h 10000"/>
                  <a:gd name="connsiteX49" fmla="*/ 0 w 10000"/>
                  <a:gd name="connsiteY49" fmla="*/ 2704 h 10000"/>
                  <a:gd name="connsiteX50" fmla="*/ 0 w 10000"/>
                  <a:gd name="connsiteY50" fmla="*/ 2435 h 10000"/>
                  <a:gd name="connsiteX51" fmla="*/ 343 w 10000"/>
                  <a:gd name="connsiteY51" fmla="*/ 2435 h 10000"/>
                  <a:gd name="connsiteX52" fmla="*/ 343 w 10000"/>
                  <a:gd name="connsiteY52" fmla="*/ 1900 h 10000"/>
                  <a:gd name="connsiteX53" fmla="*/ 668 w 10000"/>
                  <a:gd name="connsiteY53" fmla="*/ 1900 h 10000"/>
                  <a:gd name="connsiteX54" fmla="*/ 343 w 10000"/>
                  <a:gd name="connsiteY54" fmla="*/ 1620 h 10000"/>
                  <a:gd name="connsiteX55" fmla="*/ 0 w 10000"/>
                  <a:gd name="connsiteY55" fmla="*/ 1359 h 10000"/>
                  <a:gd name="connsiteX56" fmla="*/ 0 w 10000"/>
                  <a:gd name="connsiteY56" fmla="*/ 1079 h 10000"/>
                  <a:gd name="connsiteX57" fmla="*/ 0 w 10000"/>
                  <a:gd name="connsiteY57" fmla="*/ 816 h 10000"/>
                  <a:gd name="connsiteX58" fmla="*/ 0 w 10000"/>
                  <a:gd name="connsiteY58" fmla="*/ 543 h 10000"/>
                  <a:gd name="connsiteX59" fmla="*/ 343 w 10000"/>
                  <a:gd name="connsiteY59" fmla="*/ 816 h 10000"/>
                  <a:gd name="connsiteX60" fmla="*/ 343 w 10000"/>
                  <a:gd name="connsiteY60" fmla="*/ 543 h 10000"/>
                  <a:gd name="connsiteX61" fmla="*/ 343 w 10000"/>
                  <a:gd name="connsiteY61" fmla="*/ 277 h 10000"/>
                  <a:gd name="connsiteX62" fmla="*/ 343 w 10000"/>
                  <a:gd name="connsiteY62" fmla="*/ 0 h 10000"/>
                  <a:gd name="connsiteX63" fmla="*/ 668 w 10000"/>
                  <a:gd name="connsiteY63" fmla="*/ 277 h 10000"/>
                  <a:gd name="connsiteX64" fmla="*/ 1010 w 10000"/>
                  <a:gd name="connsiteY64" fmla="*/ 277 h 10000"/>
                  <a:gd name="connsiteX65" fmla="*/ 1336 w 10000"/>
                  <a:gd name="connsiteY65" fmla="*/ 277 h 10000"/>
                  <a:gd name="connsiteX66" fmla="*/ 1336 w 10000"/>
                  <a:gd name="connsiteY66" fmla="*/ 0 h 10000"/>
                  <a:gd name="connsiteX67" fmla="*/ 1010 w 10000"/>
                  <a:gd name="connsiteY67" fmla="*/ 0 h 10000"/>
                  <a:gd name="connsiteX68" fmla="*/ 343 w 10000"/>
                  <a:gd name="connsiteY68" fmla="*/ 0 h 10000"/>
                  <a:gd name="connsiteX0" fmla="*/ 937 w 10000"/>
                  <a:gd name="connsiteY0" fmla="*/ 1199 h 10000"/>
                  <a:gd name="connsiteX1" fmla="*/ 5292 w 10000"/>
                  <a:gd name="connsiteY1" fmla="*/ 1240 h 10000"/>
                  <a:gd name="connsiteX2" fmla="*/ 9675 w 10000"/>
                  <a:gd name="connsiteY2" fmla="*/ 6482 h 10000"/>
                  <a:gd name="connsiteX3" fmla="*/ 9675 w 10000"/>
                  <a:gd name="connsiteY3" fmla="*/ 6756 h 10000"/>
                  <a:gd name="connsiteX4" fmla="*/ 9675 w 10000"/>
                  <a:gd name="connsiteY4" fmla="*/ 7024 h 10000"/>
                  <a:gd name="connsiteX5" fmla="*/ 9675 w 10000"/>
                  <a:gd name="connsiteY5" fmla="*/ 7300 h 10000"/>
                  <a:gd name="connsiteX6" fmla="*/ 10000 w 10000"/>
                  <a:gd name="connsiteY6" fmla="*/ 7563 h 10000"/>
                  <a:gd name="connsiteX7" fmla="*/ 10000 w 10000"/>
                  <a:gd name="connsiteY7" fmla="*/ 7840 h 10000"/>
                  <a:gd name="connsiteX8" fmla="*/ 9675 w 10000"/>
                  <a:gd name="connsiteY8" fmla="*/ 8102 h 10000"/>
                  <a:gd name="connsiteX9" fmla="*/ 9332 w 10000"/>
                  <a:gd name="connsiteY9" fmla="*/ 8102 h 10000"/>
                  <a:gd name="connsiteX10" fmla="*/ 9332 w 10000"/>
                  <a:gd name="connsiteY10" fmla="*/ 8383 h 10000"/>
                  <a:gd name="connsiteX11" fmla="*/ 9332 w 10000"/>
                  <a:gd name="connsiteY11" fmla="*/ 8639 h 10000"/>
                  <a:gd name="connsiteX12" fmla="*/ 9007 w 10000"/>
                  <a:gd name="connsiteY12" fmla="*/ 8918 h 10000"/>
                  <a:gd name="connsiteX13" fmla="*/ 9007 w 10000"/>
                  <a:gd name="connsiteY13" fmla="*/ 9182 h 10000"/>
                  <a:gd name="connsiteX14" fmla="*/ 8665 w 10000"/>
                  <a:gd name="connsiteY14" fmla="*/ 9459 h 10000"/>
                  <a:gd name="connsiteX15" fmla="*/ 9007 w 10000"/>
                  <a:gd name="connsiteY15" fmla="*/ 9459 h 10000"/>
                  <a:gd name="connsiteX16" fmla="*/ 9007 w 10000"/>
                  <a:gd name="connsiteY16" fmla="*/ 9736 h 10000"/>
                  <a:gd name="connsiteX17" fmla="*/ 9007 w 10000"/>
                  <a:gd name="connsiteY17" fmla="*/ 10000 h 10000"/>
                  <a:gd name="connsiteX18" fmla="*/ 8665 w 10000"/>
                  <a:gd name="connsiteY18" fmla="*/ 10000 h 10000"/>
                  <a:gd name="connsiteX19" fmla="*/ 5000 w 10000"/>
                  <a:gd name="connsiteY19" fmla="*/ 9459 h 10000"/>
                  <a:gd name="connsiteX20" fmla="*/ 5000 w 10000"/>
                  <a:gd name="connsiteY20" fmla="*/ 9182 h 10000"/>
                  <a:gd name="connsiteX21" fmla="*/ 5000 w 10000"/>
                  <a:gd name="connsiteY21" fmla="*/ 8918 h 10000"/>
                  <a:gd name="connsiteX22" fmla="*/ 5000 w 10000"/>
                  <a:gd name="connsiteY22" fmla="*/ 8383 h 10000"/>
                  <a:gd name="connsiteX23" fmla="*/ 4675 w 10000"/>
                  <a:gd name="connsiteY23" fmla="*/ 8102 h 10000"/>
                  <a:gd name="connsiteX24" fmla="*/ 4675 w 10000"/>
                  <a:gd name="connsiteY24" fmla="*/ 7840 h 10000"/>
                  <a:gd name="connsiteX25" fmla="*/ 4332 w 10000"/>
                  <a:gd name="connsiteY25" fmla="*/ 7840 h 10000"/>
                  <a:gd name="connsiteX26" fmla="*/ 4332 w 10000"/>
                  <a:gd name="connsiteY26" fmla="*/ 7563 h 10000"/>
                  <a:gd name="connsiteX27" fmla="*/ 4007 w 10000"/>
                  <a:gd name="connsiteY27" fmla="*/ 7563 h 10000"/>
                  <a:gd name="connsiteX28" fmla="*/ 3665 w 10000"/>
                  <a:gd name="connsiteY28" fmla="*/ 7563 h 10000"/>
                  <a:gd name="connsiteX29" fmla="*/ 4007 w 10000"/>
                  <a:gd name="connsiteY29" fmla="*/ 7300 h 10000"/>
                  <a:gd name="connsiteX30" fmla="*/ 3665 w 10000"/>
                  <a:gd name="connsiteY30" fmla="*/ 7300 h 10000"/>
                  <a:gd name="connsiteX31" fmla="*/ 3665 w 10000"/>
                  <a:gd name="connsiteY31" fmla="*/ 7024 h 10000"/>
                  <a:gd name="connsiteX32" fmla="*/ 3665 w 10000"/>
                  <a:gd name="connsiteY32" fmla="*/ 6756 h 10000"/>
                  <a:gd name="connsiteX33" fmla="*/ 2997 w 10000"/>
                  <a:gd name="connsiteY33" fmla="*/ 6756 h 10000"/>
                  <a:gd name="connsiteX34" fmla="*/ 2997 w 10000"/>
                  <a:gd name="connsiteY34" fmla="*/ 6482 h 10000"/>
                  <a:gd name="connsiteX35" fmla="*/ 2671 w 10000"/>
                  <a:gd name="connsiteY35" fmla="*/ 6222 h 10000"/>
                  <a:gd name="connsiteX36" fmla="*/ 2003 w 10000"/>
                  <a:gd name="connsiteY36" fmla="*/ 5938 h 10000"/>
                  <a:gd name="connsiteX37" fmla="*/ 1678 w 10000"/>
                  <a:gd name="connsiteY37" fmla="*/ 5938 h 10000"/>
                  <a:gd name="connsiteX38" fmla="*/ 1336 w 10000"/>
                  <a:gd name="connsiteY38" fmla="*/ 5679 h 10000"/>
                  <a:gd name="connsiteX39" fmla="*/ 1010 w 10000"/>
                  <a:gd name="connsiteY39" fmla="*/ 5679 h 10000"/>
                  <a:gd name="connsiteX40" fmla="*/ 1010 w 10000"/>
                  <a:gd name="connsiteY40" fmla="*/ 5404 h 10000"/>
                  <a:gd name="connsiteX41" fmla="*/ 1010 w 10000"/>
                  <a:gd name="connsiteY41" fmla="*/ 5138 h 10000"/>
                  <a:gd name="connsiteX42" fmla="*/ 1336 w 10000"/>
                  <a:gd name="connsiteY42" fmla="*/ 4861 h 10000"/>
                  <a:gd name="connsiteX43" fmla="*/ 1010 w 10000"/>
                  <a:gd name="connsiteY43" fmla="*/ 4599 h 10000"/>
                  <a:gd name="connsiteX44" fmla="*/ 1010 w 10000"/>
                  <a:gd name="connsiteY44" fmla="*/ 4321 h 10000"/>
                  <a:gd name="connsiteX45" fmla="*/ 1010 w 10000"/>
                  <a:gd name="connsiteY45" fmla="*/ 4058 h 10000"/>
                  <a:gd name="connsiteX46" fmla="*/ 668 w 10000"/>
                  <a:gd name="connsiteY46" fmla="*/ 3783 h 10000"/>
                  <a:gd name="connsiteX47" fmla="*/ 668 w 10000"/>
                  <a:gd name="connsiteY47" fmla="*/ 3518 h 10000"/>
                  <a:gd name="connsiteX48" fmla="*/ 668 w 10000"/>
                  <a:gd name="connsiteY48" fmla="*/ 3241 h 10000"/>
                  <a:gd name="connsiteX49" fmla="*/ 0 w 10000"/>
                  <a:gd name="connsiteY49" fmla="*/ 2704 h 10000"/>
                  <a:gd name="connsiteX50" fmla="*/ 0 w 10000"/>
                  <a:gd name="connsiteY50" fmla="*/ 2435 h 10000"/>
                  <a:gd name="connsiteX51" fmla="*/ 343 w 10000"/>
                  <a:gd name="connsiteY51" fmla="*/ 2435 h 10000"/>
                  <a:gd name="connsiteX52" fmla="*/ 343 w 10000"/>
                  <a:gd name="connsiteY52" fmla="*/ 1900 h 10000"/>
                  <a:gd name="connsiteX53" fmla="*/ 668 w 10000"/>
                  <a:gd name="connsiteY53" fmla="*/ 1900 h 10000"/>
                  <a:gd name="connsiteX54" fmla="*/ 343 w 10000"/>
                  <a:gd name="connsiteY54" fmla="*/ 1620 h 10000"/>
                  <a:gd name="connsiteX55" fmla="*/ 0 w 10000"/>
                  <a:gd name="connsiteY55" fmla="*/ 1359 h 10000"/>
                  <a:gd name="connsiteX56" fmla="*/ 0 w 10000"/>
                  <a:gd name="connsiteY56" fmla="*/ 1079 h 10000"/>
                  <a:gd name="connsiteX57" fmla="*/ 0 w 10000"/>
                  <a:gd name="connsiteY57" fmla="*/ 816 h 10000"/>
                  <a:gd name="connsiteX58" fmla="*/ 0 w 10000"/>
                  <a:gd name="connsiteY58" fmla="*/ 543 h 10000"/>
                  <a:gd name="connsiteX59" fmla="*/ 343 w 10000"/>
                  <a:gd name="connsiteY59" fmla="*/ 816 h 10000"/>
                  <a:gd name="connsiteX60" fmla="*/ 343 w 10000"/>
                  <a:gd name="connsiteY60" fmla="*/ 543 h 10000"/>
                  <a:gd name="connsiteX61" fmla="*/ 343 w 10000"/>
                  <a:gd name="connsiteY61" fmla="*/ 277 h 10000"/>
                  <a:gd name="connsiteX62" fmla="*/ 343 w 10000"/>
                  <a:gd name="connsiteY62" fmla="*/ 0 h 10000"/>
                  <a:gd name="connsiteX63" fmla="*/ 668 w 10000"/>
                  <a:gd name="connsiteY63" fmla="*/ 277 h 10000"/>
                  <a:gd name="connsiteX64" fmla="*/ 1010 w 10000"/>
                  <a:gd name="connsiteY64" fmla="*/ 277 h 10000"/>
                  <a:gd name="connsiteX65" fmla="*/ 1336 w 10000"/>
                  <a:gd name="connsiteY65" fmla="*/ 277 h 10000"/>
                  <a:gd name="connsiteX66" fmla="*/ 1336 w 10000"/>
                  <a:gd name="connsiteY66" fmla="*/ 0 h 10000"/>
                  <a:gd name="connsiteX67" fmla="*/ 1010 w 10000"/>
                  <a:gd name="connsiteY67" fmla="*/ 0 h 10000"/>
                  <a:gd name="connsiteX0" fmla="*/ 937 w 10000"/>
                  <a:gd name="connsiteY0" fmla="*/ 1199 h 10000"/>
                  <a:gd name="connsiteX1" fmla="*/ 5292 w 10000"/>
                  <a:gd name="connsiteY1" fmla="*/ 1240 h 10000"/>
                  <a:gd name="connsiteX2" fmla="*/ 9675 w 10000"/>
                  <a:gd name="connsiteY2" fmla="*/ 6482 h 10000"/>
                  <a:gd name="connsiteX3" fmla="*/ 9675 w 10000"/>
                  <a:gd name="connsiteY3" fmla="*/ 6756 h 10000"/>
                  <a:gd name="connsiteX4" fmla="*/ 9675 w 10000"/>
                  <a:gd name="connsiteY4" fmla="*/ 7024 h 10000"/>
                  <a:gd name="connsiteX5" fmla="*/ 9675 w 10000"/>
                  <a:gd name="connsiteY5" fmla="*/ 7300 h 10000"/>
                  <a:gd name="connsiteX6" fmla="*/ 10000 w 10000"/>
                  <a:gd name="connsiteY6" fmla="*/ 7563 h 10000"/>
                  <a:gd name="connsiteX7" fmla="*/ 10000 w 10000"/>
                  <a:gd name="connsiteY7" fmla="*/ 7840 h 10000"/>
                  <a:gd name="connsiteX8" fmla="*/ 9675 w 10000"/>
                  <a:gd name="connsiteY8" fmla="*/ 8102 h 10000"/>
                  <a:gd name="connsiteX9" fmla="*/ 9332 w 10000"/>
                  <a:gd name="connsiteY9" fmla="*/ 8102 h 10000"/>
                  <a:gd name="connsiteX10" fmla="*/ 9332 w 10000"/>
                  <a:gd name="connsiteY10" fmla="*/ 8383 h 10000"/>
                  <a:gd name="connsiteX11" fmla="*/ 9332 w 10000"/>
                  <a:gd name="connsiteY11" fmla="*/ 8639 h 10000"/>
                  <a:gd name="connsiteX12" fmla="*/ 9007 w 10000"/>
                  <a:gd name="connsiteY12" fmla="*/ 8918 h 10000"/>
                  <a:gd name="connsiteX13" fmla="*/ 9007 w 10000"/>
                  <a:gd name="connsiteY13" fmla="*/ 9182 h 10000"/>
                  <a:gd name="connsiteX14" fmla="*/ 8665 w 10000"/>
                  <a:gd name="connsiteY14" fmla="*/ 9459 h 10000"/>
                  <a:gd name="connsiteX15" fmla="*/ 9007 w 10000"/>
                  <a:gd name="connsiteY15" fmla="*/ 9459 h 10000"/>
                  <a:gd name="connsiteX16" fmla="*/ 9007 w 10000"/>
                  <a:gd name="connsiteY16" fmla="*/ 9736 h 10000"/>
                  <a:gd name="connsiteX17" fmla="*/ 9007 w 10000"/>
                  <a:gd name="connsiteY17" fmla="*/ 10000 h 10000"/>
                  <a:gd name="connsiteX18" fmla="*/ 8665 w 10000"/>
                  <a:gd name="connsiteY18" fmla="*/ 10000 h 10000"/>
                  <a:gd name="connsiteX19" fmla="*/ 5000 w 10000"/>
                  <a:gd name="connsiteY19" fmla="*/ 9459 h 10000"/>
                  <a:gd name="connsiteX20" fmla="*/ 5000 w 10000"/>
                  <a:gd name="connsiteY20" fmla="*/ 9182 h 10000"/>
                  <a:gd name="connsiteX21" fmla="*/ 5000 w 10000"/>
                  <a:gd name="connsiteY21" fmla="*/ 8918 h 10000"/>
                  <a:gd name="connsiteX22" fmla="*/ 5000 w 10000"/>
                  <a:gd name="connsiteY22" fmla="*/ 8383 h 10000"/>
                  <a:gd name="connsiteX23" fmla="*/ 4675 w 10000"/>
                  <a:gd name="connsiteY23" fmla="*/ 8102 h 10000"/>
                  <a:gd name="connsiteX24" fmla="*/ 4675 w 10000"/>
                  <a:gd name="connsiteY24" fmla="*/ 7840 h 10000"/>
                  <a:gd name="connsiteX25" fmla="*/ 4332 w 10000"/>
                  <a:gd name="connsiteY25" fmla="*/ 7840 h 10000"/>
                  <a:gd name="connsiteX26" fmla="*/ 4332 w 10000"/>
                  <a:gd name="connsiteY26" fmla="*/ 7563 h 10000"/>
                  <a:gd name="connsiteX27" fmla="*/ 4007 w 10000"/>
                  <a:gd name="connsiteY27" fmla="*/ 7563 h 10000"/>
                  <a:gd name="connsiteX28" fmla="*/ 3665 w 10000"/>
                  <a:gd name="connsiteY28" fmla="*/ 7563 h 10000"/>
                  <a:gd name="connsiteX29" fmla="*/ 4007 w 10000"/>
                  <a:gd name="connsiteY29" fmla="*/ 7300 h 10000"/>
                  <a:gd name="connsiteX30" fmla="*/ 3665 w 10000"/>
                  <a:gd name="connsiteY30" fmla="*/ 7300 h 10000"/>
                  <a:gd name="connsiteX31" fmla="*/ 3665 w 10000"/>
                  <a:gd name="connsiteY31" fmla="*/ 7024 h 10000"/>
                  <a:gd name="connsiteX32" fmla="*/ 3665 w 10000"/>
                  <a:gd name="connsiteY32" fmla="*/ 6756 h 10000"/>
                  <a:gd name="connsiteX33" fmla="*/ 2997 w 10000"/>
                  <a:gd name="connsiteY33" fmla="*/ 6756 h 10000"/>
                  <a:gd name="connsiteX34" fmla="*/ 2997 w 10000"/>
                  <a:gd name="connsiteY34" fmla="*/ 6482 h 10000"/>
                  <a:gd name="connsiteX35" fmla="*/ 2671 w 10000"/>
                  <a:gd name="connsiteY35" fmla="*/ 6222 h 10000"/>
                  <a:gd name="connsiteX36" fmla="*/ 2003 w 10000"/>
                  <a:gd name="connsiteY36" fmla="*/ 5938 h 10000"/>
                  <a:gd name="connsiteX37" fmla="*/ 1678 w 10000"/>
                  <a:gd name="connsiteY37" fmla="*/ 5938 h 10000"/>
                  <a:gd name="connsiteX38" fmla="*/ 1336 w 10000"/>
                  <a:gd name="connsiteY38" fmla="*/ 5679 h 10000"/>
                  <a:gd name="connsiteX39" fmla="*/ 1010 w 10000"/>
                  <a:gd name="connsiteY39" fmla="*/ 5679 h 10000"/>
                  <a:gd name="connsiteX40" fmla="*/ 1010 w 10000"/>
                  <a:gd name="connsiteY40" fmla="*/ 5404 h 10000"/>
                  <a:gd name="connsiteX41" fmla="*/ 1010 w 10000"/>
                  <a:gd name="connsiteY41" fmla="*/ 5138 h 10000"/>
                  <a:gd name="connsiteX42" fmla="*/ 1336 w 10000"/>
                  <a:gd name="connsiteY42" fmla="*/ 4861 h 10000"/>
                  <a:gd name="connsiteX43" fmla="*/ 1010 w 10000"/>
                  <a:gd name="connsiteY43" fmla="*/ 4599 h 10000"/>
                  <a:gd name="connsiteX44" fmla="*/ 1010 w 10000"/>
                  <a:gd name="connsiteY44" fmla="*/ 4321 h 10000"/>
                  <a:gd name="connsiteX45" fmla="*/ 1010 w 10000"/>
                  <a:gd name="connsiteY45" fmla="*/ 4058 h 10000"/>
                  <a:gd name="connsiteX46" fmla="*/ 668 w 10000"/>
                  <a:gd name="connsiteY46" fmla="*/ 3783 h 10000"/>
                  <a:gd name="connsiteX47" fmla="*/ 668 w 10000"/>
                  <a:gd name="connsiteY47" fmla="*/ 3518 h 10000"/>
                  <a:gd name="connsiteX48" fmla="*/ 668 w 10000"/>
                  <a:gd name="connsiteY48" fmla="*/ 3241 h 10000"/>
                  <a:gd name="connsiteX49" fmla="*/ 0 w 10000"/>
                  <a:gd name="connsiteY49" fmla="*/ 2704 h 10000"/>
                  <a:gd name="connsiteX50" fmla="*/ 0 w 10000"/>
                  <a:gd name="connsiteY50" fmla="*/ 2435 h 10000"/>
                  <a:gd name="connsiteX51" fmla="*/ 343 w 10000"/>
                  <a:gd name="connsiteY51" fmla="*/ 2435 h 10000"/>
                  <a:gd name="connsiteX52" fmla="*/ 343 w 10000"/>
                  <a:gd name="connsiteY52" fmla="*/ 1900 h 10000"/>
                  <a:gd name="connsiteX53" fmla="*/ 668 w 10000"/>
                  <a:gd name="connsiteY53" fmla="*/ 1900 h 10000"/>
                  <a:gd name="connsiteX54" fmla="*/ 343 w 10000"/>
                  <a:gd name="connsiteY54" fmla="*/ 1620 h 10000"/>
                  <a:gd name="connsiteX55" fmla="*/ 0 w 10000"/>
                  <a:gd name="connsiteY55" fmla="*/ 1359 h 10000"/>
                  <a:gd name="connsiteX56" fmla="*/ 0 w 10000"/>
                  <a:gd name="connsiteY56" fmla="*/ 1079 h 10000"/>
                  <a:gd name="connsiteX57" fmla="*/ 0 w 10000"/>
                  <a:gd name="connsiteY57" fmla="*/ 816 h 10000"/>
                  <a:gd name="connsiteX58" fmla="*/ 0 w 10000"/>
                  <a:gd name="connsiteY58" fmla="*/ 543 h 10000"/>
                  <a:gd name="connsiteX59" fmla="*/ 343 w 10000"/>
                  <a:gd name="connsiteY59" fmla="*/ 816 h 10000"/>
                  <a:gd name="connsiteX60" fmla="*/ 343 w 10000"/>
                  <a:gd name="connsiteY60" fmla="*/ 543 h 10000"/>
                  <a:gd name="connsiteX61" fmla="*/ 343 w 10000"/>
                  <a:gd name="connsiteY61" fmla="*/ 277 h 10000"/>
                  <a:gd name="connsiteX62" fmla="*/ 343 w 10000"/>
                  <a:gd name="connsiteY62" fmla="*/ 0 h 10000"/>
                  <a:gd name="connsiteX63" fmla="*/ 668 w 10000"/>
                  <a:gd name="connsiteY63" fmla="*/ 277 h 10000"/>
                  <a:gd name="connsiteX64" fmla="*/ 1010 w 10000"/>
                  <a:gd name="connsiteY64" fmla="*/ 277 h 10000"/>
                  <a:gd name="connsiteX65" fmla="*/ 1336 w 10000"/>
                  <a:gd name="connsiteY65" fmla="*/ 277 h 10000"/>
                  <a:gd name="connsiteX66" fmla="*/ 1336 w 10000"/>
                  <a:gd name="connsiteY66" fmla="*/ 0 h 10000"/>
                  <a:gd name="connsiteX0" fmla="*/ 937 w 10000"/>
                  <a:gd name="connsiteY0" fmla="*/ 1199 h 10000"/>
                  <a:gd name="connsiteX1" fmla="*/ 5292 w 10000"/>
                  <a:gd name="connsiteY1" fmla="*/ 1240 h 10000"/>
                  <a:gd name="connsiteX2" fmla="*/ 9675 w 10000"/>
                  <a:gd name="connsiteY2" fmla="*/ 6482 h 10000"/>
                  <a:gd name="connsiteX3" fmla="*/ 9675 w 10000"/>
                  <a:gd name="connsiteY3" fmla="*/ 6756 h 10000"/>
                  <a:gd name="connsiteX4" fmla="*/ 9675 w 10000"/>
                  <a:gd name="connsiteY4" fmla="*/ 7024 h 10000"/>
                  <a:gd name="connsiteX5" fmla="*/ 9675 w 10000"/>
                  <a:gd name="connsiteY5" fmla="*/ 7300 h 10000"/>
                  <a:gd name="connsiteX6" fmla="*/ 10000 w 10000"/>
                  <a:gd name="connsiteY6" fmla="*/ 7563 h 10000"/>
                  <a:gd name="connsiteX7" fmla="*/ 10000 w 10000"/>
                  <a:gd name="connsiteY7" fmla="*/ 7840 h 10000"/>
                  <a:gd name="connsiteX8" fmla="*/ 9675 w 10000"/>
                  <a:gd name="connsiteY8" fmla="*/ 8102 h 10000"/>
                  <a:gd name="connsiteX9" fmla="*/ 9332 w 10000"/>
                  <a:gd name="connsiteY9" fmla="*/ 8102 h 10000"/>
                  <a:gd name="connsiteX10" fmla="*/ 9332 w 10000"/>
                  <a:gd name="connsiteY10" fmla="*/ 8383 h 10000"/>
                  <a:gd name="connsiteX11" fmla="*/ 9332 w 10000"/>
                  <a:gd name="connsiteY11" fmla="*/ 8639 h 10000"/>
                  <a:gd name="connsiteX12" fmla="*/ 9007 w 10000"/>
                  <a:gd name="connsiteY12" fmla="*/ 8918 h 10000"/>
                  <a:gd name="connsiteX13" fmla="*/ 9007 w 10000"/>
                  <a:gd name="connsiteY13" fmla="*/ 9182 h 10000"/>
                  <a:gd name="connsiteX14" fmla="*/ 8665 w 10000"/>
                  <a:gd name="connsiteY14" fmla="*/ 9459 h 10000"/>
                  <a:gd name="connsiteX15" fmla="*/ 9007 w 10000"/>
                  <a:gd name="connsiteY15" fmla="*/ 9459 h 10000"/>
                  <a:gd name="connsiteX16" fmla="*/ 9007 w 10000"/>
                  <a:gd name="connsiteY16" fmla="*/ 9736 h 10000"/>
                  <a:gd name="connsiteX17" fmla="*/ 9007 w 10000"/>
                  <a:gd name="connsiteY17" fmla="*/ 10000 h 10000"/>
                  <a:gd name="connsiteX18" fmla="*/ 8665 w 10000"/>
                  <a:gd name="connsiteY18" fmla="*/ 10000 h 10000"/>
                  <a:gd name="connsiteX19" fmla="*/ 5000 w 10000"/>
                  <a:gd name="connsiteY19" fmla="*/ 9459 h 10000"/>
                  <a:gd name="connsiteX20" fmla="*/ 5000 w 10000"/>
                  <a:gd name="connsiteY20" fmla="*/ 9182 h 10000"/>
                  <a:gd name="connsiteX21" fmla="*/ 5000 w 10000"/>
                  <a:gd name="connsiteY21" fmla="*/ 8918 h 10000"/>
                  <a:gd name="connsiteX22" fmla="*/ 5000 w 10000"/>
                  <a:gd name="connsiteY22" fmla="*/ 8383 h 10000"/>
                  <a:gd name="connsiteX23" fmla="*/ 4675 w 10000"/>
                  <a:gd name="connsiteY23" fmla="*/ 8102 h 10000"/>
                  <a:gd name="connsiteX24" fmla="*/ 4675 w 10000"/>
                  <a:gd name="connsiteY24" fmla="*/ 7840 h 10000"/>
                  <a:gd name="connsiteX25" fmla="*/ 4332 w 10000"/>
                  <a:gd name="connsiteY25" fmla="*/ 7840 h 10000"/>
                  <a:gd name="connsiteX26" fmla="*/ 4332 w 10000"/>
                  <a:gd name="connsiteY26" fmla="*/ 7563 h 10000"/>
                  <a:gd name="connsiteX27" fmla="*/ 4007 w 10000"/>
                  <a:gd name="connsiteY27" fmla="*/ 7563 h 10000"/>
                  <a:gd name="connsiteX28" fmla="*/ 3665 w 10000"/>
                  <a:gd name="connsiteY28" fmla="*/ 7563 h 10000"/>
                  <a:gd name="connsiteX29" fmla="*/ 4007 w 10000"/>
                  <a:gd name="connsiteY29" fmla="*/ 7300 h 10000"/>
                  <a:gd name="connsiteX30" fmla="*/ 3665 w 10000"/>
                  <a:gd name="connsiteY30" fmla="*/ 7300 h 10000"/>
                  <a:gd name="connsiteX31" fmla="*/ 3665 w 10000"/>
                  <a:gd name="connsiteY31" fmla="*/ 7024 h 10000"/>
                  <a:gd name="connsiteX32" fmla="*/ 3665 w 10000"/>
                  <a:gd name="connsiteY32" fmla="*/ 6756 h 10000"/>
                  <a:gd name="connsiteX33" fmla="*/ 2997 w 10000"/>
                  <a:gd name="connsiteY33" fmla="*/ 6756 h 10000"/>
                  <a:gd name="connsiteX34" fmla="*/ 2997 w 10000"/>
                  <a:gd name="connsiteY34" fmla="*/ 6482 h 10000"/>
                  <a:gd name="connsiteX35" fmla="*/ 2671 w 10000"/>
                  <a:gd name="connsiteY35" fmla="*/ 6222 h 10000"/>
                  <a:gd name="connsiteX36" fmla="*/ 2003 w 10000"/>
                  <a:gd name="connsiteY36" fmla="*/ 5938 h 10000"/>
                  <a:gd name="connsiteX37" fmla="*/ 1678 w 10000"/>
                  <a:gd name="connsiteY37" fmla="*/ 5938 h 10000"/>
                  <a:gd name="connsiteX38" fmla="*/ 1336 w 10000"/>
                  <a:gd name="connsiteY38" fmla="*/ 5679 h 10000"/>
                  <a:gd name="connsiteX39" fmla="*/ 1010 w 10000"/>
                  <a:gd name="connsiteY39" fmla="*/ 5679 h 10000"/>
                  <a:gd name="connsiteX40" fmla="*/ 1010 w 10000"/>
                  <a:gd name="connsiteY40" fmla="*/ 5404 h 10000"/>
                  <a:gd name="connsiteX41" fmla="*/ 1010 w 10000"/>
                  <a:gd name="connsiteY41" fmla="*/ 5138 h 10000"/>
                  <a:gd name="connsiteX42" fmla="*/ 1336 w 10000"/>
                  <a:gd name="connsiteY42" fmla="*/ 4861 h 10000"/>
                  <a:gd name="connsiteX43" fmla="*/ 1010 w 10000"/>
                  <a:gd name="connsiteY43" fmla="*/ 4599 h 10000"/>
                  <a:gd name="connsiteX44" fmla="*/ 1010 w 10000"/>
                  <a:gd name="connsiteY44" fmla="*/ 4321 h 10000"/>
                  <a:gd name="connsiteX45" fmla="*/ 1010 w 10000"/>
                  <a:gd name="connsiteY45" fmla="*/ 4058 h 10000"/>
                  <a:gd name="connsiteX46" fmla="*/ 668 w 10000"/>
                  <a:gd name="connsiteY46" fmla="*/ 3783 h 10000"/>
                  <a:gd name="connsiteX47" fmla="*/ 668 w 10000"/>
                  <a:gd name="connsiteY47" fmla="*/ 3518 h 10000"/>
                  <a:gd name="connsiteX48" fmla="*/ 668 w 10000"/>
                  <a:gd name="connsiteY48" fmla="*/ 3241 h 10000"/>
                  <a:gd name="connsiteX49" fmla="*/ 0 w 10000"/>
                  <a:gd name="connsiteY49" fmla="*/ 2704 h 10000"/>
                  <a:gd name="connsiteX50" fmla="*/ 0 w 10000"/>
                  <a:gd name="connsiteY50" fmla="*/ 2435 h 10000"/>
                  <a:gd name="connsiteX51" fmla="*/ 343 w 10000"/>
                  <a:gd name="connsiteY51" fmla="*/ 2435 h 10000"/>
                  <a:gd name="connsiteX52" fmla="*/ 343 w 10000"/>
                  <a:gd name="connsiteY52" fmla="*/ 1900 h 10000"/>
                  <a:gd name="connsiteX53" fmla="*/ 668 w 10000"/>
                  <a:gd name="connsiteY53" fmla="*/ 1900 h 10000"/>
                  <a:gd name="connsiteX54" fmla="*/ 343 w 10000"/>
                  <a:gd name="connsiteY54" fmla="*/ 1620 h 10000"/>
                  <a:gd name="connsiteX55" fmla="*/ 0 w 10000"/>
                  <a:gd name="connsiteY55" fmla="*/ 1359 h 10000"/>
                  <a:gd name="connsiteX56" fmla="*/ 0 w 10000"/>
                  <a:gd name="connsiteY56" fmla="*/ 1079 h 10000"/>
                  <a:gd name="connsiteX57" fmla="*/ 0 w 10000"/>
                  <a:gd name="connsiteY57" fmla="*/ 816 h 10000"/>
                  <a:gd name="connsiteX58" fmla="*/ 0 w 10000"/>
                  <a:gd name="connsiteY58" fmla="*/ 543 h 10000"/>
                  <a:gd name="connsiteX59" fmla="*/ 343 w 10000"/>
                  <a:gd name="connsiteY59" fmla="*/ 816 h 10000"/>
                  <a:gd name="connsiteX60" fmla="*/ 343 w 10000"/>
                  <a:gd name="connsiteY60" fmla="*/ 543 h 10000"/>
                  <a:gd name="connsiteX61" fmla="*/ 343 w 10000"/>
                  <a:gd name="connsiteY61" fmla="*/ 277 h 10000"/>
                  <a:gd name="connsiteX62" fmla="*/ 343 w 10000"/>
                  <a:gd name="connsiteY62" fmla="*/ 0 h 10000"/>
                  <a:gd name="connsiteX63" fmla="*/ 668 w 10000"/>
                  <a:gd name="connsiteY63" fmla="*/ 277 h 10000"/>
                  <a:gd name="connsiteX64" fmla="*/ 1010 w 10000"/>
                  <a:gd name="connsiteY64" fmla="*/ 277 h 10000"/>
                  <a:gd name="connsiteX65" fmla="*/ 1336 w 10000"/>
                  <a:gd name="connsiteY65" fmla="*/ 0 h 10000"/>
                  <a:gd name="connsiteX0" fmla="*/ 937 w 10000"/>
                  <a:gd name="connsiteY0" fmla="*/ 1199 h 10000"/>
                  <a:gd name="connsiteX1" fmla="*/ 5292 w 10000"/>
                  <a:gd name="connsiteY1" fmla="*/ 1240 h 10000"/>
                  <a:gd name="connsiteX2" fmla="*/ 9675 w 10000"/>
                  <a:gd name="connsiteY2" fmla="*/ 6482 h 10000"/>
                  <a:gd name="connsiteX3" fmla="*/ 9675 w 10000"/>
                  <a:gd name="connsiteY3" fmla="*/ 6756 h 10000"/>
                  <a:gd name="connsiteX4" fmla="*/ 9675 w 10000"/>
                  <a:gd name="connsiteY4" fmla="*/ 7024 h 10000"/>
                  <a:gd name="connsiteX5" fmla="*/ 9675 w 10000"/>
                  <a:gd name="connsiteY5" fmla="*/ 7300 h 10000"/>
                  <a:gd name="connsiteX6" fmla="*/ 10000 w 10000"/>
                  <a:gd name="connsiteY6" fmla="*/ 7563 h 10000"/>
                  <a:gd name="connsiteX7" fmla="*/ 10000 w 10000"/>
                  <a:gd name="connsiteY7" fmla="*/ 7840 h 10000"/>
                  <a:gd name="connsiteX8" fmla="*/ 9675 w 10000"/>
                  <a:gd name="connsiteY8" fmla="*/ 8102 h 10000"/>
                  <a:gd name="connsiteX9" fmla="*/ 9332 w 10000"/>
                  <a:gd name="connsiteY9" fmla="*/ 8102 h 10000"/>
                  <a:gd name="connsiteX10" fmla="*/ 9332 w 10000"/>
                  <a:gd name="connsiteY10" fmla="*/ 8383 h 10000"/>
                  <a:gd name="connsiteX11" fmla="*/ 9332 w 10000"/>
                  <a:gd name="connsiteY11" fmla="*/ 8639 h 10000"/>
                  <a:gd name="connsiteX12" fmla="*/ 9007 w 10000"/>
                  <a:gd name="connsiteY12" fmla="*/ 8918 h 10000"/>
                  <a:gd name="connsiteX13" fmla="*/ 9007 w 10000"/>
                  <a:gd name="connsiteY13" fmla="*/ 9182 h 10000"/>
                  <a:gd name="connsiteX14" fmla="*/ 8665 w 10000"/>
                  <a:gd name="connsiteY14" fmla="*/ 9459 h 10000"/>
                  <a:gd name="connsiteX15" fmla="*/ 9007 w 10000"/>
                  <a:gd name="connsiteY15" fmla="*/ 9459 h 10000"/>
                  <a:gd name="connsiteX16" fmla="*/ 9007 w 10000"/>
                  <a:gd name="connsiteY16" fmla="*/ 9736 h 10000"/>
                  <a:gd name="connsiteX17" fmla="*/ 9007 w 10000"/>
                  <a:gd name="connsiteY17" fmla="*/ 10000 h 10000"/>
                  <a:gd name="connsiteX18" fmla="*/ 8665 w 10000"/>
                  <a:gd name="connsiteY18" fmla="*/ 10000 h 10000"/>
                  <a:gd name="connsiteX19" fmla="*/ 5000 w 10000"/>
                  <a:gd name="connsiteY19" fmla="*/ 9459 h 10000"/>
                  <a:gd name="connsiteX20" fmla="*/ 5000 w 10000"/>
                  <a:gd name="connsiteY20" fmla="*/ 9182 h 10000"/>
                  <a:gd name="connsiteX21" fmla="*/ 5000 w 10000"/>
                  <a:gd name="connsiteY21" fmla="*/ 8918 h 10000"/>
                  <a:gd name="connsiteX22" fmla="*/ 5000 w 10000"/>
                  <a:gd name="connsiteY22" fmla="*/ 8383 h 10000"/>
                  <a:gd name="connsiteX23" fmla="*/ 4675 w 10000"/>
                  <a:gd name="connsiteY23" fmla="*/ 8102 h 10000"/>
                  <a:gd name="connsiteX24" fmla="*/ 4675 w 10000"/>
                  <a:gd name="connsiteY24" fmla="*/ 7840 h 10000"/>
                  <a:gd name="connsiteX25" fmla="*/ 4332 w 10000"/>
                  <a:gd name="connsiteY25" fmla="*/ 7840 h 10000"/>
                  <a:gd name="connsiteX26" fmla="*/ 4332 w 10000"/>
                  <a:gd name="connsiteY26" fmla="*/ 7563 h 10000"/>
                  <a:gd name="connsiteX27" fmla="*/ 4007 w 10000"/>
                  <a:gd name="connsiteY27" fmla="*/ 7563 h 10000"/>
                  <a:gd name="connsiteX28" fmla="*/ 3665 w 10000"/>
                  <a:gd name="connsiteY28" fmla="*/ 7563 h 10000"/>
                  <a:gd name="connsiteX29" fmla="*/ 4007 w 10000"/>
                  <a:gd name="connsiteY29" fmla="*/ 7300 h 10000"/>
                  <a:gd name="connsiteX30" fmla="*/ 3665 w 10000"/>
                  <a:gd name="connsiteY30" fmla="*/ 7300 h 10000"/>
                  <a:gd name="connsiteX31" fmla="*/ 3665 w 10000"/>
                  <a:gd name="connsiteY31" fmla="*/ 7024 h 10000"/>
                  <a:gd name="connsiteX32" fmla="*/ 3665 w 10000"/>
                  <a:gd name="connsiteY32" fmla="*/ 6756 h 10000"/>
                  <a:gd name="connsiteX33" fmla="*/ 2997 w 10000"/>
                  <a:gd name="connsiteY33" fmla="*/ 6756 h 10000"/>
                  <a:gd name="connsiteX34" fmla="*/ 2997 w 10000"/>
                  <a:gd name="connsiteY34" fmla="*/ 6482 h 10000"/>
                  <a:gd name="connsiteX35" fmla="*/ 2671 w 10000"/>
                  <a:gd name="connsiteY35" fmla="*/ 6222 h 10000"/>
                  <a:gd name="connsiteX36" fmla="*/ 2003 w 10000"/>
                  <a:gd name="connsiteY36" fmla="*/ 5938 h 10000"/>
                  <a:gd name="connsiteX37" fmla="*/ 1678 w 10000"/>
                  <a:gd name="connsiteY37" fmla="*/ 5938 h 10000"/>
                  <a:gd name="connsiteX38" fmla="*/ 1336 w 10000"/>
                  <a:gd name="connsiteY38" fmla="*/ 5679 h 10000"/>
                  <a:gd name="connsiteX39" fmla="*/ 1010 w 10000"/>
                  <a:gd name="connsiteY39" fmla="*/ 5679 h 10000"/>
                  <a:gd name="connsiteX40" fmla="*/ 1010 w 10000"/>
                  <a:gd name="connsiteY40" fmla="*/ 5404 h 10000"/>
                  <a:gd name="connsiteX41" fmla="*/ 1010 w 10000"/>
                  <a:gd name="connsiteY41" fmla="*/ 5138 h 10000"/>
                  <a:gd name="connsiteX42" fmla="*/ 1336 w 10000"/>
                  <a:gd name="connsiteY42" fmla="*/ 4861 h 10000"/>
                  <a:gd name="connsiteX43" fmla="*/ 1010 w 10000"/>
                  <a:gd name="connsiteY43" fmla="*/ 4599 h 10000"/>
                  <a:gd name="connsiteX44" fmla="*/ 1010 w 10000"/>
                  <a:gd name="connsiteY44" fmla="*/ 4321 h 10000"/>
                  <a:gd name="connsiteX45" fmla="*/ 1010 w 10000"/>
                  <a:gd name="connsiteY45" fmla="*/ 4058 h 10000"/>
                  <a:gd name="connsiteX46" fmla="*/ 668 w 10000"/>
                  <a:gd name="connsiteY46" fmla="*/ 3783 h 10000"/>
                  <a:gd name="connsiteX47" fmla="*/ 668 w 10000"/>
                  <a:gd name="connsiteY47" fmla="*/ 3518 h 10000"/>
                  <a:gd name="connsiteX48" fmla="*/ 668 w 10000"/>
                  <a:gd name="connsiteY48" fmla="*/ 3241 h 10000"/>
                  <a:gd name="connsiteX49" fmla="*/ 0 w 10000"/>
                  <a:gd name="connsiteY49" fmla="*/ 2704 h 10000"/>
                  <a:gd name="connsiteX50" fmla="*/ 0 w 10000"/>
                  <a:gd name="connsiteY50" fmla="*/ 2435 h 10000"/>
                  <a:gd name="connsiteX51" fmla="*/ 343 w 10000"/>
                  <a:gd name="connsiteY51" fmla="*/ 2435 h 10000"/>
                  <a:gd name="connsiteX52" fmla="*/ 343 w 10000"/>
                  <a:gd name="connsiteY52" fmla="*/ 1900 h 10000"/>
                  <a:gd name="connsiteX53" fmla="*/ 668 w 10000"/>
                  <a:gd name="connsiteY53" fmla="*/ 1900 h 10000"/>
                  <a:gd name="connsiteX54" fmla="*/ 343 w 10000"/>
                  <a:gd name="connsiteY54" fmla="*/ 1620 h 10000"/>
                  <a:gd name="connsiteX55" fmla="*/ 0 w 10000"/>
                  <a:gd name="connsiteY55" fmla="*/ 1359 h 10000"/>
                  <a:gd name="connsiteX56" fmla="*/ 0 w 10000"/>
                  <a:gd name="connsiteY56" fmla="*/ 1079 h 10000"/>
                  <a:gd name="connsiteX57" fmla="*/ 0 w 10000"/>
                  <a:gd name="connsiteY57" fmla="*/ 816 h 10000"/>
                  <a:gd name="connsiteX58" fmla="*/ 0 w 10000"/>
                  <a:gd name="connsiteY58" fmla="*/ 543 h 10000"/>
                  <a:gd name="connsiteX59" fmla="*/ 343 w 10000"/>
                  <a:gd name="connsiteY59" fmla="*/ 816 h 10000"/>
                  <a:gd name="connsiteX60" fmla="*/ 343 w 10000"/>
                  <a:gd name="connsiteY60" fmla="*/ 543 h 10000"/>
                  <a:gd name="connsiteX61" fmla="*/ 343 w 10000"/>
                  <a:gd name="connsiteY61" fmla="*/ 277 h 10000"/>
                  <a:gd name="connsiteX62" fmla="*/ 343 w 10000"/>
                  <a:gd name="connsiteY62" fmla="*/ 0 h 10000"/>
                  <a:gd name="connsiteX63" fmla="*/ 668 w 10000"/>
                  <a:gd name="connsiteY63" fmla="*/ 277 h 10000"/>
                  <a:gd name="connsiteX64" fmla="*/ 1010 w 10000"/>
                  <a:gd name="connsiteY64" fmla="*/ 277 h 10000"/>
                  <a:gd name="connsiteX0" fmla="*/ 937 w 10000"/>
                  <a:gd name="connsiteY0" fmla="*/ 922 h 9723"/>
                  <a:gd name="connsiteX1" fmla="*/ 5292 w 10000"/>
                  <a:gd name="connsiteY1" fmla="*/ 963 h 9723"/>
                  <a:gd name="connsiteX2" fmla="*/ 9675 w 10000"/>
                  <a:gd name="connsiteY2" fmla="*/ 6205 h 9723"/>
                  <a:gd name="connsiteX3" fmla="*/ 9675 w 10000"/>
                  <a:gd name="connsiteY3" fmla="*/ 6479 h 9723"/>
                  <a:gd name="connsiteX4" fmla="*/ 9675 w 10000"/>
                  <a:gd name="connsiteY4" fmla="*/ 6747 h 9723"/>
                  <a:gd name="connsiteX5" fmla="*/ 9675 w 10000"/>
                  <a:gd name="connsiteY5" fmla="*/ 7023 h 9723"/>
                  <a:gd name="connsiteX6" fmla="*/ 10000 w 10000"/>
                  <a:gd name="connsiteY6" fmla="*/ 7286 h 9723"/>
                  <a:gd name="connsiteX7" fmla="*/ 10000 w 10000"/>
                  <a:gd name="connsiteY7" fmla="*/ 7563 h 9723"/>
                  <a:gd name="connsiteX8" fmla="*/ 9675 w 10000"/>
                  <a:gd name="connsiteY8" fmla="*/ 7825 h 9723"/>
                  <a:gd name="connsiteX9" fmla="*/ 9332 w 10000"/>
                  <a:gd name="connsiteY9" fmla="*/ 7825 h 9723"/>
                  <a:gd name="connsiteX10" fmla="*/ 9332 w 10000"/>
                  <a:gd name="connsiteY10" fmla="*/ 8106 h 9723"/>
                  <a:gd name="connsiteX11" fmla="*/ 9332 w 10000"/>
                  <a:gd name="connsiteY11" fmla="*/ 8362 h 9723"/>
                  <a:gd name="connsiteX12" fmla="*/ 9007 w 10000"/>
                  <a:gd name="connsiteY12" fmla="*/ 8641 h 9723"/>
                  <a:gd name="connsiteX13" fmla="*/ 9007 w 10000"/>
                  <a:gd name="connsiteY13" fmla="*/ 8905 h 9723"/>
                  <a:gd name="connsiteX14" fmla="*/ 8665 w 10000"/>
                  <a:gd name="connsiteY14" fmla="*/ 9182 h 9723"/>
                  <a:gd name="connsiteX15" fmla="*/ 9007 w 10000"/>
                  <a:gd name="connsiteY15" fmla="*/ 9182 h 9723"/>
                  <a:gd name="connsiteX16" fmla="*/ 9007 w 10000"/>
                  <a:gd name="connsiteY16" fmla="*/ 9459 h 9723"/>
                  <a:gd name="connsiteX17" fmla="*/ 9007 w 10000"/>
                  <a:gd name="connsiteY17" fmla="*/ 9723 h 9723"/>
                  <a:gd name="connsiteX18" fmla="*/ 8665 w 10000"/>
                  <a:gd name="connsiteY18" fmla="*/ 9723 h 9723"/>
                  <a:gd name="connsiteX19" fmla="*/ 5000 w 10000"/>
                  <a:gd name="connsiteY19" fmla="*/ 9182 h 9723"/>
                  <a:gd name="connsiteX20" fmla="*/ 5000 w 10000"/>
                  <a:gd name="connsiteY20" fmla="*/ 8905 h 9723"/>
                  <a:gd name="connsiteX21" fmla="*/ 5000 w 10000"/>
                  <a:gd name="connsiteY21" fmla="*/ 8641 h 9723"/>
                  <a:gd name="connsiteX22" fmla="*/ 5000 w 10000"/>
                  <a:gd name="connsiteY22" fmla="*/ 8106 h 9723"/>
                  <a:gd name="connsiteX23" fmla="*/ 4675 w 10000"/>
                  <a:gd name="connsiteY23" fmla="*/ 7825 h 9723"/>
                  <a:gd name="connsiteX24" fmla="*/ 4675 w 10000"/>
                  <a:gd name="connsiteY24" fmla="*/ 7563 h 9723"/>
                  <a:gd name="connsiteX25" fmla="*/ 4332 w 10000"/>
                  <a:gd name="connsiteY25" fmla="*/ 7563 h 9723"/>
                  <a:gd name="connsiteX26" fmla="*/ 4332 w 10000"/>
                  <a:gd name="connsiteY26" fmla="*/ 7286 h 9723"/>
                  <a:gd name="connsiteX27" fmla="*/ 4007 w 10000"/>
                  <a:gd name="connsiteY27" fmla="*/ 7286 h 9723"/>
                  <a:gd name="connsiteX28" fmla="*/ 3665 w 10000"/>
                  <a:gd name="connsiteY28" fmla="*/ 7286 h 9723"/>
                  <a:gd name="connsiteX29" fmla="*/ 4007 w 10000"/>
                  <a:gd name="connsiteY29" fmla="*/ 7023 h 9723"/>
                  <a:gd name="connsiteX30" fmla="*/ 3665 w 10000"/>
                  <a:gd name="connsiteY30" fmla="*/ 7023 h 9723"/>
                  <a:gd name="connsiteX31" fmla="*/ 3665 w 10000"/>
                  <a:gd name="connsiteY31" fmla="*/ 6747 h 9723"/>
                  <a:gd name="connsiteX32" fmla="*/ 3665 w 10000"/>
                  <a:gd name="connsiteY32" fmla="*/ 6479 h 9723"/>
                  <a:gd name="connsiteX33" fmla="*/ 2997 w 10000"/>
                  <a:gd name="connsiteY33" fmla="*/ 6479 h 9723"/>
                  <a:gd name="connsiteX34" fmla="*/ 2997 w 10000"/>
                  <a:gd name="connsiteY34" fmla="*/ 6205 h 9723"/>
                  <a:gd name="connsiteX35" fmla="*/ 2671 w 10000"/>
                  <a:gd name="connsiteY35" fmla="*/ 5945 h 9723"/>
                  <a:gd name="connsiteX36" fmla="*/ 2003 w 10000"/>
                  <a:gd name="connsiteY36" fmla="*/ 5661 h 9723"/>
                  <a:gd name="connsiteX37" fmla="*/ 1678 w 10000"/>
                  <a:gd name="connsiteY37" fmla="*/ 5661 h 9723"/>
                  <a:gd name="connsiteX38" fmla="*/ 1336 w 10000"/>
                  <a:gd name="connsiteY38" fmla="*/ 5402 h 9723"/>
                  <a:gd name="connsiteX39" fmla="*/ 1010 w 10000"/>
                  <a:gd name="connsiteY39" fmla="*/ 5402 h 9723"/>
                  <a:gd name="connsiteX40" fmla="*/ 1010 w 10000"/>
                  <a:gd name="connsiteY40" fmla="*/ 5127 h 9723"/>
                  <a:gd name="connsiteX41" fmla="*/ 1010 w 10000"/>
                  <a:gd name="connsiteY41" fmla="*/ 4861 h 9723"/>
                  <a:gd name="connsiteX42" fmla="*/ 1336 w 10000"/>
                  <a:gd name="connsiteY42" fmla="*/ 4584 h 9723"/>
                  <a:gd name="connsiteX43" fmla="*/ 1010 w 10000"/>
                  <a:gd name="connsiteY43" fmla="*/ 4322 h 9723"/>
                  <a:gd name="connsiteX44" fmla="*/ 1010 w 10000"/>
                  <a:gd name="connsiteY44" fmla="*/ 4044 h 9723"/>
                  <a:gd name="connsiteX45" fmla="*/ 1010 w 10000"/>
                  <a:gd name="connsiteY45" fmla="*/ 3781 h 9723"/>
                  <a:gd name="connsiteX46" fmla="*/ 668 w 10000"/>
                  <a:gd name="connsiteY46" fmla="*/ 3506 h 9723"/>
                  <a:gd name="connsiteX47" fmla="*/ 668 w 10000"/>
                  <a:gd name="connsiteY47" fmla="*/ 3241 h 9723"/>
                  <a:gd name="connsiteX48" fmla="*/ 668 w 10000"/>
                  <a:gd name="connsiteY48" fmla="*/ 2964 h 9723"/>
                  <a:gd name="connsiteX49" fmla="*/ 0 w 10000"/>
                  <a:gd name="connsiteY49" fmla="*/ 2427 h 9723"/>
                  <a:gd name="connsiteX50" fmla="*/ 0 w 10000"/>
                  <a:gd name="connsiteY50" fmla="*/ 2158 h 9723"/>
                  <a:gd name="connsiteX51" fmla="*/ 343 w 10000"/>
                  <a:gd name="connsiteY51" fmla="*/ 2158 h 9723"/>
                  <a:gd name="connsiteX52" fmla="*/ 343 w 10000"/>
                  <a:gd name="connsiteY52" fmla="*/ 1623 h 9723"/>
                  <a:gd name="connsiteX53" fmla="*/ 668 w 10000"/>
                  <a:gd name="connsiteY53" fmla="*/ 1623 h 9723"/>
                  <a:gd name="connsiteX54" fmla="*/ 343 w 10000"/>
                  <a:gd name="connsiteY54" fmla="*/ 1343 h 9723"/>
                  <a:gd name="connsiteX55" fmla="*/ 0 w 10000"/>
                  <a:gd name="connsiteY55" fmla="*/ 1082 h 9723"/>
                  <a:gd name="connsiteX56" fmla="*/ 0 w 10000"/>
                  <a:gd name="connsiteY56" fmla="*/ 802 h 9723"/>
                  <a:gd name="connsiteX57" fmla="*/ 0 w 10000"/>
                  <a:gd name="connsiteY57" fmla="*/ 539 h 9723"/>
                  <a:gd name="connsiteX58" fmla="*/ 0 w 10000"/>
                  <a:gd name="connsiteY58" fmla="*/ 266 h 9723"/>
                  <a:gd name="connsiteX59" fmla="*/ 343 w 10000"/>
                  <a:gd name="connsiteY59" fmla="*/ 539 h 9723"/>
                  <a:gd name="connsiteX60" fmla="*/ 343 w 10000"/>
                  <a:gd name="connsiteY60" fmla="*/ 266 h 9723"/>
                  <a:gd name="connsiteX61" fmla="*/ 343 w 10000"/>
                  <a:gd name="connsiteY61" fmla="*/ 0 h 9723"/>
                  <a:gd name="connsiteX62" fmla="*/ 668 w 10000"/>
                  <a:gd name="connsiteY62" fmla="*/ 0 h 9723"/>
                  <a:gd name="connsiteX63" fmla="*/ 1010 w 10000"/>
                  <a:gd name="connsiteY63" fmla="*/ 0 h 9723"/>
                  <a:gd name="connsiteX0" fmla="*/ 937 w 10000"/>
                  <a:gd name="connsiteY0" fmla="*/ 948 h 10000"/>
                  <a:gd name="connsiteX1" fmla="*/ 5292 w 10000"/>
                  <a:gd name="connsiteY1" fmla="*/ 990 h 10000"/>
                  <a:gd name="connsiteX2" fmla="*/ 9675 w 10000"/>
                  <a:gd name="connsiteY2" fmla="*/ 6382 h 10000"/>
                  <a:gd name="connsiteX3" fmla="*/ 9675 w 10000"/>
                  <a:gd name="connsiteY3" fmla="*/ 6664 h 10000"/>
                  <a:gd name="connsiteX4" fmla="*/ 9675 w 10000"/>
                  <a:gd name="connsiteY4" fmla="*/ 6939 h 10000"/>
                  <a:gd name="connsiteX5" fmla="*/ 9675 w 10000"/>
                  <a:gd name="connsiteY5" fmla="*/ 7223 h 10000"/>
                  <a:gd name="connsiteX6" fmla="*/ 10000 w 10000"/>
                  <a:gd name="connsiteY6" fmla="*/ 7494 h 10000"/>
                  <a:gd name="connsiteX7" fmla="*/ 10000 w 10000"/>
                  <a:gd name="connsiteY7" fmla="*/ 7778 h 10000"/>
                  <a:gd name="connsiteX8" fmla="*/ 9675 w 10000"/>
                  <a:gd name="connsiteY8" fmla="*/ 8048 h 10000"/>
                  <a:gd name="connsiteX9" fmla="*/ 9332 w 10000"/>
                  <a:gd name="connsiteY9" fmla="*/ 8048 h 10000"/>
                  <a:gd name="connsiteX10" fmla="*/ 9332 w 10000"/>
                  <a:gd name="connsiteY10" fmla="*/ 8337 h 10000"/>
                  <a:gd name="connsiteX11" fmla="*/ 9332 w 10000"/>
                  <a:gd name="connsiteY11" fmla="*/ 8600 h 10000"/>
                  <a:gd name="connsiteX12" fmla="*/ 9007 w 10000"/>
                  <a:gd name="connsiteY12" fmla="*/ 8887 h 10000"/>
                  <a:gd name="connsiteX13" fmla="*/ 9007 w 10000"/>
                  <a:gd name="connsiteY13" fmla="*/ 9159 h 10000"/>
                  <a:gd name="connsiteX14" fmla="*/ 8665 w 10000"/>
                  <a:gd name="connsiteY14" fmla="*/ 9444 h 10000"/>
                  <a:gd name="connsiteX15" fmla="*/ 9007 w 10000"/>
                  <a:gd name="connsiteY15" fmla="*/ 9444 h 10000"/>
                  <a:gd name="connsiteX16" fmla="*/ 9007 w 10000"/>
                  <a:gd name="connsiteY16" fmla="*/ 9728 h 10000"/>
                  <a:gd name="connsiteX17" fmla="*/ 9007 w 10000"/>
                  <a:gd name="connsiteY17" fmla="*/ 10000 h 10000"/>
                  <a:gd name="connsiteX18" fmla="*/ 8665 w 10000"/>
                  <a:gd name="connsiteY18" fmla="*/ 10000 h 10000"/>
                  <a:gd name="connsiteX19" fmla="*/ 5000 w 10000"/>
                  <a:gd name="connsiteY19" fmla="*/ 9444 h 10000"/>
                  <a:gd name="connsiteX20" fmla="*/ 5000 w 10000"/>
                  <a:gd name="connsiteY20" fmla="*/ 9159 h 10000"/>
                  <a:gd name="connsiteX21" fmla="*/ 5000 w 10000"/>
                  <a:gd name="connsiteY21" fmla="*/ 8887 h 10000"/>
                  <a:gd name="connsiteX22" fmla="*/ 5000 w 10000"/>
                  <a:gd name="connsiteY22" fmla="*/ 8337 h 10000"/>
                  <a:gd name="connsiteX23" fmla="*/ 4675 w 10000"/>
                  <a:gd name="connsiteY23" fmla="*/ 8048 h 10000"/>
                  <a:gd name="connsiteX24" fmla="*/ 4675 w 10000"/>
                  <a:gd name="connsiteY24" fmla="*/ 7778 h 10000"/>
                  <a:gd name="connsiteX25" fmla="*/ 4332 w 10000"/>
                  <a:gd name="connsiteY25" fmla="*/ 7778 h 10000"/>
                  <a:gd name="connsiteX26" fmla="*/ 4332 w 10000"/>
                  <a:gd name="connsiteY26" fmla="*/ 7494 h 10000"/>
                  <a:gd name="connsiteX27" fmla="*/ 4007 w 10000"/>
                  <a:gd name="connsiteY27" fmla="*/ 7494 h 10000"/>
                  <a:gd name="connsiteX28" fmla="*/ 3665 w 10000"/>
                  <a:gd name="connsiteY28" fmla="*/ 7494 h 10000"/>
                  <a:gd name="connsiteX29" fmla="*/ 4007 w 10000"/>
                  <a:gd name="connsiteY29" fmla="*/ 7223 h 10000"/>
                  <a:gd name="connsiteX30" fmla="*/ 3665 w 10000"/>
                  <a:gd name="connsiteY30" fmla="*/ 7223 h 10000"/>
                  <a:gd name="connsiteX31" fmla="*/ 3665 w 10000"/>
                  <a:gd name="connsiteY31" fmla="*/ 6939 h 10000"/>
                  <a:gd name="connsiteX32" fmla="*/ 3665 w 10000"/>
                  <a:gd name="connsiteY32" fmla="*/ 6664 h 10000"/>
                  <a:gd name="connsiteX33" fmla="*/ 2997 w 10000"/>
                  <a:gd name="connsiteY33" fmla="*/ 6664 h 10000"/>
                  <a:gd name="connsiteX34" fmla="*/ 2997 w 10000"/>
                  <a:gd name="connsiteY34" fmla="*/ 6382 h 10000"/>
                  <a:gd name="connsiteX35" fmla="*/ 2671 w 10000"/>
                  <a:gd name="connsiteY35" fmla="*/ 6114 h 10000"/>
                  <a:gd name="connsiteX36" fmla="*/ 2003 w 10000"/>
                  <a:gd name="connsiteY36" fmla="*/ 5822 h 10000"/>
                  <a:gd name="connsiteX37" fmla="*/ 1678 w 10000"/>
                  <a:gd name="connsiteY37" fmla="*/ 5822 h 10000"/>
                  <a:gd name="connsiteX38" fmla="*/ 1336 w 10000"/>
                  <a:gd name="connsiteY38" fmla="*/ 5556 h 10000"/>
                  <a:gd name="connsiteX39" fmla="*/ 1010 w 10000"/>
                  <a:gd name="connsiteY39" fmla="*/ 5556 h 10000"/>
                  <a:gd name="connsiteX40" fmla="*/ 1010 w 10000"/>
                  <a:gd name="connsiteY40" fmla="*/ 5273 h 10000"/>
                  <a:gd name="connsiteX41" fmla="*/ 1010 w 10000"/>
                  <a:gd name="connsiteY41" fmla="*/ 4999 h 10000"/>
                  <a:gd name="connsiteX42" fmla="*/ 1336 w 10000"/>
                  <a:gd name="connsiteY42" fmla="*/ 4715 h 10000"/>
                  <a:gd name="connsiteX43" fmla="*/ 1010 w 10000"/>
                  <a:gd name="connsiteY43" fmla="*/ 4445 h 10000"/>
                  <a:gd name="connsiteX44" fmla="*/ 1010 w 10000"/>
                  <a:gd name="connsiteY44" fmla="*/ 4159 h 10000"/>
                  <a:gd name="connsiteX45" fmla="*/ 1010 w 10000"/>
                  <a:gd name="connsiteY45" fmla="*/ 3889 h 10000"/>
                  <a:gd name="connsiteX46" fmla="*/ 668 w 10000"/>
                  <a:gd name="connsiteY46" fmla="*/ 3606 h 10000"/>
                  <a:gd name="connsiteX47" fmla="*/ 668 w 10000"/>
                  <a:gd name="connsiteY47" fmla="*/ 3333 h 10000"/>
                  <a:gd name="connsiteX48" fmla="*/ 668 w 10000"/>
                  <a:gd name="connsiteY48" fmla="*/ 3048 h 10000"/>
                  <a:gd name="connsiteX49" fmla="*/ 0 w 10000"/>
                  <a:gd name="connsiteY49" fmla="*/ 2496 h 10000"/>
                  <a:gd name="connsiteX50" fmla="*/ 0 w 10000"/>
                  <a:gd name="connsiteY50" fmla="*/ 2219 h 10000"/>
                  <a:gd name="connsiteX51" fmla="*/ 343 w 10000"/>
                  <a:gd name="connsiteY51" fmla="*/ 2219 h 10000"/>
                  <a:gd name="connsiteX52" fmla="*/ 343 w 10000"/>
                  <a:gd name="connsiteY52" fmla="*/ 1669 h 10000"/>
                  <a:gd name="connsiteX53" fmla="*/ 668 w 10000"/>
                  <a:gd name="connsiteY53" fmla="*/ 1669 h 10000"/>
                  <a:gd name="connsiteX54" fmla="*/ 343 w 10000"/>
                  <a:gd name="connsiteY54" fmla="*/ 1381 h 10000"/>
                  <a:gd name="connsiteX55" fmla="*/ 0 w 10000"/>
                  <a:gd name="connsiteY55" fmla="*/ 1113 h 10000"/>
                  <a:gd name="connsiteX56" fmla="*/ 0 w 10000"/>
                  <a:gd name="connsiteY56" fmla="*/ 825 h 10000"/>
                  <a:gd name="connsiteX57" fmla="*/ 0 w 10000"/>
                  <a:gd name="connsiteY57" fmla="*/ 554 h 10000"/>
                  <a:gd name="connsiteX58" fmla="*/ 0 w 10000"/>
                  <a:gd name="connsiteY58" fmla="*/ 274 h 10000"/>
                  <a:gd name="connsiteX59" fmla="*/ 343 w 10000"/>
                  <a:gd name="connsiteY59" fmla="*/ 554 h 10000"/>
                  <a:gd name="connsiteX60" fmla="*/ 343 w 10000"/>
                  <a:gd name="connsiteY60" fmla="*/ 274 h 10000"/>
                  <a:gd name="connsiteX61" fmla="*/ 343 w 10000"/>
                  <a:gd name="connsiteY61" fmla="*/ 0 h 10000"/>
                  <a:gd name="connsiteX62" fmla="*/ 668 w 10000"/>
                  <a:gd name="connsiteY62" fmla="*/ 0 h 10000"/>
                  <a:gd name="connsiteX0" fmla="*/ 937 w 10000"/>
                  <a:gd name="connsiteY0" fmla="*/ 948 h 10000"/>
                  <a:gd name="connsiteX1" fmla="*/ 5292 w 10000"/>
                  <a:gd name="connsiteY1" fmla="*/ 990 h 10000"/>
                  <a:gd name="connsiteX2" fmla="*/ 9675 w 10000"/>
                  <a:gd name="connsiteY2" fmla="*/ 6382 h 10000"/>
                  <a:gd name="connsiteX3" fmla="*/ 9675 w 10000"/>
                  <a:gd name="connsiteY3" fmla="*/ 6664 h 10000"/>
                  <a:gd name="connsiteX4" fmla="*/ 9675 w 10000"/>
                  <a:gd name="connsiteY4" fmla="*/ 6939 h 10000"/>
                  <a:gd name="connsiteX5" fmla="*/ 9675 w 10000"/>
                  <a:gd name="connsiteY5" fmla="*/ 7223 h 10000"/>
                  <a:gd name="connsiteX6" fmla="*/ 10000 w 10000"/>
                  <a:gd name="connsiteY6" fmla="*/ 7494 h 10000"/>
                  <a:gd name="connsiteX7" fmla="*/ 10000 w 10000"/>
                  <a:gd name="connsiteY7" fmla="*/ 7778 h 10000"/>
                  <a:gd name="connsiteX8" fmla="*/ 9675 w 10000"/>
                  <a:gd name="connsiteY8" fmla="*/ 8048 h 10000"/>
                  <a:gd name="connsiteX9" fmla="*/ 9332 w 10000"/>
                  <a:gd name="connsiteY9" fmla="*/ 8048 h 10000"/>
                  <a:gd name="connsiteX10" fmla="*/ 9332 w 10000"/>
                  <a:gd name="connsiteY10" fmla="*/ 8337 h 10000"/>
                  <a:gd name="connsiteX11" fmla="*/ 9332 w 10000"/>
                  <a:gd name="connsiteY11" fmla="*/ 8600 h 10000"/>
                  <a:gd name="connsiteX12" fmla="*/ 9007 w 10000"/>
                  <a:gd name="connsiteY12" fmla="*/ 8887 h 10000"/>
                  <a:gd name="connsiteX13" fmla="*/ 9007 w 10000"/>
                  <a:gd name="connsiteY13" fmla="*/ 9159 h 10000"/>
                  <a:gd name="connsiteX14" fmla="*/ 8665 w 10000"/>
                  <a:gd name="connsiteY14" fmla="*/ 9444 h 10000"/>
                  <a:gd name="connsiteX15" fmla="*/ 9007 w 10000"/>
                  <a:gd name="connsiteY15" fmla="*/ 9444 h 10000"/>
                  <a:gd name="connsiteX16" fmla="*/ 9007 w 10000"/>
                  <a:gd name="connsiteY16" fmla="*/ 9728 h 10000"/>
                  <a:gd name="connsiteX17" fmla="*/ 9007 w 10000"/>
                  <a:gd name="connsiteY17" fmla="*/ 10000 h 10000"/>
                  <a:gd name="connsiteX18" fmla="*/ 8665 w 10000"/>
                  <a:gd name="connsiteY18" fmla="*/ 10000 h 10000"/>
                  <a:gd name="connsiteX19" fmla="*/ 5000 w 10000"/>
                  <a:gd name="connsiteY19" fmla="*/ 9444 h 10000"/>
                  <a:gd name="connsiteX20" fmla="*/ 5000 w 10000"/>
                  <a:gd name="connsiteY20" fmla="*/ 9159 h 10000"/>
                  <a:gd name="connsiteX21" fmla="*/ 5000 w 10000"/>
                  <a:gd name="connsiteY21" fmla="*/ 8887 h 10000"/>
                  <a:gd name="connsiteX22" fmla="*/ 5000 w 10000"/>
                  <a:gd name="connsiteY22" fmla="*/ 8337 h 10000"/>
                  <a:gd name="connsiteX23" fmla="*/ 4675 w 10000"/>
                  <a:gd name="connsiteY23" fmla="*/ 8048 h 10000"/>
                  <a:gd name="connsiteX24" fmla="*/ 4675 w 10000"/>
                  <a:gd name="connsiteY24" fmla="*/ 7778 h 10000"/>
                  <a:gd name="connsiteX25" fmla="*/ 4332 w 10000"/>
                  <a:gd name="connsiteY25" fmla="*/ 7778 h 10000"/>
                  <a:gd name="connsiteX26" fmla="*/ 4332 w 10000"/>
                  <a:gd name="connsiteY26" fmla="*/ 7494 h 10000"/>
                  <a:gd name="connsiteX27" fmla="*/ 4007 w 10000"/>
                  <a:gd name="connsiteY27" fmla="*/ 7494 h 10000"/>
                  <a:gd name="connsiteX28" fmla="*/ 3665 w 10000"/>
                  <a:gd name="connsiteY28" fmla="*/ 7494 h 10000"/>
                  <a:gd name="connsiteX29" fmla="*/ 4007 w 10000"/>
                  <a:gd name="connsiteY29" fmla="*/ 7223 h 10000"/>
                  <a:gd name="connsiteX30" fmla="*/ 3665 w 10000"/>
                  <a:gd name="connsiteY30" fmla="*/ 7223 h 10000"/>
                  <a:gd name="connsiteX31" fmla="*/ 3665 w 10000"/>
                  <a:gd name="connsiteY31" fmla="*/ 6939 h 10000"/>
                  <a:gd name="connsiteX32" fmla="*/ 3665 w 10000"/>
                  <a:gd name="connsiteY32" fmla="*/ 6664 h 10000"/>
                  <a:gd name="connsiteX33" fmla="*/ 2997 w 10000"/>
                  <a:gd name="connsiteY33" fmla="*/ 6664 h 10000"/>
                  <a:gd name="connsiteX34" fmla="*/ 2997 w 10000"/>
                  <a:gd name="connsiteY34" fmla="*/ 6382 h 10000"/>
                  <a:gd name="connsiteX35" fmla="*/ 2671 w 10000"/>
                  <a:gd name="connsiteY35" fmla="*/ 6114 h 10000"/>
                  <a:gd name="connsiteX36" fmla="*/ 2003 w 10000"/>
                  <a:gd name="connsiteY36" fmla="*/ 5822 h 10000"/>
                  <a:gd name="connsiteX37" fmla="*/ 1678 w 10000"/>
                  <a:gd name="connsiteY37" fmla="*/ 5822 h 10000"/>
                  <a:gd name="connsiteX38" fmla="*/ 1336 w 10000"/>
                  <a:gd name="connsiteY38" fmla="*/ 5556 h 10000"/>
                  <a:gd name="connsiteX39" fmla="*/ 1010 w 10000"/>
                  <a:gd name="connsiteY39" fmla="*/ 5556 h 10000"/>
                  <a:gd name="connsiteX40" fmla="*/ 1010 w 10000"/>
                  <a:gd name="connsiteY40" fmla="*/ 5273 h 10000"/>
                  <a:gd name="connsiteX41" fmla="*/ 1010 w 10000"/>
                  <a:gd name="connsiteY41" fmla="*/ 4999 h 10000"/>
                  <a:gd name="connsiteX42" fmla="*/ 1336 w 10000"/>
                  <a:gd name="connsiteY42" fmla="*/ 4715 h 10000"/>
                  <a:gd name="connsiteX43" fmla="*/ 1010 w 10000"/>
                  <a:gd name="connsiteY43" fmla="*/ 4445 h 10000"/>
                  <a:gd name="connsiteX44" fmla="*/ 1010 w 10000"/>
                  <a:gd name="connsiteY44" fmla="*/ 4159 h 10000"/>
                  <a:gd name="connsiteX45" fmla="*/ 1010 w 10000"/>
                  <a:gd name="connsiteY45" fmla="*/ 3889 h 10000"/>
                  <a:gd name="connsiteX46" fmla="*/ 668 w 10000"/>
                  <a:gd name="connsiteY46" fmla="*/ 3606 h 10000"/>
                  <a:gd name="connsiteX47" fmla="*/ 668 w 10000"/>
                  <a:gd name="connsiteY47" fmla="*/ 3333 h 10000"/>
                  <a:gd name="connsiteX48" fmla="*/ 668 w 10000"/>
                  <a:gd name="connsiteY48" fmla="*/ 3048 h 10000"/>
                  <a:gd name="connsiteX49" fmla="*/ 0 w 10000"/>
                  <a:gd name="connsiteY49" fmla="*/ 2496 h 10000"/>
                  <a:gd name="connsiteX50" fmla="*/ 0 w 10000"/>
                  <a:gd name="connsiteY50" fmla="*/ 2219 h 10000"/>
                  <a:gd name="connsiteX51" fmla="*/ 343 w 10000"/>
                  <a:gd name="connsiteY51" fmla="*/ 2219 h 10000"/>
                  <a:gd name="connsiteX52" fmla="*/ 343 w 10000"/>
                  <a:gd name="connsiteY52" fmla="*/ 1669 h 10000"/>
                  <a:gd name="connsiteX53" fmla="*/ 668 w 10000"/>
                  <a:gd name="connsiteY53" fmla="*/ 1669 h 10000"/>
                  <a:gd name="connsiteX54" fmla="*/ 343 w 10000"/>
                  <a:gd name="connsiteY54" fmla="*/ 1381 h 10000"/>
                  <a:gd name="connsiteX55" fmla="*/ 0 w 10000"/>
                  <a:gd name="connsiteY55" fmla="*/ 1113 h 10000"/>
                  <a:gd name="connsiteX56" fmla="*/ 0 w 10000"/>
                  <a:gd name="connsiteY56" fmla="*/ 825 h 10000"/>
                  <a:gd name="connsiteX57" fmla="*/ 0 w 10000"/>
                  <a:gd name="connsiteY57" fmla="*/ 554 h 10000"/>
                  <a:gd name="connsiteX58" fmla="*/ 0 w 10000"/>
                  <a:gd name="connsiteY58" fmla="*/ 274 h 10000"/>
                  <a:gd name="connsiteX59" fmla="*/ 343 w 10000"/>
                  <a:gd name="connsiteY59" fmla="*/ 554 h 10000"/>
                  <a:gd name="connsiteX60" fmla="*/ 343 w 10000"/>
                  <a:gd name="connsiteY60" fmla="*/ 274 h 10000"/>
                  <a:gd name="connsiteX61" fmla="*/ 343 w 10000"/>
                  <a:gd name="connsiteY61" fmla="*/ 0 h 10000"/>
                  <a:gd name="connsiteX0" fmla="*/ 937 w 10000"/>
                  <a:gd name="connsiteY0" fmla="*/ 674 h 9726"/>
                  <a:gd name="connsiteX1" fmla="*/ 5292 w 10000"/>
                  <a:gd name="connsiteY1" fmla="*/ 716 h 9726"/>
                  <a:gd name="connsiteX2" fmla="*/ 9675 w 10000"/>
                  <a:gd name="connsiteY2" fmla="*/ 6108 h 9726"/>
                  <a:gd name="connsiteX3" fmla="*/ 9675 w 10000"/>
                  <a:gd name="connsiteY3" fmla="*/ 6390 h 9726"/>
                  <a:gd name="connsiteX4" fmla="*/ 9675 w 10000"/>
                  <a:gd name="connsiteY4" fmla="*/ 6665 h 9726"/>
                  <a:gd name="connsiteX5" fmla="*/ 9675 w 10000"/>
                  <a:gd name="connsiteY5" fmla="*/ 6949 h 9726"/>
                  <a:gd name="connsiteX6" fmla="*/ 10000 w 10000"/>
                  <a:gd name="connsiteY6" fmla="*/ 7220 h 9726"/>
                  <a:gd name="connsiteX7" fmla="*/ 10000 w 10000"/>
                  <a:gd name="connsiteY7" fmla="*/ 7504 h 9726"/>
                  <a:gd name="connsiteX8" fmla="*/ 9675 w 10000"/>
                  <a:gd name="connsiteY8" fmla="*/ 7774 h 9726"/>
                  <a:gd name="connsiteX9" fmla="*/ 9332 w 10000"/>
                  <a:gd name="connsiteY9" fmla="*/ 7774 h 9726"/>
                  <a:gd name="connsiteX10" fmla="*/ 9332 w 10000"/>
                  <a:gd name="connsiteY10" fmla="*/ 8063 h 9726"/>
                  <a:gd name="connsiteX11" fmla="*/ 9332 w 10000"/>
                  <a:gd name="connsiteY11" fmla="*/ 8326 h 9726"/>
                  <a:gd name="connsiteX12" fmla="*/ 9007 w 10000"/>
                  <a:gd name="connsiteY12" fmla="*/ 8613 h 9726"/>
                  <a:gd name="connsiteX13" fmla="*/ 9007 w 10000"/>
                  <a:gd name="connsiteY13" fmla="*/ 8885 h 9726"/>
                  <a:gd name="connsiteX14" fmla="*/ 8665 w 10000"/>
                  <a:gd name="connsiteY14" fmla="*/ 9170 h 9726"/>
                  <a:gd name="connsiteX15" fmla="*/ 9007 w 10000"/>
                  <a:gd name="connsiteY15" fmla="*/ 9170 h 9726"/>
                  <a:gd name="connsiteX16" fmla="*/ 9007 w 10000"/>
                  <a:gd name="connsiteY16" fmla="*/ 9454 h 9726"/>
                  <a:gd name="connsiteX17" fmla="*/ 9007 w 10000"/>
                  <a:gd name="connsiteY17" fmla="*/ 9726 h 9726"/>
                  <a:gd name="connsiteX18" fmla="*/ 8665 w 10000"/>
                  <a:gd name="connsiteY18" fmla="*/ 9726 h 9726"/>
                  <a:gd name="connsiteX19" fmla="*/ 5000 w 10000"/>
                  <a:gd name="connsiteY19" fmla="*/ 9170 h 9726"/>
                  <a:gd name="connsiteX20" fmla="*/ 5000 w 10000"/>
                  <a:gd name="connsiteY20" fmla="*/ 8885 h 9726"/>
                  <a:gd name="connsiteX21" fmla="*/ 5000 w 10000"/>
                  <a:gd name="connsiteY21" fmla="*/ 8613 h 9726"/>
                  <a:gd name="connsiteX22" fmla="*/ 5000 w 10000"/>
                  <a:gd name="connsiteY22" fmla="*/ 8063 h 9726"/>
                  <a:gd name="connsiteX23" fmla="*/ 4675 w 10000"/>
                  <a:gd name="connsiteY23" fmla="*/ 7774 h 9726"/>
                  <a:gd name="connsiteX24" fmla="*/ 4675 w 10000"/>
                  <a:gd name="connsiteY24" fmla="*/ 7504 h 9726"/>
                  <a:gd name="connsiteX25" fmla="*/ 4332 w 10000"/>
                  <a:gd name="connsiteY25" fmla="*/ 7504 h 9726"/>
                  <a:gd name="connsiteX26" fmla="*/ 4332 w 10000"/>
                  <a:gd name="connsiteY26" fmla="*/ 7220 h 9726"/>
                  <a:gd name="connsiteX27" fmla="*/ 4007 w 10000"/>
                  <a:gd name="connsiteY27" fmla="*/ 7220 h 9726"/>
                  <a:gd name="connsiteX28" fmla="*/ 3665 w 10000"/>
                  <a:gd name="connsiteY28" fmla="*/ 7220 h 9726"/>
                  <a:gd name="connsiteX29" fmla="*/ 4007 w 10000"/>
                  <a:gd name="connsiteY29" fmla="*/ 6949 h 9726"/>
                  <a:gd name="connsiteX30" fmla="*/ 3665 w 10000"/>
                  <a:gd name="connsiteY30" fmla="*/ 6949 h 9726"/>
                  <a:gd name="connsiteX31" fmla="*/ 3665 w 10000"/>
                  <a:gd name="connsiteY31" fmla="*/ 6665 h 9726"/>
                  <a:gd name="connsiteX32" fmla="*/ 3665 w 10000"/>
                  <a:gd name="connsiteY32" fmla="*/ 6390 h 9726"/>
                  <a:gd name="connsiteX33" fmla="*/ 2997 w 10000"/>
                  <a:gd name="connsiteY33" fmla="*/ 6390 h 9726"/>
                  <a:gd name="connsiteX34" fmla="*/ 2997 w 10000"/>
                  <a:gd name="connsiteY34" fmla="*/ 6108 h 9726"/>
                  <a:gd name="connsiteX35" fmla="*/ 2671 w 10000"/>
                  <a:gd name="connsiteY35" fmla="*/ 5840 h 9726"/>
                  <a:gd name="connsiteX36" fmla="*/ 2003 w 10000"/>
                  <a:gd name="connsiteY36" fmla="*/ 5548 h 9726"/>
                  <a:gd name="connsiteX37" fmla="*/ 1678 w 10000"/>
                  <a:gd name="connsiteY37" fmla="*/ 5548 h 9726"/>
                  <a:gd name="connsiteX38" fmla="*/ 1336 w 10000"/>
                  <a:gd name="connsiteY38" fmla="*/ 5282 h 9726"/>
                  <a:gd name="connsiteX39" fmla="*/ 1010 w 10000"/>
                  <a:gd name="connsiteY39" fmla="*/ 5282 h 9726"/>
                  <a:gd name="connsiteX40" fmla="*/ 1010 w 10000"/>
                  <a:gd name="connsiteY40" fmla="*/ 4999 h 9726"/>
                  <a:gd name="connsiteX41" fmla="*/ 1010 w 10000"/>
                  <a:gd name="connsiteY41" fmla="*/ 4725 h 9726"/>
                  <a:gd name="connsiteX42" fmla="*/ 1336 w 10000"/>
                  <a:gd name="connsiteY42" fmla="*/ 4441 h 9726"/>
                  <a:gd name="connsiteX43" fmla="*/ 1010 w 10000"/>
                  <a:gd name="connsiteY43" fmla="*/ 4171 h 9726"/>
                  <a:gd name="connsiteX44" fmla="*/ 1010 w 10000"/>
                  <a:gd name="connsiteY44" fmla="*/ 3885 h 9726"/>
                  <a:gd name="connsiteX45" fmla="*/ 1010 w 10000"/>
                  <a:gd name="connsiteY45" fmla="*/ 3615 h 9726"/>
                  <a:gd name="connsiteX46" fmla="*/ 668 w 10000"/>
                  <a:gd name="connsiteY46" fmla="*/ 3332 h 9726"/>
                  <a:gd name="connsiteX47" fmla="*/ 668 w 10000"/>
                  <a:gd name="connsiteY47" fmla="*/ 3059 h 9726"/>
                  <a:gd name="connsiteX48" fmla="*/ 668 w 10000"/>
                  <a:gd name="connsiteY48" fmla="*/ 2774 h 9726"/>
                  <a:gd name="connsiteX49" fmla="*/ 0 w 10000"/>
                  <a:gd name="connsiteY49" fmla="*/ 2222 h 9726"/>
                  <a:gd name="connsiteX50" fmla="*/ 0 w 10000"/>
                  <a:gd name="connsiteY50" fmla="*/ 1945 h 9726"/>
                  <a:gd name="connsiteX51" fmla="*/ 343 w 10000"/>
                  <a:gd name="connsiteY51" fmla="*/ 1945 h 9726"/>
                  <a:gd name="connsiteX52" fmla="*/ 343 w 10000"/>
                  <a:gd name="connsiteY52" fmla="*/ 1395 h 9726"/>
                  <a:gd name="connsiteX53" fmla="*/ 668 w 10000"/>
                  <a:gd name="connsiteY53" fmla="*/ 1395 h 9726"/>
                  <a:gd name="connsiteX54" fmla="*/ 343 w 10000"/>
                  <a:gd name="connsiteY54" fmla="*/ 1107 h 9726"/>
                  <a:gd name="connsiteX55" fmla="*/ 0 w 10000"/>
                  <a:gd name="connsiteY55" fmla="*/ 839 h 9726"/>
                  <a:gd name="connsiteX56" fmla="*/ 0 w 10000"/>
                  <a:gd name="connsiteY56" fmla="*/ 551 h 9726"/>
                  <a:gd name="connsiteX57" fmla="*/ 0 w 10000"/>
                  <a:gd name="connsiteY57" fmla="*/ 280 h 9726"/>
                  <a:gd name="connsiteX58" fmla="*/ 0 w 10000"/>
                  <a:gd name="connsiteY58" fmla="*/ 0 h 9726"/>
                  <a:gd name="connsiteX59" fmla="*/ 343 w 10000"/>
                  <a:gd name="connsiteY59" fmla="*/ 280 h 9726"/>
                  <a:gd name="connsiteX60" fmla="*/ 343 w 10000"/>
                  <a:gd name="connsiteY60" fmla="*/ 0 h 9726"/>
                  <a:gd name="connsiteX0" fmla="*/ 937 w 10000"/>
                  <a:gd name="connsiteY0" fmla="*/ 693 h 10000"/>
                  <a:gd name="connsiteX1" fmla="*/ 5292 w 10000"/>
                  <a:gd name="connsiteY1" fmla="*/ 736 h 10000"/>
                  <a:gd name="connsiteX2" fmla="*/ 9675 w 10000"/>
                  <a:gd name="connsiteY2" fmla="*/ 6280 h 10000"/>
                  <a:gd name="connsiteX3" fmla="*/ 9675 w 10000"/>
                  <a:gd name="connsiteY3" fmla="*/ 6570 h 10000"/>
                  <a:gd name="connsiteX4" fmla="*/ 9675 w 10000"/>
                  <a:gd name="connsiteY4" fmla="*/ 6853 h 10000"/>
                  <a:gd name="connsiteX5" fmla="*/ 9675 w 10000"/>
                  <a:gd name="connsiteY5" fmla="*/ 7145 h 10000"/>
                  <a:gd name="connsiteX6" fmla="*/ 10000 w 10000"/>
                  <a:gd name="connsiteY6" fmla="*/ 7423 h 10000"/>
                  <a:gd name="connsiteX7" fmla="*/ 10000 w 10000"/>
                  <a:gd name="connsiteY7" fmla="*/ 7715 h 10000"/>
                  <a:gd name="connsiteX8" fmla="*/ 9675 w 10000"/>
                  <a:gd name="connsiteY8" fmla="*/ 7993 h 10000"/>
                  <a:gd name="connsiteX9" fmla="*/ 9332 w 10000"/>
                  <a:gd name="connsiteY9" fmla="*/ 7993 h 10000"/>
                  <a:gd name="connsiteX10" fmla="*/ 9332 w 10000"/>
                  <a:gd name="connsiteY10" fmla="*/ 8290 h 10000"/>
                  <a:gd name="connsiteX11" fmla="*/ 9332 w 10000"/>
                  <a:gd name="connsiteY11" fmla="*/ 8561 h 10000"/>
                  <a:gd name="connsiteX12" fmla="*/ 9007 w 10000"/>
                  <a:gd name="connsiteY12" fmla="*/ 8856 h 10000"/>
                  <a:gd name="connsiteX13" fmla="*/ 9007 w 10000"/>
                  <a:gd name="connsiteY13" fmla="*/ 9135 h 10000"/>
                  <a:gd name="connsiteX14" fmla="*/ 8665 w 10000"/>
                  <a:gd name="connsiteY14" fmla="*/ 9428 h 10000"/>
                  <a:gd name="connsiteX15" fmla="*/ 9007 w 10000"/>
                  <a:gd name="connsiteY15" fmla="*/ 9428 h 10000"/>
                  <a:gd name="connsiteX16" fmla="*/ 9007 w 10000"/>
                  <a:gd name="connsiteY16" fmla="*/ 9720 h 10000"/>
                  <a:gd name="connsiteX17" fmla="*/ 9007 w 10000"/>
                  <a:gd name="connsiteY17" fmla="*/ 10000 h 10000"/>
                  <a:gd name="connsiteX18" fmla="*/ 8665 w 10000"/>
                  <a:gd name="connsiteY18" fmla="*/ 10000 h 10000"/>
                  <a:gd name="connsiteX19" fmla="*/ 5000 w 10000"/>
                  <a:gd name="connsiteY19" fmla="*/ 9428 h 10000"/>
                  <a:gd name="connsiteX20" fmla="*/ 5000 w 10000"/>
                  <a:gd name="connsiteY20" fmla="*/ 9135 h 10000"/>
                  <a:gd name="connsiteX21" fmla="*/ 5000 w 10000"/>
                  <a:gd name="connsiteY21" fmla="*/ 8856 h 10000"/>
                  <a:gd name="connsiteX22" fmla="*/ 5000 w 10000"/>
                  <a:gd name="connsiteY22" fmla="*/ 8290 h 10000"/>
                  <a:gd name="connsiteX23" fmla="*/ 4675 w 10000"/>
                  <a:gd name="connsiteY23" fmla="*/ 7993 h 10000"/>
                  <a:gd name="connsiteX24" fmla="*/ 4675 w 10000"/>
                  <a:gd name="connsiteY24" fmla="*/ 7715 h 10000"/>
                  <a:gd name="connsiteX25" fmla="*/ 4332 w 10000"/>
                  <a:gd name="connsiteY25" fmla="*/ 7715 h 10000"/>
                  <a:gd name="connsiteX26" fmla="*/ 4332 w 10000"/>
                  <a:gd name="connsiteY26" fmla="*/ 7423 h 10000"/>
                  <a:gd name="connsiteX27" fmla="*/ 4007 w 10000"/>
                  <a:gd name="connsiteY27" fmla="*/ 7423 h 10000"/>
                  <a:gd name="connsiteX28" fmla="*/ 3665 w 10000"/>
                  <a:gd name="connsiteY28" fmla="*/ 7423 h 10000"/>
                  <a:gd name="connsiteX29" fmla="*/ 4007 w 10000"/>
                  <a:gd name="connsiteY29" fmla="*/ 7145 h 10000"/>
                  <a:gd name="connsiteX30" fmla="*/ 3665 w 10000"/>
                  <a:gd name="connsiteY30" fmla="*/ 7145 h 10000"/>
                  <a:gd name="connsiteX31" fmla="*/ 3665 w 10000"/>
                  <a:gd name="connsiteY31" fmla="*/ 6853 h 10000"/>
                  <a:gd name="connsiteX32" fmla="*/ 3665 w 10000"/>
                  <a:gd name="connsiteY32" fmla="*/ 6570 h 10000"/>
                  <a:gd name="connsiteX33" fmla="*/ 2997 w 10000"/>
                  <a:gd name="connsiteY33" fmla="*/ 6570 h 10000"/>
                  <a:gd name="connsiteX34" fmla="*/ 2997 w 10000"/>
                  <a:gd name="connsiteY34" fmla="*/ 6280 h 10000"/>
                  <a:gd name="connsiteX35" fmla="*/ 2671 w 10000"/>
                  <a:gd name="connsiteY35" fmla="*/ 6005 h 10000"/>
                  <a:gd name="connsiteX36" fmla="*/ 2003 w 10000"/>
                  <a:gd name="connsiteY36" fmla="*/ 5704 h 10000"/>
                  <a:gd name="connsiteX37" fmla="*/ 1678 w 10000"/>
                  <a:gd name="connsiteY37" fmla="*/ 5704 h 10000"/>
                  <a:gd name="connsiteX38" fmla="*/ 1336 w 10000"/>
                  <a:gd name="connsiteY38" fmla="*/ 5431 h 10000"/>
                  <a:gd name="connsiteX39" fmla="*/ 1010 w 10000"/>
                  <a:gd name="connsiteY39" fmla="*/ 5431 h 10000"/>
                  <a:gd name="connsiteX40" fmla="*/ 1010 w 10000"/>
                  <a:gd name="connsiteY40" fmla="*/ 5140 h 10000"/>
                  <a:gd name="connsiteX41" fmla="*/ 1010 w 10000"/>
                  <a:gd name="connsiteY41" fmla="*/ 4858 h 10000"/>
                  <a:gd name="connsiteX42" fmla="*/ 1336 w 10000"/>
                  <a:gd name="connsiteY42" fmla="*/ 4566 h 10000"/>
                  <a:gd name="connsiteX43" fmla="*/ 1010 w 10000"/>
                  <a:gd name="connsiteY43" fmla="*/ 4289 h 10000"/>
                  <a:gd name="connsiteX44" fmla="*/ 1010 w 10000"/>
                  <a:gd name="connsiteY44" fmla="*/ 3994 h 10000"/>
                  <a:gd name="connsiteX45" fmla="*/ 1010 w 10000"/>
                  <a:gd name="connsiteY45" fmla="*/ 3717 h 10000"/>
                  <a:gd name="connsiteX46" fmla="*/ 668 w 10000"/>
                  <a:gd name="connsiteY46" fmla="*/ 3426 h 10000"/>
                  <a:gd name="connsiteX47" fmla="*/ 668 w 10000"/>
                  <a:gd name="connsiteY47" fmla="*/ 3145 h 10000"/>
                  <a:gd name="connsiteX48" fmla="*/ 668 w 10000"/>
                  <a:gd name="connsiteY48" fmla="*/ 2852 h 10000"/>
                  <a:gd name="connsiteX49" fmla="*/ 0 w 10000"/>
                  <a:gd name="connsiteY49" fmla="*/ 2285 h 10000"/>
                  <a:gd name="connsiteX50" fmla="*/ 0 w 10000"/>
                  <a:gd name="connsiteY50" fmla="*/ 2000 h 10000"/>
                  <a:gd name="connsiteX51" fmla="*/ 343 w 10000"/>
                  <a:gd name="connsiteY51" fmla="*/ 2000 h 10000"/>
                  <a:gd name="connsiteX52" fmla="*/ 343 w 10000"/>
                  <a:gd name="connsiteY52" fmla="*/ 1434 h 10000"/>
                  <a:gd name="connsiteX53" fmla="*/ 668 w 10000"/>
                  <a:gd name="connsiteY53" fmla="*/ 1434 h 10000"/>
                  <a:gd name="connsiteX54" fmla="*/ 343 w 10000"/>
                  <a:gd name="connsiteY54" fmla="*/ 1138 h 10000"/>
                  <a:gd name="connsiteX55" fmla="*/ 0 w 10000"/>
                  <a:gd name="connsiteY55" fmla="*/ 863 h 10000"/>
                  <a:gd name="connsiteX56" fmla="*/ 0 w 10000"/>
                  <a:gd name="connsiteY56" fmla="*/ 567 h 10000"/>
                  <a:gd name="connsiteX57" fmla="*/ 0 w 10000"/>
                  <a:gd name="connsiteY57" fmla="*/ 288 h 10000"/>
                  <a:gd name="connsiteX58" fmla="*/ 0 w 10000"/>
                  <a:gd name="connsiteY58" fmla="*/ 0 h 10000"/>
                  <a:gd name="connsiteX59" fmla="*/ 343 w 10000"/>
                  <a:gd name="connsiteY59" fmla="*/ 288 h 10000"/>
                  <a:gd name="connsiteX0" fmla="*/ 937 w 10000"/>
                  <a:gd name="connsiteY0" fmla="*/ 405 h 9712"/>
                  <a:gd name="connsiteX1" fmla="*/ 5292 w 10000"/>
                  <a:gd name="connsiteY1" fmla="*/ 448 h 9712"/>
                  <a:gd name="connsiteX2" fmla="*/ 9675 w 10000"/>
                  <a:gd name="connsiteY2" fmla="*/ 5992 h 9712"/>
                  <a:gd name="connsiteX3" fmla="*/ 9675 w 10000"/>
                  <a:gd name="connsiteY3" fmla="*/ 6282 h 9712"/>
                  <a:gd name="connsiteX4" fmla="*/ 9675 w 10000"/>
                  <a:gd name="connsiteY4" fmla="*/ 6565 h 9712"/>
                  <a:gd name="connsiteX5" fmla="*/ 9675 w 10000"/>
                  <a:gd name="connsiteY5" fmla="*/ 6857 h 9712"/>
                  <a:gd name="connsiteX6" fmla="*/ 10000 w 10000"/>
                  <a:gd name="connsiteY6" fmla="*/ 7135 h 9712"/>
                  <a:gd name="connsiteX7" fmla="*/ 10000 w 10000"/>
                  <a:gd name="connsiteY7" fmla="*/ 7427 h 9712"/>
                  <a:gd name="connsiteX8" fmla="*/ 9675 w 10000"/>
                  <a:gd name="connsiteY8" fmla="*/ 7705 h 9712"/>
                  <a:gd name="connsiteX9" fmla="*/ 9332 w 10000"/>
                  <a:gd name="connsiteY9" fmla="*/ 7705 h 9712"/>
                  <a:gd name="connsiteX10" fmla="*/ 9332 w 10000"/>
                  <a:gd name="connsiteY10" fmla="*/ 8002 h 9712"/>
                  <a:gd name="connsiteX11" fmla="*/ 9332 w 10000"/>
                  <a:gd name="connsiteY11" fmla="*/ 8273 h 9712"/>
                  <a:gd name="connsiteX12" fmla="*/ 9007 w 10000"/>
                  <a:gd name="connsiteY12" fmla="*/ 8568 h 9712"/>
                  <a:gd name="connsiteX13" fmla="*/ 9007 w 10000"/>
                  <a:gd name="connsiteY13" fmla="*/ 8847 h 9712"/>
                  <a:gd name="connsiteX14" fmla="*/ 8665 w 10000"/>
                  <a:gd name="connsiteY14" fmla="*/ 9140 h 9712"/>
                  <a:gd name="connsiteX15" fmla="*/ 9007 w 10000"/>
                  <a:gd name="connsiteY15" fmla="*/ 9140 h 9712"/>
                  <a:gd name="connsiteX16" fmla="*/ 9007 w 10000"/>
                  <a:gd name="connsiteY16" fmla="*/ 9432 h 9712"/>
                  <a:gd name="connsiteX17" fmla="*/ 9007 w 10000"/>
                  <a:gd name="connsiteY17" fmla="*/ 9712 h 9712"/>
                  <a:gd name="connsiteX18" fmla="*/ 8665 w 10000"/>
                  <a:gd name="connsiteY18" fmla="*/ 9712 h 9712"/>
                  <a:gd name="connsiteX19" fmla="*/ 5000 w 10000"/>
                  <a:gd name="connsiteY19" fmla="*/ 9140 h 9712"/>
                  <a:gd name="connsiteX20" fmla="*/ 5000 w 10000"/>
                  <a:gd name="connsiteY20" fmla="*/ 8847 h 9712"/>
                  <a:gd name="connsiteX21" fmla="*/ 5000 w 10000"/>
                  <a:gd name="connsiteY21" fmla="*/ 8568 h 9712"/>
                  <a:gd name="connsiteX22" fmla="*/ 5000 w 10000"/>
                  <a:gd name="connsiteY22" fmla="*/ 8002 h 9712"/>
                  <a:gd name="connsiteX23" fmla="*/ 4675 w 10000"/>
                  <a:gd name="connsiteY23" fmla="*/ 7705 h 9712"/>
                  <a:gd name="connsiteX24" fmla="*/ 4675 w 10000"/>
                  <a:gd name="connsiteY24" fmla="*/ 7427 h 9712"/>
                  <a:gd name="connsiteX25" fmla="*/ 4332 w 10000"/>
                  <a:gd name="connsiteY25" fmla="*/ 7427 h 9712"/>
                  <a:gd name="connsiteX26" fmla="*/ 4332 w 10000"/>
                  <a:gd name="connsiteY26" fmla="*/ 7135 h 9712"/>
                  <a:gd name="connsiteX27" fmla="*/ 4007 w 10000"/>
                  <a:gd name="connsiteY27" fmla="*/ 7135 h 9712"/>
                  <a:gd name="connsiteX28" fmla="*/ 3665 w 10000"/>
                  <a:gd name="connsiteY28" fmla="*/ 7135 h 9712"/>
                  <a:gd name="connsiteX29" fmla="*/ 4007 w 10000"/>
                  <a:gd name="connsiteY29" fmla="*/ 6857 h 9712"/>
                  <a:gd name="connsiteX30" fmla="*/ 3665 w 10000"/>
                  <a:gd name="connsiteY30" fmla="*/ 6857 h 9712"/>
                  <a:gd name="connsiteX31" fmla="*/ 3665 w 10000"/>
                  <a:gd name="connsiteY31" fmla="*/ 6565 h 9712"/>
                  <a:gd name="connsiteX32" fmla="*/ 3665 w 10000"/>
                  <a:gd name="connsiteY32" fmla="*/ 6282 h 9712"/>
                  <a:gd name="connsiteX33" fmla="*/ 2997 w 10000"/>
                  <a:gd name="connsiteY33" fmla="*/ 6282 h 9712"/>
                  <a:gd name="connsiteX34" fmla="*/ 2997 w 10000"/>
                  <a:gd name="connsiteY34" fmla="*/ 5992 h 9712"/>
                  <a:gd name="connsiteX35" fmla="*/ 2671 w 10000"/>
                  <a:gd name="connsiteY35" fmla="*/ 5717 h 9712"/>
                  <a:gd name="connsiteX36" fmla="*/ 2003 w 10000"/>
                  <a:gd name="connsiteY36" fmla="*/ 5416 h 9712"/>
                  <a:gd name="connsiteX37" fmla="*/ 1678 w 10000"/>
                  <a:gd name="connsiteY37" fmla="*/ 5416 h 9712"/>
                  <a:gd name="connsiteX38" fmla="*/ 1336 w 10000"/>
                  <a:gd name="connsiteY38" fmla="*/ 5143 h 9712"/>
                  <a:gd name="connsiteX39" fmla="*/ 1010 w 10000"/>
                  <a:gd name="connsiteY39" fmla="*/ 5143 h 9712"/>
                  <a:gd name="connsiteX40" fmla="*/ 1010 w 10000"/>
                  <a:gd name="connsiteY40" fmla="*/ 4852 h 9712"/>
                  <a:gd name="connsiteX41" fmla="*/ 1010 w 10000"/>
                  <a:gd name="connsiteY41" fmla="*/ 4570 h 9712"/>
                  <a:gd name="connsiteX42" fmla="*/ 1336 w 10000"/>
                  <a:gd name="connsiteY42" fmla="*/ 4278 h 9712"/>
                  <a:gd name="connsiteX43" fmla="*/ 1010 w 10000"/>
                  <a:gd name="connsiteY43" fmla="*/ 4001 h 9712"/>
                  <a:gd name="connsiteX44" fmla="*/ 1010 w 10000"/>
                  <a:gd name="connsiteY44" fmla="*/ 3706 h 9712"/>
                  <a:gd name="connsiteX45" fmla="*/ 1010 w 10000"/>
                  <a:gd name="connsiteY45" fmla="*/ 3429 h 9712"/>
                  <a:gd name="connsiteX46" fmla="*/ 668 w 10000"/>
                  <a:gd name="connsiteY46" fmla="*/ 3138 h 9712"/>
                  <a:gd name="connsiteX47" fmla="*/ 668 w 10000"/>
                  <a:gd name="connsiteY47" fmla="*/ 2857 h 9712"/>
                  <a:gd name="connsiteX48" fmla="*/ 668 w 10000"/>
                  <a:gd name="connsiteY48" fmla="*/ 2564 h 9712"/>
                  <a:gd name="connsiteX49" fmla="*/ 0 w 10000"/>
                  <a:gd name="connsiteY49" fmla="*/ 1997 h 9712"/>
                  <a:gd name="connsiteX50" fmla="*/ 0 w 10000"/>
                  <a:gd name="connsiteY50" fmla="*/ 1712 h 9712"/>
                  <a:gd name="connsiteX51" fmla="*/ 343 w 10000"/>
                  <a:gd name="connsiteY51" fmla="*/ 1712 h 9712"/>
                  <a:gd name="connsiteX52" fmla="*/ 343 w 10000"/>
                  <a:gd name="connsiteY52" fmla="*/ 1146 h 9712"/>
                  <a:gd name="connsiteX53" fmla="*/ 668 w 10000"/>
                  <a:gd name="connsiteY53" fmla="*/ 1146 h 9712"/>
                  <a:gd name="connsiteX54" fmla="*/ 343 w 10000"/>
                  <a:gd name="connsiteY54" fmla="*/ 850 h 9712"/>
                  <a:gd name="connsiteX55" fmla="*/ 0 w 10000"/>
                  <a:gd name="connsiteY55" fmla="*/ 575 h 9712"/>
                  <a:gd name="connsiteX56" fmla="*/ 0 w 10000"/>
                  <a:gd name="connsiteY56" fmla="*/ 279 h 9712"/>
                  <a:gd name="connsiteX57" fmla="*/ 0 w 10000"/>
                  <a:gd name="connsiteY57" fmla="*/ 0 h 9712"/>
                  <a:gd name="connsiteX58" fmla="*/ 343 w 10000"/>
                  <a:gd name="connsiteY58" fmla="*/ 0 h 9712"/>
                  <a:gd name="connsiteX0" fmla="*/ 937 w 10000"/>
                  <a:gd name="connsiteY0" fmla="*/ 417 h 10000"/>
                  <a:gd name="connsiteX1" fmla="*/ 5292 w 10000"/>
                  <a:gd name="connsiteY1" fmla="*/ 461 h 10000"/>
                  <a:gd name="connsiteX2" fmla="*/ 9675 w 10000"/>
                  <a:gd name="connsiteY2" fmla="*/ 6170 h 10000"/>
                  <a:gd name="connsiteX3" fmla="*/ 9675 w 10000"/>
                  <a:gd name="connsiteY3" fmla="*/ 6468 h 10000"/>
                  <a:gd name="connsiteX4" fmla="*/ 9675 w 10000"/>
                  <a:gd name="connsiteY4" fmla="*/ 6760 h 10000"/>
                  <a:gd name="connsiteX5" fmla="*/ 9675 w 10000"/>
                  <a:gd name="connsiteY5" fmla="*/ 7060 h 10000"/>
                  <a:gd name="connsiteX6" fmla="*/ 10000 w 10000"/>
                  <a:gd name="connsiteY6" fmla="*/ 7347 h 10000"/>
                  <a:gd name="connsiteX7" fmla="*/ 10000 w 10000"/>
                  <a:gd name="connsiteY7" fmla="*/ 7647 h 10000"/>
                  <a:gd name="connsiteX8" fmla="*/ 9675 w 10000"/>
                  <a:gd name="connsiteY8" fmla="*/ 7933 h 10000"/>
                  <a:gd name="connsiteX9" fmla="*/ 9332 w 10000"/>
                  <a:gd name="connsiteY9" fmla="*/ 7933 h 10000"/>
                  <a:gd name="connsiteX10" fmla="*/ 9332 w 10000"/>
                  <a:gd name="connsiteY10" fmla="*/ 8239 h 10000"/>
                  <a:gd name="connsiteX11" fmla="*/ 9332 w 10000"/>
                  <a:gd name="connsiteY11" fmla="*/ 8518 h 10000"/>
                  <a:gd name="connsiteX12" fmla="*/ 9007 w 10000"/>
                  <a:gd name="connsiteY12" fmla="*/ 8822 h 10000"/>
                  <a:gd name="connsiteX13" fmla="*/ 9007 w 10000"/>
                  <a:gd name="connsiteY13" fmla="*/ 9109 h 10000"/>
                  <a:gd name="connsiteX14" fmla="*/ 8665 w 10000"/>
                  <a:gd name="connsiteY14" fmla="*/ 9411 h 10000"/>
                  <a:gd name="connsiteX15" fmla="*/ 9007 w 10000"/>
                  <a:gd name="connsiteY15" fmla="*/ 9411 h 10000"/>
                  <a:gd name="connsiteX16" fmla="*/ 9007 w 10000"/>
                  <a:gd name="connsiteY16" fmla="*/ 9712 h 10000"/>
                  <a:gd name="connsiteX17" fmla="*/ 9007 w 10000"/>
                  <a:gd name="connsiteY17" fmla="*/ 10000 h 10000"/>
                  <a:gd name="connsiteX18" fmla="*/ 8665 w 10000"/>
                  <a:gd name="connsiteY18" fmla="*/ 10000 h 10000"/>
                  <a:gd name="connsiteX19" fmla="*/ 5000 w 10000"/>
                  <a:gd name="connsiteY19" fmla="*/ 9411 h 10000"/>
                  <a:gd name="connsiteX20" fmla="*/ 5000 w 10000"/>
                  <a:gd name="connsiteY20" fmla="*/ 9109 h 10000"/>
                  <a:gd name="connsiteX21" fmla="*/ 5000 w 10000"/>
                  <a:gd name="connsiteY21" fmla="*/ 8822 h 10000"/>
                  <a:gd name="connsiteX22" fmla="*/ 5000 w 10000"/>
                  <a:gd name="connsiteY22" fmla="*/ 8239 h 10000"/>
                  <a:gd name="connsiteX23" fmla="*/ 4675 w 10000"/>
                  <a:gd name="connsiteY23" fmla="*/ 7933 h 10000"/>
                  <a:gd name="connsiteX24" fmla="*/ 4675 w 10000"/>
                  <a:gd name="connsiteY24" fmla="*/ 7647 h 10000"/>
                  <a:gd name="connsiteX25" fmla="*/ 4332 w 10000"/>
                  <a:gd name="connsiteY25" fmla="*/ 7647 h 10000"/>
                  <a:gd name="connsiteX26" fmla="*/ 4332 w 10000"/>
                  <a:gd name="connsiteY26" fmla="*/ 7347 h 10000"/>
                  <a:gd name="connsiteX27" fmla="*/ 4007 w 10000"/>
                  <a:gd name="connsiteY27" fmla="*/ 7347 h 10000"/>
                  <a:gd name="connsiteX28" fmla="*/ 3665 w 10000"/>
                  <a:gd name="connsiteY28" fmla="*/ 7347 h 10000"/>
                  <a:gd name="connsiteX29" fmla="*/ 4007 w 10000"/>
                  <a:gd name="connsiteY29" fmla="*/ 7060 h 10000"/>
                  <a:gd name="connsiteX30" fmla="*/ 3665 w 10000"/>
                  <a:gd name="connsiteY30" fmla="*/ 7060 h 10000"/>
                  <a:gd name="connsiteX31" fmla="*/ 3665 w 10000"/>
                  <a:gd name="connsiteY31" fmla="*/ 6760 h 10000"/>
                  <a:gd name="connsiteX32" fmla="*/ 3665 w 10000"/>
                  <a:gd name="connsiteY32" fmla="*/ 6468 h 10000"/>
                  <a:gd name="connsiteX33" fmla="*/ 2997 w 10000"/>
                  <a:gd name="connsiteY33" fmla="*/ 6468 h 10000"/>
                  <a:gd name="connsiteX34" fmla="*/ 2997 w 10000"/>
                  <a:gd name="connsiteY34" fmla="*/ 6170 h 10000"/>
                  <a:gd name="connsiteX35" fmla="*/ 2671 w 10000"/>
                  <a:gd name="connsiteY35" fmla="*/ 5887 h 10000"/>
                  <a:gd name="connsiteX36" fmla="*/ 2003 w 10000"/>
                  <a:gd name="connsiteY36" fmla="*/ 5577 h 10000"/>
                  <a:gd name="connsiteX37" fmla="*/ 1678 w 10000"/>
                  <a:gd name="connsiteY37" fmla="*/ 5577 h 10000"/>
                  <a:gd name="connsiteX38" fmla="*/ 1336 w 10000"/>
                  <a:gd name="connsiteY38" fmla="*/ 5296 h 10000"/>
                  <a:gd name="connsiteX39" fmla="*/ 1010 w 10000"/>
                  <a:gd name="connsiteY39" fmla="*/ 5296 h 10000"/>
                  <a:gd name="connsiteX40" fmla="*/ 1010 w 10000"/>
                  <a:gd name="connsiteY40" fmla="*/ 4996 h 10000"/>
                  <a:gd name="connsiteX41" fmla="*/ 1010 w 10000"/>
                  <a:gd name="connsiteY41" fmla="*/ 4706 h 10000"/>
                  <a:gd name="connsiteX42" fmla="*/ 1336 w 10000"/>
                  <a:gd name="connsiteY42" fmla="*/ 4405 h 10000"/>
                  <a:gd name="connsiteX43" fmla="*/ 1010 w 10000"/>
                  <a:gd name="connsiteY43" fmla="*/ 4120 h 10000"/>
                  <a:gd name="connsiteX44" fmla="*/ 1010 w 10000"/>
                  <a:gd name="connsiteY44" fmla="*/ 3816 h 10000"/>
                  <a:gd name="connsiteX45" fmla="*/ 1010 w 10000"/>
                  <a:gd name="connsiteY45" fmla="*/ 3531 h 10000"/>
                  <a:gd name="connsiteX46" fmla="*/ 668 w 10000"/>
                  <a:gd name="connsiteY46" fmla="*/ 3231 h 10000"/>
                  <a:gd name="connsiteX47" fmla="*/ 668 w 10000"/>
                  <a:gd name="connsiteY47" fmla="*/ 2942 h 10000"/>
                  <a:gd name="connsiteX48" fmla="*/ 668 w 10000"/>
                  <a:gd name="connsiteY48" fmla="*/ 2640 h 10000"/>
                  <a:gd name="connsiteX49" fmla="*/ 0 w 10000"/>
                  <a:gd name="connsiteY49" fmla="*/ 2056 h 10000"/>
                  <a:gd name="connsiteX50" fmla="*/ 0 w 10000"/>
                  <a:gd name="connsiteY50" fmla="*/ 1763 h 10000"/>
                  <a:gd name="connsiteX51" fmla="*/ 343 w 10000"/>
                  <a:gd name="connsiteY51" fmla="*/ 1763 h 10000"/>
                  <a:gd name="connsiteX52" fmla="*/ 343 w 10000"/>
                  <a:gd name="connsiteY52" fmla="*/ 1180 h 10000"/>
                  <a:gd name="connsiteX53" fmla="*/ 668 w 10000"/>
                  <a:gd name="connsiteY53" fmla="*/ 1180 h 10000"/>
                  <a:gd name="connsiteX54" fmla="*/ 343 w 10000"/>
                  <a:gd name="connsiteY54" fmla="*/ 875 h 10000"/>
                  <a:gd name="connsiteX55" fmla="*/ 0 w 10000"/>
                  <a:gd name="connsiteY55" fmla="*/ 592 h 10000"/>
                  <a:gd name="connsiteX56" fmla="*/ 0 w 10000"/>
                  <a:gd name="connsiteY56" fmla="*/ 287 h 10000"/>
                  <a:gd name="connsiteX57" fmla="*/ 343 w 10000"/>
                  <a:gd name="connsiteY57" fmla="*/ 0 h 10000"/>
                  <a:gd name="connsiteX0" fmla="*/ 937 w 10000"/>
                  <a:gd name="connsiteY0" fmla="*/ 130 h 9713"/>
                  <a:gd name="connsiteX1" fmla="*/ 5292 w 10000"/>
                  <a:gd name="connsiteY1" fmla="*/ 174 h 9713"/>
                  <a:gd name="connsiteX2" fmla="*/ 9675 w 10000"/>
                  <a:gd name="connsiteY2" fmla="*/ 5883 h 9713"/>
                  <a:gd name="connsiteX3" fmla="*/ 9675 w 10000"/>
                  <a:gd name="connsiteY3" fmla="*/ 6181 h 9713"/>
                  <a:gd name="connsiteX4" fmla="*/ 9675 w 10000"/>
                  <a:gd name="connsiteY4" fmla="*/ 6473 h 9713"/>
                  <a:gd name="connsiteX5" fmla="*/ 9675 w 10000"/>
                  <a:gd name="connsiteY5" fmla="*/ 6773 h 9713"/>
                  <a:gd name="connsiteX6" fmla="*/ 10000 w 10000"/>
                  <a:gd name="connsiteY6" fmla="*/ 7060 h 9713"/>
                  <a:gd name="connsiteX7" fmla="*/ 10000 w 10000"/>
                  <a:gd name="connsiteY7" fmla="*/ 7360 h 9713"/>
                  <a:gd name="connsiteX8" fmla="*/ 9675 w 10000"/>
                  <a:gd name="connsiteY8" fmla="*/ 7646 h 9713"/>
                  <a:gd name="connsiteX9" fmla="*/ 9332 w 10000"/>
                  <a:gd name="connsiteY9" fmla="*/ 7646 h 9713"/>
                  <a:gd name="connsiteX10" fmla="*/ 9332 w 10000"/>
                  <a:gd name="connsiteY10" fmla="*/ 7952 h 9713"/>
                  <a:gd name="connsiteX11" fmla="*/ 9332 w 10000"/>
                  <a:gd name="connsiteY11" fmla="*/ 8231 h 9713"/>
                  <a:gd name="connsiteX12" fmla="*/ 9007 w 10000"/>
                  <a:gd name="connsiteY12" fmla="*/ 8535 h 9713"/>
                  <a:gd name="connsiteX13" fmla="*/ 9007 w 10000"/>
                  <a:gd name="connsiteY13" fmla="*/ 8822 h 9713"/>
                  <a:gd name="connsiteX14" fmla="*/ 8665 w 10000"/>
                  <a:gd name="connsiteY14" fmla="*/ 9124 h 9713"/>
                  <a:gd name="connsiteX15" fmla="*/ 9007 w 10000"/>
                  <a:gd name="connsiteY15" fmla="*/ 9124 h 9713"/>
                  <a:gd name="connsiteX16" fmla="*/ 9007 w 10000"/>
                  <a:gd name="connsiteY16" fmla="*/ 9425 h 9713"/>
                  <a:gd name="connsiteX17" fmla="*/ 9007 w 10000"/>
                  <a:gd name="connsiteY17" fmla="*/ 9713 h 9713"/>
                  <a:gd name="connsiteX18" fmla="*/ 8665 w 10000"/>
                  <a:gd name="connsiteY18" fmla="*/ 9713 h 9713"/>
                  <a:gd name="connsiteX19" fmla="*/ 5000 w 10000"/>
                  <a:gd name="connsiteY19" fmla="*/ 9124 h 9713"/>
                  <a:gd name="connsiteX20" fmla="*/ 5000 w 10000"/>
                  <a:gd name="connsiteY20" fmla="*/ 8822 h 9713"/>
                  <a:gd name="connsiteX21" fmla="*/ 5000 w 10000"/>
                  <a:gd name="connsiteY21" fmla="*/ 8535 h 9713"/>
                  <a:gd name="connsiteX22" fmla="*/ 5000 w 10000"/>
                  <a:gd name="connsiteY22" fmla="*/ 7952 h 9713"/>
                  <a:gd name="connsiteX23" fmla="*/ 4675 w 10000"/>
                  <a:gd name="connsiteY23" fmla="*/ 7646 h 9713"/>
                  <a:gd name="connsiteX24" fmla="*/ 4675 w 10000"/>
                  <a:gd name="connsiteY24" fmla="*/ 7360 h 9713"/>
                  <a:gd name="connsiteX25" fmla="*/ 4332 w 10000"/>
                  <a:gd name="connsiteY25" fmla="*/ 7360 h 9713"/>
                  <a:gd name="connsiteX26" fmla="*/ 4332 w 10000"/>
                  <a:gd name="connsiteY26" fmla="*/ 7060 h 9713"/>
                  <a:gd name="connsiteX27" fmla="*/ 4007 w 10000"/>
                  <a:gd name="connsiteY27" fmla="*/ 7060 h 9713"/>
                  <a:gd name="connsiteX28" fmla="*/ 3665 w 10000"/>
                  <a:gd name="connsiteY28" fmla="*/ 7060 h 9713"/>
                  <a:gd name="connsiteX29" fmla="*/ 4007 w 10000"/>
                  <a:gd name="connsiteY29" fmla="*/ 6773 h 9713"/>
                  <a:gd name="connsiteX30" fmla="*/ 3665 w 10000"/>
                  <a:gd name="connsiteY30" fmla="*/ 6773 h 9713"/>
                  <a:gd name="connsiteX31" fmla="*/ 3665 w 10000"/>
                  <a:gd name="connsiteY31" fmla="*/ 6473 h 9713"/>
                  <a:gd name="connsiteX32" fmla="*/ 3665 w 10000"/>
                  <a:gd name="connsiteY32" fmla="*/ 6181 h 9713"/>
                  <a:gd name="connsiteX33" fmla="*/ 2997 w 10000"/>
                  <a:gd name="connsiteY33" fmla="*/ 6181 h 9713"/>
                  <a:gd name="connsiteX34" fmla="*/ 2997 w 10000"/>
                  <a:gd name="connsiteY34" fmla="*/ 5883 h 9713"/>
                  <a:gd name="connsiteX35" fmla="*/ 2671 w 10000"/>
                  <a:gd name="connsiteY35" fmla="*/ 5600 h 9713"/>
                  <a:gd name="connsiteX36" fmla="*/ 2003 w 10000"/>
                  <a:gd name="connsiteY36" fmla="*/ 5290 h 9713"/>
                  <a:gd name="connsiteX37" fmla="*/ 1678 w 10000"/>
                  <a:gd name="connsiteY37" fmla="*/ 5290 h 9713"/>
                  <a:gd name="connsiteX38" fmla="*/ 1336 w 10000"/>
                  <a:gd name="connsiteY38" fmla="*/ 5009 h 9713"/>
                  <a:gd name="connsiteX39" fmla="*/ 1010 w 10000"/>
                  <a:gd name="connsiteY39" fmla="*/ 5009 h 9713"/>
                  <a:gd name="connsiteX40" fmla="*/ 1010 w 10000"/>
                  <a:gd name="connsiteY40" fmla="*/ 4709 h 9713"/>
                  <a:gd name="connsiteX41" fmla="*/ 1010 w 10000"/>
                  <a:gd name="connsiteY41" fmla="*/ 4419 h 9713"/>
                  <a:gd name="connsiteX42" fmla="*/ 1336 w 10000"/>
                  <a:gd name="connsiteY42" fmla="*/ 4118 h 9713"/>
                  <a:gd name="connsiteX43" fmla="*/ 1010 w 10000"/>
                  <a:gd name="connsiteY43" fmla="*/ 3833 h 9713"/>
                  <a:gd name="connsiteX44" fmla="*/ 1010 w 10000"/>
                  <a:gd name="connsiteY44" fmla="*/ 3529 h 9713"/>
                  <a:gd name="connsiteX45" fmla="*/ 1010 w 10000"/>
                  <a:gd name="connsiteY45" fmla="*/ 3244 h 9713"/>
                  <a:gd name="connsiteX46" fmla="*/ 668 w 10000"/>
                  <a:gd name="connsiteY46" fmla="*/ 2944 h 9713"/>
                  <a:gd name="connsiteX47" fmla="*/ 668 w 10000"/>
                  <a:gd name="connsiteY47" fmla="*/ 2655 h 9713"/>
                  <a:gd name="connsiteX48" fmla="*/ 668 w 10000"/>
                  <a:gd name="connsiteY48" fmla="*/ 2353 h 9713"/>
                  <a:gd name="connsiteX49" fmla="*/ 0 w 10000"/>
                  <a:gd name="connsiteY49" fmla="*/ 1769 h 9713"/>
                  <a:gd name="connsiteX50" fmla="*/ 0 w 10000"/>
                  <a:gd name="connsiteY50" fmla="*/ 1476 h 9713"/>
                  <a:gd name="connsiteX51" fmla="*/ 343 w 10000"/>
                  <a:gd name="connsiteY51" fmla="*/ 1476 h 9713"/>
                  <a:gd name="connsiteX52" fmla="*/ 343 w 10000"/>
                  <a:gd name="connsiteY52" fmla="*/ 893 h 9713"/>
                  <a:gd name="connsiteX53" fmla="*/ 668 w 10000"/>
                  <a:gd name="connsiteY53" fmla="*/ 893 h 9713"/>
                  <a:gd name="connsiteX54" fmla="*/ 343 w 10000"/>
                  <a:gd name="connsiteY54" fmla="*/ 588 h 9713"/>
                  <a:gd name="connsiteX55" fmla="*/ 0 w 10000"/>
                  <a:gd name="connsiteY55" fmla="*/ 305 h 9713"/>
                  <a:gd name="connsiteX56" fmla="*/ 0 w 10000"/>
                  <a:gd name="connsiteY56" fmla="*/ 0 h 9713"/>
                  <a:gd name="connsiteX0" fmla="*/ 937 w 10000"/>
                  <a:gd name="connsiteY0" fmla="*/ 13 h 9879"/>
                  <a:gd name="connsiteX1" fmla="*/ 5292 w 10000"/>
                  <a:gd name="connsiteY1" fmla="*/ 58 h 9879"/>
                  <a:gd name="connsiteX2" fmla="*/ 9675 w 10000"/>
                  <a:gd name="connsiteY2" fmla="*/ 5936 h 9879"/>
                  <a:gd name="connsiteX3" fmla="*/ 9675 w 10000"/>
                  <a:gd name="connsiteY3" fmla="*/ 6243 h 9879"/>
                  <a:gd name="connsiteX4" fmla="*/ 9675 w 10000"/>
                  <a:gd name="connsiteY4" fmla="*/ 6543 h 9879"/>
                  <a:gd name="connsiteX5" fmla="*/ 9675 w 10000"/>
                  <a:gd name="connsiteY5" fmla="*/ 6852 h 9879"/>
                  <a:gd name="connsiteX6" fmla="*/ 10000 w 10000"/>
                  <a:gd name="connsiteY6" fmla="*/ 7148 h 9879"/>
                  <a:gd name="connsiteX7" fmla="*/ 10000 w 10000"/>
                  <a:gd name="connsiteY7" fmla="*/ 7456 h 9879"/>
                  <a:gd name="connsiteX8" fmla="*/ 9675 w 10000"/>
                  <a:gd name="connsiteY8" fmla="*/ 7751 h 9879"/>
                  <a:gd name="connsiteX9" fmla="*/ 9332 w 10000"/>
                  <a:gd name="connsiteY9" fmla="*/ 7751 h 9879"/>
                  <a:gd name="connsiteX10" fmla="*/ 9332 w 10000"/>
                  <a:gd name="connsiteY10" fmla="*/ 8066 h 9879"/>
                  <a:gd name="connsiteX11" fmla="*/ 9332 w 10000"/>
                  <a:gd name="connsiteY11" fmla="*/ 8353 h 9879"/>
                  <a:gd name="connsiteX12" fmla="*/ 9007 w 10000"/>
                  <a:gd name="connsiteY12" fmla="*/ 8666 h 9879"/>
                  <a:gd name="connsiteX13" fmla="*/ 9007 w 10000"/>
                  <a:gd name="connsiteY13" fmla="*/ 8962 h 9879"/>
                  <a:gd name="connsiteX14" fmla="*/ 8665 w 10000"/>
                  <a:gd name="connsiteY14" fmla="*/ 9273 h 9879"/>
                  <a:gd name="connsiteX15" fmla="*/ 9007 w 10000"/>
                  <a:gd name="connsiteY15" fmla="*/ 9273 h 9879"/>
                  <a:gd name="connsiteX16" fmla="*/ 9007 w 10000"/>
                  <a:gd name="connsiteY16" fmla="*/ 9582 h 9879"/>
                  <a:gd name="connsiteX17" fmla="*/ 9007 w 10000"/>
                  <a:gd name="connsiteY17" fmla="*/ 9879 h 9879"/>
                  <a:gd name="connsiteX18" fmla="*/ 8665 w 10000"/>
                  <a:gd name="connsiteY18" fmla="*/ 9879 h 9879"/>
                  <a:gd name="connsiteX19" fmla="*/ 5000 w 10000"/>
                  <a:gd name="connsiteY19" fmla="*/ 9273 h 9879"/>
                  <a:gd name="connsiteX20" fmla="*/ 5000 w 10000"/>
                  <a:gd name="connsiteY20" fmla="*/ 8962 h 9879"/>
                  <a:gd name="connsiteX21" fmla="*/ 5000 w 10000"/>
                  <a:gd name="connsiteY21" fmla="*/ 8666 h 9879"/>
                  <a:gd name="connsiteX22" fmla="*/ 5000 w 10000"/>
                  <a:gd name="connsiteY22" fmla="*/ 8066 h 9879"/>
                  <a:gd name="connsiteX23" fmla="*/ 4675 w 10000"/>
                  <a:gd name="connsiteY23" fmla="*/ 7751 h 9879"/>
                  <a:gd name="connsiteX24" fmla="*/ 4675 w 10000"/>
                  <a:gd name="connsiteY24" fmla="*/ 7456 h 9879"/>
                  <a:gd name="connsiteX25" fmla="*/ 4332 w 10000"/>
                  <a:gd name="connsiteY25" fmla="*/ 7456 h 9879"/>
                  <a:gd name="connsiteX26" fmla="*/ 4332 w 10000"/>
                  <a:gd name="connsiteY26" fmla="*/ 7148 h 9879"/>
                  <a:gd name="connsiteX27" fmla="*/ 4007 w 10000"/>
                  <a:gd name="connsiteY27" fmla="*/ 7148 h 9879"/>
                  <a:gd name="connsiteX28" fmla="*/ 3665 w 10000"/>
                  <a:gd name="connsiteY28" fmla="*/ 7148 h 9879"/>
                  <a:gd name="connsiteX29" fmla="*/ 4007 w 10000"/>
                  <a:gd name="connsiteY29" fmla="*/ 6852 h 9879"/>
                  <a:gd name="connsiteX30" fmla="*/ 3665 w 10000"/>
                  <a:gd name="connsiteY30" fmla="*/ 6852 h 9879"/>
                  <a:gd name="connsiteX31" fmla="*/ 3665 w 10000"/>
                  <a:gd name="connsiteY31" fmla="*/ 6543 h 9879"/>
                  <a:gd name="connsiteX32" fmla="*/ 3665 w 10000"/>
                  <a:gd name="connsiteY32" fmla="*/ 6243 h 9879"/>
                  <a:gd name="connsiteX33" fmla="*/ 2997 w 10000"/>
                  <a:gd name="connsiteY33" fmla="*/ 6243 h 9879"/>
                  <a:gd name="connsiteX34" fmla="*/ 2997 w 10000"/>
                  <a:gd name="connsiteY34" fmla="*/ 5936 h 9879"/>
                  <a:gd name="connsiteX35" fmla="*/ 2671 w 10000"/>
                  <a:gd name="connsiteY35" fmla="*/ 5644 h 9879"/>
                  <a:gd name="connsiteX36" fmla="*/ 2003 w 10000"/>
                  <a:gd name="connsiteY36" fmla="*/ 5325 h 9879"/>
                  <a:gd name="connsiteX37" fmla="*/ 1678 w 10000"/>
                  <a:gd name="connsiteY37" fmla="*/ 5325 h 9879"/>
                  <a:gd name="connsiteX38" fmla="*/ 1336 w 10000"/>
                  <a:gd name="connsiteY38" fmla="*/ 5036 h 9879"/>
                  <a:gd name="connsiteX39" fmla="*/ 1010 w 10000"/>
                  <a:gd name="connsiteY39" fmla="*/ 5036 h 9879"/>
                  <a:gd name="connsiteX40" fmla="*/ 1010 w 10000"/>
                  <a:gd name="connsiteY40" fmla="*/ 4727 h 9879"/>
                  <a:gd name="connsiteX41" fmla="*/ 1010 w 10000"/>
                  <a:gd name="connsiteY41" fmla="*/ 4429 h 9879"/>
                  <a:gd name="connsiteX42" fmla="*/ 1336 w 10000"/>
                  <a:gd name="connsiteY42" fmla="*/ 4119 h 9879"/>
                  <a:gd name="connsiteX43" fmla="*/ 1010 w 10000"/>
                  <a:gd name="connsiteY43" fmla="*/ 3825 h 9879"/>
                  <a:gd name="connsiteX44" fmla="*/ 1010 w 10000"/>
                  <a:gd name="connsiteY44" fmla="*/ 3512 h 9879"/>
                  <a:gd name="connsiteX45" fmla="*/ 1010 w 10000"/>
                  <a:gd name="connsiteY45" fmla="*/ 3219 h 9879"/>
                  <a:gd name="connsiteX46" fmla="*/ 668 w 10000"/>
                  <a:gd name="connsiteY46" fmla="*/ 2910 h 9879"/>
                  <a:gd name="connsiteX47" fmla="*/ 668 w 10000"/>
                  <a:gd name="connsiteY47" fmla="*/ 2612 h 9879"/>
                  <a:gd name="connsiteX48" fmla="*/ 668 w 10000"/>
                  <a:gd name="connsiteY48" fmla="*/ 2302 h 9879"/>
                  <a:gd name="connsiteX49" fmla="*/ 0 w 10000"/>
                  <a:gd name="connsiteY49" fmla="*/ 1700 h 9879"/>
                  <a:gd name="connsiteX50" fmla="*/ 0 w 10000"/>
                  <a:gd name="connsiteY50" fmla="*/ 1399 h 9879"/>
                  <a:gd name="connsiteX51" fmla="*/ 343 w 10000"/>
                  <a:gd name="connsiteY51" fmla="*/ 1399 h 9879"/>
                  <a:gd name="connsiteX52" fmla="*/ 343 w 10000"/>
                  <a:gd name="connsiteY52" fmla="*/ 798 h 9879"/>
                  <a:gd name="connsiteX53" fmla="*/ 668 w 10000"/>
                  <a:gd name="connsiteY53" fmla="*/ 798 h 9879"/>
                  <a:gd name="connsiteX54" fmla="*/ 343 w 10000"/>
                  <a:gd name="connsiteY54" fmla="*/ 484 h 9879"/>
                  <a:gd name="connsiteX55" fmla="*/ 0 w 10000"/>
                  <a:gd name="connsiteY55" fmla="*/ 193 h 9879"/>
                  <a:gd name="connsiteX0" fmla="*/ 31 w 10000"/>
                  <a:gd name="connsiteY0" fmla="*/ 15 h 9973"/>
                  <a:gd name="connsiteX1" fmla="*/ 5292 w 10000"/>
                  <a:gd name="connsiteY1" fmla="*/ 32 h 9973"/>
                  <a:gd name="connsiteX2" fmla="*/ 9675 w 10000"/>
                  <a:gd name="connsiteY2" fmla="*/ 5982 h 9973"/>
                  <a:gd name="connsiteX3" fmla="*/ 9675 w 10000"/>
                  <a:gd name="connsiteY3" fmla="*/ 6292 h 9973"/>
                  <a:gd name="connsiteX4" fmla="*/ 9675 w 10000"/>
                  <a:gd name="connsiteY4" fmla="*/ 6596 h 9973"/>
                  <a:gd name="connsiteX5" fmla="*/ 9675 w 10000"/>
                  <a:gd name="connsiteY5" fmla="*/ 6909 h 9973"/>
                  <a:gd name="connsiteX6" fmla="*/ 10000 w 10000"/>
                  <a:gd name="connsiteY6" fmla="*/ 7209 h 9973"/>
                  <a:gd name="connsiteX7" fmla="*/ 10000 w 10000"/>
                  <a:gd name="connsiteY7" fmla="*/ 7520 h 9973"/>
                  <a:gd name="connsiteX8" fmla="*/ 9675 w 10000"/>
                  <a:gd name="connsiteY8" fmla="*/ 7819 h 9973"/>
                  <a:gd name="connsiteX9" fmla="*/ 9332 w 10000"/>
                  <a:gd name="connsiteY9" fmla="*/ 7819 h 9973"/>
                  <a:gd name="connsiteX10" fmla="*/ 9332 w 10000"/>
                  <a:gd name="connsiteY10" fmla="*/ 8138 h 9973"/>
                  <a:gd name="connsiteX11" fmla="*/ 9332 w 10000"/>
                  <a:gd name="connsiteY11" fmla="*/ 8428 h 9973"/>
                  <a:gd name="connsiteX12" fmla="*/ 9007 w 10000"/>
                  <a:gd name="connsiteY12" fmla="*/ 8745 h 9973"/>
                  <a:gd name="connsiteX13" fmla="*/ 9007 w 10000"/>
                  <a:gd name="connsiteY13" fmla="*/ 9045 h 9973"/>
                  <a:gd name="connsiteX14" fmla="*/ 8665 w 10000"/>
                  <a:gd name="connsiteY14" fmla="*/ 9360 h 9973"/>
                  <a:gd name="connsiteX15" fmla="*/ 9007 w 10000"/>
                  <a:gd name="connsiteY15" fmla="*/ 9360 h 9973"/>
                  <a:gd name="connsiteX16" fmla="*/ 9007 w 10000"/>
                  <a:gd name="connsiteY16" fmla="*/ 9672 h 9973"/>
                  <a:gd name="connsiteX17" fmla="*/ 9007 w 10000"/>
                  <a:gd name="connsiteY17" fmla="*/ 9973 h 9973"/>
                  <a:gd name="connsiteX18" fmla="*/ 8665 w 10000"/>
                  <a:gd name="connsiteY18" fmla="*/ 9973 h 9973"/>
                  <a:gd name="connsiteX19" fmla="*/ 5000 w 10000"/>
                  <a:gd name="connsiteY19" fmla="*/ 9360 h 9973"/>
                  <a:gd name="connsiteX20" fmla="*/ 5000 w 10000"/>
                  <a:gd name="connsiteY20" fmla="*/ 9045 h 9973"/>
                  <a:gd name="connsiteX21" fmla="*/ 5000 w 10000"/>
                  <a:gd name="connsiteY21" fmla="*/ 8745 h 9973"/>
                  <a:gd name="connsiteX22" fmla="*/ 5000 w 10000"/>
                  <a:gd name="connsiteY22" fmla="*/ 8138 h 9973"/>
                  <a:gd name="connsiteX23" fmla="*/ 4675 w 10000"/>
                  <a:gd name="connsiteY23" fmla="*/ 7819 h 9973"/>
                  <a:gd name="connsiteX24" fmla="*/ 4675 w 10000"/>
                  <a:gd name="connsiteY24" fmla="*/ 7520 h 9973"/>
                  <a:gd name="connsiteX25" fmla="*/ 4332 w 10000"/>
                  <a:gd name="connsiteY25" fmla="*/ 7520 h 9973"/>
                  <a:gd name="connsiteX26" fmla="*/ 4332 w 10000"/>
                  <a:gd name="connsiteY26" fmla="*/ 7209 h 9973"/>
                  <a:gd name="connsiteX27" fmla="*/ 4007 w 10000"/>
                  <a:gd name="connsiteY27" fmla="*/ 7209 h 9973"/>
                  <a:gd name="connsiteX28" fmla="*/ 3665 w 10000"/>
                  <a:gd name="connsiteY28" fmla="*/ 7209 h 9973"/>
                  <a:gd name="connsiteX29" fmla="*/ 4007 w 10000"/>
                  <a:gd name="connsiteY29" fmla="*/ 6909 h 9973"/>
                  <a:gd name="connsiteX30" fmla="*/ 3665 w 10000"/>
                  <a:gd name="connsiteY30" fmla="*/ 6909 h 9973"/>
                  <a:gd name="connsiteX31" fmla="*/ 3665 w 10000"/>
                  <a:gd name="connsiteY31" fmla="*/ 6596 h 9973"/>
                  <a:gd name="connsiteX32" fmla="*/ 3665 w 10000"/>
                  <a:gd name="connsiteY32" fmla="*/ 6292 h 9973"/>
                  <a:gd name="connsiteX33" fmla="*/ 2997 w 10000"/>
                  <a:gd name="connsiteY33" fmla="*/ 6292 h 9973"/>
                  <a:gd name="connsiteX34" fmla="*/ 2997 w 10000"/>
                  <a:gd name="connsiteY34" fmla="*/ 5982 h 9973"/>
                  <a:gd name="connsiteX35" fmla="*/ 2671 w 10000"/>
                  <a:gd name="connsiteY35" fmla="*/ 5686 h 9973"/>
                  <a:gd name="connsiteX36" fmla="*/ 2003 w 10000"/>
                  <a:gd name="connsiteY36" fmla="*/ 5363 h 9973"/>
                  <a:gd name="connsiteX37" fmla="*/ 1678 w 10000"/>
                  <a:gd name="connsiteY37" fmla="*/ 5363 h 9973"/>
                  <a:gd name="connsiteX38" fmla="*/ 1336 w 10000"/>
                  <a:gd name="connsiteY38" fmla="*/ 5071 h 9973"/>
                  <a:gd name="connsiteX39" fmla="*/ 1010 w 10000"/>
                  <a:gd name="connsiteY39" fmla="*/ 5071 h 9973"/>
                  <a:gd name="connsiteX40" fmla="*/ 1010 w 10000"/>
                  <a:gd name="connsiteY40" fmla="*/ 4758 h 9973"/>
                  <a:gd name="connsiteX41" fmla="*/ 1010 w 10000"/>
                  <a:gd name="connsiteY41" fmla="*/ 4456 h 9973"/>
                  <a:gd name="connsiteX42" fmla="*/ 1336 w 10000"/>
                  <a:gd name="connsiteY42" fmla="*/ 4142 h 9973"/>
                  <a:gd name="connsiteX43" fmla="*/ 1010 w 10000"/>
                  <a:gd name="connsiteY43" fmla="*/ 3845 h 9973"/>
                  <a:gd name="connsiteX44" fmla="*/ 1010 w 10000"/>
                  <a:gd name="connsiteY44" fmla="*/ 3528 h 9973"/>
                  <a:gd name="connsiteX45" fmla="*/ 1010 w 10000"/>
                  <a:gd name="connsiteY45" fmla="*/ 3231 h 9973"/>
                  <a:gd name="connsiteX46" fmla="*/ 668 w 10000"/>
                  <a:gd name="connsiteY46" fmla="*/ 2919 h 9973"/>
                  <a:gd name="connsiteX47" fmla="*/ 668 w 10000"/>
                  <a:gd name="connsiteY47" fmla="*/ 2617 h 9973"/>
                  <a:gd name="connsiteX48" fmla="*/ 668 w 10000"/>
                  <a:gd name="connsiteY48" fmla="*/ 2303 h 9973"/>
                  <a:gd name="connsiteX49" fmla="*/ 0 w 10000"/>
                  <a:gd name="connsiteY49" fmla="*/ 1694 h 9973"/>
                  <a:gd name="connsiteX50" fmla="*/ 0 w 10000"/>
                  <a:gd name="connsiteY50" fmla="*/ 1389 h 9973"/>
                  <a:gd name="connsiteX51" fmla="*/ 343 w 10000"/>
                  <a:gd name="connsiteY51" fmla="*/ 1389 h 9973"/>
                  <a:gd name="connsiteX52" fmla="*/ 343 w 10000"/>
                  <a:gd name="connsiteY52" fmla="*/ 781 h 9973"/>
                  <a:gd name="connsiteX53" fmla="*/ 668 w 10000"/>
                  <a:gd name="connsiteY53" fmla="*/ 781 h 9973"/>
                  <a:gd name="connsiteX54" fmla="*/ 343 w 10000"/>
                  <a:gd name="connsiteY54" fmla="*/ 463 h 9973"/>
                  <a:gd name="connsiteX55" fmla="*/ 0 w 10000"/>
                  <a:gd name="connsiteY55" fmla="*/ 168 h 9973"/>
                  <a:gd name="connsiteX0" fmla="*/ 31 w 10000"/>
                  <a:gd name="connsiteY0" fmla="*/ 3 h 9988"/>
                  <a:gd name="connsiteX1" fmla="*/ 5819 w 10000"/>
                  <a:gd name="connsiteY1" fmla="*/ 814 h 9988"/>
                  <a:gd name="connsiteX2" fmla="*/ 9675 w 10000"/>
                  <a:gd name="connsiteY2" fmla="*/ 5986 h 9988"/>
                  <a:gd name="connsiteX3" fmla="*/ 9675 w 10000"/>
                  <a:gd name="connsiteY3" fmla="*/ 6297 h 9988"/>
                  <a:gd name="connsiteX4" fmla="*/ 9675 w 10000"/>
                  <a:gd name="connsiteY4" fmla="*/ 6602 h 9988"/>
                  <a:gd name="connsiteX5" fmla="*/ 9675 w 10000"/>
                  <a:gd name="connsiteY5" fmla="*/ 6916 h 9988"/>
                  <a:gd name="connsiteX6" fmla="*/ 10000 w 10000"/>
                  <a:gd name="connsiteY6" fmla="*/ 7217 h 9988"/>
                  <a:gd name="connsiteX7" fmla="*/ 10000 w 10000"/>
                  <a:gd name="connsiteY7" fmla="*/ 7528 h 9988"/>
                  <a:gd name="connsiteX8" fmla="*/ 9675 w 10000"/>
                  <a:gd name="connsiteY8" fmla="*/ 7828 h 9988"/>
                  <a:gd name="connsiteX9" fmla="*/ 9332 w 10000"/>
                  <a:gd name="connsiteY9" fmla="*/ 7828 h 9988"/>
                  <a:gd name="connsiteX10" fmla="*/ 9332 w 10000"/>
                  <a:gd name="connsiteY10" fmla="*/ 8148 h 9988"/>
                  <a:gd name="connsiteX11" fmla="*/ 9332 w 10000"/>
                  <a:gd name="connsiteY11" fmla="*/ 8439 h 9988"/>
                  <a:gd name="connsiteX12" fmla="*/ 9007 w 10000"/>
                  <a:gd name="connsiteY12" fmla="*/ 8757 h 9988"/>
                  <a:gd name="connsiteX13" fmla="*/ 9007 w 10000"/>
                  <a:gd name="connsiteY13" fmla="*/ 9057 h 9988"/>
                  <a:gd name="connsiteX14" fmla="*/ 8665 w 10000"/>
                  <a:gd name="connsiteY14" fmla="*/ 9373 h 9988"/>
                  <a:gd name="connsiteX15" fmla="*/ 9007 w 10000"/>
                  <a:gd name="connsiteY15" fmla="*/ 9373 h 9988"/>
                  <a:gd name="connsiteX16" fmla="*/ 9007 w 10000"/>
                  <a:gd name="connsiteY16" fmla="*/ 9686 h 9988"/>
                  <a:gd name="connsiteX17" fmla="*/ 9007 w 10000"/>
                  <a:gd name="connsiteY17" fmla="*/ 9988 h 9988"/>
                  <a:gd name="connsiteX18" fmla="*/ 8665 w 10000"/>
                  <a:gd name="connsiteY18" fmla="*/ 9988 h 9988"/>
                  <a:gd name="connsiteX19" fmla="*/ 5000 w 10000"/>
                  <a:gd name="connsiteY19" fmla="*/ 9373 h 9988"/>
                  <a:gd name="connsiteX20" fmla="*/ 5000 w 10000"/>
                  <a:gd name="connsiteY20" fmla="*/ 9057 h 9988"/>
                  <a:gd name="connsiteX21" fmla="*/ 5000 w 10000"/>
                  <a:gd name="connsiteY21" fmla="*/ 8757 h 9988"/>
                  <a:gd name="connsiteX22" fmla="*/ 5000 w 10000"/>
                  <a:gd name="connsiteY22" fmla="*/ 8148 h 9988"/>
                  <a:gd name="connsiteX23" fmla="*/ 4675 w 10000"/>
                  <a:gd name="connsiteY23" fmla="*/ 7828 h 9988"/>
                  <a:gd name="connsiteX24" fmla="*/ 4675 w 10000"/>
                  <a:gd name="connsiteY24" fmla="*/ 7528 h 9988"/>
                  <a:gd name="connsiteX25" fmla="*/ 4332 w 10000"/>
                  <a:gd name="connsiteY25" fmla="*/ 7528 h 9988"/>
                  <a:gd name="connsiteX26" fmla="*/ 4332 w 10000"/>
                  <a:gd name="connsiteY26" fmla="*/ 7217 h 9988"/>
                  <a:gd name="connsiteX27" fmla="*/ 4007 w 10000"/>
                  <a:gd name="connsiteY27" fmla="*/ 7217 h 9988"/>
                  <a:gd name="connsiteX28" fmla="*/ 3665 w 10000"/>
                  <a:gd name="connsiteY28" fmla="*/ 7217 h 9988"/>
                  <a:gd name="connsiteX29" fmla="*/ 4007 w 10000"/>
                  <a:gd name="connsiteY29" fmla="*/ 6916 h 9988"/>
                  <a:gd name="connsiteX30" fmla="*/ 3665 w 10000"/>
                  <a:gd name="connsiteY30" fmla="*/ 6916 h 9988"/>
                  <a:gd name="connsiteX31" fmla="*/ 3665 w 10000"/>
                  <a:gd name="connsiteY31" fmla="*/ 6602 h 9988"/>
                  <a:gd name="connsiteX32" fmla="*/ 3665 w 10000"/>
                  <a:gd name="connsiteY32" fmla="*/ 6297 h 9988"/>
                  <a:gd name="connsiteX33" fmla="*/ 2997 w 10000"/>
                  <a:gd name="connsiteY33" fmla="*/ 6297 h 9988"/>
                  <a:gd name="connsiteX34" fmla="*/ 2997 w 10000"/>
                  <a:gd name="connsiteY34" fmla="*/ 5986 h 9988"/>
                  <a:gd name="connsiteX35" fmla="*/ 2671 w 10000"/>
                  <a:gd name="connsiteY35" fmla="*/ 5689 h 9988"/>
                  <a:gd name="connsiteX36" fmla="*/ 2003 w 10000"/>
                  <a:gd name="connsiteY36" fmla="*/ 5366 h 9988"/>
                  <a:gd name="connsiteX37" fmla="*/ 1678 w 10000"/>
                  <a:gd name="connsiteY37" fmla="*/ 5366 h 9988"/>
                  <a:gd name="connsiteX38" fmla="*/ 1336 w 10000"/>
                  <a:gd name="connsiteY38" fmla="*/ 5073 h 9988"/>
                  <a:gd name="connsiteX39" fmla="*/ 1010 w 10000"/>
                  <a:gd name="connsiteY39" fmla="*/ 5073 h 9988"/>
                  <a:gd name="connsiteX40" fmla="*/ 1010 w 10000"/>
                  <a:gd name="connsiteY40" fmla="*/ 4759 h 9988"/>
                  <a:gd name="connsiteX41" fmla="*/ 1010 w 10000"/>
                  <a:gd name="connsiteY41" fmla="*/ 4456 h 9988"/>
                  <a:gd name="connsiteX42" fmla="*/ 1336 w 10000"/>
                  <a:gd name="connsiteY42" fmla="*/ 4141 h 9988"/>
                  <a:gd name="connsiteX43" fmla="*/ 1010 w 10000"/>
                  <a:gd name="connsiteY43" fmla="*/ 3843 h 9988"/>
                  <a:gd name="connsiteX44" fmla="*/ 1010 w 10000"/>
                  <a:gd name="connsiteY44" fmla="*/ 3526 h 9988"/>
                  <a:gd name="connsiteX45" fmla="*/ 1010 w 10000"/>
                  <a:gd name="connsiteY45" fmla="*/ 3228 h 9988"/>
                  <a:gd name="connsiteX46" fmla="*/ 668 w 10000"/>
                  <a:gd name="connsiteY46" fmla="*/ 2915 h 9988"/>
                  <a:gd name="connsiteX47" fmla="*/ 668 w 10000"/>
                  <a:gd name="connsiteY47" fmla="*/ 2612 h 9988"/>
                  <a:gd name="connsiteX48" fmla="*/ 668 w 10000"/>
                  <a:gd name="connsiteY48" fmla="*/ 2297 h 9988"/>
                  <a:gd name="connsiteX49" fmla="*/ 0 w 10000"/>
                  <a:gd name="connsiteY49" fmla="*/ 1687 h 9988"/>
                  <a:gd name="connsiteX50" fmla="*/ 0 w 10000"/>
                  <a:gd name="connsiteY50" fmla="*/ 1381 h 9988"/>
                  <a:gd name="connsiteX51" fmla="*/ 343 w 10000"/>
                  <a:gd name="connsiteY51" fmla="*/ 1381 h 9988"/>
                  <a:gd name="connsiteX52" fmla="*/ 343 w 10000"/>
                  <a:gd name="connsiteY52" fmla="*/ 771 h 9988"/>
                  <a:gd name="connsiteX53" fmla="*/ 668 w 10000"/>
                  <a:gd name="connsiteY53" fmla="*/ 771 h 9988"/>
                  <a:gd name="connsiteX54" fmla="*/ 343 w 10000"/>
                  <a:gd name="connsiteY54" fmla="*/ 452 h 9988"/>
                  <a:gd name="connsiteX55" fmla="*/ 0 w 10000"/>
                  <a:gd name="connsiteY55" fmla="*/ 156 h 9988"/>
                  <a:gd name="connsiteX0" fmla="*/ 5819 w 10000"/>
                  <a:gd name="connsiteY0" fmla="*/ 659 h 9844"/>
                  <a:gd name="connsiteX1" fmla="*/ 9675 w 10000"/>
                  <a:gd name="connsiteY1" fmla="*/ 5837 h 9844"/>
                  <a:gd name="connsiteX2" fmla="*/ 9675 w 10000"/>
                  <a:gd name="connsiteY2" fmla="*/ 6149 h 9844"/>
                  <a:gd name="connsiteX3" fmla="*/ 9675 w 10000"/>
                  <a:gd name="connsiteY3" fmla="*/ 6454 h 9844"/>
                  <a:gd name="connsiteX4" fmla="*/ 9675 w 10000"/>
                  <a:gd name="connsiteY4" fmla="*/ 6768 h 9844"/>
                  <a:gd name="connsiteX5" fmla="*/ 10000 w 10000"/>
                  <a:gd name="connsiteY5" fmla="*/ 7070 h 9844"/>
                  <a:gd name="connsiteX6" fmla="*/ 10000 w 10000"/>
                  <a:gd name="connsiteY6" fmla="*/ 7381 h 9844"/>
                  <a:gd name="connsiteX7" fmla="*/ 9675 w 10000"/>
                  <a:gd name="connsiteY7" fmla="*/ 7681 h 9844"/>
                  <a:gd name="connsiteX8" fmla="*/ 9332 w 10000"/>
                  <a:gd name="connsiteY8" fmla="*/ 7681 h 9844"/>
                  <a:gd name="connsiteX9" fmla="*/ 9332 w 10000"/>
                  <a:gd name="connsiteY9" fmla="*/ 8002 h 9844"/>
                  <a:gd name="connsiteX10" fmla="*/ 9332 w 10000"/>
                  <a:gd name="connsiteY10" fmla="*/ 8293 h 9844"/>
                  <a:gd name="connsiteX11" fmla="*/ 9007 w 10000"/>
                  <a:gd name="connsiteY11" fmla="*/ 8612 h 9844"/>
                  <a:gd name="connsiteX12" fmla="*/ 9007 w 10000"/>
                  <a:gd name="connsiteY12" fmla="*/ 8912 h 9844"/>
                  <a:gd name="connsiteX13" fmla="*/ 8665 w 10000"/>
                  <a:gd name="connsiteY13" fmla="*/ 9228 h 9844"/>
                  <a:gd name="connsiteX14" fmla="*/ 9007 w 10000"/>
                  <a:gd name="connsiteY14" fmla="*/ 9228 h 9844"/>
                  <a:gd name="connsiteX15" fmla="*/ 9007 w 10000"/>
                  <a:gd name="connsiteY15" fmla="*/ 9542 h 9844"/>
                  <a:gd name="connsiteX16" fmla="*/ 9007 w 10000"/>
                  <a:gd name="connsiteY16" fmla="*/ 9844 h 9844"/>
                  <a:gd name="connsiteX17" fmla="*/ 8665 w 10000"/>
                  <a:gd name="connsiteY17" fmla="*/ 9844 h 9844"/>
                  <a:gd name="connsiteX18" fmla="*/ 5000 w 10000"/>
                  <a:gd name="connsiteY18" fmla="*/ 9228 h 9844"/>
                  <a:gd name="connsiteX19" fmla="*/ 5000 w 10000"/>
                  <a:gd name="connsiteY19" fmla="*/ 8912 h 9844"/>
                  <a:gd name="connsiteX20" fmla="*/ 5000 w 10000"/>
                  <a:gd name="connsiteY20" fmla="*/ 8612 h 9844"/>
                  <a:gd name="connsiteX21" fmla="*/ 5000 w 10000"/>
                  <a:gd name="connsiteY21" fmla="*/ 8002 h 9844"/>
                  <a:gd name="connsiteX22" fmla="*/ 4675 w 10000"/>
                  <a:gd name="connsiteY22" fmla="*/ 7681 h 9844"/>
                  <a:gd name="connsiteX23" fmla="*/ 4675 w 10000"/>
                  <a:gd name="connsiteY23" fmla="*/ 7381 h 9844"/>
                  <a:gd name="connsiteX24" fmla="*/ 4332 w 10000"/>
                  <a:gd name="connsiteY24" fmla="*/ 7381 h 9844"/>
                  <a:gd name="connsiteX25" fmla="*/ 4332 w 10000"/>
                  <a:gd name="connsiteY25" fmla="*/ 7070 h 9844"/>
                  <a:gd name="connsiteX26" fmla="*/ 4007 w 10000"/>
                  <a:gd name="connsiteY26" fmla="*/ 7070 h 9844"/>
                  <a:gd name="connsiteX27" fmla="*/ 3665 w 10000"/>
                  <a:gd name="connsiteY27" fmla="*/ 7070 h 9844"/>
                  <a:gd name="connsiteX28" fmla="*/ 4007 w 10000"/>
                  <a:gd name="connsiteY28" fmla="*/ 6768 h 9844"/>
                  <a:gd name="connsiteX29" fmla="*/ 3665 w 10000"/>
                  <a:gd name="connsiteY29" fmla="*/ 6768 h 9844"/>
                  <a:gd name="connsiteX30" fmla="*/ 3665 w 10000"/>
                  <a:gd name="connsiteY30" fmla="*/ 6454 h 9844"/>
                  <a:gd name="connsiteX31" fmla="*/ 3665 w 10000"/>
                  <a:gd name="connsiteY31" fmla="*/ 6149 h 9844"/>
                  <a:gd name="connsiteX32" fmla="*/ 2997 w 10000"/>
                  <a:gd name="connsiteY32" fmla="*/ 6149 h 9844"/>
                  <a:gd name="connsiteX33" fmla="*/ 2997 w 10000"/>
                  <a:gd name="connsiteY33" fmla="*/ 5837 h 9844"/>
                  <a:gd name="connsiteX34" fmla="*/ 2671 w 10000"/>
                  <a:gd name="connsiteY34" fmla="*/ 5540 h 9844"/>
                  <a:gd name="connsiteX35" fmla="*/ 2003 w 10000"/>
                  <a:gd name="connsiteY35" fmla="*/ 5216 h 9844"/>
                  <a:gd name="connsiteX36" fmla="*/ 1678 w 10000"/>
                  <a:gd name="connsiteY36" fmla="*/ 5216 h 9844"/>
                  <a:gd name="connsiteX37" fmla="*/ 1336 w 10000"/>
                  <a:gd name="connsiteY37" fmla="*/ 4923 h 9844"/>
                  <a:gd name="connsiteX38" fmla="*/ 1010 w 10000"/>
                  <a:gd name="connsiteY38" fmla="*/ 4923 h 9844"/>
                  <a:gd name="connsiteX39" fmla="*/ 1010 w 10000"/>
                  <a:gd name="connsiteY39" fmla="*/ 4609 h 9844"/>
                  <a:gd name="connsiteX40" fmla="*/ 1010 w 10000"/>
                  <a:gd name="connsiteY40" fmla="*/ 4305 h 9844"/>
                  <a:gd name="connsiteX41" fmla="*/ 1336 w 10000"/>
                  <a:gd name="connsiteY41" fmla="*/ 3990 h 9844"/>
                  <a:gd name="connsiteX42" fmla="*/ 1010 w 10000"/>
                  <a:gd name="connsiteY42" fmla="*/ 3692 h 9844"/>
                  <a:gd name="connsiteX43" fmla="*/ 1010 w 10000"/>
                  <a:gd name="connsiteY43" fmla="*/ 3374 h 9844"/>
                  <a:gd name="connsiteX44" fmla="*/ 1010 w 10000"/>
                  <a:gd name="connsiteY44" fmla="*/ 3076 h 9844"/>
                  <a:gd name="connsiteX45" fmla="*/ 668 w 10000"/>
                  <a:gd name="connsiteY45" fmla="*/ 2763 h 9844"/>
                  <a:gd name="connsiteX46" fmla="*/ 668 w 10000"/>
                  <a:gd name="connsiteY46" fmla="*/ 2459 h 9844"/>
                  <a:gd name="connsiteX47" fmla="*/ 668 w 10000"/>
                  <a:gd name="connsiteY47" fmla="*/ 2144 h 9844"/>
                  <a:gd name="connsiteX48" fmla="*/ 0 w 10000"/>
                  <a:gd name="connsiteY48" fmla="*/ 1533 h 9844"/>
                  <a:gd name="connsiteX49" fmla="*/ 0 w 10000"/>
                  <a:gd name="connsiteY49" fmla="*/ 1227 h 9844"/>
                  <a:gd name="connsiteX50" fmla="*/ 343 w 10000"/>
                  <a:gd name="connsiteY50" fmla="*/ 1227 h 9844"/>
                  <a:gd name="connsiteX51" fmla="*/ 343 w 10000"/>
                  <a:gd name="connsiteY51" fmla="*/ 616 h 9844"/>
                  <a:gd name="connsiteX52" fmla="*/ 668 w 10000"/>
                  <a:gd name="connsiteY52" fmla="*/ 616 h 9844"/>
                  <a:gd name="connsiteX53" fmla="*/ 343 w 10000"/>
                  <a:gd name="connsiteY53" fmla="*/ 297 h 9844"/>
                  <a:gd name="connsiteX54" fmla="*/ 0 w 10000"/>
                  <a:gd name="connsiteY54" fmla="*/ 0 h 9844"/>
                  <a:gd name="connsiteX0" fmla="*/ 5819 w 10000"/>
                  <a:gd name="connsiteY0" fmla="*/ 367 h 9698"/>
                  <a:gd name="connsiteX1" fmla="*/ 9675 w 10000"/>
                  <a:gd name="connsiteY1" fmla="*/ 5628 h 9698"/>
                  <a:gd name="connsiteX2" fmla="*/ 9675 w 10000"/>
                  <a:gd name="connsiteY2" fmla="*/ 5944 h 9698"/>
                  <a:gd name="connsiteX3" fmla="*/ 9675 w 10000"/>
                  <a:gd name="connsiteY3" fmla="*/ 6254 h 9698"/>
                  <a:gd name="connsiteX4" fmla="*/ 9675 w 10000"/>
                  <a:gd name="connsiteY4" fmla="*/ 6573 h 9698"/>
                  <a:gd name="connsiteX5" fmla="*/ 10000 w 10000"/>
                  <a:gd name="connsiteY5" fmla="*/ 6880 h 9698"/>
                  <a:gd name="connsiteX6" fmla="*/ 10000 w 10000"/>
                  <a:gd name="connsiteY6" fmla="*/ 7196 h 9698"/>
                  <a:gd name="connsiteX7" fmla="*/ 9675 w 10000"/>
                  <a:gd name="connsiteY7" fmla="*/ 7501 h 9698"/>
                  <a:gd name="connsiteX8" fmla="*/ 9332 w 10000"/>
                  <a:gd name="connsiteY8" fmla="*/ 7501 h 9698"/>
                  <a:gd name="connsiteX9" fmla="*/ 9332 w 10000"/>
                  <a:gd name="connsiteY9" fmla="*/ 7827 h 9698"/>
                  <a:gd name="connsiteX10" fmla="*/ 9332 w 10000"/>
                  <a:gd name="connsiteY10" fmla="*/ 8122 h 9698"/>
                  <a:gd name="connsiteX11" fmla="*/ 9007 w 10000"/>
                  <a:gd name="connsiteY11" fmla="*/ 8446 h 9698"/>
                  <a:gd name="connsiteX12" fmla="*/ 9007 w 10000"/>
                  <a:gd name="connsiteY12" fmla="*/ 8751 h 9698"/>
                  <a:gd name="connsiteX13" fmla="*/ 8665 w 10000"/>
                  <a:gd name="connsiteY13" fmla="*/ 9072 h 9698"/>
                  <a:gd name="connsiteX14" fmla="*/ 9007 w 10000"/>
                  <a:gd name="connsiteY14" fmla="*/ 9072 h 9698"/>
                  <a:gd name="connsiteX15" fmla="*/ 9007 w 10000"/>
                  <a:gd name="connsiteY15" fmla="*/ 9391 h 9698"/>
                  <a:gd name="connsiteX16" fmla="*/ 9007 w 10000"/>
                  <a:gd name="connsiteY16" fmla="*/ 9698 h 9698"/>
                  <a:gd name="connsiteX17" fmla="*/ 8665 w 10000"/>
                  <a:gd name="connsiteY17" fmla="*/ 9698 h 9698"/>
                  <a:gd name="connsiteX18" fmla="*/ 5000 w 10000"/>
                  <a:gd name="connsiteY18" fmla="*/ 9072 h 9698"/>
                  <a:gd name="connsiteX19" fmla="*/ 5000 w 10000"/>
                  <a:gd name="connsiteY19" fmla="*/ 8751 h 9698"/>
                  <a:gd name="connsiteX20" fmla="*/ 5000 w 10000"/>
                  <a:gd name="connsiteY20" fmla="*/ 8446 h 9698"/>
                  <a:gd name="connsiteX21" fmla="*/ 5000 w 10000"/>
                  <a:gd name="connsiteY21" fmla="*/ 7827 h 9698"/>
                  <a:gd name="connsiteX22" fmla="*/ 4675 w 10000"/>
                  <a:gd name="connsiteY22" fmla="*/ 7501 h 9698"/>
                  <a:gd name="connsiteX23" fmla="*/ 4675 w 10000"/>
                  <a:gd name="connsiteY23" fmla="*/ 7196 h 9698"/>
                  <a:gd name="connsiteX24" fmla="*/ 4332 w 10000"/>
                  <a:gd name="connsiteY24" fmla="*/ 7196 h 9698"/>
                  <a:gd name="connsiteX25" fmla="*/ 4332 w 10000"/>
                  <a:gd name="connsiteY25" fmla="*/ 6880 h 9698"/>
                  <a:gd name="connsiteX26" fmla="*/ 4007 w 10000"/>
                  <a:gd name="connsiteY26" fmla="*/ 6880 h 9698"/>
                  <a:gd name="connsiteX27" fmla="*/ 3665 w 10000"/>
                  <a:gd name="connsiteY27" fmla="*/ 6880 h 9698"/>
                  <a:gd name="connsiteX28" fmla="*/ 4007 w 10000"/>
                  <a:gd name="connsiteY28" fmla="*/ 6573 h 9698"/>
                  <a:gd name="connsiteX29" fmla="*/ 3665 w 10000"/>
                  <a:gd name="connsiteY29" fmla="*/ 6573 h 9698"/>
                  <a:gd name="connsiteX30" fmla="*/ 3665 w 10000"/>
                  <a:gd name="connsiteY30" fmla="*/ 6254 h 9698"/>
                  <a:gd name="connsiteX31" fmla="*/ 3665 w 10000"/>
                  <a:gd name="connsiteY31" fmla="*/ 5944 h 9698"/>
                  <a:gd name="connsiteX32" fmla="*/ 2997 w 10000"/>
                  <a:gd name="connsiteY32" fmla="*/ 5944 h 9698"/>
                  <a:gd name="connsiteX33" fmla="*/ 2997 w 10000"/>
                  <a:gd name="connsiteY33" fmla="*/ 5628 h 9698"/>
                  <a:gd name="connsiteX34" fmla="*/ 2671 w 10000"/>
                  <a:gd name="connsiteY34" fmla="*/ 5326 h 9698"/>
                  <a:gd name="connsiteX35" fmla="*/ 2003 w 10000"/>
                  <a:gd name="connsiteY35" fmla="*/ 4997 h 9698"/>
                  <a:gd name="connsiteX36" fmla="*/ 1678 w 10000"/>
                  <a:gd name="connsiteY36" fmla="*/ 4997 h 9698"/>
                  <a:gd name="connsiteX37" fmla="*/ 1336 w 10000"/>
                  <a:gd name="connsiteY37" fmla="*/ 4699 h 9698"/>
                  <a:gd name="connsiteX38" fmla="*/ 1010 w 10000"/>
                  <a:gd name="connsiteY38" fmla="*/ 4699 h 9698"/>
                  <a:gd name="connsiteX39" fmla="*/ 1010 w 10000"/>
                  <a:gd name="connsiteY39" fmla="*/ 4380 h 9698"/>
                  <a:gd name="connsiteX40" fmla="*/ 1010 w 10000"/>
                  <a:gd name="connsiteY40" fmla="*/ 4071 h 9698"/>
                  <a:gd name="connsiteX41" fmla="*/ 1336 w 10000"/>
                  <a:gd name="connsiteY41" fmla="*/ 3751 h 9698"/>
                  <a:gd name="connsiteX42" fmla="*/ 1010 w 10000"/>
                  <a:gd name="connsiteY42" fmla="*/ 3449 h 9698"/>
                  <a:gd name="connsiteX43" fmla="*/ 1010 w 10000"/>
                  <a:gd name="connsiteY43" fmla="*/ 3125 h 9698"/>
                  <a:gd name="connsiteX44" fmla="*/ 1010 w 10000"/>
                  <a:gd name="connsiteY44" fmla="*/ 2823 h 9698"/>
                  <a:gd name="connsiteX45" fmla="*/ 668 w 10000"/>
                  <a:gd name="connsiteY45" fmla="*/ 2505 h 9698"/>
                  <a:gd name="connsiteX46" fmla="*/ 668 w 10000"/>
                  <a:gd name="connsiteY46" fmla="*/ 2196 h 9698"/>
                  <a:gd name="connsiteX47" fmla="*/ 668 w 10000"/>
                  <a:gd name="connsiteY47" fmla="*/ 1876 h 9698"/>
                  <a:gd name="connsiteX48" fmla="*/ 0 w 10000"/>
                  <a:gd name="connsiteY48" fmla="*/ 1255 h 9698"/>
                  <a:gd name="connsiteX49" fmla="*/ 0 w 10000"/>
                  <a:gd name="connsiteY49" fmla="*/ 944 h 9698"/>
                  <a:gd name="connsiteX50" fmla="*/ 343 w 10000"/>
                  <a:gd name="connsiteY50" fmla="*/ 944 h 9698"/>
                  <a:gd name="connsiteX51" fmla="*/ 343 w 10000"/>
                  <a:gd name="connsiteY51" fmla="*/ 324 h 9698"/>
                  <a:gd name="connsiteX52" fmla="*/ 668 w 10000"/>
                  <a:gd name="connsiteY52" fmla="*/ 324 h 9698"/>
                  <a:gd name="connsiteX53" fmla="*/ 343 w 10000"/>
                  <a:gd name="connsiteY53" fmla="*/ 0 h 9698"/>
                  <a:gd name="connsiteX0" fmla="*/ 5819 w 10000"/>
                  <a:gd name="connsiteY0" fmla="*/ 44 h 9666"/>
                  <a:gd name="connsiteX1" fmla="*/ 9675 w 10000"/>
                  <a:gd name="connsiteY1" fmla="*/ 5469 h 9666"/>
                  <a:gd name="connsiteX2" fmla="*/ 9675 w 10000"/>
                  <a:gd name="connsiteY2" fmla="*/ 5795 h 9666"/>
                  <a:gd name="connsiteX3" fmla="*/ 9675 w 10000"/>
                  <a:gd name="connsiteY3" fmla="*/ 6115 h 9666"/>
                  <a:gd name="connsiteX4" fmla="*/ 9675 w 10000"/>
                  <a:gd name="connsiteY4" fmla="*/ 6444 h 9666"/>
                  <a:gd name="connsiteX5" fmla="*/ 10000 w 10000"/>
                  <a:gd name="connsiteY5" fmla="*/ 6760 h 9666"/>
                  <a:gd name="connsiteX6" fmla="*/ 10000 w 10000"/>
                  <a:gd name="connsiteY6" fmla="*/ 7086 h 9666"/>
                  <a:gd name="connsiteX7" fmla="*/ 9675 w 10000"/>
                  <a:gd name="connsiteY7" fmla="*/ 7401 h 9666"/>
                  <a:gd name="connsiteX8" fmla="*/ 9332 w 10000"/>
                  <a:gd name="connsiteY8" fmla="*/ 7401 h 9666"/>
                  <a:gd name="connsiteX9" fmla="*/ 9332 w 10000"/>
                  <a:gd name="connsiteY9" fmla="*/ 7737 h 9666"/>
                  <a:gd name="connsiteX10" fmla="*/ 9332 w 10000"/>
                  <a:gd name="connsiteY10" fmla="*/ 8041 h 9666"/>
                  <a:gd name="connsiteX11" fmla="*/ 9007 w 10000"/>
                  <a:gd name="connsiteY11" fmla="*/ 8375 h 9666"/>
                  <a:gd name="connsiteX12" fmla="*/ 9007 w 10000"/>
                  <a:gd name="connsiteY12" fmla="*/ 8690 h 9666"/>
                  <a:gd name="connsiteX13" fmla="*/ 8665 w 10000"/>
                  <a:gd name="connsiteY13" fmla="*/ 9021 h 9666"/>
                  <a:gd name="connsiteX14" fmla="*/ 9007 w 10000"/>
                  <a:gd name="connsiteY14" fmla="*/ 9021 h 9666"/>
                  <a:gd name="connsiteX15" fmla="*/ 9007 w 10000"/>
                  <a:gd name="connsiteY15" fmla="*/ 9349 h 9666"/>
                  <a:gd name="connsiteX16" fmla="*/ 9007 w 10000"/>
                  <a:gd name="connsiteY16" fmla="*/ 9666 h 9666"/>
                  <a:gd name="connsiteX17" fmla="*/ 8665 w 10000"/>
                  <a:gd name="connsiteY17" fmla="*/ 9666 h 9666"/>
                  <a:gd name="connsiteX18" fmla="*/ 5000 w 10000"/>
                  <a:gd name="connsiteY18" fmla="*/ 9021 h 9666"/>
                  <a:gd name="connsiteX19" fmla="*/ 5000 w 10000"/>
                  <a:gd name="connsiteY19" fmla="*/ 8690 h 9666"/>
                  <a:gd name="connsiteX20" fmla="*/ 5000 w 10000"/>
                  <a:gd name="connsiteY20" fmla="*/ 8375 h 9666"/>
                  <a:gd name="connsiteX21" fmla="*/ 5000 w 10000"/>
                  <a:gd name="connsiteY21" fmla="*/ 7737 h 9666"/>
                  <a:gd name="connsiteX22" fmla="*/ 4675 w 10000"/>
                  <a:gd name="connsiteY22" fmla="*/ 7401 h 9666"/>
                  <a:gd name="connsiteX23" fmla="*/ 4675 w 10000"/>
                  <a:gd name="connsiteY23" fmla="*/ 7086 h 9666"/>
                  <a:gd name="connsiteX24" fmla="*/ 4332 w 10000"/>
                  <a:gd name="connsiteY24" fmla="*/ 7086 h 9666"/>
                  <a:gd name="connsiteX25" fmla="*/ 4332 w 10000"/>
                  <a:gd name="connsiteY25" fmla="*/ 6760 h 9666"/>
                  <a:gd name="connsiteX26" fmla="*/ 4007 w 10000"/>
                  <a:gd name="connsiteY26" fmla="*/ 6760 h 9666"/>
                  <a:gd name="connsiteX27" fmla="*/ 3665 w 10000"/>
                  <a:gd name="connsiteY27" fmla="*/ 6760 h 9666"/>
                  <a:gd name="connsiteX28" fmla="*/ 4007 w 10000"/>
                  <a:gd name="connsiteY28" fmla="*/ 6444 h 9666"/>
                  <a:gd name="connsiteX29" fmla="*/ 3665 w 10000"/>
                  <a:gd name="connsiteY29" fmla="*/ 6444 h 9666"/>
                  <a:gd name="connsiteX30" fmla="*/ 3665 w 10000"/>
                  <a:gd name="connsiteY30" fmla="*/ 6115 h 9666"/>
                  <a:gd name="connsiteX31" fmla="*/ 3665 w 10000"/>
                  <a:gd name="connsiteY31" fmla="*/ 5795 h 9666"/>
                  <a:gd name="connsiteX32" fmla="*/ 2997 w 10000"/>
                  <a:gd name="connsiteY32" fmla="*/ 5795 h 9666"/>
                  <a:gd name="connsiteX33" fmla="*/ 2997 w 10000"/>
                  <a:gd name="connsiteY33" fmla="*/ 5469 h 9666"/>
                  <a:gd name="connsiteX34" fmla="*/ 2671 w 10000"/>
                  <a:gd name="connsiteY34" fmla="*/ 5158 h 9666"/>
                  <a:gd name="connsiteX35" fmla="*/ 2003 w 10000"/>
                  <a:gd name="connsiteY35" fmla="*/ 4819 h 9666"/>
                  <a:gd name="connsiteX36" fmla="*/ 1678 w 10000"/>
                  <a:gd name="connsiteY36" fmla="*/ 4819 h 9666"/>
                  <a:gd name="connsiteX37" fmla="*/ 1336 w 10000"/>
                  <a:gd name="connsiteY37" fmla="*/ 4511 h 9666"/>
                  <a:gd name="connsiteX38" fmla="*/ 1010 w 10000"/>
                  <a:gd name="connsiteY38" fmla="*/ 4511 h 9666"/>
                  <a:gd name="connsiteX39" fmla="*/ 1010 w 10000"/>
                  <a:gd name="connsiteY39" fmla="*/ 4182 h 9666"/>
                  <a:gd name="connsiteX40" fmla="*/ 1010 w 10000"/>
                  <a:gd name="connsiteY40" fmla="*/ 3864 h 9666"/>
                  <a:gd name="connsiteX41" fmla="*/ 1336 w 10000"/>
                  <a:gd name="connsiteY41" fmla="*/ 3534 h 9666"/>
                  <a:gd name="connsiteX42" fmla="*/ 1010 w 10000"/>
                  <a:gd name="connsiteY42" fmla="*/ 3222 h 9666"/>
                  <a:gd name="connsiteX43" fmla="*/ 1010 w 10000"/>
                  <a:gd name="connsiteY43" fmla="*/ 2888 h 9666"/>
                  <a:gd name="connsiteX44" fmla="*/ 1010 w 10000"/>
                  <a:gd name="connsiteY44" fmla="*/ 2577 h 9666"/>
                  <a:gd name="connsiteX45" fmla="*/ 668 w 10000"/>
                  <a:gd name="connsiteY45" fmla="*/ 2249 h 9666"/>
                  <a:gd name="connsiteX46" fmla="*/ 668 w 10000"/>
                  <a:gd name="connsiteY46" fmla="*/ 1930 h 9666"/>
                  <a:gd name="connsiteX47" fmla="*/ 668 w 10000"/>
                  <a:gd name="connsiteY47" fmla="*/ 1600 h 9666"/>
                  <a:gd name="connsiteX48" fmla="*/ 0 w 10000"/>
                  <a:gd name="connsiteY48" fmla="*/ 960 h 9666"/>
                  <a:gd name="connsiteX49" fmla="*/ 0 w 10000"/>
                  <a:gd name="connsiteY49" fmla="*/ 639 h 9666"/>
                  <a:gd name="connsiteX50" fmla="*/ 343 w 10000"/>
                  <a:gd name="connsiteY50" fmla="*/ 639 h 9666"/>
                  <a:gd name="connsiteX51" fmla="*/ 343 w 10000"/>
                  <a:gd name="connsiteY51" fmla="*/ 0 h 9666"/>
                  <a:gd name="connsiteX52" fmla="*/ 668 w 10000"/>
                  <a:gd name="connsiteY52" fmla="*/ 0 h 9666"/>
                  <a:gd name="connsiteX0" fmla="*/ 5970 w 10000"/>
                  <a:gd name="connsiteY0" fmla="*/ 46 h 10000"/>
                  <a:gd name="connsiteX1" fmla="*/ 9675 w 10000"/>
                  <a:gd name="connsiteY1" fmla="*/ 5658 h 10000"/>
                  <a:gd name="connsiteX2" fmla="*/ 9675 w 10000"/>
                  <a:gd name="connsiteY2" fmla="*/ 5995 h 10000"/>
                  <a:gd name="connsiteX3" fmla="*/ 9675 w 10000"/>
                  <a:gd name="connsiteY3" fmla="*/ 6326 h 10000"/>
                  <a:gd name="connsiteX4" fmla="*/ 9675 w 10000"/>
                  <a:gd name="connsiteY4" fmla="*/ 6667 h 10000"/>
                  <a:gd name="connsiteX5" fmla="*/ 10000 w 10000"/>
                  <a:gd name="connsiteY5" fmla="*/ 6994 h 10000"/>
                  <a:gd name="connsiteX6" fmla="*/ 10000 w 10000"/>
                  <a:gd name="connsiteY6" fmla="*/ 7331 h 10000"/>
                  <a:gd name="connsiteX7" fmla="*/ 9675 w 10000"/>
                  <a:gd name="connsiteY7" fmla="*/ 7657 h 10000"/>
                  <a:gd name="connsiteX8" fmla="*/ 9332 w 10000"/>
                  <a:gd name="connsiteY8" fmla="*/ 7657 h 10000"/>
                  <a:gd name="connsiteX9" fmla="*/ 9332 w 10000"/>
                  <a:gd name="connsiteY9" fmla="*/ 8004 h 10000"/>
                  <a:gd name="connsiteX10" fmla="*/ 9332 w 10000"/>
                  <a:gd name="connsiteY10" fmla="*/ 8319 h 10000"/>
                  <a:gd name="connsiteX11" fmla="*/ 9007 w 10000"/>
                  <a:gd name="connsiteY11" fmla="*/ 8664 h 10000"/>
                  <a:gd name="connsiteX12" fmla="*/ 9007 w 10000"/>
                  <a:gd name="connsiteY12" fmla="*/ 8990 h 10000"/>
                  <a:gd name="connsiteX13" fmla="*/ 8665 w 10000"/>
                  <a:gd name="connsiteY13" fmla="*/ 9333 h 10000"/>
                  <a:gd name="connsiteX14" fmla="*/ 9007 w 10000"/>
                  <a:gd name="connsiteY14" fmla="*/ 9333 h 10000"/>
                  <a:gd name="connsiteX15" fmla="*/ 9007 w 10000"/>
                  <a:gd name="connsiteY15" fmla="*/ 9672 h 10000"/>
                  <a:gd name="connsiteX16" fmla="*/ 9007 w 10000"/>
                  <a:gd name="connsiteY16" fmla="*/ 10000 h 10000"/>
                  <a:gd name="connsiteX17" fmla="*/ 8665 w 10000"/>
                  <a:gd name="connsiteY17" fmla="*/ 10000 h 10000"/>
                  <a:gd name="connsiteX18" fmla="*/ 5000 w 10000"/>
                  <a:gd name="connsiteY18" fmla="*/ 9333 h 10000"/>
                  <a:gd name="connsiteX19" fmla="*/ 5000 w 10000"/>
                  <a:gd name="connsiteY19" fmla="*/ 8990 h 10000"/>
                  <a:gd name="connsiteX20" fmla="*/ 5000 w 10000"/>
                  <a:gd name="connsiteY20" fmla="*/ 8664 h 10000"/>
                  <a:gd name="connsiteX21" fmla="*/ 5000 w 10000"/>
                  <a:gd name="connsiteY21" fmla="*/ 8004 h 10000"/>
                  <a:gd name="connsiteX22" fmla="*/ 4675 w 10000"/>
                  <a:gd name="connsiteY22" fmla="*/ 7657 h 10000"/>
                  <a:gd name="connsiteX23" fmla="*/ 4675 w 10000"/>
                  <a:gd name="connsiteY23" fmla="*/ 7331 h 10000"/>
                  <a:gd name="connsiteX24" fmla="*/ 4332 w 10000"/>
                  <a:gd name="connsiteY24" fmla="*/ 7331 h 10000"/>
                  <a:gd name="connsiteX25" fmla="*/ 4332 w 10000"/>
                  <a:gd name="connsiteY25" fmla="*/ 6994 h 10000"/>
                  <a:gd name="connsiteX26" fmla="*/ 4007 w 10000"/>
                  <a:gd name="connsiteY26" fmla="*/ 6994 h 10000"/>
                  <a:gd name="connsiteX27" fmla="*/ 3665 w 10000"/>
                  <a:gd name="connsiteY27" fmla="*/ 6994 h 10000"/>
                  <a:gd name="connsiteX28" fmla="*/ 4007 w 10000"/>
                  <a:gd name="connsiteY28" fmla="*/ 6667 h 10000"/>
                  <a:gd name="connsiteX29" fmla="*/ 3665 w 10000"/>
                  <a:gd name="connsiteY29" fmla="*/ 6667 h 10000"/>
                  <a:gd name="connsiteX30" fmla="*/ 3665 w 10000"/>
                  <a:gd name="connsiteY30" fmla="*/ 6326 h 10000"/>
                  <a:gd name="connsiteX31" fmla="*/ 3665 w 10000"/>
                  <a:gd name="connsiteY31" fmla="*/ 5995 h 10000"/>
                  <a:gd name="connsiteX32" fmla="*/ 2997 w 10000"/>
                  <a:gd name="connsiteY32" fmla="*/ 5995 h 10000"/>
                  <a:gd name="connsiteX33" fmla="*/ 2997 w 10000"/>
                  <a:gd name="connsiteY33" fmla="*/ 5658 h 10000"/>
                  <a:gd name="connsiteX34" fmla="*/ 2671 w 10000"/>
                  <a:gd name="connsiteY34" fmla="*/ 5336 h 10000"/>
                  <a:gd name="connsiteX35" fmla="*/ 2003 w 10000"/>
                  <a:gd name="connsiteY35" fmla="*/ 4986 h 10000"/>
                  <a:gd name="connsiteX36" fmla="*/ 1678 w 10000"/>
                  <a:gd name="connsiteY36" fmla="*/ 4986 h 10000"/>
                  <a:gd name="connsiteX37" fmla="*/ 1336 w 10000"/>
                  <a:gd name="connsiteY37" fmla="*/ 4667 h 10000"/>
                  <a:gd name="connsiteX38" fmla="*/ 1010 w 10000"/>
                  <a:gd name="connsiteY38" fmla="*/ 4667 h 10000"/>
                  <a:gd name="connsiteX39" fmla="*/ 1010 w 10000"/>
                  <a:gd name="connsiteY39" fmla="*/ 4327 h 10000"/>
                  <a:gd name="connsiteX40" fmla="*/ 1010 w 10000"/>
                  <a:gd name="connsiteY40" fmla="*/ 3998 h 10000"/>
                  <a:gd name="connsiteX41" fmla="*/ 1336 w 10000"/>
                  <a:gd name="connsiteY41" fmla="*/ 3656 h 10000"/>
                  <a:gd name="connsiteX42" fmla="*/ 1010 w 10000"/>
                  <a:gd name="connsiteY42" fmla="*/ 3333 h 10000"/>
                  <a:gd name="connsiteX43" fmla="*/ 1010 w 10000"/>
                  <a:gd name="connsiteY43" fmla="*/ 2988 h 10000"/>
                  <a:gd name="connsiteX44" fmla="*/ 1010 w 10000"/>
                  <a:gd name="connsiteY44" fmla="*/ 2666 h 10000"/>
                  <a:gd name="connsiteX45" fmla="*/ 668 w 10000"/>
                  <a:gd name="connsiteY45" fmla="*/ 2327 h 10000"/>
                  <a:gd name="connsiteX46" fmla="*/ 668 w 10000"/>
                  <a:gd name="connsiteY46" fmla="*/ 1997 h 10000"/>
                  <a:gd name="connsiteX47" fmla="*/ 668 w 10000"/>
                  <a:gd name="connsiteY47" fmla="*/ 1655 h 10000"/>
                  <a:gd name="connsiteX48" fmla="*/ 0 w 10000"/>
                  <a:gd name="connsiteY48" fmla="*/ 993 h 10000"/>
                  <a:gd name="connsiteX49" fmla="*/ 0 w 10000"/>
                  <a:gd name="connsiteY49" fmla="*/ 661 h 10000"/>
                  <a:gd name="connsiteX50" fmla="*/ 343 w 10000"/>
                  <a:gd name="connsiteY50" fmla="*/ 661 h 10000"/>
                  <a:gd name="connsiteX51" fmla="*/ 343 w 10000"/>
                  <a:gd name="connsiteY51" fmla="*/ 0 h 10000"/>
                  <a:gd name="connsiteX52" fmla="*/ 668 w 10000"/>
                  <a:gd name="connsiteY52"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000" h="10000">
                    <a:moveTo>
                      <a:pt x="5970" y="46"/>
                    </a:moveTo>
                    <a:lnTo>
                      <a:pt x="9675" y="5658"/>
                    </a:lnTo>
                    <a:lnTo>
                      <a:pt x="9675" y="5995"/>
                    </a:lnTo>
                    <a:lnTo>
                      <a:pt x="9675" y="6326"/>
                    </a:lnTo>
                    <a:lnTo>
                      <a:pt x="9675" y="6667"/>
                    </a:lnTo>
                    <a:lnTo>
                      <a:pt x="10000" y="6994"/>
                    </a:lnTo>
                    <a:lnTo>
                      <a:pt x="10000" y="7331"/>
                    </a:lnTo>
                    <a:lnTo>
                      <a:pt x="9675" y="7657"/>
                    </a:lnTo>
                    <a:lnTo>
                      <a:pt x="9332" y="7657"/>
                    </a:lnTo>
                    <a:lnTo>
                      <a:pt x="9332" y="8004"/>
                    </a:lnTo>
                    <a:lnTo>
                      <a:pt x="9332" y="8319"/>
                    </a:lnTo>
                    <a:lnTo>
                      <a:pt x="9007" y="8664"/>
                    </a:lnTo>
                    <a:lnTo>
                      <a:pt x="9007" y="8990"/>
                    </a:lnTo>
                    <a:lnTo>
                      <a:pt x="8665" y="9333"/>
                    </a:lnTo>
                    <a:lnTo>
                      <a:pt x="9007" y="9333"/>
                    </a:lnTo>
                    <a:lnTo>
                      <a:pt x="9007" y="9672"/>
                    </a:lnTo>
                    <a:lnTo>
                      <a:pt x="9007" y="10000"/>
                    </a:lnTo>
                    <a:lnTo>
                      <a:pt x="8665" y="10000"/>
                    </a:lnTo>
                    <a:lnTo>
                      <a:pt x="5000" y="9333"/>
                    </a:lnTo>
                    <a:lnTo>
                      <a:pt x="5000" y="8990"/>
                    </a:lnTo>
                    <a:lnTo>
                      <a:pt x="5000" y="8664"/>
                    </a:lnTo>
                    <a:lnTo>
                      <a:pt x="5000" y="8004"/>
                    </a:lnTo>
                    <a:lnTo>
                      <a:pt x="4675" y="7657"/>
                    </a:lnTo>
                    <a:lnTo>
                      <a:pt x="4675" y="7331"/>
                    </a:lnTo>
                    <a:lnTo>
                      <a:pt x="4332" y="7331"/>
                    </a:lnTo>
                    <a:lnTo>
                      <a:pt x="4332" y="6994"/>
                    </a:lnTo>
                    <a:lnTo>
                      <a:pt x="4007" y="6994"/>
                    </a:lnTo>
                    <a:lnTo>
                      <a:pt x="3665" y="6994"/>
                    </a:lnTo>
                    <a:lnTo>
                      <a:pt x="4007" y="6667"/>
                    </a:lnTo>
                    <a:lnTo>
                      <a:pt x="3665" y="6667"/>
                    </a:lnTo>
                    <a:lnTo>
                      <a:pt x="3665" y="6326"/>
                    </a:lnTo>
                    <a:lnTo>
                      <a:pt x="3665" y="5995"/>
                    </a:lnTo>
                    <a:lnTo>
                      <a:pt x="2997" y="5995"/>
                    </a:lnTo>
                    <a:lnTo>
                      <a:pt x="2997" y="5658"/>
                    </a:lnTo>
                    <a:lnTo>
                      <a:pt x="2671" y="5336"/>
                    </a:lnTo>
                    <a:lnTo>
                      <a:pt x="2003" y="4986"/>
                    </a:lnTo>
                    <a:lnTo>
                      <a:pt x="1678" y="4986"/>
                    </a:lnTo>
                    <a:lnTo>
                      <a:pt x="1336" y="4667"/>
                    </a:lnTo>
                    <a:lnTo>
                      <a:pt x="1010" y="4667"/>
                    </a:lnTo>
                    <a:lnTo>
                      <a:pt x="1010" y="4327"/>
                    </a:lnTo>
                    <a:lnTo>
                      <a:pt x="1010" y="3998"/>
                    </a:lnTo>
                    <a:lnTo>
                      <a:pt x="1336" y="3656"/>
                    </a:lnTo>
                    <a:lnTo>
                      <a:pt x="1010" y="3333"/>
                    </a:lnTo>
                    <a:lnTo>
                      <a:pt x="1010" y="2988"/>
                    </a:lnTo>
                    <a:lnTo>
                      <a:pt x="1010" y="2666"/>
                    </a:lnTo>
                    <a:lnTo>
                      <a:pt x="668" y="2327"/>
                    </a:lnTo>
                    <a:lnTo>
                      <a:pt x="668" y="1997"/>
                    </a:lnTo>
                    <a:lnTo>
                      <a:pt x="668" y="1655"/>
                    </a:lnTo>
                    <a:lnTo>
                      <a:pt x="0" y="993"/>
                    </a:lnTo>
                    <a:lnTo>
                      <a:pt x="0" y="661"/>
                    </a:lnTo>
                    <a:lnTo>
                      <a:pt x="343" y="661"/>
                    </a:lnTo>
                    <a:lnTo>
                      <a:pt x="343" y="0"/>
                    </a:lnTo>
                    <a:lnTo>
                      <a:pt x="668" y="0"/>
                    </a:lnTo>
                  </a:path>
                </a:pathLst>
              </a:custGeom>
              <a:solidFill>
                <a:srgbClr val="004901"/>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99" name="Line 140">
              <a:extLst>
                <a:ext uri="{FF2B5EF4-FFF2-40B4-BE49-F238E27FC236}">
                  <a16:creationId xmlns:a16="http://schemas.microsoft.com/office/drawing/2014/main" id="{C3DB2BD6-6188-4776-A948-AB74F424C993}"/>
                </a:ext>
              </a:extLst>
            </p:cNvPr>
            <p:cNvSpPr>
              <a:spLocks noChangeShapeType="1"/>
            </p:cNvSpPr>
            <p:nvPr/>
          </p:nvSpPr>
          <p:spPr bwMode="auto">
            <a:xfrm flipH="1">
              <a:off x="1454497" y="3986211"/>
              <a:ext cx="533400" cy="973931"/>
            </a:xfrm>
            <a:prstGeom prst="line">
              <a:avLst/>
            </a:prstGeom>
            <a:noFill/>
            <a:ln w="12700">
              <a:solidFill>
                <a:schemeClr val="tx1"/>
              </a:solidFill>
              <a:round/>
              <a:headEnd type="triangle" w="med" len="med"/>
              <a:tailEn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00" name="Oval 157">
              <a:extLst>
                <a:ext uri="{FF2B5EF4-FFF2-40B4-BE49-F238E27FC236}">
                  <a16:creationId xmlns:a16="http://schemas.microsoft.com/office/drawing/2014/main" id="{F27DFB00-59E4-4D3B-A9A8-59AD79C22628}"/>
                </a:ext>
              </a:extLst>
            </p:cNvPr>
            <p:cNvSpPr>
              <a:spLocks noChangeArrowheads="1"/>
            </p:cNvSpPr>
            <p:nvPr/>
          </p:nvSpPr>
          <p:spPr bwMode="auto">
            <a:xfrm flipH="1" flipV="1">
              <a:off x="1973610" y="3921125"/>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01" name="Line 150">
              <a:extLst>
                <a:ext uri="{FF2B5EF4-FFF2-40B4-BE49-F238E27FC236}">
                  <a16:creationId xmlns:a16="http://schemas.microsoft.com/office/drawing/2014/main" id="{515ABD96-DCE7-4A9C-8760-10D98902A528}"/>
                </a:ext>
              </a:extLst>
            </p:cNvPr>
            <p:cNvSpPr>
              <a:spLocks noChangeShapeType="1"/>
            </p:cNvSpPr>
            <p:nvPr/>
          </p:nvSpPr>
          <p:spPr bwMode="auto">
            <a:xfrm flipV="1">
              <a:off x="1657354" y="3783011"/>
              <a:ext cx="395629" cy="114831"/>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02" name="Oval 156">
              <a:extLst>
                <a:ext uri="{FF2B5EF4-FFF2-40B4-BE49-F238E27FC236}">
                  <a16:creationId xmlns:a16="http://schemas.microsoft.com/office/drawing/2014/main" id="{FB898F3B-5950-4707-801D-C23261F2948F}"/>
                </a:ext>
              </a:extLst>
            </p:cNvPr>
            <p:cNvSpPr>
              <a:spLocks noChangeArrowheads="1"/>
            </p:cNvSpPr>
            <p:nvPr/>
          </p:nvSpPr>
          <p:spPr bwMode="auto">
            <a:xfrm flipH="1" flipV="1">
              <a:off x="2067272" y="3741737"/>
              <a:ext cx="68263" cy="65088"/>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grpSp>
      <p:sp>
        <p:nvSpPr>
          <p:cNvPr id="106" name="Rectangle 165">
            <a:extLst>
              <a:ext uri="{FF2B5EF4-FFF2-40B4-BE49-F238E27FC236}">
                <a16:creationId xmlns:a16="http://schemas.microsoft.com/office/drawing/2014/main" id="{F2A41153-21DE-403F-B888-8E9CE2EB72E6}"/>
              </a:ext>
            </a:extLst>
          </p:cNvPr>
          <p:cNvSpPr>
            <a:spLocks noChangeArrowheads="1"/>
          </p:cNvSpPr>
          <p:nvPr/>
        </p:nvSpPr>
        <p:spPr bwMode="auto">
          <a:xfrm>
            <a:off x="365609" y="1005206"/>
            <a:ext cx="2379442" cy="954107"/>
          </a:xfrm>
          <a:prstGeom prst="rect">
            <a:avLst/>
          </a:prstGeom>
          <a:noFill/>
          <a:ln w="9525">
            <a:noFill/>
            <a:miter lim="800000"/>
            <a:headEnd/>
            <a:tailEnd/>
          </a:ln>
          <a:effectLst/>
        </p:spPr>
        <p:txBody>
          <a:bodyPr wrap="square">
            <a:spAutoFit/>
          </a:bodyPr>
          <a:lstStyle/>
          <a:p>
            <a:pPr marL="114300" indent="-114300" fontAlgn="base">
              <a:spcBef>
                <a:spcPct val="0"/>
              </a:spcBef>
              <a:spcAft>
                <a:spcPct val="0"/>
              </a:spcAft>
              <a:defRPr/>
            </a:pPr>
            <a:r>
              <a:rPr lang="en-US" sz="1400" b="1" i="1" dirty="0">
                <a:latin typeface="Arial" charset="0"/>
                <a:ea typeface="ＭＳ Ｐゴシック"/>
              </a:rPr>
              <a:t>10 Main NASA Centers</a:t>
            </a:r>
          </a:p>
          <a:p>
            <a:pPr marL="114300" indent="-114300" fontAlgn="base">
              <a:spcBef>
                <a:spcPct val="0"/>
              </a:spcBef>
              <a:spcAft>
                <a:spcPct val="0"/>
              </a:spcAft>
              <a:buFont typeface="Wingdings" pitchFamily="2" charset="2"/>
              <a:buChar char="§"/>
              <a:defRPr/>
            </a:pPr>
            <a:r>
              <a:rPr lang="en-US" sz="1400" dirty="0">
                <a:latin typeface="Arial" charset="0"/>
                <a:ea typeface="ＭＳ Ｐゴシック"/>
              </a:rPr>
              <a:t> NASA Headquarters</a:t>
            </a:r>
          </a:p>
          <a:p>
            <a:pPr marL="114300" indent="-114300" fontAlgn="base">
              <a:spcBef>
                <a:spcPct val="0"/>
              </a:spcBef>
              <a:spcAft>
                <a:spcPct val="0"/>
              </a:spcAft>
              <a:buFont typeface="Wingdings" pitchFamily="2" charset="2"/>
              <a:buChar char="§"/>
              <a:defRPr/>
            </a:pPr>
            <a:r>
              <a:rPr lang="en-US" sz="1400" dirty="0">
                <a:latin typeface="Arial" charset="0"/>
                <a:ea typeface="ＭＳ Ｐゴシック"/>
              </a:rPr>
              <a:t> 4 Research Centers</a:t>
            </a:r>
          </a:p>
          <a:p>
            <a:pPr marL="114300" indent="-114300" fontAlgn="base">
              <a:spcBef>
                <a:spcPct val="0"/>
              </a:spcBef>
              <a:spcAft>
                <a:spcPct val="0"/>
              </a:spcAft>
              <a:buFont typeface="Wingdings" pitchFamily="2" charset="2"/>
              <a:buChar char="§"/>
              <a:defRPr/>
            </a:pPr>
            <a:r>
              <a:rPr lang="en-US" sz="1400" dirty="0">
                <a:latin typeface="Arial" charset="0"/>
                <a:ea typeface="ＭＳ Ｐゴシック"/>
              </a:rPr>
              <a:t> 5 Flight Centers</a:t>
            </a:r>
          </a:p>
        </p:txBody>
      </p:sp>
      <p:grpSp>
        <p:nvGrpSpPr>
          <p:cNvPr id="107" name="Group 106">
            <a:extLst>
              <a:ext uri="{FF2B5EF4-FFF2-40B4-BE49-F238E27FC236}">
                <a16:creationId xmlns:a16="http://schemas.microsoft.com/office/drawing/2014/main" id="{380D1FD7-0389-4788-94CF-E753D1D20E45}"/>
              </a:ext>
            </a:extLst>
          </p:cNvPr>
          <p:cNvGrpSpPr/>
          <p:nvPr/>
        </p:nvGrpSpPr>
        <p:grpSpPr>
          <a:xfrm>
            <a:off x="5314608" y="914400"/>
            <a:ext cx="3011438" cy="2971800"/>
            <a:chOff x="4146234" y="845193"/>
            <a:chExt cx="3011438" cy="2971800"/>
          </a:xfrm>
        </p:grpSpPr>
        <p:grpSp>
          <p:nvGrpSpPr>
            <p:cNvPr id="114" name="Group 113">
              <a:extLst>
                <a:ext uri="{FF2B5EF4-FFF2-40B4-BE49-F238E27FC236}">
                  <a16:creationId xmlns:a16="http://schemas.microsoft.com/office/drawing/2014/main" id="{28F8CE1B-0563-42E5-BD30-01DB205BE9ED}"/>
                </a:ext>
              </a:extLst>
            </p:cNvPr>
            <p:cNvGrpSpPr/>
            <p:nvPr/>
          </p:nvGrpSpPr>
          <p:grpSpPr>
            <a:xfrm>
              <a:off x="4856552" y="2150625"/>
              <a:ext cx="1805470" cy="1666368"/>
              <a:chOff x="4843058" y="2142044"/>
              <a:chExt cx="1805470" cy="1666368"/>
            </a:xfrm>
          </p:grpSpPr>
          <p:sp>
            <p:nvSpPr>
              <p:cNvPr id="121" name="Freeform 4">
                <a:extLst>
                  <a:ext uri="{FF2B5EF4-FFF2-40B4-BE49-F238E27FC236}">
                    <a16:creationId xmlns:a16="http://schemas.microsoft.com/office/drawing/2014/main" id="{D1DD3F2F-1421-432C-AFE8-600D2B4F26E2}"/>
                  </a:ext>
                </a:extLst>
              </p:cNvPr>
              <p:cNvSpPr>
                <a:spLocks/>
              </p:cNvSpPr>
              <p:nvPr/>
            </p:nvSpPr>
            <p:spPr bwMode="auto">
              <a:xfrm>
                <a:off x="5515053" y="2379019"/>
                <a:ext cx="625475" cy="323850"/>
              </a:xfrm>
              <a:custGeom>
                <a:avLst/>
                <a:gdLst/>
                <a:ahLst/>
                <a:cxnLst>
                  <a:cxn ang="0">
                    <a:pos x="0" y="117"/>
                  </a:cxn>
                  <a:cxn ang="0">
                    <a:pos x="20" y="97"/>
                  </a:cxn>
                  <a:cxn ang="0">
                    <a:pos x="39" y="78"/>
                  </a:cxn>
                  <a:cxn ang="0">
                    <a:pos x="59" y="58"/>
                  </a:cxn>
                  <a:cxn ang="0">
                    <a:pos x="78" y="39"/>
                  </a:cxn>
                  <a:cxn ang="0">
                    <a:pos x="98" y="19"/>
                  </a:cxn>
                  <a:cxn ang="0">
                    <a:pos x="137" y="0"/>
                  </a:cxn>
                  <a:cxn ang="0">
                    <a:pos x="156" y="0"/>
                  </a:cxn>
                  <a:cxn ang="0">
                    <a:pos x="137" y="19"/>
                  </a:cxn>
                  <a:cxn ang="0">
                    <a:pos x="137" y="39"/>
                  </a:cxn>
                  <a:cxn ang="0">
                    <a:pos x="117" y="39"/>
                  </a:cxn>
                  <a:cxn ang="0">
                    <a:pos x="117" y="58"/>
                  </a:cxn>
                  <a:cxn ang="0">
                    <a:pos x="137" y="39"/>
                  </a:cxn>
                  <a:cxn ang="0">
                    <a:pos x="156" y="39"/>
                  </a:cxn>
                  <a:cxn ang="0">
                    <a:pos x="176" y="39"/>
                  </a:cxn>
                  <a:cxn ang="0">
                    <a:pos x="176" y="58"/>
                  </a:cxn>
                  <a:cxn ang="0">
                    <a:pos x="195" y="78"/>
                  </a:cxn>
                  <a:cxn ang="0">
                    <a:pos x="215" y="78"/>
                  </a:cxn>
                  <a:cxn ang="0">
                    <a:pos x="234" y="78"/>
                  </a:cxn>
                  <a:cxn ang="0">
                    <a:pos x="253" y="97"/>
                  </a:cxn>
                  <a:cxn ang="0">
                    <a:pos x="253" y="78"/>
                  </a:cxn>
                  <a:cxn ang="0">
                    <a:pos x="273" y="78"/>
                  </a:cxn>
                  <a:cxn ang="0">
                    <a:pos x="253" y="78"/>
                  </a:cxn>
                  <a:cxn ang="0">
                    <a:pos x="273" y="78"/>
                  </a:cxn>
                  <a:cxn ang="0">
                    <a:pos x="273" y="58"/>
                  </a:cxn>
                  <a:cxn ang="0">
                    <a:pos x="292" y="58"/>
                  </a:cxn>
                  <a:cxn ang="0">
                    <a:pos x="331" y="39"/>
                  </a:cxn>
                  <a:cxn ang="0">
                    <a:pos x="351" y="39"/>
                  </a:cxn>
                  <a:cxn ang="0">
                    <a:pos x="370" y="39"/>
                  </a:cxn>
                  <a:cxn ang="0">
                    <a:pos x="370" y="58"/>
                  </a:cxn>
                  <a:cxn ang="0">
                    <a:pos x="390" y="78"/>
                  </a:cxn>
                  <a:cxn ang="0">
                    <a:pos x="390" y="58"/>
                  </a:cxn>
                  <a:cxn ang="0">
                    <a:pos x="409" y="58"/>
                  </a:cxn>
                  <a:cxn ang="0">
                    <a:pos x="429" y="78"/>
                  </a:cxn>
                  <a:cxn ang="0">
                    <a:pos x="448" y="97"/>
                  </a:cxn>
                  <a:cxn ang="0">
                    <a:pos x="448" y="117"/>
                  </a:cxn>
                  <a:cxn ang="0">
                    <a:pos x="429" y="117"/>
                  </a:cxn>
                  <a:cxn ang="0">
                    <a:pos x="409" y="117"/>
                  </a:cxn>
                  <a:cxn ang="0">
                    <a:pos x="390" y="97"/>
                  </a:cxn>
                  <a:cxn ang="0">
                    <a:pos x="390" y="117"/>
                  </a:cxn>
                  <a:cxn ang="0">
                    <a:pos x="390" y="136"/>
                  </a:cxn>
                  <a:cxn ang="0">
                    <a:pos x="390" y="117"/>
                  </a:cxn>
                  <a:cxn ang="0">
                    <a:pos x="390" y="136"/>
                  </a:cxn>
                  <a:cxn ang="0">
                    <a:pos x="370" y="117"/>
                  </a:cxn>
                  <a:cxn ang="0">
                    <a:pos x="351" y="97"/>
                  </a:cxn>
                  <a:cxn ang="0">
                    <a:pos x="351" y="117"/>
                  </a:cxn>
                  <a:cxn ang="0">
                    <a:pos x="351" y="97"/>
                  </a:cxn>
                  <a:cxn ang="0">
                    <a:pos x="351" y="117"/>
                  </a:cxn>
                  <a:cxn ang="0">
                    <a:pos x="351" y="136"/>
                  </a:cxn>
                  <a:cxn ang="0">
                    <a:pos x="331" y="136"/>
                  </a:cxn>
                  <a:cxn ang="0">
                    <a:pos x="312" y="136"/>
                  </a:cxn>
                  <a:cxn ang="0">
                    <a:pos x="292" y="136"/>
                  </a:cxn>
                  <a:cxn ang="0">
                    <a:pos x="292" y="156"/>
                  </a:cxn>
                  <a:cxn ang="0">
                    <a:pos x="273" y="156"/>
                  </a:cxn>
                  <a:cxn ang="0">
                    <a:pos x="273" y="175"/>
                  </a:cxn>
                  <a:cxn ang="0">
                    <a:pos x="253" y="175"/>
                  </a:cxn>
                  <a:cxn ang="0">
                    <a:pos x="253" y="156"/>
                  </a:cxn>
                  <a:cxn ang="0">
                    <a:pos x="234" y="156"/>
                  </a:cxn>
                  <a:cxn ang="0">
                    <a:pos x="253" y="156"/>
                  </a:cxn>
                  <a:cxn ang="0">
                    <a:pos x="234" y="156"/>
                  </a:cxn>
                  <a:cxn ang="0">
                    <a:pos x="234" y="175"/>
                  </a:cxn>
                  <a:cxn ang="0">
                    <a:pos x="215" y="214"/>
                  </a:cxn>
                  <a:cxn ang="0">
                    <a:pos x="195" y="253"/>
                  </a:cxn>
                </a:cxnLst>
                <a:rect l="0" t="0" r="r" b="b"/>
                <a:pathLst>
                  <a:path w="448" h="253">
                    <a:moveTo>
                      <a:pt x="0" y="117"/>
                    </a:moveTo>
                    <a:lnTo>
                      <a:pt x="20" y="97"/>
                    </a:lnTo>
                    <a:lnTo>
                      <a:pt x="39" y="78"/>
                    </a:lnTo>
                    <a:lnTo>
                      <a:pt x="59" y="58"/>
                    </a:lnTo>
                    <a:lnTo>
                      <a:pt x="78" y="39"/>
                    </a:lnTo>
                    <a:lnTo>
                      <a:pt x="98" y="19"/>
                    </a:lnTo>
                    <a:lnTo>
                      <a:pt x="137" y="0"/>
                    </a:lnTo>
                    <a:lnTo>
                      <a:pt x="156" y="0"/>
                    </a:lnTo>
                    <a:lnTo>
                      <a:pt x="137" y="19"/>
                    </a:lnTo>
                    <a:lnTo>
                      <a:pt x="137" y="39"/>
                    </a:lnTo>
                    <a:lnTo>
                      <a:pt x="117" y="39"/>
                    </a:lnTo>
                    <a:lnTo>
                      <a:pt x="117" y="58"/>
                    </a:lnTo>
                    <a:lnTo>
                      <a:pt x="137" y="39"/>
                    </a:lnTo>
                    <a:lnTo>
                      <a:pt x="156" y="39"/>
                    </a:lnTo>
                    <a:lnTo>
                      <a:pt x="176" y="39"/>
                    </a:lnTo>
                    <a:lnTo>
                      <a:pt x="176" y="58"/>
                    </a:lnTo>
                    <a:lnTo>
                      <a:pt x="195" y="78"/>
                    </a:lnTo>
                    <a:lnTo>
                      <a:pt x="215" y="78"/>
                    </a:lnTo>
                    <a:lnTo>
                      <a:pt x="234" y="78"/>
                    </a:lnTo>
                    <a:lnTo>
                      <a:pt x="253" y="97"/>
                    </a:lnTo>
                    <a:lnTo>
                      <a:pt x="253" y="78"/>
                    </a:lnTo>
                    <a:lnTo>
                      <a:pt x="273" y="78"/>
                    </a:lnTo>
                    <a:lnTo>
                      <a:pt x="253" y="78"/>
                    </a:lnTo>
                    <a:lnTo>
                      <a:pt x="273" y="78"/>
                    </a:lnTo>
                    <a:lnTo>
                      <a:pt x="273" y="58"/>
                    </a:lnTo>
                    <a:lnTo>
                      <a:pt x="292" y="58"/>
                    </a:lnTo>
                    <a:lnTo>
                      <a:pt x="331" y="39"/>
                    </a:lnTo>
                    <a:lnTo>
                      <a:pt x="351" y="39"/>
                    </a:lnTo>
                    <a:lnTo>
                      <a:pt x="370" y="39"/>
                    </a:lnTo>
                    <a:lnTo>
                      <a:pt x="370" y="58"/>
                    </a:lnTo>
                    <a:lnTo>
                      <a:pt x="390" y="78"/>
                    </a:lnTo>
                    <a:lnTo>
                      <a:pt x="390" y="58"/>
                    </a:lnTo>
                    <a:lnTo>
                      <a:pt x="409" y="58"/>
                    </a:lnTo>
                    <a:lnTo>
                      <a:pt x="429" y="78"/>
                    </a:lnTo>
                    <a:lnTo>
                      <a:pt x="448" y="97"/>
                    </a:lnTo>
                    <a:lnTo>
                      <a:pt x="448" y="117"/>
                    </a:lnTo>
                    <a:lnTo>
                      <a:pt x="429" y="117"/>
                    </a:lnTo>
                    <a:lnTo>
                      <a:pt x="409" y="117"/>
                    </a:lnTo>
                    <a:lnTo>
                      <a:pt x="390" y="97"/>
                    </a:lnTo>
                    <a:lnTo>
                      <a:pt x="390" y="117"/>
                    </a:lnTo>
                    <a:lnTo>
                      <a:pt x="390" y="136"/>
                    </a:lnTo>
                    <a:lnTo>
                      <a:pt x="390" y="117"/>
                    </a:lnTo>
                    <a:lnTo>
                      <a:pt x="390" y="136"/>
                    </a:lnTo>
                    <a:lnTo>
                      <a:pt x="370" y="117"/>
                    </a:lnTo>
                    <a:lnTo>
                      <a:pt x="351" y="97"/>
                    </a:lnTo>
                    <a:lnTo>
                      <a:pt x="351" y="117"/>
                    </a:lnTo>
                    <a:lnTo>
                      <a:pt x="351" y="97"/>
                    </a:lnTo>
                    <a:lnTo>
                      <a:pt x="351" y="117"/>
                    </a:lnTo>
                    <a:lnTo>
                      <a:pt x="351" y="136"/>
                    </a:lnTo>
                    <a:lnTo>
                      <a:pt x="331" y="136"/>
                    </a:lnTo>
                    <a:lnTo>
                      <a:pt x="312" y="136"/>
                    </a:lnTo>
                    <a:lnTo>
                      <a:pt x="292" y="136"/>
                    </a:lnTo>
                    <a:lnTo>
                      <a:pt x="292" y="156"/>
                    </a:lnTo>
                    <a:lnTo>
                      <a:pt x="273" y="156"/>
                    </a:lnTo>
                    <a:lnTo>
                      <a:pt x="273" y="175"/>
                    </a:lnTo>
                    <a:lnTo>
                      <a:pt x="253" y="175"/>
                    </a:lnTo>
                    <a:lnTo>
                      <a:pt x="253" y="156"/>
                    </a:lnTo>
                    <a:lnTo>
                      <a:pt x="234" y="156"/>
                    </a:lnTo>
                    <a:lnTo>
                      <a:pt x="253" y="156"/>
                    </a:lnTo>
                    <a:lnTo>
                      <a:pt x="234" y="156"/>
                    </a:lnTo>
                    <a:lnTo>
                      <a:pt x="234" y="175"/>
                    </a:lnTo>
                    <a:lnTo>
                      <a:pt x="215" y="214"/>
                    </a:lnTo>
                    <a:lnTo>
                      <a:pt x="195" y="253"/>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22" name="Freeform 18">
                <a:extLst>
                  <a:ext uri="{FF2B5EF4-FFF2-40B4-BE49-F238E27FC236}">
                    <a16:creationId xmlns:a16="http://schemas.microsoft.com/office/drawing/2014/main" id="{AFFC296D-F1E9-4D2F-A1BD-64E857DC068A}"/>
                  </a:ext>
                </a:extLst>
              </p:cNvPr>
              <p:cNvSpPr>
                <a:spLocks/>
              </p:cNvSpPr>
              <p:nvPr/>
            </p:nvSpPr>
            <p:spPr bwMode="auto">
              <a:xfrm>
                <a:off x="4843058" y="2142044"/>
                <a:ext cx="758825" cy="798512"/>
              </a:xfrm>
              <a:custGeom>
                <a:avLst/>
                <a:gdLst/>
                <a:ahLst/>
                <a:cxnLst>
                  <a:cxn ang="0">
                    <a:pos x="58" y="624"/>
                  </a:cxn>
                  <a:cxn ang="0">
                    <a:pos x="447" y="605"/>
                  </a:cxn>
                  <a:cxn ang="0">
                    <a:pos x="447" y="566"/>
                  </a:cxn>
                  <a:cxn ang="0">
                    <a:pos x="428" y="566"/>
                  </a:cxn>
                  <a:cxn ang="0">
                    <a:pos x="408" y="546"/>
                  </a:cxn>
                  <a:cxn ang="0">
                    <a:pos x="408" y="527"/>
                  </a:cxn>
                  <a:cxn ang="0">
                    <a:pos x="389" y="527"/>
                  </a:cxn>
                  <a:cxn ang="0">
                    <a:pos x="369" y="507"/>
                  </a:cxn>
                  <a:cxn ang="0">
                    <a:pos x="350" y="507"/>
                  </a:cxn>
                  <a:cxn ang="0">
                    <a:pos x="350" y="488"/>
                  </a:cxn>
                  <a:cxn ang="0">
                    <a:pos x="330" y="488"/>
                  </a:cxn>
                  <a:cxn ang="0">
                    <a:pos x="330" y="468"/>
                  </a:cxn>
                  <a:cxn ang="0">
                    <a:pos x="330" y="429"/>
                  </a:cxn>
                  <a:cxn ang="0">
                    <a:pos x="350" y="410"/>
                  </a:cxn>
                  <a:cxn ang="0">
                    <a:pos x="330" y="390"/>
                  </a:cxn>
                  <a:cxn ang="0">
                    <a:pos x="369" y="332"/>
                  </a:cxn>
                  <a:cxn ang="0">
                    <a:pos x="369" y="273"/>
                  </a:cxn>
                  <a:cxn ang="0">
                    <a:pos x="389" y="254"/>
                  </a:cxn>
                  <a:cxn ang="0">
                    <a:pos x="408" y="234"/>
                  </a:cxn>
                  <a:cxn ang="0">
                    <a:pos x="428" y="195"/>
                  </a:cxn>
                  <a:cxn ang="0">
                    <a:pos x="486" y="156"/>
                  </a:cxn>
                  <a:cxn ang="0">
                    <a:pos x="544" y="117"/>
                  </a:cxn>
                  <a:cxn ang="0">
                    <a:pos x="525" y="117"/>
                  </a:cxn>
                  <a:cxn ang="0">
                    <a:pos x="505" y="117"/>
                  </a:cxn>
                  <a:cxn ang="0">
                    <a:pos x="486" y="117"/>
                  </a:cxn>
                  <a:cxn ang="0">
                    <a:pos x="467" y="117"/>
                  </a:cxn>
                  <a:cxn ang="0">
                    <a:pos x="447" y="98"/>
                  </a:cxn>
                  <a:cxn ang="0">
                    <a:pos x="428" y="117"/>
                  </a:cxn>
                  <a:cxn ang="0">
                    <a:pos x="408" y="117"/>
                  </a:cxn>
                  <a:cxn ang="0">
                    <a:pos x="389" y="117"/>
                  </a:cxn>
                  <a:cxn ang="0">
                    <a:pos x="369" y="98"/>
                  </a:cxn>
                  <a:cxn ang="0">
                    <a:pos x="350" y="98"/>
                  </a:cxn>
                  <a:cxn ang="0">
                    <a:pos x="330" y="98"/>
                  </a:cxn>
                  <a:cxn ang="0">
                    <a:pos x="311" y="78"/>
                  </a:cxn>
                  <a:cxn ang="0">
                    <a:pos x="291" y="78"/>
                  </a:cxn>
                  <a:cxn ang="0">
                    <a:pos x="272" y="78"/>
                  </a:cxn>
                  <a:cxn ang="0">
                    <a:pos x="253" y="78"/>
                  </a:cxn>
                  <a:cxn ang="0">
                    <a:pos x="233" y="78"/>
                  </a:cxn>
                  <a:cxn ang="0">
                    <a:pos x="214" y="59"/>
                  </a:cxn>
                  <a:cxn ang="0">
                    <a:pos x="194" y="59"/>
                  </a:cxn>
                  <a:cxn ang="0">
                    <a:pos x="175" y="59"/>
                  </a:cxn>
                  <a:cxn ang="0">
                    <a:pos x="175" y="39"/>
                  </a:cxn>
                  <a:cxn ang="0">
                    <a:pos x="175" y="20"/>
                  </a:cxn>
                  <a:cxn ang="0">
                    <a:pos x="155" y="0"/>
                  </a:cxn>
                  <a:cxn ang="0">
                    <a:pos x="155" y="39"/>
                  </a:cxn>
                  <a:cxn ang="0">
                    <a:pos x="0" y="20"/>
                  </a:cxn>
                  <a:cxn ang="0">
                    <a:pos x="0" y="39"/>
                  </a:cxn>
                  <a:cxn ang="0">
                    <a:pos x="19" y="59"/>
                  </a:cxn>
                  <a:cxn ang="0">
                    <a:pos x="19" y="78"/>
                  </a:cxn>
                  <a:cxn ang="0">
                    <a:pos x="19" y="137"/>
                  </a:cxn>
                  <a:cxn ang="0">
                    <a:pos x="19" y="176"/>
                  </a:cxn>
                  <a:cxn ang="0">
                    <a:pos x="38" y="195"/>
                  </a:cxn>
                  <a:cxn ang="0">
                    <a:pos x="38" y="273"/>
                  </a:cxn>
                  <a:cxn ang="0">
                    <a:pos x="38" y="293"/>
                  </a:cxn>
                  <a:cxn ang="0">
                    <a:pos x="58" y="312"/>
                  </a:cxn>
                  <a:cxn ang="0">
                    <a:pos x="58" y="351"/>
                  </a:cxn>
                  <a:cxn ang="0">
                    <a:pos x="38" y="390"/>
                  </a:cxn>
                  <a:cxn ang="0">
                    <a:pos x="38" y="410"/>
                  </a:cxn>
                  <a:cxn ang="0">
                    <a:pos x="58" y="410"/>
                  </a:cxn>
                  <a:cxn ang="0">
                    <a:pos x="58" y="429"/>
                  </a:cxn>
                  <a:cxn ang="0">
                    <a:pos x="58" y="624"/>
                  </a:cxn>
                </a:cxnLst>
                <a:rect l="0" t="0" r="r" b="b"/>
                <a:pathLst>
                  <a:path w="544" h="624">
                    <a:moveTo>
                      <a:pt x="58" y="624"/>
                    </a:moveTo>
                    <a:lnTo>
                      <a:pt x="447" y="605"/>
                    </a:lnTo>
                    <a:lnTo>
                      <a:pt x="447" y="566"/>
                    </a:lnTo>
                    <a:lnTo>
                      <a:pt x="428" y="566"/>
                    </a:lnTo>
                    <a:lnTo>
                      <a:pt x="408" y="546"/>
                    </a:lnTo>
                    <a:lnTo>
                      <a:pt x="408" y="527"/>
                    </a:lnTo>
                    <a:lnTo>
                      <a:pt x="389" y="527"/>
                    </a:lnTo>
                    <a:lnTo>
                      <a:pt x="369" y="507"/>
                    </a:lnTo>
                    <a:lnTo>
                      <a:pt x="350" y="507"/>
                    </a:lnTo>
                    <a:lnTo>
                      <a:pt x="350" y="488"/>
                    </a:lnTo>
                    <a:lnTo>
                      <a:pt x="330" y="488"/>
                    </a:lnTo>
                    <a:lnTo>
                      <a:pt x="330" y="468"/>
                    </a:lnTo>
                    <a:lnTo>
                      <a:pt x="330" y="429"/>
                    </a:lnTo>
                    <a:lnTo>
                      <a:pt x="350" y="410"/>
                    </a:lnTo>
                    <a:lnTo>
                      <a:pt x="330" y="390"/>
                    </a:lnTo>
                    <a:lnTo>
                      <a:pt x="369" y="332"/>
                    </a:lnTo>
                    <a:lnTo>
                      <a:pt x="369" y="273"/>
                    </a:lnTo>
                    <a:lnTo>
                      <a:pt x="389" y="254"/>
                    </a:lnTo>
                    <a:lnTo>
                      <a:pt x="408" y="234"/>
                    </a:lnTo>
                    <a:lnTo>
                      <a:pt x="428" y="195"/>
                    </a:lnTo>
                    <a:lnTo>
                      <a:pt x="486" y="156"/>
                    </a:lnTo>
                    <a:lnTo>
                      <a:pt x="544" y="117"/>
                    </a:lnTo>
                    <a:lnTo>
                      <a:pt x="525" y="117"/>
                    </a:lnTo>
                    <a:lnTo>
                      <a:pt x="505" y="117"/>
                    </a:lnTo>
                    <a:lnTo>
                      <a:pt x="486" y="117"/>
                    </a:lnTo>
                    <a:lnTo>
                      <a:pt x="467" y="117"/>
                    </a:lnTo>
                    <a:lnTo>
                      <a:pt x="447" y="98"/>
                    </a:lnTo>
                    <a:lnTo>
                      <a:pt x="428" y="117"/>
                    </a:lnTo>
                    <a:lnTo>
                      <a:pt x="408" y="117"/>
                    </a:lnTo>
                    <a:lnTo>
                      <a:pt x="389" y="117"/>
                    </a:lnTo>
                    <a:lnTo>
                      <a:pt x="369" y="98"/>
                    </a:lnTo>
                    <a:lnTo>
                      <a:pt x="350" y="98"/>
                    </a:lnTo>
                    <a:lnTo>
                      <a:pt x="330" y="98"/>
                    </a:lnTo>
                    <a:lnTo>
                      <a:pt x="311" y="78"/>
                    </a:lnTo>
                    <a:lnTo>
                      <a:pt x="291" y="78"/>
                    </a:lnTo>
                    <a:lnTo>
                      <a:pt x="272" y="78"/>
                    </a:lnTo>
                    <a:lnTo>
                      <a:pt x="253" y="78"/>
                    </a:lnTo>
                    <a:lnTo>
                      <a:pt x="233" y="78"/>
                    </a:lnTo>
                    <a:lnTo>
                      <a:pt x="214" y="59"/>
                    </a:lnTo>
                    <a:lnTo>
                      <a:pt x="194" y="59"/>
                    </a:lnTo>
                    <a:lnTo>
                      <a:pt x="175" y="59"/>
                    </a:lnTo>
                    <a:lnTo>
                      <a:pt x="175" y="39"/>
                    </a:lnTo>
                    <a:lnTo>
                      <a:pt x="175" y="20"/>
                    </a:lnTo>
                    <a:lnTo>
                      <a:pt x="155" y="0"/>
                    </a:lnTo>
                    <a:lnTo>
                      <a:pt x="155" y="39"/>
                    </a:lnTo>
                    <a:lnTo>
                      <a:pt x="0" y="20"/>
                    </a:lnTo>
                    <a:lnTo>
                      <a:pt x="0" y="39"/>
                    </a:lnTo>
                    <a:lnTo>
                      <a:pt x="19" y="59"/>
                    </a:lnTo>
                    <a:lnTo>
                      <a:pt x="19" y="78"/>
                    </a:lnTo>
                    <a:lnTo>
                      <a:pt x="19" y="137"/>
                    </a:lnTo>
                    <a:lnTo>
                      <a:pt x="19" y="176"/>
                    </a:lnTo>
                    <a:lnTo>
                      <a:pt x="38" y="195"/>
                    </a:lnTo>
                    <a:lnTo>
                      <a:pt x="38" y="273"/>
                    </a:lnTo>
                    <a:lnTo>
                      <a:pt x="38" y="293"/>
                    </a:lnTo>
                    <a:lnTo>
                      <a:pt x="58" y="312"/>
                    </a:lnTo>
                    <a:lnTo>
                      <a:pt x="58" y="351"/>
                    </a:lnTo>
                    <a:lnTo>
                      <a:pt x="38" y="390"/>
                    </a:lnTo>
                    <a:lnTo>
                      <a:pt x="38" y="410"/>
                    </a:lnTo>
                    <a:lnTo>
                      <a:pt x="58" y="410"/>
                    </a:lnTo>
                    <a:lnTo>
                      <a:pt x="58" y="429"/>
                    </a:lnTo>
                    <a:lnTo>
                      <a:pt x="58" y="624"/>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23" name="Freeform 20">
                <a:extLst>
                  <a:ext uri="{FF2B5EF4-FFF2-40B4-BE49-F238E27FC236}">
                    <a16:creationId xmlns:a16="http://schemas.microsoft.com/office/drawing/2014/main" id="{ECB444F1-FDFD-4F5F-9A24-641CF6DD7A3D}"/>
                  </a:ext>
                </a:extLst>
              </p:cNvPr>
              <p:cNvSpPr>
                <a:spLocks/>
              </p:cNvSpPr>
              <p:nvPr/>
            </p:nvSpPr>
            <p:spPr bwMode="auto">
              <a:xfrm>
                <a:off x="5290342" y="2432994"/>
                <a:ext cx="571500" cy="625475"/>
              </a:xfrm>
              <a:custGeom>
                <a:avLst/>
                <a:gdLst/>
                <a:ahLst/>
                <a:cxnLst>
                  <a:cxn ang="0">
                    <a:pos x="175" y="488"/>
                  </a:cxn>
                  <a:cxn ang="0">
                    <a:pos x="156" y="469"/>
                  </a:cxn>
                  <a:cxn ang="0">
                    <a:pos x="156" y="449"/>
                  </a:cxn>
                  <a:cxn ang="0">
                    <a:pos x="137" y="449"/>
                  </a:cxn>
                  <a:cxn ang="0">
                    <a:pos x="137" y="410"/>
                  </a:cxn>
                  <a:cxn ang="0">
                    <a:pos x="137" y="390"/>
                  </a:cxn>
                  <a:cxn ang="0">
                    <a:pos x="117" y="371"/>
                  </a:cxn>
                  <a:cxn ang="0">
                    <a:pos x="117" y="332"/>
                  </a:cxn>
                  <a:cxn ang="0">
                    <a:pos x="98" y="332"/>
                  </a:cxn>
                  <a:cxn ang="0">
                    <a:pos x="78" y="312"/>
                  </a:cxn>
                  <a:cxn ang="0">
                    <a:pos x="78" y="293"/>
                  </a:cxn>
                  <a:cxn ang="0">
                    <a:pos x="59" y="293"/>
                  </a:cxn>
                  <a:cxn ang="0">
                    <a:pos x="39" y="273"/>
                  </a:cxn>
                  <a:cxn ang="0">
                    <a:pos x="20" y="273"/>
                  </a:cxn>
                  <a:cxn ang="0">
                    <a:pos x="20" y="254"/>
                  </a:cxn>
                  <a:cxn ang="0">
                    <a:pos x="0" y="254"/>
                  </a:cxn>
                  <a:cxn ang="0">
                    <a:pos x="0" y="234"/>
                  </a:cxn>
                  <a:cxn ang="0">
                    <a:pos x="0" y="195"/>
                  </a:cxn>
                  <a:cxn ang="0">
                    <a:pos x="20" y="176"/>
                  </a:cxn>
                  <a:cxn ang="0">
                    <a:pos x="0" y="156"/>
                  </a:cxn>
                  <a:cxn ang="0">
                    <a:pos x="39" y="98"/>
                  </a:cxn>
                  <a:cxn ang="0">
                    <a:pos x="39" y="39"/>
                  </a:cxn>
                  <a:cxn ang="0">
                    <a:pos x="78" y="20"/>
                  </a:cxn>
                  <a:cxn ang="0">
                    <a:pos x="117" y="20"/>
                  </a:cxn>
                  <a:cxn ang="0">
                    <a:pos x="137" y="0"/>
                  </a:cxn>
                  <a:cxn ang="0">
                    <a:pos x="137" y="20"/>
                  </a:cxn>
                  <a:cxn ang="0">
                    <a:pos x="137" y="39"/>
                  </a:cxn>
                  <a:cxn ang="0">
                    <a:pos x="137" y="59"/>
                  </a:cxn>
                  <a:cxn ang="0">
                    <a:pos x="137" y="39"/>
                  </a:cxn>
                  <a:cxn ang="0">
                    <a:pos x="156" y="39"/>
                  </a:cxn>
                  <a:cxn ang="0">
                    <a:pos x="175" y="39"/>
                  </a:cxn>
                  <a:cxn ang="0">
                    <a:pos x="175" y="59"/>
                  </a:cxn>
                  <a:cxn ang="0">
                    <a:pos x="195" y="59"/>
                  </a:cxn>
                  <a:cxn ang="0">
                    <a:pos x="195" y="78"/>
                  </a:cxn>
                  <a:cxn ang="0">
                    <a:pos x="253" y="78"/>
                  </a:cxn>
                  <a:cxn ang="0">
                    <a:pos x="292" y="98"/>
                  </a:cxn>
                  <a:cxn ang="0">
                    <a:pos x="312" y="98"/>
                  </a:cxn>
                  <a:cxn ang="0">
                    <a:pos x="331" y="98"/>
                  </a:cxn>
                  <a:cxn ang="0">
                    <a:pos x="331" y="117"/>
                  </a:cxn>
                  <a:cxn ang="0">
                    <a:pos x="351" y="117"/>
                  </a:cxn>
                  <a:cxn ang="0">
                    <a:pos x="351" y="137"/>
                  </a:cxn>
                  <a:cxn ang="0">
                    <a:pos x="351" y="156"/>
                  </a:cxn>
                  <a:cxn ang="0">
                    <a:pos x="370" y="156"/>
                  </a:cxn>
                  <a:cxn ang="0">
                    <a:pos x="370" y="176"/>
                  </a:cxn>
                  <a:cxn ang="0">
                    <a:pos x="370" y="195"/>
                  </a:cxn>
                  <a:cxn ang="0">
                    <a:pos x="351" y="215"/>
                  </a:cxn>
                  <a:cxn ang="0">
                    <a:pos x="351" y="254"/>
                  </a:cxn>
                  <a:cxn ang="0">
                    <a:pos x="370" y="254"/>
                  </a:cxn>
                  <a:cxn ang="0">
                    <a:pos x="390" y="215"/>
                  </a:cxn>
                  <a:cxn ang="0">
                    <a:pos x="409" y="234"/>
                  </a:cxn>
                  <a:cxn ang="0">
                    <a:pos x="390" y="293"/>
                  </a:cxn>
                  <a:cxn ang="0">
                    <a:pos x="370" y="351"/>
                  </a:cxn>
                  <a:cxn ang="0">
                    <a:pos x="370" y="390"/>
                  </a:cxn>
                  <a:cxn ang="0">
                    <a:pos x="390" y="430"/>
                  </a:cxn>
                  <a:cxn ang="0">
                    <a:pos x="390" y="469"/>
                  </a:cxn>
                  <a:cxn ang="0">
                    <a:pos x="175" y="488"/>
                  </a:cxn>
                </a:cxnLst>
                <a:rect l="0" t="0" r="r" b="b"/>
                <a:pathLst>
                  <a:path w="409" h="488">
                    <a:moveTo>
                      <a:pt x="175" y="488"/>
                    </a:moveTo>
                    <a:lnTo>
                      <a:pt x="156" y="469"/>
                    </a:lnTo>
                    <a:lnTo>
                      <a:pt x="156" y="449"/>
                    </a:lnTo>
                    <a:lnTo>
                      <a:pt x="137" y="449"/>
                    </a:lnTo>
                    <a:lnTo>
                      <a:pt x="137" y="410"/>
                    </a:lnTo>
                    <a:lnTo>
                      <a:pt x="137" y="390"/>
                    </a:lnTo>
                    <a:lnTo>
                      <a:pt x="117" y="371"/>
                    </a:lnTo>
                    <a:lnTo>
                      <a:pt x="117" y="332"/>
                    </a:lnTo>
                    <a:lnTo>
                      <a:pt x="98" y="332"/>
                    </a:lnTo>
                    <a:lnTo>
                      <a:pt x="78" y="312"/>
                    </a:lnTo>
                    <a:lnTo>
                      <a:pt x="78" y="293"/>
                    </a:lnTo>
                    <a:lnTo>
                      <a:pt x="59" y="293"/>
                    </a:lnTo>
                    <a:lnTo>
                      <a:pt x="39" y="273"/>
                    </a:lnTo>
                    <a:lnTo>
                      <a:pt x="20" y="273"/>
                    </a:lnTo>
                    <a:lnTo>
                      <a:pt x="20" y="254"/>
                    </a:lnTo>
                    <a:lnTo>
                      <a:pt x="0" y="254"/>
                    </a:lnTo>
                    <a:lnTo>
                      <a:pt x="0" y="234"/>
                    </a:lnTo>
                    <a:lnTo>
                      <a:pt x="0" y="195"/>
                    </a:lnTo>
                    <a:lnTo>
                      <a:pt x="20" y="176"/>
                    </a:lnTo>
                    <a:lnTo>
                      <a:pt x="0" y="156"/>
                    </a:lnTo>
                    <a:lnTo>
                      <a:pt x="39" y="98"/>
                    </a:lnTo>
                    <a:lnTo>
                      <a:pt x="39" y="39"/>
                    </a:lnTo>
                    <a:lnTo>
                      <a:pt x="78" y="20"/>
                    </a:lnTo>
                    <a:lnTo>
                      <a:pt x="117" y="20"/>
                    </a:lnTo>
                    <a:lnTo>
                      <a:pt x="137" y="0"/>
                    </a:lnTo>
                    <a:lnTo>
                      <a:pt x="137" y="20"/>
                    </a:lnTo>
                    <a:lnTo>
                      <a:pt x="137" y="39"/>
                    </a:lnTo>
                    <a:lnTo>
                      <a:pt x="137" y="59"/>
                    </a:lnTo>
                    <a:lnTo>
                      <a:pt x="137" y="39"/>
                    </a:lnTo>
                    <a:lnTo>
                      <a:pt x="156" y="39"/>
                    </a:lnTo>
                    <a:lnTo>
                      <a:pt x="175" y="39"/>
                    </a:lnTo>
                    <a:lnTo>
                      <a:pt x="175" y="59"/>
                    </a:lnTo>
                    <a:lnTo>
                      <a:pt x="195" y="59"/>
                    </a:lnTo>
                    <a:lnTo>
                      <a:pt x="195" y="78"/>
                    </a:lnTo>
                    <a:lnTo>
                      <a:pt x="253" y="78"/>
                    </a:lnTo>
                    <a:lnTo>
                      <a:pt x="292" y="98"/>
                    </a:lnTo>
                    <a:lnTo>
                      <a:pt x="312" y="98"/>
                    </a:lnTo>
                    <a:lnTo>
                      <a:pt x="331" y="98"/>
                    </a:lnTo>
                    <a:lnTo>
                      <a:pt x="331" y="117"/>
                    </a:lnTo>
                    <a:lnTo>
                      <a:pt x="351" y="117"/>
                    </a:lnTo>
                    <a:lnTo>
                      <a:pt x="351" y="137"/>
                    </a:lnTo>
                    <a:lnTo>
                      <a:pt x="351" y="156"/>
                    </a:lnTo>
                    <a:lnTo>
                      <a:pt x="370" y="156"/>
                    </a:lnTo>
                    <a:lnTo>
                      <a:pt x="370" y="176"/>
                    </a:lnTo>
                    <a:lnTo>
                      <a:pt x="370" y="195"/>
                    </a:lnTo>
                    <a:lnTo>
                      <a:pt x="351" y="215"/>
                    </a:lnTo>
                    <a:lnTo>
                      <a:pt x="351" y="254"/>
                    </a:lnTo>
                    <a:lnTo>
                      <a:pt x="370" y="254"/>
                    </a:lnTo>
                    <a:lnTo>
                      <a:pt x="390" y="215"/>
                    </a:lnTo>
                    <a:lnTo>
                      <a:pt x="409" y="234"/>
                    </a:lnTo>
                    <a:lnTo>
                      <a:pt x="390" y="293"/>
                    </a:lnTo>
                    <a:lnTo>
                      <a:pt x="370" y="351"/>
                    </a:lnTo>
                    <a:lnTo>
                      <a:pt x="370" y="390"/>
                    </a:lnTo>
                    <a:lnTo>
                      <a:pt x="390" y="430"/>
                    </a:lnTo>
                    <a:lnTo>
                      <a:pt x="390" y="469"/>
                    </a:lnTo>
                    <a:lnTo>
                      <a:pt x="175" y="488"/>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24" name="Freeform 22">
                <a:extLst>
                  <a:ext uri="{FF2B5EF4-FFF2-40B4-BE49-F238E27FC236}">
                    <a16:creationId xmlns:a16="http://schemas.microsoft.com/office/drawing/2014/main" id="{3BC7D498-F4CD-4F4F-9E74-86C2F00CDFD3}"/>
                  </a:ext>
                </a:extLst>
              </p:cNvPr>
              <p:cNvSpPr>
                <a:spLocks/>
              </p:cNvSpPr>
              <p:nvPr/>
            </p:nvSpPr>
            <p:spPr bwMode="auto">
              <a:xfrm>
                <a:off x="5455442" y="3035300"/>
                <a:ext cx="461962" cy="773112"/>
              </a:xfrm>
              <a:custGeom>
                <a:avLst/>
                <a:gdLst/>
                <a:ahLst/>
                <a:cxnLst>
                  <a:cxn ang="0">
                    <a:pos x="214" y="604"/>
                  </a:cxn>
                  <a:cxn ang="0">
                    <a:pos x="214" y="585"/>
                  </a:cxn>
                  <a:cxn ang="0">
                    <a:pos x="195" y="585"/>
                  </a:cxn>
                  <a:cxn ang="0">
                    <a:pos x="175" y="565"/>
                  </a:cxn>
                  <a:cxn ang="0">
                    <a:pos x="175" y="546"/>
                  </a:cxn>
                  <a:cxn ang="0">
                    <a:pos x="175" y="526"/>
                  </a:cxn>
                  <a:cxn ang="0">
                    <a:pos x="156" y="507"/>
                  </a:cxn>
                  <a:cxn ang="0">
                    <a:pos x="136" y="487"/>
                  </a:cxn>
                  <a:cxn ang="0">
                    <a:pos x="117" y="487"/>
                  </a:cxn>
                  <a:cxn ang="0">
                    <a:pos x="97" y="468"/>
                  </a:cxn>
                  <a:cxn ang="0">
                    <a:pos x="117" y="448"/>
                  </a:cxn>
                  <a:cxn ang="0">
                    <a:pos x="117" y="429"/>
                  </a:cxn>
                  <a:cxn ang="0">
                    <a:pos x="117" y="409"/>
                  </a:cxn>
                  <a:cxn ang="0">
                    <a:pos x="117" y="390"/>
                  </a:cxn>
                  <a:cxn ang="0">
                    <a:pos x="97" y="390"/>
                  </a:cxn>
                  <a:cxn ang="0">
                    <a:pos x="78" y="390"/>
                  </a:cxn>
                  <a:cxn ang="0">
                    <a:pos x="78" y="370"/>
                  </a:cxn>
                  <a:cxn ang="0">
                    <a:pos x="58" y="351"/>
                  </a:cxn>
                  <a:cxn ang="0">
                    <a:pos x="39" y="331"/>
                  </a:cxn>
                  <a:cxn ang="0">
                    <a:pos x="20" y="292"/>
                  </a:cxn>
                  <a:cxn ang="0">
                    <a:pos x="0" y="273"/>
                  </a:cxn>
                  <a:cxn ang="0">
                    <a:pos x="0" y="234"/>
                  </a:cxn>
                  <a:cxn ang="0">
                    <a:pos x="20" y="253"/>
                  </a:cxn>
                  <a:cxn ang="0">
                    <a:pos x="20" y="234"/>
                  </a:cxn>
                  <a:cxn ang="0">
                    <a:pos x="20" y="214"/>
                  </a:cxn>
                  <a:cxn ang="0">
                    <a:pos x="39" y="195"/>
                  </a:cxn>
                  <a:cxn ang="0">
                    <a:pos x="39" y="175"/>
                  </a:cxn>
                  <a:cxn ang="0">
                    <a:pos x="39" y="156"/>
                  </a:cxn>
                  <a:cxn ang="0">
                    <a:pos x="39" y="136"/>
                  </a:cxn>
                  <a:cxn ang="0">
                    <a:pos x="78" y="117"/>
                  </a:cxn>
                  <a:cxn ang="0">
                    <a:pos x="97" y="117"/>
                  </a:cxn>
                  <a:cxn ang="0">
                    <a:pos x="97" y="78"/>
                  </a:cxn>
                  <a:cxn ang="0">
                    <a:pos x="97" y="58"/>
                  </a:cxn>
                  <a:cxn ang="0">
                    <a:pos x="78" y="39"/>
                  </a:cxn>
                  <a:cxn ang="0">
                    <a:pos x="58" y="19"/>
                  </a:cxn>
                  <a:cxn ang="0">
                    <a:pos x="273" y="0"/>
                  </a:cxn>
                  <a:cxn ang="0">
                    <a:pos x="273" y="39"/>
                  </a:cxn>
                  <a:cxn ang="0">
                    <a:pos x="292" y="58"/>
                  </a:cxn>
                  <a:cxn ang="0">
                    <a:pos x="292" y="78"/>
                  </a:cxn>
                  <a:cxn ang="0">
                    <a:pos x="311" y="312"/>
                  </a:cxn>
                  <a:cxn ang="0">
                    <a:pos x="311" y="331"/>
                  </a:cxn>
                  <a:cxn ang="0">
                    <a:pos x="311" y="351"/>
                  </a:cxn>
                  <a:cxn ang="0">
                    <a:pos x="311" y="370"/>
                  </a:cxn>
                  <a:cxn ang="0">
                    <a:pos x="331" y="390"/>
                  </a:cxn>
                  <a:cxn ang="0">
                    <a:pos x="331" y="409"/>
                  </a:cxn>
                  <a:cxn ang="0">
                    <a:pos x="311" y="429"/>
                  </a:cxn>
                  <a:cxn ang="0">
                    <a:pos x="311" y="448"/>
                  </a:cxn>
                  <a:cxn ang="0">
                    <a:pos x="292" y="448"/>
                  </a:cxn>
                  <a:cxn ang="0">
                    <a:pos x="292" y="468"/>
                  </a:cxn>
                  <a:cxn ang="0">
                    <a:pos x="292" y="507"/>
                  </a:cxn>
                  <a:cxn ang="0">
                    <a:pos x="292" y="526"/>
                  </a:cxn>
                  <a:cxn ang="0">
                    <a:pos x="273" y="546"/>
                  </a:cxn>
                  <a:cxn ang="0">
                    <a:pos x="253" y="546"/>
                  </a:cxn>
                  <a:cxn ang="0">
                    <a:pos x="273" y="565"/>
                  </a:cxn>
                  <a:cxn ang="0">
                    <a:pos x="273" y="585"/>
                  </a:cxn>
                  <a:cxn ang="0">
                    <a:pos x="253" y="585"/>
                  </a:cxn>
                  <a:cxn ang="0">
                    <a:pos x="253" y="565"/>
                  </a:cxn>
                  <a:cxn ang="0">
                    <a:pos x="234" y="565"/>
                  </a:cxn>
                  <a:cxn ang="0">
                    <a:pos x="214" y="585"/>
                  </a:cxn>
                  <a:cxn ang="0">
                    <a:pos x="214" y="604"/>
                  </a:cxn>
                </a:cxnLst>
                <a:rect l="0" t="0" r="r" b="b"/>
                <a:pathLst>
                  <a:path w="331" h="604">
                    <a:moveTo>
                      <a:pt x="214" y="604"/>
                    </a:moveTo>
                    <a:lnTo>
                      <a:pt x="214" y="585"/>
                    </a:lnTo>
                    <a:lnTo>
                      <a:pt x="195" y="585"/>
                    </a:lnTo>
                    <a:lnTo>
                      <a:pt x="175" y="565"/>
                    </a:lnTo>
                    <a:lnTo>
                      <a:pt x="175" y="546"/>
                    </a:lnTo>
                    <a:lnTo>
                      <a:pt x="175" y="526"/>
                    </a:lnTo>
                    <a:lnTo>
                      <a:pt x="156" y="507"/>
                    </a:lnTo>
                    <a:lnTo>
                      <a:pt x="136" y="487"/>
                    </a:lnTo>
                    <a:lnTo>
                      <a:pt x="117" y="487"/>
                    </a:lnTo>
                    <a:lnTo>
                      <a:pt x="97" y="468"/>
                    </a:lnTo>
                    <a:lnTo>
                      <a:pt x="117" y="448"/>
                    </a:lnTo>
                    <a:lnTo>
                      <a:pt x="117" y="429"/>
                    </a:lnTo>
                    <a:lnTo>
                      <a:pt x="117" y="409"/>
                    </a:lnTo>
                    <a:lnTo>
                      <a:pt x="117" y="390"/>
                    </a:lnTo>
                    <a:lnTo>
                      <a:pt x="97" y="390"/>
                    </a:lnTo>
                    <a:lnTo>
                      <a:pt x="78" y="390"/>
                    </a:lnTo>
                    <a:lnTo>
                      <a:pt x="78" y="370"/>
                    </a:lnTo>
                    <a:lnTo>
                      <a:pt x="58" y="351"/>
                    </a:lnTo>
                    <a:lnTo>
                      <a:pt x="39" y="331"/>
                    </a:lnTo>
                    <a:lnTo>
                      <a:pt x="20" y="292"/>
                    </a:lnTo>
                    <a:lnTo>
                      <a:pt x="0" y="273"/>
                    </a:lnTo>
                    <a:lnTo>
                      <a:pt x="0" y="234"/>
                    </a:lnTo>
                    <a:lnTo>
                      <a:pt x="20" y="253"/>
                    </a:lnTo>
                    <a:lnTo>
                      <a:pt x="20" y="234"/>
                    </a:lnTo>
                    <a:lnTo>
                      <a:pt x="20" y="214"/>
                    </a:lnTo>
                    <a:lnTo>
                      <a:pt x="39" y="195"/>
                    </a:lnTo>
                    <a:lnTo>
                      <a:pt x="39" y="175"/>
                    </a:lnTo>
                    <a:lnTo>
                      <a:pt x="39" y="156"/>
                    </a:lnTo>
                    <a:lnTo>
                      <a:pt x="39" y="136"/>
                    </a:lnTo>
                    <a:lnTo>
                      <a:pt x="78" y="117"/>
                    </a:lnTo>
                    <a:lnTo>
                      <a:pt x="97" y="117"/>
                    </a:lnTo>
                    <a:lnTo>
                      <a:pt x="97" y="78"/>
                    </a:lnTo>
                    <a:lnTo>
                      <a:pt x="97" y="58"/>
                    </a:lnTo>
                    <a:lnTo>
                      <a:pt x="78" y="39"/>
                    </a:lnTo>
                    <a:lnTo>
                      <a:pt x="58" y="19"/>
                    </a:lnTo>
                    <a:lnTo>
                      <a:pt x="273" y="0"/>
                    </a:lnTo>
                    <a:lnTo>
                      <a:pt x="273" y="39"/>
                    </a:lnTo>
                    <a:lnTo>
                      <a:pt x="292" y="58"/>
                    </a:lnTo>
                    <a:lnTo>
                      <a:pt x="292" y="78"/>
                    </a:lnTo>
                    <a:lnTo>
                      <a:pt x="311" y="312"/>
                    </a:lnTo>
                    <a:lnTo>
                      <a:pt x="311" y="331"/>
                    </a:lnTo>
                    <a:lnTo>
                      <a:pt x="311" y="351"/>
                    </a:lnTo>
                    <a:lnTo>
                      <a:pt x="311" y="370"/>
                    </a:lnTo>
                    <a:lnTo>
                      <a:pt x="331" y="390"/>
                    </a:lnTo>
                    <a:lnTo>
                      <a:pt x="331" y="409"/>
                    </a:lnTo>
                    <a:lnTo>
                      <a:pt x="311" y="429"/>
                    </a:lnTo>
                    <a:lnTo>
                      <a:pt x="311" y="448"/>
                    </a:lnTo>
                    <a:lnTo>
                      <a:pt x="292" y="448"/>
                    </a:lnTo>
                    <a:lnTo>
                      <a:pt x="292" y="468"/>
                    </a:lnTo>
                    <a:lnTo>
                      <a:pt x="292" y="507"/>
                    </a:lnTo>
                    <a:lnTo>
                      <a:pt x="292" y="526"/>
                    </a:lnTo>
                    <a:lnTo>
                      <a:pt x="273" y="546"/>
                    </a:lnTo>
                    <a:lnTo>
                      <a:pt x="253" y="546"/>
                    </a:lnTo>
                    <a:lnTo>
                      <a:pt x="273" y="565"/>
                    </a:lnTo>
                    <a:lnTo>
                      <a:pt x="273" y="585"/>
                    </a:lnTo>
                    <a:lnTo>
                      <a:pt x="253" y="585"/>
                    </a:lnTo>
                    <a:lnTo>
                      <a:pt x="253" y="565"/>
                    </a:lnTo>
                    <a:lnTo>
                      <a:pt x="234" y="565"/>
                    </a:lnTo>
                    <a:lnTo>
                      <a:pt x="214" y="585"/>
                    </a:lnTo>
                    <a:lnTo>
                      <a:pt x="214" y="604"/>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25" name="Freeform 24">
                <a:extLst>
                  <a:ext uri="{FF2B5EF4-FFF2-40B4-BE49-F238E27FC236}">
                    <a16:creationId xmlns:a16="http://schemas.microsoft.com/office/drawing/2014/main" id="{F27C8198-7504-4B0C-83DC-F46EE0BFC135}"/>
                  </a:ext>
                </a:extLst>
              </p:cNvPr>
              <p:cNvSpPr>
                <a:spLocks/>
              </p:cNvSpPr>
              <p:nvPr/>
            </p:nvSpPr>
            <p:spPr bwMode="auto">
              <a:xfrm>
                <a:off x="5861128" y="3109269"/>
                <a:ext cx="352425" cy="574675"/>
              </a:xfrm>
              <a:custGeom>
                <a:avLst/>
                <a:gdLst/>
                <a:ahLst/>
                <a:cxnLst>
                  <a:cxn ang="0">
                    <a:pos x="0" y="449"/>
                  </a:cxn>
                  <a:cxn ang="0">
                    <a:pos x="0" y="410"/>
                  </a:cxn>
                  <a:cxn ang="0">
                    <a:pos x="0" y="390"/>
                  </a:cxn>
                  <a:cxn ang="0">
                    <a:pos x="19" y="390"/>
                  </a:cxn>
                  <a:cxn ang="0">
                    <a:pos x="19" y="371"/>
                  </a:cxn>
                  <a:cxn ang="0">
                    <a:pos x="39" y="351"/>
                  </a:cxn>
                  <a:cxn ang="0">
                    <a:pos x="39" y="332"/>
                  </a:cxn>
                  <a:cxn ang="0">
                    <a:pos x="19" y="312"/>
                  </a:cxn>
                  <a:cxn ang="0">
                    <a:pos x="19" y="293"/>
                  </a:cxn>
                  <a:cxn ang="0">
                    <a:pos x="19" y="273"/>
                  </a:cxn>
                  <a:cxn ang="0">
                    <a:pos x="19" y="254"/>
                  </a:cxn>
                  <a:cxn ang="0">
                    <a:pos x="0" y="20"/>
                  </a:cxn>
                  <a:cxn ang="0">
                    <a:pos x="19" y="20"/>
                  </a:cxn>
                  <a:cxn ang="0">
                    <a:pos x="58" y="20"/>
                  </a:cxn>
                  <a:cxn ang="0">
                    <a:pos x="214" y="0"/>
                  </a:cxn>
                  <a:cxn ang="0">
                    <a:pos x="253" y="273"/>
                  </a:cxn>
                  <a:cxn ang="0">
                    <a:pos x="253" y="293"/>
                  </a:cxn>
                  <a:cxn ang="0">
                    <a:pos x="234" y="312"/>
                  </a:cxn>
                  <a:cxn ang="0">
                    <a:pos x="214" y="312"/>
                  </a:cxn>
                  <a:cxn ang="0">
                    <a:pos x="195" y="332"/>
                  </a:cxn>
                  <a:cxn ang="0">
                    <a:pos x="195" y="351"/>
                  </a:cxn>
                  <a:cxn ang="0">
                    <a:pos x="175" y="351"/>
                  </a:cxn>
                  <a:cxn ang="0">
                    <a:pos x="175" y="371"/>
                  </a:cxn>
                  <a:cxn ang="0">
                    <a:pos x="175" y="390"/>
                  </a:cxn>
                  <a:cxn ang="0">
                    <a:pos x="156" y="410"/>
                  </a:cxn>
                  <a:cxn ang="0">
                    <a:pos x="136" y="410"/>
                  </a:cxn>
                  <a:cxn ang="0">
                    <a:pos x="136" y="390"/>
                  </a:cxn>
                  <a:cxn ang="0">
                    <a:pos x="117" y="410"/>
                  </a:cxn>
                  <a:cxn ang="0">
                    <a:pos x="117" y="429"/>
                  </a:cxn>
                  <a:cxn ang="0">
                    <a:pos x="117" y="410"/>
                  </a:cxn>
                  <a:cxn ang="0">
                    <a:pos x="97" y="410"/>
                  </a:cxn>
                  <a:cxn ang="0">
                    <a:pos x="78" y="429"/>
                  </a:cxn>
                  <a:cxn ang="0">
                    <a:pos x="58" y="429"/>
                  </a:cxn>
                  <a:cxn ang="0">
                    <a:pos x="39" y="429"/>
                  </a:cxn>
                  <a:cxn ang="0">
                    <a:pos x="19" y="429"/>
                  </a:cxn>
                  <a:cxn ang="0">
                    <a:pos x="0" y="449"/>
                  </a:cxn>
                </a:cxnLst>
                <a:rect l="0" t="0" r="r" b="b"/>
                <a:pathLst>
                  <a:path w="253" h="449">
                    <a:moveTo>
                      <a:pt x="0" y="449"/>
                    </a:moveTo>
                    <a:lnTo>
                      <a:pt x="0" y="410"/>
                    </a:lnTo>
                    <a:lnTo>
                      <a:pt x="0" y="390"/>
                    </a:lnTo>
                    <a:lnTo>
                      <a:pt x="19" y="390"/>
                    </a:lnTo>
                    <a:lnTo>
                      <a:pt x="19" y="371"/>
                    </a:lnTo>
                    <a:lnTo>
                      <a:pt x="39" y="351"/>
                    </a:lnTo>
                    <a:lnTo>
                      <a:pt x="39" y="332"/>
                    </a:lnTo>
                    <a:lnTo>
                      <a:pt x="19" y="312"/>
                    </a:lnTo>
                    <a:lnTo>
                      <a:pt x="19" y="293"/>
                    </a:lnTo>
                    <a:lnTo>
                      <a:pt x="19" y="273"/>
                    </a:lnTo>
                    <a:lnTo>
                      <a:pt x="19" y="254"/>
                    </a:lnTo>
                    <a:lnTo>
                      <a:pt x="0" y="20"/>
                    </a:lnTo>
                    <a:lnTo>
                      <a:pt x="19" y="20"/>
                    </a:lnTo>
                    <a:lnTo>
                      <a:pt x="58" y="20"/>
                    </a:lnTo>
                    <a:lnTo>
                      <a:pt x="214" y="0"/>
                    </a:lnTo>
                    <a:lnTo>
                      <a:pt x="253" y="273"/>
                    </a:lnTo>
                    <a:lnTo>
                      <a:pt x="253" y="293"/>
                    </a:lnTo>
                    <a:lnTo>
                      <a:pt x="234" y="312"/>
                    </a:lnTo>
                    <a:lnTo>
                      <a:pt x="214" y="312"/>
                    </a:lnTo>
                    <a:lnTo>
                      <a:pt x="195" y="332"/>
                    </a:lnTo>
                    <a:lnTo>
                      <a:pt x="195" y="351"/>
                    </a:lnTo>
                    <a:lnTo>
                      <a:pt x="175" y="351"/>
                    </a:lnTo>
                    <a:lnTo>
                      <a:pt x="175" y="371"/>
                    </a:lnTo>
                    <a:lnTo>
                      <a:pt x="175" y="390"/>
                    </a:lnTo>
                    <a:lnTo>
                      <a:pt x="156" y="410"/>
                    </a:lnTo>
                    <a:lnTo>
                      <a:pt x="136" y="410"/>
                    </a:lnTo>
                    <a:lnTo>
                      <a:pt x="136" y="390"/>
                    </a:lnTo>
                    <a:lnTo>
                      <a:pt x="117" y="410"/>
                    </a:lnTo>
                    <a:lnTo>
                      <a:pt x="117" y="429"/>
                    </a:lnTo>
                    <a:lnTo>
                      <a:pt x="117" y="410"/>
                    </a:lnTo>
                    <a:lnTo>
                      <a:pt x="97" y="410"/>
                    </a:lnTo>
                    <a:lnTo>
                      <a:pt x="78" y="429"/>
                    </a:lnTo>
                    <a:lnTo>
                      <a:pt x="58" y="429"/>
                    </a:lnTo>
                    <a:lnTo>
                      <a:pt x="39" y="429"/>
                    </a:lnTo>
                    <a:lnTo>
                      <a:pt x="19" y="429"/>
                    </a:lnTo>
                    <a:lnTo>
                      <a:pt x="0" y="449"/>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26" name="Freeform 26">
                <a:extLst>
                  <a:ext uri="{FF2B5EF4-FFF2-40B4-BE49-F238E27FC236}">
                    <a16:creationId xmlns:a16="http://schemas.microsoft.com/office/drawing/2014/main" id="{04391A26-E59A-4A2B-A9B7-BA3BBA22CD90}"/>
                  </a:ext>
                </a:extLst>
              </p:cNvPr>
              <p:cNvSpPr>
                <a:spLocks/>
              </p:cNvSpPr>
              <p:nvPr/>
            </p:nvSpPr>
            <p:spPr bwMode="auto">
              <a:xfrm>
                <a:off x="5994478" y="2556819"/>
                <a:ext cx="434975" cy="574675"/>
              </a:xfrm>
              <a:custGeom>
                <a:avLst/>
                <a:gdLst/>
                <a:ahLst/>
                <a:cxnLst>
                  <a:cxn ang="0">
                    <a:pos x="253" y="410"/>
                  </a:cxn>
                  <a:cxn ang="0">
                    <a:pos x="156" y="429"/>
                  </a:cxn>
                  <a:cxn ang="0">
                    <a:pos x="0" y="449"/>
                  </a:cxn>
                  <a:cxn ang="0">
                    <a:pos x="20" y="410"/>
                  </a:cxn>
                  <a:cxn ang="0">
                    <a:pos x="39" y="371"/>
                  </a:cxn>
                  <a:cxn ang="0">
                    <a:pos x="39" y="312"/>
                  </a:cxn>
                  <a:cxn ang="0">
                    <a:pos x="20" y="273"/>
                  </a:cxn>
                  <a:cxn ang="0">
                    <a:pos x="0" y="253"/>
                  </a:cxn>
                  <a:cxn ang="0">
                    <a:pos x="0" y="234"/>
                  </a:cxn>
                  <a:cxn ang="0">
                    <a:pos x="0" y="214"/>
                  </a:cxn>
                  <a:cxn ang="0">
                    <a:pos x="0" y="195"/>
                  </a:cxn>
                  <a:cxn ang="0">
                    <a:pos x="0" y="175"/>
                  </a:cxn>
                  <a:cxn ang="0">
                    <a:pos x="20" y="156"/>
                  </a:cxn>
                  <a:cxn ang="0">
                    <a:pos x="20" y="117"/>
                  </a:cxn>
                  <a:cxn ang="0">
                    <a:pos x="20" y="97"/>
                  </a:cxn>
                  <a:cxn ang="0">
                    <a:pos x="39" y="78"/>
                  </a:cxn>
                  <a:cxn ang="0">
                    <a:pos x="59" y="78"/>
                  </a:cxn>
                  <a:cxn ang="0">
                    <a:pos x="59" y="97"/>
                  </a:cxn>
                  <a:cxn ang="0">
                    <a:pos x="78" y="78"/>
                  </a:cxn>
                  <a:cxn ang="0">
                    <a:pos x="78" y="58"/>
                  </a:cxn>
                  <a:cxn ang="0">
                    <a:pos x="78" y="39"/>
                  </a:cxn>
                  <a:cxn ang="0">
                    <a:pos x="98" y="39"/>
                  </a:cxn>
                  <a:cxn ang="0">
                    <a:pos x="78" y="19"/>
                  </a:cxn>
                  <a:cxn ang="0">
                    <a:pos x="98" y="0"/>
                  </a:cxn>
                  <a:cxn ang="0">
                    <a:pos x="117" y="0"/>
                  </a:cxn>
                  <a:cxn ang="0">
                    <a:pos x="156" y="19"/>
                  </a:cxn>
                  <a:cxn ang="0">
                    <a:pos x="176" y="19"/>
                  </a:cxn>
                  <a:cxn ang="0">
                    <a:pos x="214" y="19"/>
                  </a:cxn>
                  <a:cxn ang="0">
                    <a:pos x="214" y="39"/>
                  </a:cxn>
                  <a:cxn ang="0">
                    <a:pos x="214" y="58"/>
                  </a:cxn>
                  <a:cxn ang="0">
                    <a:pos x="214" y="78"/>
                  </a:cxn>
                  <a:cxn ang="0">
                    <a:pos x="234" y="78"/>
                  </a:cxn>
                  <a:cxn ang="0">
                    <a:pos x="234" y="97"/>
                  </a:cxn>
                  <a:cxn ang="0">
                    <a:pos x="234" y="117"/>
                  </a:cxn>
                  <a:cxn ang="0">
                    <a:pos x="214" y="136"/>
                  </a:cxn>
                  <a:cxn ang="0">
                    <a:pos x="214" y="156"/>
                  </a:cxn>
                  <a:cxn ang="0">
                    <a:pos x="214" y="175"/>
                  </a:cxn>
                  <a:cxn ang="0">
                    <a:pos x="195" y="175"/>
                  </a:cxn>
                  <a:cxn ang="0">
                    <a:pos x="195" y="195"/>
                  </a:cxn>
                  <a:cxn ang="0">
                    <a:pos x="195" y="214"/>
                  </a:cxn>
                  <a:cxn ang="0">
                    <a:pos x="214" y="214"/>
                  </a:cxn>
                  <a:cxn ang="0">
                    <a:pos x="234" y="195"/>
                  </a:cxn>
                  <a:cxn ang="0">
                    <a:pos x="234" y="175"/>
                  </a:cxn>
                  <a:cxn ang="0">
                    <a:pos x="253" y="175"/>
                  </a:cxn>
                  <a:cxn ang="0">
                    <a:pos x="253" y="156"/>
                  </a:cxn>
                  <a:cxn ang="0">
                    <a:pos x="273" y="156"/>
                  </a:cxn>
                  <a:cxn ang="0">
                    <a:pos x="273" y="175"/>
                  </a:cxn>
                  <a:cxn ang="0">
                    <a:pos x="292" y="195"/>
                  </a:cxn>
                  <a:cxn ang="0">
                    <a:pos x="292" y="214"/>
                  </a:cxn>
                  <a:cxn ang="0">
                    <a:pos x="312" y="234"/>
                  </a:cxn>
                  <a:cxn ang="0">
                    <a:pos x="312" y="253"/>
                  </a:cxn>
                  <a:cxn ang="0">
                    <a:pos x="312" y="292"/>
                  </a:cxn>
                  <a:cxn ang="0">
                    <a:pos x="292" y="312"/>
                  </a:cxn>
                  <a:cxn ang="0">
                    <a:pos x="292" y="332"/>
                  </a:cxn>
                  <a:cxn ang="0">
                    <a:pos x="273" y="351"/>
                  </a:cxn>
                  <a:cxn ang="0">
                    <a:pos x="273" y="371"/>
                  </a:cxn>
                  <a:cxn ang="0">
                    <a:pos x="273" y="390"/>
                  </a:cxn>
                  <a:cxn ang="0">
                    <a:pos x="253" y="390"/>
                  </a:cxn>
                  <a:cxn ang="0">
                    <a:pos x="253" y="410"/>
                  </a:cxn>
                </a:cxnLst>
                <a:rect l="0" t="0" r="r" b="b"/>
                <a:pathLst>
                  <a:path w="312" h="449">
                    <a:moveTo>
                      <a:pt x="253" y="410"/>
                    </a:moveTo>
                    <a:lnTo>
                      <a:pt x="156" y="429"/>
                    </a:lnTo>
                    <a:lnTo>
                      <a:pt x="0" y="449"/>
                    </a:lnTo>
                    <a:lnTo>
                      <a:pt x="20" y="410"/>
                    </a:lnTo>
                    <a:lnTo>
                      <a:pt x="39" y="371"/>
                    </a:lnTo>
                    <a:lnTo>
                      <a:pt x="39" y="312"/>
                    </a:lnTo>
                    <a:lnTo>
                      <a:pt x="20" y="273"/>
                    </a:lnTo>
                    <a:lnTo>
                      <a:pt x="0" y="253"/>
                    </a:lnTo>
                    <a:lnTo>
                      <a:pt x="0" y="234"/>
                    </a:lnTo>
                    <a:lnTo>
                      <a:pt x="0" y="214"/>
                    </a:lnTo>
                    <a:lnTo>
                      <a:pt x="0" y="195"/>
                    </a:lnTo>
                    <a:lnTo>
                      <a:pt x="0" y="175"/>
                    </a:lnTo>
                    <a:lnTo>
                      <a:pt x="20" y="156"/>
                    </a:lnTo>
                    <a:lnTo>
                      <a:pt x="20" y="117"/>
                    </a:lnTo>
                    <a:lnTo>
                      <a:pt x="20" y="97"/>
                    </a:lnTo>
                    <a:lnTo>
                      <a:pt x="39" y="78"/>
                    </a:lnTo>
                    <a:lnTo>
                      <a:pt x="59" y="78"/>
                    </a:lnTo>
                    <a:lnTo>
                      <a:pt x="59" y="97"/>
                    </a:lnTo>
                    <a:lnTo>
                      <a:pt x="78" y="78"/>
                    </a:lnTo>
                    <a:lnTo>
                      <a:pt x="78" y="58"/>
                    </a:lnTo>
                    <a:lnTo>
                      <a:pt x="78" y="39"/>
                    </a:lnTo>
                    <a:lnTo>
                      <a:pt x="98" y="39"/>
                    </a:lnTo>
                    <a:lnTo>
                      <a:pt x="78" y="19"/>
                    </a:lnTo>
                    <a:lnTo>
                      <a:pt x="98" y="0"/>
                    </a:lnTo>
                    <a:lnTo>
                      <a:pt x="117" y="0"/>
                    </a:lnTo>
                    <a:lnTo>
                      <a:pt x="156" y="19"/>
                    </a:lnTo>
                    <a:lnTo>
                      <a:pt x="176" y="19"/>
                    </a:lnTo>
                    <a:lnTo>
                      <a:pt x="214" y="19"/>
                    </a:lnTo>
                    <a:lnTo>
                      <a:pt x="214" y="39"/>
                    </a:lnTo>
                    <a:lnTo>
                      <a:pt x="214" y="58"/>
                    </a:lnTo>
                    <a:lnTo>
                      <a:pt x="214" y="78"/>
                    </a:lnTo>
                    <a:lnTo>
                      <a:pt x="234" y="78"/>
                    </a:lnTo>
                    <a:lnTo>
                      <a:pt x="234" y="97"/>
                    </a:lnTo>
                    <a:lnTo>
                      <a:pt x="234" y="117"/>
                    </a:lnTo>
                    <a:lnTo>
                      <a:pt x="214" y="136"/>
                    </a:lnTo>
                    <a:lnTo>
                      <a:pt x="214" y="156"/>
                    </a:lnTo>
                    <a:lnTo>
                      <a:pt x="214" y="175"/>
                    </a:lnTo>
                    <a:lnTo>
                      <a:pt x="195" y="175"/>
                    </a:lnTo>
                    <a:lnTo>
                      <a:pt x="195" y="195"/>
                    </a:lnTo>
                    <a:lnTo>
                      <a:pt x="195" y="214"/>
                    </a:lnTo>
                    <a:lnTo>
                      <a:pt x="214" y="214"/>
                    </a:lnTo>
                    <a:lnTo>
                      <a:pt x="234" y="195"/>
                    </a:lnTo>
                    <a:lnTo>
                      <a:pt x="234" y="175"/>
                    </a:lnTo>
                    <a:lnTo>
                      <a:pt x="253" y="175"/>
                    </a:lnTo>
                    <a:lnTo>
                      <a:pt x="253" y="156"/>
                    </a:lnTo>
                    <a:lnTo>
                      <a:pt x="273" y="156"/>
                    </a:lnTo>
                    <a:lnTo>
                      <a:pt x="273" y="175"/>
                    </a:lnTo>
                    <a:lnTo>
                      <a:pt x="292" y="195"/>
                    </a:lnTo>
                    <a:lnTo>
                      <a:pt x="292" y="214"/>
                    </a:lnTo>
                    <a:lnTo>
                      <a:pt x="312" y="234"/>
                    </a:lnTo>
                    <a:lnTo>
                      <a:pt x="312" y="253"/>
                    </a:lnTo>
                    <a:lnTo>
                      <a:pt x="312" y="292"/>
                    </a:lnTo>
                    <a:lnTo>
                      <a:pt x="292" y="312"/>
                    </a:lnTo>
                    <a:lnTo>
                      <a:pt x="292" y="332"/>
                    </a:lnTo>
                    <a:lnTo>
                      <a:pt x="273" y="351"/>
                    </a:lnTo>
                    <a:lnTo>
                      <a:pt x="273" y="371"/>
                    </a:lnTo>
                    <a:lnTo>
                      <a:pt x="273" y="390"/>
                    </a:lnTo>
                    <a:lnTo>
                      <a:pt x="253" y="390"/>
                    </a:lnTo>
                    <a:lnTo>
                      <a:pt x="253" y="410"/>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27" name="Freeform 58">
                <a:extLst>
                  <a:ext uri="{FF2B5EF4-FFF2-40B4-BE49-F238E27FC236}">
                    <a16:creationId xmlns:a16="http://schemas.microsoft.com/office/drawing/2014/main" id="{826386F8-F45A-4EF5-BC06-8A9AD133BEB3}"/>
                  </a:ext>
                </a:extLst>
              </p:cNvPr>
              <p:cNvSpPr>
                <a:spLocks/>
              </p:cNvSpPr>
              <p:nvPr/>
            </p:nvSpPr>
            <p:spPr bwMode="auto">
              <a:xfrm>
                <a:off x="6161165" y="3016250"/>
                <a:ext cx="487363" cy="500062"/>
              </a:xfrm>
              <a:custGeom>
                <a:avLst/>
                <a:gdLst/>
                <a:ahLst/>
                <a:cxnLst>
                  <a:cxn ang="0">
                    <a:pos x="97" y="59"/>
                  </a:cxn>
                  <a:cxn ang="0">
                    <a:pos x="0" y="78"/>
                  </a:cxn>
                  <a:cxn ang="0">
                    <a:pos x="39" y="351"/>
                  </a:cxn>
                  <a:cxn ang="0">
                    <a:pos x="58" y="351"/>
                  </a:cxn>
                  <a:cxn ang="0">
                    <a:pos x="78" y="371"/>
                  </a:cxn>
                  <a:cxn ang="0">
                    <a:pos x="97" y="371"/>
                  </a:cxn>
                  <a:cxn ang="0">
                    <a:pos x="117" y="390"/>
                  </a:cxn>
                  <a:cxn ang="0">
                    <a:pos x="156" y="390"/>
                  </a:cxn>
                  <a:cxn ang="0">
                    <a:pos x="175" y="371"/>
                  </a:cxn>
                  <a:cxn ang="0">
                    <a:pos x="195" y="371"/>
                  </a:cxn>
                  <a:cxn ang="0">
                    <a:pos x="195" y="390"/>
                  </a:cxn>
                  <a:cxn ang="0">
                    <a:pos x="214" y="390"/>
                  </a:cxn>
                  <a:cxn ang="0">
                    <a:pos x="234" y="390"/>
                  </a:cxn>
                  <a:cxn ang="0">
                    <a:pos x="234" y="371"/>
                  </a:cxn>
                  <a:cxn ang="0">
                    <a:pos x="253" y="371"/>
                  </a:cxn>
                  <a:cxn ang="0">
                    <a:pos x="253" y="351"/>
                  </a:cxn>
                  <a:cxn ang="0">
                    <a:pos x="253" y="332"/>
                  </a:cxn>
                  <a:cxn ang="0">
                    <a:pos x="272" y="332"/>
                  </a:cxn>
                  <a:cxn ang="0">
                    <a:pos x="272" y="312"/>
                  </a:cxn>
                  <a:cxn ang="0">
                    <a:pos x="292" y="293"/>
                  </a:cxn>
                  <a:cxn ang="0">
                    <a:pos x="311" y="273"/>
                  </a:cxn>
                  <a:cxn ang="0">
                    <a:pos x="331" y="254"/>
                  </a:cxn>
                  <a:cxn ang="0">
                    <a:pos x="331" y="234"/>
                  </a:cxn>
                  <a:cxn ang="0">
                    <a:pos x="331" y="215"/>
                  </a:cxn>
                  <a:cxn ang="0">
                    <a:pos x="331" y="195"/>
                  </a:cxn>
                  <a:cxn ang="0">
                    <a:pos x="331" y="156"/>
                  </a:cxn>
                  <a:cxn ang="0">
                    <a:pos x="331" y="137"/>
                  </a:cxn>
                  <a:cxn ang="0">
                    <a:pos x="350" y="137"/>
                  </a:cxn>
                  <a:cxn ang="0">
                    <a:pos x="331" y="0"/>
                  </a:cxn>
                  <a:cxn ang="0">
                    <a:pos x="311" y="0"/>
                  </a:cxn>
                  <a:cxn ang="0">
                    <a:pos x="292" y="20"/>
                  </a:cxn>
                  <a:cxn ang="0">
                    <a:pos x="272" y="20"/>
                  </a:cxn>
                  <a:cxn ang="0">
                    <a:pos x="234" y="59"/>
                  </a:cxn>
                  <a:cxn ang="0">
                    <a:pos x="214" y="59"/>
                  </a:cxn>
                  <a:cxn ang="0">
                    <a:pos x="195" y="78"/>
                  </a:cxn>
                  <a:cxn ang="0">
                    <a:pos x="175" y="78"/>
                  </a:cxn>
                  <a:cxn ang="0">
                    <a:pos x="156" y="78"/>
                  </a:cxn>
                  <a:cxn ang="0">
                    <a:pos x="136" y="78"/>
                  </a:cxn>
                  <a:cxn ang="0">
                    <a:pos x="117" y="59"/>
                  </a:cxn>
                  <a:cxn ang="0">
                    <a:pos x="97" y="59"/>
                  </a:cxn>
                </a:cxnLst>
                <a:rect l="0" t="0" r="r" b="b"/>
                <a:pathLst>
                  <a:path w="350" h="390">
                    <a:moveTo>
                      <a:pt x="97" y="59"/>
                    </a:moveTo>
                    <a:lnTo>
                      <a:pt x="0" y="78"/>
                    </a:lnTo>
                    <a:lnTo>
                      <a:pt x="39" y="351"/>
                    </a:lnTo>
                    <a:lnTo>
                      <a:pt x="58" y="351"/>
                    </a:lnTo>
                    <a:lnTo>
                      <a:pt x="78" y="371"/>
                    </a:lnTo>
                    <a:lnTo>
                      <a:pt x="97" y="371"/>
                    </a:lnTo>
                    <a:lnTo>
                      <a:pt x="117" y="390"/>
                    </a:lnTo>
                    <a:lnTo>
                      <a:pt x="156" y="390"/>
                    </a:lnTo>
                    <a:lnTo>
                      <a:pt x="175" y="371"/>
                    </a:lnTo>
                    <a:lnTo>
                      <a:pt x="195" y="371"/>
                    </a:lnTo>
                    <a:lnTo>
                      <a:pt x="195" y="390"/>
                    </a:lnTo>
                    <a:lnTo>
                      <a:pt x="214" y="390"/>
                    </a:lnTo>
                    <a:lnTo>
                      <a:pt x="234" y="390"/>
                    </a:lnTo>
                    <a:lnTo>
                      <a:pt x="234" y="371"/>
                    </a:lnTo>
                    <a:lnTo>
                      <a:pt x="253" y="371"/>
                    </a:lnTo>
                    <a:lnTo>
                      <a:pt x="253" y="351"/>
                    </a:lnTo>
                    <a:lnTo>
                      <a:pt x="253" y="332"/>
                    </a:lnTo>
                    <a:lnTo>
                      <a:pt x="272" y="332"/>
                    </a:lnTo>
                    <a:lnTo>
                      <a:pt x="272" y="312"/>
                    </a:lnTo>
                    <a:lnTo>
                      <a:pt x="292" y="293"/>
                    </a:lnTo>
                    <a:lnTo>
                      <a:pt x="311" y="273"/>
                    </a:lnTo>
                    <a:lnTo>
                      <a:pt x="331" y="254"/>
                    </a:lnTo>
                    <a:lnTo>
                      <a:pt x="331" y="234"/>
                    </a:lnTo>
                    <a:lnTo>
                      <a:pt x="331" y="215"/>
                    </a:lnTo>
                    <a:lnTo>
                      <a:pt x="331" y="195"/>
                    </a:lnTo>
                    <a:lnTo>
                      <a:pt x="331" y="156"/>
                    </a:lnTo>
                    <a:lnTo>
                      <a:pt x="331" y="137"/>
                    </a:lnTo>
                    <a:lnTo>
                      <a:pt x="350" y="137"/>
                    </a:lnTo>
                    <a:lnTo>
                      <a:pt x="331" y="0"/>
                    </a:lnTo>
                    <a:lnTo>
                      <a:pt x="311" y="0"/>
                    </a:lnTo>
                    <a:lnTo>
                      <a:pt x="292" y="20"/>
                    </a:lnTo>
                    <a:lnTo>
                      <a:pt x="272" y="20"/>
                    </a:lnTo>
                    <a:lnTo>
                      <a:pt x="234" y="59"/>
                    </a:lnTo>
                    <a:lnTo>
                      <a:pt x="214" y="59"/>
                    </a:lnTo>
                    <a:lnTo>
                      <a:pt x="195" y="78"/>
                    </a:lnTo>
                    <a:lnTo>
                      <a:pt x="175" y="78"/>
                    </a:lnTo>
                    <a:lnTo>
                      <a:pt x="156" y="78"/>
                    </a:lnTo>
                    <a:lnTo>
                      <a:pt x="136" y="78"/>
                    </a:lnTo>
                    <a:lnTo>
                      <a:pt x="117" y="59"/>
                    </a:lnTo>
                    <a:lnTo>
                      <a:pt x="97" y="59"/>
                    </a:lnTo>
                  </a:path>
                </a:pathLst>
              </a:custGeom>
              <a:solidFill>
                <a:srgbClr val="CEFFCB"/>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115" name="Line 142">
              <a:extLst>
                <a:ext uri="{FF2B5EF4-FFF2-40B4-BE49-F238E27FC236}">
                  <a16:creationId xmlns:a16="http://schemas.microsoft.com/office/drawing/2014/main" id="{905839BE-EF23-4508-94FF-898781176B5D}"/>
                </a:ext>
              </a:extLst>
            </p:cNvPr>
            <p:cNvSpPr>
              <a:spLocks noChangeShapeType="1"/>
            </p:cNvSpPr>
            <p:nvPr/>
          </p:nvSpPr>
          <p:spPr bwMode="auto">
            <a:xfrm>
              <a:off x="6080997" y="1432568"/>
              <a:ext cx="391320" cy="1651175"/>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16" name="Text Box 145">
              <a:extLst>
                <a:ext uri="{FF2B5EF4-FFF2-40B4-BE49-F238E27FC236}">
                  <a16:creationId xmlns:a16="http://schemas.microsoft.com/office/drawing/2014/main" id="{70F8BFC8-AA47-4937-9502-1E846055F524}"/>
                </a:ext>
              </a:extLst>
            </p:cNvPr>
            <p:cNvSpPr txBox="1">
              <a:spLocks noChangeArrowheads="1"/>
            </p:cNvSpPr>
            <p:nvPr/>
          </p:nvSpPr>
          <p:spPr bwMode="auto">
            <a:xfrm>
              <a:off x="4985282" y="845193"/>
              <a:ext cx="2172390" cy="635302"/>
            </a:xfrm>
            <a:prstGeom prst="rect">
              <a:avLst/>
            </a:prstGeom>
            <a:noFill/>
            <a:ln w="9525">
              <a:noFill/>
              <a:miter lim="800000"/>
              <a:headEnd type="none" w="sm" len="sm"/>
              <a:tailEnd type="none" w="sm" len="sm"/>
            </a:ln>
            <a:effectLst/>
          </p:spPr>
          <p:txBody>
            <a:bodyPr wrap="none">
              <a:spAutoFit/>
            </a:bodyPr>
            <a:lstStyle/>
            <a:p>
              <a:pPr algn="ctr" eaLnBrk="0" fontAlgn="base" hangingPunct="0">
                <a:lnSpc>
                  <a:spcPct val="90000"/>
                </a:lnSpc>
                <a:spcBef>
                  <a:spcPct val="0"/>
                </a:spcBef>
                <a:spcAft>
                  <a:spcPct val="0"/>
                </a:spcAft>
                <a:defRPr/>
              </a:pPr>
              <a:r>
                <a:rPr lang="en-US" sz="1400" b="1" dirty="0">
                  <a:latin typeface="Arial" charset="0"/>
                  <a:ea typeface="ＭＳ Ｐゴシック"/>
                </a:rPr>
                <a:t>Glenn Research Center</a:t>
              </a:r>
            </a:p>
            <a:p>
              <a:pPr algn="ctr" eaLnBrk="0" fontAlgn="base" hangingPunct="0">
                <a:lnSpc>
                  <a:spcPct val="90000"/>
                </a:lnSpc>
                <a:spcBef>
                  <a:spcPct val="0"/>
                </a:spcBef>
                <a:spcAft>
                  <a:spcPct val="0"/>
                </a:spcAft>
                <a:defRPr/>
              </a:pPr>
              <a:r>
                <a:rPr lang="en-US" sz="1400" b="1" dirty="0">
                  <a:latin typeface="Arial" charset="0"/>
                  <a:ea typeface="ＭＳ Ｐゴシック"/>
                </a:rPr>
                <a:t>Lewis Field</a:t>
              </a:r>
            </a:p>
            <a:p>
              <a:pPr algn="ctr" eaLnBrk="0" fontAlgn="base" hangingPunct="0">
                <a:lnSpc>
                  <a:spcPct val="90000"/>
                </a:lnSpc>
                <a:spcBef>
                  <a:spcPct val="0"/>
                </a:spcBef>
                <a:spcAft>
                  <a:spcPct val="0"/>
                </a:spcAft>
                <a:defRPr/>
              </a:pPr>
              <a:r>
                <a:rPr lang="en-US" sz="1100" dirty="0">
                  <a:latin typeface="Arial" charset="0"/>
                  <a:ea typeface="ＭＳ Ｐゴシック"/>
                </a:rPr>
                <a:t>Cleveland, OH</a:t>
              </a:r>
            </a:p>
          </p:txBody>
        </p:sp>
        <p:sp>
          <p:nvSpPr>
            <p:cNvPr id="117" name="Rectangle 166">
              <a:extLst>
                <a:ext uri="{FF2B5EF4-FFF2-40B4-BE49-F238E27FC236}">
                  <a16:creationId xmlns:a16="http://schemas.microsoft.com/office/drawing/2014/main" id="{D97F498B-E247-4AAA-99D7-A52E4FB20FFE}"/>
                </a:ext>
              </a:extLst>
            </p:cNvPr>
            <p:cNvSpPr>
              <a:spLocks noChangeArrowheads="1"/>
            </p:cNvSpPr>
            <p:nvPr/>
          </p:nvSpPr>
          <p:spPr bwMode="auto">
            <a:xfrm>
              <a:off x="4146234" y="1451370"/>
              <a:ext cx="1958408" cy="600164"/>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1100" b="1">
                  <a:ln w="3175">
                    <a:solidFill>
                      <a:prstClr val="black">
                        <a:alpha val="10000"/>
                      </a:prstClr>
                    </a:solidFill>
                  </a:ln>
                  <a:latin typeface="Arial" charset="0"/>
                  <a:ea typeface="ＭＳ Ｐゴシック"/>
                </a:rPr>
                <a:t>NASA Neil A. Armstrong Test Facility</a:t>
              </a:r>
            </a:p>
            <a:p>
              <a:pPr algn="ctr" fontAlgn="base">
                <a:spcBef>
                  <a:spcPct val="0"/>
                </a:spcBef>
                <a:spcAft>
                  <a:spcPct val="0"/>
                </a:spcAft>
                <a:defRPr/>
              </a:pPr>
              <a:r>
                <a:rPr lang="en-US" sz="1100">
                  <a:latin typeface="Arial" charset="0"/>
                  <a:ea typeface="ＭＳ Ｐゴシック"/>
                </a:rPr>
                <a:t>Sandusky, OH</a:t>
              </a:r>
            </a:p>
          </p:txBody>
        </p:sp>
        <p:sp>
          <p:nvSpPr>
            <p:cNvPr id="118" name="Line 167">
              <a:extLst>
                <a:ext uri="{FF2B5EF4-FFF2-40B4-BE49-F238E27FC236}">
                  <a16:creationId xmlns:a16="http://schemas.microsoft.com/office/drawing/2014/main" id="{DC7F0073-B092-4B78-9170-8CF219D17C43}"/>
                </a:ext>
              </a:extLst>
            </p:cNvPr>
            <p:cNvSpPr>
              <a:spLocks noChangeShapeType="1"/>
            </p:cNvSpPr>
            <p:nvPr/>
          </p:nvSpPr>
          <p:spPr bwMode="auto">
            <a:xfrm>
              <a:off x="5655547" y="1902468"/>
              <a:ext cx="704058" cy="1211437"/>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19" name="Oval 168">
              <a:extLst>
                <a:ext uri="{FF2B5EF4-FFF2-40B4-BE49-F238E27FC236}">
                  <a16:creationId xmlns:a16="http://schemas.microsoft.com/office/drawing/2014/main" id="{779C7796-2226-47BE-99BC-82B42F8881D4}"/>
                </a:ext>
              </a:extLst>
            </p:cNvPr>
            <p:cNvSpPr>
              <a:spLocks noChangeArrowheads="1"/>
            </p:cNvSpPr>
            <p:nvPr/>
          </p:nvSpPr>
          <p:spPr bwMode="auto">
            <a:xfrm flipH="1" flipV="1">
              <a:off x="6446917" y="3083743"/>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20" name="Oval 169">
              <a:extLst>
                <a:ext uri="{FF2B5EF4-FFF2-40B4-BE49-F238E27FC236}">
                  <a16:creationId xmlns:a16="http://schemas.microsoft.com/office/drawing/2014/main" id="{EF1AF477-1CD1-4DE4-A168-C3DDF716263A}"/>
                </a:ext>
              </a:extLst>
            </p:cNvPr>
            <p:cNvSpPr>
              <a:spLocks noChangeArrowheads="1"/>
            </p:cNvSpPr>
            <p:nvPr/>
          </p:nvSpPr>
          <p:spPr bwMode="auto">
            <a:xfrm flipH="1" flipV="1">
              <a:off x="6340554" y="3109143"/>
              <a:ext cx="68263"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grpSp>
      <p:grpSp>
        <p:nvGrpSpPr>
          <p:cNvPr id="108" name="Group 107">
            <a:extLst>
              <a:ext uri="{FF2B5EF4-FFF2-40B4-BE49-F238E27FC236}">
                <a16:creationId xmlns:a16="http://schemas.microsoft.com/office/drawing/2014/main" id="{9D734108-4BCD-4E81-AAFC-BAEE0C7A0535}"/>
              </a:ext>
            </a:extLst>
          </p:cNvPr>
          <p:cNvGrpSpPr/>
          <p:nvPr/>
        </p:nvGrpSpPr>
        <p:grpSpPr>
          <a:xfrm>
            <a:off x="8227271" y="3315244"/>
            <a:ext cx="603923" cy="341713"/>
            <a:chOff x="7058897" y="3246037"/>
            <a:chExt cx="603923" cy="341713"/>
          </a:xfrm>
        </p:grpSpPr>
        <p:sp>
          <p:nvSpPr>
            <p:cNvPr id="109" name="Freeform 56">
              <a:extLst>
                <a:ext uri="{FF2B5EF4-FFF2-40B4-BE49-F238E27FC236}">
                  <a16:creationId xmlns:a16="http://schemas.microsoft.com/office/drawing/2014/main" id="{8BB7CFB1-A40E-466D-BE55-999111D80006}"/>
                </a:ext>
              </a:extLst>
            </p:cNvPr>
            <p:cNvSpPr>
              <a:spLocks/>
            </p:cNvSpPr>
            <p:nvPr/>
          </p:nvSpPr>
          <p:spPr bwMode="auto">
            <a:xfrm>
              <a:off x="7058897" y="3413125"/>
              <a:ext cx="107950" cy="50800"/>
            </a:xfrm>
            <a:custGeom>
              <a:avLst/>
              <a:gdLst/>
              <a:ahLst/>
              <a:cxnLst>
                <a:cxn ang="0">
                  <a:pos x="0" y="0"/>
                </a:cxn>
                <a:cxn ang="0">
                  <a:pos x="0" y="19"/>
                </a:cxn>
                <a:cxn ang="0">
                  <a:pos x="20" y="19"/>
                </a:cxn>
                <a:cxn ang="0">
                  <a:pos x="20" y="39"/>
                </a:cxn>
                <a:cxn ang="0">
                  <a:pos x="39" y="39"/>
                </a:cxn>
                <a:cxn ang="0">
                  <a:pos x="59" y="39"/>
                </a:cxn>
                <a:cxn ang="0">
                  <a:pos x="78" y="39"/>
                </a:cxn>
                <a:cxn ang="0">
                  <a:pos x="59" y="39"/>
                </a:cxn>
                <a:cxn ang="0">
                  <a:pos x="59" y="19"/>
                </a:cxn>
                <a:cxn ang="0">
                  <a:pos x="39" y="0"/>
                </a:cxn>
              </a:cxnLst>
              <a:rect l="0" t="0" r="r" b="b"/>
              <a:pathLst>
                <a:path w="78" h="39">
                  <a:moveTo>
                    <a:pt x="0" y="0"/>
                  </a:moveTo>
                  <a:lnTo>
                    <a:pt x="0" y="19"/>
                  </a:lnTo>
                  <a:lnTo>
                    <a:pt x="20" y="19"/>
                  </a:lnTo>
                  <a:lnTo>
                    <a:pt x="20" y="39"/>
                  </a:lnTo>
                  <a:lnTo>
                    <a:pt x="39" y="39"/>
                  </a:lnTo>
                  <a:lnTo>
                    <a:pt x="59" y="39"/>
                  </a:lnTo>
                  <a:lnTo>
                    <a:pt x="78" y="39"/>
                  </a:lnTo>
                  <a:lnTo>
                    <a:pt x="59" y="39"/>
                  </a:lnTo>
                  <a:lnTo>
                    <a:pt x="59" y="19"/>
                  </a:lnTo>
                  <a:lnTo>
                    <a:pt x="39" y="0"/>
                  </a:lnTo>
                </a:path>
              </a:pathLst>
            </a:custGeom>
            <a:solidFill>
              <a:srgbClr val="80BB29"/>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10" name="Freeform 90">
              <a:extLst>
                <a:ext uri="{FF2B5EF4-FFF2-40B4-BE49-F238E27FC236}">
                  <a16:creationId xmlns:a16="http://schemas.microsoft.com/office/drawing/2014/main" id="{4B8E3BAF-3E97-4AAE-A57D-B1771E38A6A6}"/>
                </a:ext>
              </a:extLst>
            </p:cNvPr>
            <p:cNvSpPr>
              <a:spLocks/>
            </p:cNvSpPr>
            <p:nvPr/>
          </p:nvSpPr>
          <p:spPr bwMode="auto">
            <a:xfrm>
              <a:off x="7222410" y="3463925"/>
              <a:ext cx="53975" cy="123825"/>
            </a:xfrm>
            <a:custGeom>
              <a:avLst/>
              <a:gdLst/>
              <a:ahLst/>
              <a:cxnLst>
                <a:cxn ang="0">
                  <a:pos x="0" y="0"/>
                </a:cxn>
                <a:cxn ang="0">
                  <a:pos x="39" y="0"/>
                </a:cxn>
                <a:cxn ang="0">
                  <a:pos x="19" y="19"/>
                </a:cxn>
                <a:cxn ang="0">
                  <a:pos x="19" y="39"/>
                </a:cxn>
                <a:cxn ang="0">
                  <a:pos x="19" y="58"/>
                </a:cxn>
                <a:cxn ang="0">
                  <a:pos x="0" y="78"/>
                </a:cxn>
                <a:cxn ang="0">
                  <a:pos x="19" y="97"/>
                </a:cxn>
                <a:cxn ang="0">
                  <a:pos x="0" y="97"/>
                </a:cxn>
                <a:cxn ang="0">
                  <a:pos x="0" y="78"/>
                </a:cxn>
                <a:cxn ang="0">
                  <a:pos x="0" y="39"/>
                </a:cxn>
                <a:cxn ang="0">
                  <a:pos x="19" y="19"/>
                </a:cxn>
                <a:cxn ang="0">
                  <a:pos x="0" y="0"/>
                </a:cxn>
              </a:cxnLst>
              <a:rect l="0" t="0" r="r" b="b"/>
              <a:pathLst>
                <a:path w="39" h="97">
                  <a:moveTo>
                    <a:pt x="0" y="0"/>
                  </a:moveTo>
                  <a:lnTo>
                    <a:pt x="39" y="0"/>
                  </a:lnTo>
                  <a:lnTo>
                    <a:pt x="19" y="19"/>
                  </a:lnTo>
                  <a:lnTo>
                    <a:pt x="19" y="39"/>
                  </a:lnTo>
                  <a:lnTo>
                    <a:pt x="19" y="58"/>
                  </a:lnTo>
                  <a:lnTo>
                    <a:pt x="0" y="78"/>
                  </a:lnTo>
                  <a:lnTo>
                    <a:pt x="19" y="97"/>
                  </a:lnTo>
                  <a:lnTo>
                    <a:pt x="0" y="97"/>
                  </a:lnTo>
                  <a:lnTo>
                    <a:pt x="0" y="78"/>
                  </a:lnTo>
                  <a:lnTo>
                    <a:pt x="0" y="39"/>
                  </a:lnTo>
                  <a:lnTo>
                    <a:pt x="19" y="19"/>
                  </a:lnTo>
                  <a:lnTo>
                    <a:pt x="0" y="0"/>
                  </a:lnTo>
                </a:path>
              </a:pathLst>
            </a:custGeom>
            <a:solidFill>
              <a:srgbClr val="80BB29"/>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11" name="Oval 129">
              <a:extLst>
                <a:ext uri="{FF2B5EF4-FFF2-40B4-BE49-F238E27FC236}">
                  <a16:creationId xmlns:a16="http://schemas.microsoft.com/office/drawing/2014/main" id="{99623D94-1575-4C47-898F-2F048D118BA3}"/>
                </a:ext>
              </a:extLst>
            </p:cNvPr>
            <p:cNvSpPr>
              <a:spLocks noChangeArrowheads="1"/>
            </p:cNvSpPr>
            <p:nvPr/>
          </p:nvSpPr>
          <p:spPr bwMode="auto">
            <a:xfrm flipH="1" flipV="1">
              <a:off x="7178383" y="3432175"/>
              <a:ext cx="68262" cy="65087"/>
            </a:xfrm>
            <a:prstGeom prst="ellipse">
              <a:avLst/>
            </a:prstGeom>
            <a:solidFill>
              <a:schemeClr val="accent2"/>
            </a:solidFill>
            <a:ln w="12700">
              <a:solidFill>
                <a:schemeClr val="tx1"/>
              </a:solidFill>
              <a:round/>
              <a:headEnd/>
              <a:tailEnd/>
            </a:ln>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12" name="Line 139">
              <a:extLst>
                <a:ext uri="{FF2B5EF4-FFF2-40B4-BE49-F238E27FC236}">
                  <a16:creationId xmlns:a16="http://schemas.microsoft.com/office/drawing/2014/main" id="{1A630182-72E3-4F7C-9D1C-BC0EBE6E62BC}"/>
                </a:ext>
              </a:extLst>
            </p:cNvPr>
            <p:cNvSpPr>
              <a:spLocks noChangeShapeType="1"/>
            </p:cNvSpPr>
            <p:nvPr/>
          </p:nvSpPr>
          <p:spPr bwMode="auto">
            <a:xfrm flipH="1">
              <a:off x="7243469" y="3246037"/>
              <a:ext cx="419351" cy="205187"/>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nvGrpSpPr>
          <p:cNvPr id="128" name="Group 127">
            <a:extLst>
              <a:ext uri="{FF2B5EF4-FFF2-40B4-BE49-F238E27FC236}">
                <a16:creationId xmlns:a16="http://schemas.microsoft.com/office/drawing/2014/main" id="{721A097E-0C7C-4625-99E0-809D05750691}"/>
              </a:ext>
            </a:extLst>
          </p:cNvPr>
          <p:cNvGrpSpPr/>
          <p:nvPr/>
        </p:nvGrpSpPr>
        <p:grpSpPr>
          <a:xfrm>
            <a:off x="6879036" y="1600201"/>
            <a:ext cx="3604808" cy="2914453"/>
            <a:chOff x="5392996" y="1559980"/>
            <a:chExt cx="3604808" cy="2914453"/>
          </a:xfrm>
        </p:grpSpPr>
        <p:sp>
          <p:nvSpPr>
            <p:cNvPr id="129" name="Rectangle 2">
              <a:extLst>
                <a:ext uri="{FF2B5EF4-FFF2-40B4-BE49-F238E27FC236}">
                  <a16:creationId xmlns:a16="http://schemas.microsoft.com/office/drawing/2014/main" id="{5D0BDFD9-F8F1-49AE-A0F9-2F8EF9316E36}"/>
                </a:ext>
              </a:extLst>
            </p:cNvPr>
            <p:cNvSpPr>
              <a:spLocks noChangeArrowheads="1"/>
            </p:cNvSpPr>
            <p:nvPr/>
          </p:nvSpPr>
          <p:spPr bwMode="auto">
            <a:xfrm>
              <a:off x="6114882" y="1559980"/>
              <a:ext cx="1574380" cy="393700"/>
            </a:xfrm>
            <a:prstGeom prst="rect">
              <a:avLst/>
            </a:prstGeom>
            <a:noFill/>
            <a:ln w="9525">
              <a:noFill/>
              <a:miter lim="800000"/>
              <a:headEnd/>
              <a:tailEnd/>
            </a:ln>
          </p:spPr>
          <p:txBody>
            <a:bodyPr wrap="none" anchor="ctr"/>
            <a:lstStyle/>
            <a:p>
              <a:pPr algn="ctr" fontAlgn="base">
                <a:spcBef>
                  <a:spcPct val="0"/>
                </a:spcBef>
                <a:spcAft>
                  <a:spcPct val="0"/>
                </a:spcAft>
                <a:defRPr/>
              </a:pPr>
              <a:r>
                <a:rPr lang="en-US" sz="1000">
                  <a:latin typeface="Arial" charset="0"/>
                  <a:ea typeface="ＭＳ Ｐゴシック"/>
                </a:rPr>
                <a:t>Independent Verification</a:t>
              </a:r>
            </a:p>
            <a:p>
              <a:pPr algn="ctr" fontAlgn="base">
                <a:spcBef>
                  <a:spcPct val="0"/>
                </a:spcBef>
                <a:spcAft>
                  <a:spcPct val="0"/>
                </a:spcAft>
                <a:defRPr/>
              </a:pPr>
              <a:r>
                <a:rPr lang="en-US" sz="1000">
                  <a:latin typeface="Arial" charset="0"/>
                  <a:ea typeface="ＭＳ Ｐゴシック"/>
                </a:rPr>
                <a:t> and Validation Facility</a:t>
              </a:r>
            </a:p>
            <a:p>
              <a:pPr algn="ctr" fontAlgn="base">
                <a:spcBef>
                  <a:spcPct val="0"/>
                </a:spcBef>
                <a:spcAft>
                  <a:spcPct val="0"/>
                </a:spcAft>
                <a:defRPr/>
              </a:pPr>
              <a:r>
                <a:rPr lang="en-US" sz="1000">
                  <a:latin typeface="Arial" charset="0"/>
                  <a:ea typeface="ＭＳ Ｐゴシック"/>
                </a:rPr>
                <a:t>Fairmont, WV</a:t>
              </a:r>
            </a:p>
          </p:txBody>
        </p:sp>
        <p:grpSp>
          <p:nvGrpSpPr>
            <p:cNvPr id="130" name="Group 129">
              <a:extLst>
                <a:ext uri="{FF2B5EF4-FFF2-40B4-BE49-F238E27FC236}">
                  <a16:creationId xmlns:a16="http://schemas.microsoft.com/office/drawing/2014/main" id="{88CDA0B4-2CCC-418A-BB5D-06C7BDAFAC7F}"/>
                </a:ext>
              </a:extLst>
            </p:cNvPr>
            <p:cNvGrpSpPr/>
            <p:nvPr/>
          </p:nvGrpSpPr>
          <p:grpSpPr>
            <a:xfrm>
              <a:off x="5392996" y="3226647"/>
              <a:ext cx="1601787" cy="1173163"/>
              <a:chOff x="5392817" y="3217862"/>
              <a:chExt cx="1601787" cy="1173163"/>
            </a:xfrm>
          </p:grpSpPr>
          <p:sp>
            <p:nvSpPr>
              <p:cNvPr id="139" name="Freeform 44">
                <a:extLst>
                  <a:ext uri="{FF2B5EF4-FFF2-40B4-BE49-F238E27FC236}">
                    <a16:creationId xmlns:a16="http://schemas.microsoft.com/office/drawing/2014/main" id="{64D0910E-1C41-48A9-B7C6-0981763B5BBE}"/>
                  </a:ext>
                </a:extLst>
              </p:cNvPr>
              <p:cNvSpPr>
                <a:spLocks/>
              </p:cNvSpPr>
              <p:nvPr/>
            </p:nvSpPr>
            <p:spPr bwMode="auto">
              <a:xfrm>
                <a:off x="6153229" y="3965575"/>
                <a:ext cx="569913" cy="425450"/>
              </a:xfrm>
              <a:custGeom>
                <a:avLst/>
                <a:gdLst/>
                <a:ahLst/>
                <a:cxnLst>
                  <a:cxn ang="0">
                    <a:pos x="20" y="39"/>
                  </a:cxn>
                  <a:cxn ang="0">
                    <a:pos x="0" y="78"/>
                  </a:cxn>
                  <a:cxn ang="0">
                    <a:pos x="0" y="97"/>
                  </a:cxn>
                  <a:cxn ang="0">
                    <a:pos x="20" y="97"/>
                  </a:cxn>
                  <a:cxn ang="0">
                    <a:pos x="39" y="97"/>
                  </a:cxn>
                  <a:cxn ang="0">
                    <a:pos x="58" y="117"/>
                  </a:cxn>
                  <a:cxn ang="0">
                    <a:pos x="78" y="156"/>
                  </a:cxn>
                  <a:cxn ang="0">
                    <a:pos x="97" y="176"/>
                  </a:cxn>
                  <a:cxn ang="0">
                    <a:pos x="136" y="195"/>
                  </a:cxn>
                  <a:cxn ang="0">
                    <a:pos x="156" y="215"/>
                  </a:cxn>
                  <a:cxn ang="0">
                    <a:pos x="175" y="234"/>
                  </a:cxn>
                  <a:cxn ang="0">
                    <a:pos x="195" y="273"/>
                  </a:cxn>
                  <a:cxn ang="0">
                    <a:pos x="214" y="312"/>
                  </a:cxn>
                  <a:cxn ang="0">
                    <a:pos x="214" y="332"/>
                  </a:cxn>
                  <a:cxn ang="0">
                    <a:pos x="234" y="332"/>
                  </a:cxn>
                  <a:cxn ang="0">
                    <a:pos x="253" y="312"/>
                  </a:cxn>
                  <a:cxn ang="0">
                    <a:pos x="253" y="293"/>
                  </a:cxn>
                  <a:cxn ang="0">
                    <a:pos x="234" y="293"/>
                  </a:cxn>
                  <a:cxn ang="0">
                    <a:pos x="234" y="273"/>
                  </a:cxn>
                  <a:cxn ang="0">
                    <a:pos x="253" y="273"/>
                  </a:cxn>
                  <a:cxn ang="0">
                    <a:pos x="273" y="273"/>
                  </a:cxn>
                  <a:cxn ang="0">
                    <a:pos x="292" y="254"/>
                  </a:cxn>
                  <a:cxn ang="0">
                    <a:pos x="311" y="254"/>
                  </a:cxn>
                  <a:cxn ang="0">
                    <a:pos x="311" y="234"/>
                  </a:cxn>
                  <a:cxn ang="0">
                    <a:pos x="331" y="234"/>
                  </a:cxn>
                  <a:cxn ang="0">
                    <a:pos x="331" y="215"/>
                  </a:cxn>
                  <a:cxn ang="0">
                    <a:pos x="350" y="215"/>
                  </a:cxn>
                  <a:cxn ang="0">
                    <a:pos x="350" y="195"/>
                  </a:cxn>
                  <a:cxn ang="0">
                    <a:pos x="370" y="176"/>
                  </a:cxn>
                  <a:cxn ang="0">
                    <a:pos x="370" y="156"/>
                  </a:cxn>
                  <a:cxn ang="0">
                    <a:pos x="370" y="176"/>
                  </a:cxn>
                  <a:cxn ang="0">
                    <a:pos x="370" y="156"/>
                  </a:cxn>
                  <a:cxn ang="0">
                    <a:pos x="389" y="117"/>
                  </a:cxn>
                  <a:cxn ang="0">
                    <a:pos x="409" y="97"/>
                  </a:cxn>
                  <a:cxn ang="0">
                    <a:pos x="273" y="0"/>
                  </a:cxn>
                  <a:cxn ang="0">
                    <a:pos x="58" y="19"/>
                  </a:cxn>
                  <a:cxn ang="0">
                    <a:pos x="39" y="39"/>
                  </a:cxn>
                  <a:cxn ang="0">
                    <a:pos x="20" y="39"/>
                  </a:cxn>
                </a:cxnLst>
                <a:rect l="0" t="0" r="r" b="b"/>
                <a:pathLst>
                  <a:path w="409" h="332">
                    <a:moveTo>
                      <a:pt x="20" y="39"/>
                    </a:moveTo>
                    <a:lnTo>
                      <a:pt x="0" y="78"/>
                    </a:lnTo>
                    <a:lnTo>
                      <a:pt x="0" y="97"/>
                    </a:lnTo>
                    <a:lnTo>
                      <a:pt x="20" y="97"/>
                    </a:lnTo>
                    <a:lnTo>
                      <a:pt x="39" y="97"/>
                    </a:lnTo>
                    <a:lnTo>
                      <a:pt x="58" y="117"/>
                    </a:lnTo>
                    <a:lnTo>
                      <a:pt x="78" y="156"/>
                    </a:lnTo>
                    <a:lnTo>
                      <a:pt x="97" y="176"/>
                    </a:lnTo>
                    <a:lnTo>
                      <a:pt x="136" y="195"/>
                    </a:lnTo>
                    <a:lnTo>
                      <a:pt x="156" y="215"/>
                    </a:lnTo>
                    <a:lnTo>
                      <a:pt x="175" y="234"/>
                    </a:lnTo>
                    <a:lnTo>
                      <a:pt x="195" y="273"/>
                    </a:lnTo>
                    <a:lnTo>
                      <a:pt x="214" y="312"/>
                    </a:lnTo>
                    <a:lnTo>
                      <a:pt x="214" y="332"/>
                    </a:lnTo>
                    <a:lnTo>
                      <a:pt x="234" y="332"/>
                    </a:lnTo>
                    <a:lnTo>
                      <a:pt x="253" y="312"/>
                    </a:lnTo>
                    <a:lnTo>
                      <a:pt x="253" y="293"/>
                    </a:lnTo>
                    <a:lnTo>
                      <a:pt x="234" y="293"/>
                    </a:lnTo>
                    <a:lnTo>
                      <a:pt x="234" y="273"/>
                    </a:lnTo>
                    <a:lnTo>
                      <a:pt x="253" y="273"/>
                    </a:lnTo>
                    <a:lnTo>
                      <a:pt x="273" y="273"/>
                    </a:lnTo>
                    <a:lnTo>
                      <a:pt x="292" y="254"/>
                    </a:lnTo>
                    <a:lnTo>
                      <a:pt x="311" y="254"/>
                    </a:lnTo>
                    <a:lnTo>
                      <a:pt x="311" y="234"/>
                    </a:lnTo>
                    <a:lnTo>
                      <a:pt x="331" y="234"/>
                    </a:lnTo>
                    <a:lnTo>
                      <a:pt x="331" y="215"/>
                    </a:lnTo>
                    <a:lnTo>
                      <a:pt x="350" y="215"/>
                    </a:lnTo>
                    <a:lnTo>
                      <a:pt x="350" y="195"/>
                    </a:lnTo>
                    <a:lnTo>
                      <a:pt x="370" y="176"/>
                    </a:lnTo>
                    <a:lnTo>
                      <a:pt x="370" y="156"/>
                    </a:lnTo>
                    <a:lnTo>
                      <a:pt x="370" y="176"/>
                    </a:lnTo>
                    <a:lnTo>
                      <a:pt x="370" y="156"/>
                    </a:lnTo>
                    <a:lnTo>
                      <a:pt x="389" y="117"/>
                    </a:lnTo>
                    <a:lnTo>
                      <a:pt x="409" y="97"/>
                    </a:lnTo>
                    <a:lnTo>
                      <a:pt x="273" y="0"/>
                    </a:lnTo>
                    <a:lnTo>
                      <a:pt x="58" y="19"/>
                    </a:lnTo>
                    <a:lnTo>
                      <a:pt x="39" y="39"/>
                    </a:lnTo>
                    <a:lnTo>
                      <a:pt x="20" y="39"/>
                    </a:lnTo>
                  </a:path>
                </a:pathLst>
              </a:custGeom>
              <a:solidFill>
                <a:srgbClr val="6392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40" name="Freeform 50">
                <a:extLst>
                  <a:ext uri="{FF2B5EF4-FFF2-40B4-BE49-F238E27FC236}">
                    <a16:creationId xmlns:a16="http://schemas.microsoft.com/office/drawing/2014/main" id="{4754BEAD-AE8C-4239-AAF1-3824534F30ED}"/>
                  </a:ext>
                </a:extLst>
              </p:cNvPr>
              <p:cNvSpPr>
                <a:spLocks/>
              </p:cNvSpPr>
              <p:nvPr/>
            </p:nvSpPr>
            <p:spPr bwMode="auto">
              <a:xfrm>
                <a:off x="5392817" y="3490912"/>
                <a:ext cx="841375" cy="425450"/>
              </a:xfrm>
              <a:custGeom>
                <a:avLst/>
                <a:gdLst/>
                <a:ahLst/>
                <a:cxnLst>
                  <a:cxn ang="0">
                    <a:pos x="370" y="0"/>
                  </a:cxn>
                  <a:cxn ang="0">
                    <a:pos x="370" y="20"/>
                  </a:cxn>
                  <a:cxn ang="0">
                    <a:pos x="351" y="39"/>
                  </a:cxn>
                  <a:cxn ang="0">
                    <a:pos x="331" y="39"/>
                  </a:cxn>
                  <a:cxn ang="0">
                    <a:pos x="312" y="59"/>
                  </a:cxn>
                  <a:cxn ang="0">
                    <a:pos x="312" y="78"/>
                  </a:cxn>
                  <a:cxn ang="0">
                    <a:pos x="292" y="78"/>
                  </a:cxn>
                  <a:cxn ang="0">
                    <a:pos x="292" y="98"/>
                  </a:cxn>
                  <a:cxn ang="0">
                    <a:pos x="292" y="117"/>
                  </a:cxn>
                  <a:cxn ang="0">
                    <a:pos x="273" y="137"/>
                  </a:cxn>
                  <a:cxn ang="0">
                    <a:pos x="253" y="137"/>
                  </a:cxn>
                  <a:cxn ang="0">
                    <a:pos x="253" y="117"/>
                  </a:cxn>
                  <a:cxn ang="0">
                    <a:pos x="234" y="137"/>
                  </a:cxn>
                  <a:cxn ang="0">
                    <a:pos x="234" y="156"/>
                  </a:cxn>
                  <a:cxn ang="0">
                    <a:pos x="234" y="137"/>
                  </a:cxn>
                  <a:cxn ang="0">
                    <a:pos x="214" y="137"/>
                  </a:cxn>
                  <a:cxn ang="0">
                    <a:pos x="195" y="156"/>
                  </a:cxn>
                  <a:cxn ang="0">
                    <a:pos x="175" y="156"/>
                  </a:cxn>
                  <a:cxn ang="0">
                    <a:pos x="156" y="156"/>
                  </a:cxn>
                  <a:cxn ang="0">
                    <a:pos x="136" y="156"/>
                  </a:cxn>
                  <a:cxn ang="0">
                    <a:pos x="117" y="176"/>
                  </a:cxn>
                  <a:cxn ang="0">
                    <a:pos x="117" y="195"/>
                  </a:cxn>
                  <a:cxn ang="0">
                    <a:pos x="98" y="215"/>
                  </a:cxn>
                  <a:cxn ang="0">
                    <a:pos x="78" y="215"/>
                  </a:cxn>
                  <a:cxn ang="0">
                    <a:pos x="98" y="234"/>
                  </a:cxn>
                  <a:cxn ang="0">
                    <a:pos x="98" y="254"/>
                  </a:cxn>
                  <a:cxn ang="0">
                    <a:pos x="78" y="254"/>
                  </a:cxn>
                  <a:cxn ang="0">
                    <a:pos x="78" y="234"/>
                  </a:cxn>
                  <a:cxn ang="0">
                    <a:pos x="59" y="234"/>
                  </a:cxn>
                  <a:cxn ang="0">
                    <a:pos x="39" y="254"/>
                  </a:cxn>
                  <a:cxn ang="0">
                    <a:pos x="39" y="273"/>
                  </a:cxn>
                  <a:cxn ang="0">
                    <a:pos x="39" y="293"/>
                  </a:cxn>
                  <a:cxn ang="0">
                    <a:pos x="20" y="312"/>
                  </a:cxn>
                  <a:cxn ang="0">
                    <a:pos x="0" y="312"/>
                  </a:cxn>
                  <a:cxn ang="0">
                    <a:pos x="0" y="332"/>
                  </a:cxn>
                  <a:cxn ang="0">
                    <a:pos x="0" y="312"/>
                  </a:cxn>
                  <a:cxn ang="0">
                    <a:pos x="117" y="312"/>
                  </a:cxn>
                  <a:cxn ang="0">
                    <a:pos x="117" y="293"/>
                  </a:cxn>
                  <a:cxn ang="0">
                    <a:pos x="487" y="254"/>
                  </a:cxn>
                  <a:cxn ang="0">
                    <a:pos x="506" y="234"/>
                  </a:cxn>
                  <a:cxn ang="0">
                    <a:pos x="526" y="234"/>
                  </a:cxn>
                  <a:cxn ang="0">
                    <a:pos x="526" y="215"/>
                  </a:cxn>
                  <a:cxn ang="0">
                    <a:pos x="545" y="215"/>
                  </a:cxn>
                  <a:cxn ang="0">
                    <a:pos x="565" y="176"/>
                  </a:cxn>
                  <a:cxn ang="0">
                    <a:pos x="584" y="156"/>
                  </a:cxn>
                  <a:cxn ang="0">
                    <a:pos x="603" y="137"/>
                  </a:cxn>
                  <a:cxn ang="0">
                    <a:pos x="584" y="117"/>
                  </a:cxn>
                  <a:cxn ang="0">
                    <a:pos x="565" y="98"/>
                  </a:cxn>
                  <a:cxn ang="0">
                    <a:pos x="545" y="78"/>
                  </a:cxn>
                  <a:cxn ang="0">
                    <a:pos x="545" y="59"/>
                  </a:cxn>
                  <a:cxn ang="0">
                    <a:pos x="545" y="39"/>
                  </a:cxn>
                  <a:cxn ang="0">
                    <a:pos x="526" y="39"/>
                  </a:cxn>
                  <a:cxn ang="0">
                    <a:pos x="526" y="20"/>
                  </a:cxn>
                  <a:cxn ang="0">
                    <a:pos x="506" y="20"/>
                  </a:cxn>
                  <a:cxn ang="0">
                    <a:pos x="487" y="39"/>
                  </a:cxn>
                  <a:cxn ang="0">
                    <a:pos x="448" y="39"/>
                  </a:cxn>
                  <a:cxn ang="0">
                    <a:pos x="428" y="20"/>
                  </a:cxn>
                  <a:cxn ang="0">
                    <a:pos x="409" y="20"/>
                  </a:cxn>
                  <a:cxn ang="0">
                    <a:pos x="389" y="0"/>
                  </a:cxn>
                  <a:cxn ang="0">
                    <a:pos x="370" y="0"/>
                  </a:cxn>
                </a:cxnLst>
                <a:rect l="0" t="0" r="r" b="b"/>
                <a:pathLst>
                  <a:path w="603" h="332">
                    <a:moveTo>
                      <a:pt x="370" y="0"/>
                    </a:moveTo>
                    <a:lnTo>
                      <a:pt x="370" y="20"/>
                    </a:lnTo>
                    <a:lnTo>
                      <a:pt x="351" y="39"/>
                    </a:lnTo>
                    <a:lnTo>
                      <a:pt x="331" y="39"/>
                    </a:lnTo>
                    <a:lnTo>
                      <a:pt x="312" y="59"/>
                    </a:lnTo>
                    <a:lnTo>
                      <a:pt x="312" y="78"/>
                    </a:lnTo>
                    <a:lnTo>
                      <a:pt x="292" y="78"/>
                    </a:lnTo>
                    <a:lnTo>
                      <a:pt x="292" y="98"/>
                    </a:lnTo>
                    <a:lnTo>
                      <a:pt x="292" y="117"/>
                    </a:lnTo>
                    <a:lnTo>
                      <a:pt x="273" y="137"/>
                    </a:lnTo>
                    <a:lnTo>
                      <a:pt x="253" y="137"/>
                    </a:lnTo>
                    <a:lnTo>
                      <a:pt x="253" y="117"/>
                    </a:lnTo>
                    <a:lnTo>
                      <a:pt x="234" y="137"/>
                    </a:lnTo>
                    <a:lnTo>
                      <a:pt x="234" y="156"/>
                    </a:lnTo>
                    <a:lnTo>
                      <a:pt x="234" y="137"/>
                    </a:lnTo>
                    <a:lnTo>
                      <a:pt x="214" y="137"/>
                    </a:lnTo>
                    <a:lnTo>
                      <a:pt x="195" y="156"/>
                    </a:lnTo>
                    <a:lnTo>
                      <a:pt x="175" y="156"/>
                    </a:lnTo>
                    <a:lnTo>
                      <a:pt x="156" y="156"/>
                    </a:lnTo>
                    <a:lnTo>
                      <a:pt x="136" y="156"/>
                    </a:lnTo>
                    <a:lnTo>
                      <a:pt x="117" y="176"/>
                    </a:lnTo>
                    <a:lnTo>
                      <a:pt x="117" y="195"/>
                    </a:lnTo>
                    <a:lnTo>
                      <a:pt x="98" y="215"/>
                    </a:lnTo>
                    <a:lnTo>
                      <a:pt x="78" y="215"/>
                    </a:lnTo>
                    <a:lnTo>
                      <a:pt x="98" y="234"/>
                    </a:lnTo>
                    <a:lnTo>
                      <a:pt x="98" y="254"/>
                    </a:lnTo>
                    <a:lnTo>
                      <a:pt x="78" y="254"/>
                    </a:lnTo>
                    <a:lnTo>
                      <a:pt x="78" y="234"/>
                    </a:lnTo>
                    <a:lnTo>
                      <a:pt x="59" y="234"/>
                    </a:lnTo>
                    <a:lnTo>
                      <a:pt x="39" y="254"/>
                    </a:lnTo>
                    <a:lnTo>
                      <a:pt x="39" y="273"/>
                    </a:lnTo>
                    <a:lnTo>
                      <a:pt x="39" y="293"/>
                    </a:lnTo>
                    <a:lnTo>
                      <a:pt x="20" y="312"/>
                    </a:lnTo>
                    <a:lnTo>
                      <a:pt x="0" y="312"/>
                    </a:lnTo>
                    <a:lnTo>
                      <a:pt x="0" y="332"/>
                    </a:lnTo>
                    <a:lnTo>
                      <a:pt x="0" y="312"/>
                    </a:lnTo>
                    <a:lnTo>
                      <a:pt x="117" y="312"/>
                    </a:lnTo>
                    <a:lnTo>
                      <a:pt x="117" y="293"/>
                    </a:lnTo>
                    <a:lnTo>
                      <a:pt x="487" y="254"/>
                    </a:lnTo>
                    <a:lnTo>
                      <a:pt x="506" y="234"/>
                    </a:lnTo>
                    <a:lnTo>
                      <a:pt x="526" y="234"/>
                    </a:lnTo>
                    <a:lnTo>
                      <a:pt x="526" y="215"/>
                    </a:lnTo>
                    <a:lnTo>
                      <a:pt x="545" y="215"/>
                    </a:lnTo>
                    <a:lnTo>
                      <a:pt x="565" y="176"/>
                    </a:lnTo>
                    <a:lnTo>
                      <a:pt x="584" y="156"/>
                    </a:lnTo>
                    <a:lnTo>
                      <a:pt x="603" y="137"/>
                    </a:lnTo>
                    <a:lnTo>
                      <a:pt x="584" y="117"/>
                    </a:lnTo>
                    <a:lnTo>
                      <a:pt x="565" y="98"/>
                    </a:lnTo>
                    <a:lnTo>
                      <a:pt x="545" y="78"/>
                    </a:lnTo>
                    <a:lnTo>
                      <a:pt x="545" y="59"/>
                    </a:lnTo>
                    <a:lnTo>
                      <a:pt x="545" y="39"/>
                    </a:lnTo>
                    <a:lnTo>
                      <a:pt x="526" y="39"/>
                    </a:lnTo>
                    <a:lnTo>
                      <a:pt x="526" y="20"/>
                    </a:lnTo>
                    <a:lnTo>
                      <a:pt x="506" y="20"/>
                    </a:lnTo>
                    <a:lnTo>
                      <a:pt x="487" y="39"/>
                    </a:lnTo>
                    <a:lnTo>
                      <a:pt x="448" y="39"/>
                    </a:lnTo>
                    <a:lnTo>
                      <a:pt x="428" y="20"/>
                    </a:lnTo>
                    <a:lnTo>
                      <a:pt x="409" y="20"/>
                    </a:lnTo>
                    <a:lnTo>
                      <a:pt x="389" y="0"/>
                    </a:lnTo>
                    <a:lnTo>
                      <a:pt x="370" y="0"/>
                    </a:lnTo>
                  </a:path>
                </a:pathLst>
              </a:custGeom>
              <a:solidFill>
                <a:srgbClr val="6392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41" name="Freeform 52">
                <a:extLst>
                  <a:ext uri="{FF2B5EF4-FFF2-40B4-BE49-F238E27FC236}">
                    <a16:creationId xmlns:a16="http://schemas.microsoft.com/office/drawing/2014/main" id="{42239F29-097B-48CB-A071-BD2F39F1104A}"/>
                  </a:ext>
                </a:extLst>
              </p:cNvPr>
              <p:cNvSpPr>
                <a:spLocks/>
              </p:cNvSpPr>
              <p:nvPr/>
            </p:nvSpPr>
            <p:spPr bwMode="auto">
              <a:xfrm>
                <a:off x="6043692" y="3667125"/>
                <a:ext cx="950912" cy="422275"/>
              </a:xfrm>
              <a:custGeom>
                <a:avLst/>
                <a:gdLst/>
                <a:ahLst/>
                <a:cxnLst>
                  <a:cxn ang="0">
                    <a:pos x="351" y="234"/>
                  </a:cxn>
                  <a:cxn ang="0">
                    <a:pos x="117" y="273"/>
                  </a:cxn>
                  <a:cxn ang="0">
                    <a:pos x="0" y="292"/>
                  </a:cxn>
                  <a:cxn ang="0">
                    <a:pos x="20" y="273"/>
                  </a:cxn>
                  <a:cxn ang="0">
                    <a:pos x="20" y="234"/>
                  </a:cxn>
                  <a:cxn ang="0">
                    <a:pos x="59" y="214"/>
                  </a:cxn>
                  <a:cxn ang="0">
                    <a:pos x="98" y="195"/>
                  </a:cxn>
                  <a:cxn ang="0">
                    <a:pos x="117" y="175"/>
                  </a:cxn>
                  <a:cxn ang="0">
                    <a:pos x="136" y="156"/>
                  </a:cxn>
                  <a:cxn ang="0">
                    <a:pos x="156" y="136"/>
                  </a:cxn>
                  <a:cxn ang="0">
                    <a:pos x="175" y="97"/>
                  </a:cxn>
                  <a:cxn ang="0">
                    <a:pos x="584" y="19"/>
                  </a:cxn>
                  <a:cxn ang="0">
                    <a:pos x="642" y="39"/>
                  </a:cxn>
                  <a:cxn ang="0">
                    <a:pos x="642" y="39"/>
                  </a:cxn>
                  <a:cxn ang="0">
                    <a:pos x="642" y="39"/>
                  </a:cxn>
                  <a:cxn ang="0">
                    <a:pos x="604" y="78"/>
                  </a:cxn>
                  <a:cxn ang="0">
                    <a:pos x="565" y="58"/>
                  </a:cxn>
                  <a:cxn ang="0">
                    <a:pos x="584" y="78"/>
                  </a:cxn>
                  <a:cxn ang="0">
                    <a:pos x="623" y="78"/>
                  </a:cxn>
                  <a:cxn ang="0">
                    <a:pos x="642" y="58"/>
                  </a:cxn>
                  <a:cxn ang="0">
                    <a:pos x="662" y="97"/>
                  </a:cxn>
                  <a:cxn ang="0">
                    <a:pos x="681" y="78"/>
                  </a:cxn>
                  <a:cxn ang="0">
                    <a:pos x="662" y="117"/>
                  </a:cxn>
                  <a:cxn ang="0">
                    <a:pos x="642" y="136"/>
                  </a:cxn>
                  <a:cxn ang="0">
                    <a:pos x="623" y="117"/>
                  </a:cxn>
                  <a:cxn ang="0">
                    <a:pos x="604" y="136"/>
                  </a:cxn>
                  <a:cxn ang="0">
                    <a:pos x="604" y="156"/>
                  </a:cxn>
                  <a:cxn ang="0">
                    <a:pos x="623" y="175"/>
                  </a:cxn>
                  <a:cxn ang="0">
                    <a:pos x="584" y="175"/>
                  </a:cxn>
                  <a:cxn ang="0">
                    <a:pos x="623" y="175"/>
                  </a:cxn>
                  <a:cxn ang="0">
                    <a:pos x="642" y="195"/>
                  </a:cxn>
                  <a:cxn ang="0">
                    <a:pos x="604" y="214"/>
                  </a:cxn>
                  <a:cxn ang="0">
                    <a:pos x="565" y="253"/>
                  </a:cxn>
                  <a:cxn ang="0">
                    <a:pos x="526" y="292"/>
                  </a:cxn>
                  <a:cxn ang="0">
                    <a:pos x="487" y="331"/>
                  </a:cxn>
                </a:cxnLst>
                <a:rect l="0" t="0" r="r" b="b"/>
                <a:pathLst>
                  <a:path w="681" h="331">
                    <a:moveTo>
                      <a:pt x="487" y="331"/>
                    </a:moveTo>
                    <a:lnTo>
                      <a:pt x="351" y="234"/>
                    </a:lnTo>
                    <a:lnTo>
                      <a:pt x="136" y="253"/>
                    </a:lnTo>
                    <a:lnTo>
                      <a:pt x="117" y="273"/>
                    </a:lnTo>
                    <a:lnTo>
                      <a:pt x="98" y="273"/>
                    </a:lnTo>
                    <a:lnTo>
                      <a:pt x="0" y="292"/>
                    </a:lnTo>
                    <a:lnTo>
                      <a:pt x="0" y="273"/>
                    </a:lnTo>
                    <a:lnTo>
                      <a:pt x="20" y="273"/>
                    </a:lnTo>
                    <a:lnTo>
                      <a:pt x="20" y="253"/>
                    </a:lnTo>
                    <a:lnTo>
                      <a:pt x="20" y="234"/>
                    </a:lnTo>
                    <a:lnTo>
                      <a:pt x="39" y="234"/>
                    </a:lnTo>
                    <a:lnTo>
                      <a:pt x="59" y="214"/>
                    </a:lnTo>
                    <a:lnTo>
                      <a:pt x="78" y="195"/>
                    </a:lnTo>
                    <a:lnTo>
                      <a:pt x="98" y="195"/>
                    </a:lnTo>
                    <a:lnTo>
                      <a:pt x="98" y="175"/>
                    </a:lnTo>
                    <a:lnTo>
                      <a:pt x="117" y="175"/>
                    </a:lnTo>
                    <a:lnTo>
                      <a:pt x="117" y="156"/>
                    </a:lnTo>
                    <a:lnTo>
                      <a:pt x="136" y="156"/>
                    </a:lnTo>
                    <a:lnTo>
                      <a:pt x="156" y="156"/>
                    </a:lnTo>
                    <a:lnTo>
                      <a:pt x="156" y="136"/>
                    </a:lnTo>
                    <a:lnTo>
                      <a:pt x="175" y="117"/>
                    </a:lnTo>
                    <a:lnTo>
                      <a:pt x="175" y="97"/>
                    </a:lnTo>
                    <a:lnTo>
                      <a:pt x="565" y="19"/>
                    </a:lnTo>
                    <a:lnTo>
                      <a:pt x="584" y="19"/>
                    </a:lnTo>
                    <a:lnTo>
                      <a:pt x="642" y="0"/>
                    </a:lnTo>
                    <a:lnTo>
                      <a:pt x="642" y="39"/>
                    </a:lnTo>
                    <a:lnTo>
                      <a:pt x="662" y="39"/>
                    </a:lnTo>
                    <a:lnTo>
                      <a:pt x="642" y="39"/>
                    </a:lnTo>
                    <a:lnTo>
                      <a:pt x="623" y="39"/>
                    </a:lnTo>
                    <a:lnTo>
                      <a:pt x="642" y="39"/>
                    </a:lnTo>
                    <a:lnTo>
                      <a:pt x="623" y="58"/>
                    </a:lnTo>
                    <a:lnTo>
                      <a:pt x="604" y="78"/>
                    </a:lnTo>
                    <a:lnTo>
                      <a:pt x="584" y="58"/>
                    </a:lnTo>
                    <a:lnTo>
                      <a:pt x="565" y="58"/>
                    </a:lnTo>
                    <a:lnTo>
                      <a:pt x="584" y="58"/>
                    </a:lnTo>
                    <a:lnTo>
                      <a:pt x="584" y="78"/>
                    </a:lnTo>
                    <a:lnTo>
                      <a:pt x="584" y="97"/>
                    </a:lnTo>
                    <a:lnTo>
                      <a:pt x="623" y="78"/>
                    </a:lnTo>
                    <a:lnTo>
                      <a:pt x="642" y="78"/>
                    </a:lnTo>
                    <a:lnTo>
                      <a:pt x="642" y="58"/>
                    </a:lnTo>
                    <a:lnTo>
                      <a:pt x="642" y="78"/>
                    </a:lnTo>
                    <a:lnTo>
                      <a:pt x="662" y="97"/>
                    </a:lnTo>
                    <a:lnTo>
                      <a:pt x="662" y="78"/>
                    </a:lnTo>
                    <a:lnTo>
                      <a:pt x="681" y="78"/>
                    </a:lnTo>
                    <a:lnTo>
                      <a:pt x="662" y="97"/>
                    </a:lnTo>
                    <a:lnTo>
                      <a:pt x="662" y="117"/>
                    </a:lnTo>
                    <a:lnTo>
                      <a:pt x="662" y="136"/>
                    </a:lnTo>
                    <a:lnTo>
                      <a:pt x="642" y="136"/>
                    </a:lnTo>
                    <a:lnTo>
                      <a:pt x="623" y="136"/>
                    </a:lnTo>
                    <a:lnTo>
                      <a:pt x="623" y="117"/>
                    </a:lnTo>
                    <a:lnTo>
                      <a:pt x="604" y="117"/>
                    </a:lnTo>
                    <a:lnTo>
                      <a:pt x="604" y="136"/>
                    </a:lnTo>
                    <a:lnTo>
                      <a:pt x="565" y="136"/>
                    </a:lnTo>
                    <a:lnTo>
                      <a:pt x="604" y="156"/>
                    </a:lnTo>
                    <a:lnTo>
                      <a:pt x="623" y="156"/>
                    </a:lnTo>
                    <a:lnTo>
                      <a:pt x="623" y="175"/>
                    </a:lnTo>
                    <a:lnTo>
                      <a:pt x="604" y="175"/>
                    </a:lnTo>
                    <a:lnTo>
                      <a:pt x="584" y="175"/>
                    </a:lnTo>
                    <a:lnTo>
                      <a:pt x="604" y="195"/>
                    </a:lnTo>
                    <a:lnTo>
                      <a:pt x="623" y="175"/>
                    </a:lnTo>
                    <a:lnTo>
                      <a:pt x="642" y="175"/>
                    </a:lnTo>
                    <a:lnTo>
                      <a:pt x="642" y="195"/>
                    </a:lnTo>
                    <a:lnTo>
                      <a:pt x="623" y="195"/>
                    </a:lnTo>
                    <a:lnTo>
                      <a:pt x="604" y="214"/>
                    </a:lnTo>
                    <a:lnTo>
                      <a:pt x="584" y="234"/>
                    </a:lnTo>
                    <a:lnTo>
                      <a:pt x="565" y="253"/>
                    </a:lnTo>
                    <a:lnTo>
                      <a:pt x="545" y="253"/>
                    </a:lnTo>
                    <a:lnTo>
                      <a:pt x="526" y="292"/>
                    </a:lnTo>
                    <a:lnTo>
                      <a:pt x="526" y="312"/>
                    </a:lnTo>
                    <a:lnTo>
                      <a:pt x="487" y="331"/>
                    </a:lnTo>
                  </a:path>
                </a:pathLst>
              </a:custGeom>
              <a:solidFill>
                <a:srgbClr val="6392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42" name="Freeform 54">
                <a:extLst>
                  <a:ext uri="{FF2B5EF4-FFF2-40B4-BE49-F238E27FC236}">
                    <a16:creationId xmlns:a16="http://schemas.microsoft.com/office/drawing/2014/main" id="{0C85F410-C903-4E33-8F60-4B1620F1F1CC}"/>
                  </a:ext>
                </a:extLst>
              </p:cNvPr>
              <p:cNvSpPr>
                <a:spLocks/>
              </p:cNvSpPr>
              <p:nvPr/>
            </p:nvSpPr>
            <p:spPr bwMode="auto">
              <a:xfrm>
                <a:off x="6072267" y="3341687"/>
                <a:ext cx="866775" cy="474663"/>
              </a:xfrm>
              <a:custGeom>
                <a:avLst/>
                <a:gdLst/>
                <a:ahLst/>
                <a:cxnLst>
                  <a:cxn ang="0">
                    <a:pos x="97" y="273"/>
                  </a:cxn>
                  <a:cxn ang="0">
                    <a:pos x="58" y="332"/>
                  </a:cxn>
                  <a:cxn ang="0">
                    <a:pos x="39" y="351"/>
                  </a:cxn>
                  <a:cxn ang="0">
                    <a:pos x="155" y="351"/>
                  </a:cxn>
                  <a:cxn ang="0">
                    <a:pos x="564" y="273"/>
                  </a:cxn>
                  <a:cxn ang="0">
                    <a:pos x="622" y="234"/>
                  </a:cxn>
                  <a:cxn ang="0">
                    <a:pos x="584" y="234"/>
                  </a:cxn>
                  <a:cxn ang="0">
                    <a:pos x="545" y="215"/>
                  </a:cxn>
                  <a:cxn ang="0">
                    <a:pos x="506" y="195"/>
                  </a:cxn>
                  <a:cxn ang="0">
                    <a:pos x="564" y="215"/>
                  </a:cxn>
                  <a:cxn ang="0">
                    <a:pos x="584" y="195"/>
                  </a:cxn>
                  <a:cxn ang="0">
                    <a:pos x="564" y="176"/>
                  </a:cxn>
                  <a:cxn ang="0">
                    <a:pos x="564" y="156"/>
                  </a:cxn>
                  <a:cxn ang="0">
                    <a:pos x="525" y="137"/>
                  </a:cxn>
                  <a:cxn ang="0">
                    <a:pos x="486" y="117"/>
                  </a:cxn>
                  <a:cxn ang="0">
                    <a:pos x="506" y="117"/>
                  </a:cxn>
                  <a:cxn ang="0">
                    <a:pos x="564" y="156"/>
                  </a:cxn>
                  <a:cxn ang="0">
                    <a:pos x="564" y="117"/>
                  </a:cxn>
                  <a:cxn ang="0">
                    <a:pos x="525" y="117"/>
                  </a:cxn>
                  <a:cxn ang="0">
                    <a:pos x="486" y="98"/>
                  </a:cxn>
                  <a:cxn ang="0">
                    <a:pos x="486" y="59"/>
                  </a:cxn>
                  <a:cxn ang="0">
                    <a:pos x="467" y="20"/>
                  </a:cxn>
                  <a:cxn ang="0">
                    <a:pos x="408" y="20"/>
                  </a:cxn>
                  <a:cxn ang="0">
                    <a:pos x="369" y="0"/>
                  </a:cxn>
                  <a:cxn ang="0">
                    <a:pos x="369" y="39"/>
                  </a:cxn>
                  <a:cxn ang="0">
                    <a:pos x="331" y="78"/>
                  </a:cxn>
                  <a:cxn ang="0">
                    <a:pos x="311" y="117"/>
                  </a:cxn>
                  <a:cxn ang="0">
                    <a:pos x="292" y="117"/>
                  </a:cxn>
                  <a:cxn ang="0">
                    <a:pos x="253" y="195"/>
                  </a:cxn>
                  <a:cxn ang="0">
                    <a:pos x="253" y="234"/>
                  </a:cxn>
                  <a:cxn ang="0">
                    <a:pos x="194" y="254"/>
                  </a:cxn>
                  <a:cxn ang="0">
                    <a:pos x="175" y="254"/>
                  </a:cxn>
                  <a:cxn ang="0">
                    <a:pos x="155" y="273"/>
                  </a:cxn>
                  <a:cxn ang="0">
                    <a:pos x="116" y="254"/>
                  </a:cxn>
                </a:cxnLst>
                <a:rect l="0" t="0" r="r" b="b"/>
                <a:pathLst>
                  <a:path w="622" h="371">
                    <a:moveTo>
                      <a:pt x="116" y="254"/>
                    </a:moveTo>
                    <a:lnTo>
                      <a:pt x="97" y="273"/>
                    </a:lnTo>
                    <a:lnTo>
                      <a:pt x="78" y="293"/>
                    </a:lnTo>
                    <a:lnTo>
                      <a:pt x="58" y="332"/>
                    </a:lnTo>
                    <a:lnTo>
                      <a:pt x="39" y="332"/>
                    </a:lnTo>
                    <a:lnTo>
                      <a:pt x="39" y="351"/>
                    </a:lnTo>
                    <a:lnTo>
                      <a:pt x="0" y="371"/>
                    </a:lnTo>
                    <a:lnTo>
                      <a:pt x="155" y="351"/>
                    </a:lnTo>
                    <a:lnTo>
                      <a:pt x="545" y="273"/>
                    </a:lnTo>
                    <a:lnTo>
                      <a:pt x="564" y="273"/>
                    </a:lnTo>
                    <a:lnTo>
                      <a:pt x="622" y="254"/>
                    </a:lnTo>
                    <a:lnTo>
                      <a:pt x="622" y="234"/>
                    </a:lnTo>
                    <a:lnTo>
                      <a:pt x="584" y="215"/>
                    </a:lnTo>
                    <a:lnTo>
                      <a:pt x="584" y="234"/>
                    </a:lnTo>
                    <a:lnTo>
                      <a:pt x="564" y="234"/>
                    </a:lnTo>
                    <a:lnTo>
                      <a:pt x="545" y="215"/>
                    </a:lnTo>
                    <a:lnTo>
                      <a:pt x="525" y="215"/>
                    </a:lnTo>
                    <a:lnTo>
                      <a:pt x="506" y="195"/>
                    </a:lnTo>
                    <a:lnTo>
                      <a:pt x="525" y="195"/>
                    </a:lnTo>
                    <a:lnTo>
                      <a:pt x="564" y="215"/>
                    </a:lnTo>
                    <a:lnTo>
                      <a:pt x="584" y="215"/>
                    </a:lnTo>
                    <a:lnTo>
                      <a:pt x="584" y="195"/>
                    </a:lnTo>
                    <a:lnTo>
                      <a:pt x="564" y="195"/>
                    </a:lnTo>
                    <a:lnTo>
                      <a:pt x="564" y="176"/>
                    </a:lnTo>
                    <a:lnTo>
                      <a:pt x="584" y="176"/>
                    </a:lnTo>
                    <a:lnTo>
                      <a:pt x="564" y="156"/>
                    </a:lnTo>
                    <a:lnTo>
                      <a:pt x="545" y="156"/>
                    </a:lnTo>
                    <a:lnTo>
                      <a:pt x="525" y="137"/>
                    </a:lnTo>
                    <a:lnTo>
                      <a:pt x="506" y="117"/>
                    </a:lnTo>
                    <a:lnTo>
                      <a:pt x="486" y="117"/>
                    </a:lnTo>
                    <a:lnTo>
                      <a:pt x="486" y="98"/>
                    </a:lnTo>
                    <a:lnTo>
                      <a:pt x="506" y="117"/>
                    </a:lnTo>
                    <a:lnTo>
                      <a:pt x="545" y="137"/>
                    </a:lnTo>
                    <a:lnTo>
                      <a:pt x="564" y="156"/>
                    </a:lnTo>
                    <a:lnTo>
                      <a:pt x="564" y="137"/>
                    </a:lnTo>
                    <a:lnTo>
                      <a:pt x="564" y="117"/>
                    </a:lnTo>
                    <a:lnTo>
                      <a:pt x="545" y="117"/>
                    </a:lnTo>
                    <a:lnTo>
                      <a:pt x="525" y="117"/>
                    </a:lnTo>
                    <a:lnTo>
                      <a:pt x="506" y="98"/>
                    </a:lnTo>
                    <a:lnTo>
                      <a:pt x="486" y="98"/>
                    </a:lnTo>
                    <a:lnTo>
                      <a:pt x="467" y="78"/>
                    </a:lnTo>
                    <a:lnTo>
                      <a:pt x="486" y="59"/>
                    </a:lnTo>
                    <a:lnTo>
                      <a:pt x="486" y="39"/>
                    </a:lnTo>
                    <a:lnTo>
                      <a:pt x="467" y="20"/>
                    </a:lnTo>
                    <a:lnTo>
                      <a:pt x="428" y="0"/>
                    </a:lnTo>
                    <a:lnTo>
                      <a:pt x="408" y="20"/>
                    </a:lnTo>
                    <a:lnTo>
                      <a:pt x="389" y="0"/>
                    </a:lnTo>
                    <a:lnTo>
                      <a:pt x="369" y="0"/>
                    </a:lnTo>
                    <a:lnTo>
                      <a:pt x="369" y="20"/>
                    </a:lnTo>
                    <a:lnTo>
                      <a:pt x="369" y="39"/>
                    </a:lnTo>
                    <a:lnTo>
                      <a:pt x="350" y="59"/>
                    </a:lnTo>
                    <a:lnTo>
                      <a:pt x="331" y="78"/>
                    </a:lnTo>
                    <a:lnTo>
                      <a:pt x="331" y="98"/>
                    </a:lnTo>
                    <a:lnTo>
                      <a:pt x="311" y="117"/>
                    </a:lnTo>
                    <a:lnTo>
                      <a:pt x="292" y="98"/>
                    </a:lnTo>
                    <a:lnTo>
                      <a:pt x="292" y="117"/>
                    </a:lnTo>
                    <a:lnTo>
                      <a:pt x="272" y="156"/>
                    </a:lnTo>
                    <a:lnTo>
                      <a:pt x="253" y="195"/>
                    </a:lnTo>
                    <a:lnTo>
                      <a:pt x="253" y="215"/>
                    </a:lnTo>
                    <a:lnTo>
                      <a:pt x="253" y="234"/>
                    </a:lnTo>
                    <a:lnTo>
                      <a:pt x="214" y="254"/>
                    </a:lnTo>
                    <a:lnTo>
                      <a:pt x="194" y="254"/>
                    </a:lnTo>
                    <a:lnTo>
                      <a:pt x="175" y="273"/>
                    </a:lnTo>
                    <a:lnTo>
                      <a:pt x="175" y="254"/>
                    </a:lnTo>
                    <a:lnTo>
                      <a:pt x="175" y="273"/>
                    </a:lnTo>
                    <a:lnTo>
                      <a:pt x="155" y="273"/>
                    </a:lnTo>
                    <a:lnTo>
                      <a:pt x="136" y="273"/>
                    </a:lnTo>
                    <a:lnTo>
                      <a:pt x="116" y="254"/>
                    </a:lnTo>
                  </a:path>
                </a:pathLst>
              </a:custGeom>
              <a:solidFill>
                <a:srgbClr val="6392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43" name="Freeform 86">
                <a:extLst>
                  <a:ext uri="{FF2B5EF4-FFF2-40B4-BE49-F238E27FC236}">
                    <a16:creationId xmlns:a16="http://schemas.microsoft.com/office/drawing/2014/main" id="{F2FAF58A-9B64-4FE3-94F4-2880A23124B2}"/>
                  </a:ext>
                </a:extLst>
              </p:cNvPr>
              <p:cNvSpPr>
                <a:spLocks/>
              </p:cNvSpPr>
              <p:nvPr/>
            </p:nvSpPr>
            <p:spPr bwMode="auto">
              <a:xfrm>
                <a:off x="6153229" y="3217862"/>
                <a:ext cx="515938" cy="547688"/>
              </a:xfrm>
              <a:custGeom>
                <a:avLst/>
                <a:gdLst/>
                <a:ahLst/>
                <a:cxnLst>
                  <a:cxn ang="0">
                    <a:pos x="0" y="429"/>
                  </a:cxn>
                  <a:cxn ang="0">
                    <a:pos x="20" y="390"/>
                  </a:cxn>
                  <a:cxn ang="0">
                    <a:pos x="39" y="370"/>
                  </a:cxn>
                  <a:cxn ang="0">
                    <a:pos x="58" y="351"/>
                  </a:cxn>
                  <a:cxn ang="0">
                    <a:pos x="39" y="331"/>
                  </a:cxn>
                  <a:cxn ang="0">
                    <a:pos x="20" y="312"/>
                  </a:cxn>
                  <a:cxn ang="0">
                    <a:pos x="0" y="292"/>
                  </a:cxn>
                  <a:cxn ang="0">
                    <a:pos x="0" y="273"/>
                  </a:cxn>
                  <a:cxn ang="0">
                    <a:pos x="0" y="253"/>
                  </a:cxn>
                  <a:cxn ang="0">
                    <a:pos x="20" y="253"/>
                  </a:cxn>
                  <a:cxn ang="0">
                    <a:pos x="20" y="234"/>
                  </a:cxn>
                  <a:cxn ang="0">
                    <a:pos x="39" y="234"/>
                  </a:cxn>
                  <a:cxn ang="0">
                    <a:pos x="39" y="214"/>
                  </a:cxn>
                  <a:cxn ang="0">
                    <a:pos x="39" y="195"/>
                  </a:cxn>
                  <a:cxn ang="0">
                    <a:pos x="58" y="195"/>
                  </a:cxn>
                  <a:cxn ang="0">
                    <a:pos x="58" y="175"/>
                  </a:cxn>
                  <a:cxn ang="0">
                    <a:pos x="78" y="156"/>
                  </a:cxn>
                  <a:cxn ang="0">
                    <a:pos x="97" y="136"/>
                  </a:cxn>
                  <a:cxn ang="0">
                    <a:pos x="117" y="117"/>
                  </a:cxn>
                  <a:cxn ang="0">
                    <a:pos x="117" y="97"/>
                  </a:cxn>
                  <a:cxn ang="0">
                    <a:pos x="117" y="78"/>
                  </a:cxn>
                  <a:cxn ang="0">
                    <a:pos x="117" y="58"/>
                  </a:cxn>
                  <a:cxn ang="0">
                    <a:pos x="117" y="19"/>
                  </a:cxn>
                  <a:cxn ang="0">
                    <a:pos x="117" y="0"/>
                  </a:cxn>
                  <a:cxn ang="0">
                    <a:pos x="136" y="0"/>
                  </a:cxn>
                  <a:cxn ang="0">
                    <a:pos x="136" y="97"/>
                  </a:cxn>
                  <a:cxn ang="0">
                    <a:pos x="234" y="78"/>
                  </a:cxn>
                  <a:cxn ang="0">
                    <a:pos x="234" y="136"/>
                  </a:cxn>
                  <a:cxn ang="0">
                    <a:pos x="253" y="117"/>
                  </a:cxn>
                  <a:cxn ang="0">
                    <a:pos x="253" y="97"/>
                  </a:cxn>
                  <a:cxn ang="0">
                    <a:pos x="273" y="97"/>
                  </a:cxn>
                  <a:cxn ang="0">
                    <a:pos x="273" y="78"/>
                  </a:cxn>
                  <a:cxn ang="0">
                    <a:pos x="292" y="97"/>
                  </a:cxn>
                  <a:cxn ang="0">
                    <a:pos x="311" y="78"/>
                  </a:cxn>
                  <a:cxn ang="0">
                    <a:pos x="331" y="78"/>
                  </a:cxn>
                  <a:cxn ang="0">
                    <a:pos x="350" y="78"/>
                  </a:cxn>
                  <a:cxn ang="0">
                    <a:pos x="370" y="97"/>
                  </a:cxn>
                  <a:cxn ang="0">
                    <a:pos x="350" y="117"/>
                  </a:cxn>
                  <a:cxn ang="0">
                    <a:pos x="331" y="97"/>
                  </a:cxn>
                  <a:cxn ang="0">
                    <a:pos x="311" y="97"/>
                  </a:cxn>
                  <a:cxn ang="0">
                    <a:pos x="311" y="117"/>
                  </a:cxn>
                  <a:cxn ang="0">
                    <a:pos x="311" y="136"/>
                  </a:cxn>
                  <a:cxn ang="0">
                    <a:pos x="292" y="156"/>
                  </a:cxn>
                  <a:cxn ang="0">
                    <a:pos x="273" y="175"/>
                  </a:cxn>
                  <a:cxn ang="0">
                    <a:pos x="273" y="195"/>
                  </a:cxn>
                  <a:cxn ang="0">
                    <a:pos x="253" y="214"/>
                  </a:cxn>
                  <a:cxn ang="0">
                    <a:pos x="234" y="195"/>
                  </a:cxn>
                  <a:cxn ang="0">
                    <a:pos x="234" y="214"/>
                  </a:cxn>
                  <a:cxn ang="0">
                    <a:pos x="214" y="253"/>
                  </a:cxn>
                  <a:cxn ang="0">
                    <a:pos x="195" y="292"/>
                  </a:cxn>
                  <a:cxn ang="0">
                    <a:pos x="195" y="312"/>
                  </a:cxn>
                  <a:cxn ang="0">
                    <a:pos x="195" y="331"/>
                  </a:cxn>
                  <a:cxn ang="0">
                    <a:pos x="156" y="351"/>
                  </a:cxn>
                  <a:cxn ang="0">
                    <a:pos x="136" y="351"/>
                  </a:cxn>
                  <a:cxn ang="0">
                    <a:pos x="117" y="370"/>
                  </a:cxn>
                  <a:cxn ang="0">
                    <a:pos x="117" y="351"/>
                  </a:cxn>
                  <a:cxn ang="0">
                    <a:pos x="117" y="370"/>
                  </a:cxn>
                  <a:cxn ang="0">
                    <a:pos x="97" y="370"/>
                  </a:cxn>
                  <a:cxn ang="0">
                    <a:pos x="78" y="370"/>
                  </a:cxn>
                  <a:cxn ang="0">
                    <a:pos x="58" y="351"/>
                  </a:cxn>
                  <a:cxn ang="0">
                    <a:pos x="39" y="370"/>
                  </a:cxn>
                  <a:cxn ang="0">
                    <a:pos x="20" y="390"/>
                  </a:cxn>
                  <a:cxn ang="0">
                    <a:pos x="0" y="429"/>
                  </a:cxn>
                </a:cxnLst>
                <a:rect l="0" t="0" r="r" b="b"/>
                <a:pathLst>
                  <a:path w="370" h="429">
                    <a:moveTo>
                      <a:pt x="0" y="429"/>
                    </a:moveTo>
                    <a:lnTo>
                      <a:pt x="20" y="390"/>
                    </a:lnTo>
                    <a:lnTo>
                      <a:pt x="39" y="370"/>
                    </a:lnTo>
                    <a:lnTo>
                      <a:pt x="58" y="351"/>
                    </a:lnTo>
                    <a:lnTo>
                      <a:pt x="39" y="331"/>
                    </a:lnTo>
                    <a:lnTo>
                      <a:pt x="20" y="312"/>
                    </a:lnTo>
                    <a:lnTo>
                      <a:pt x="0" y="292"/>
                    </a:lnTo>
                    <a:lnTo>
                      <a:pt x="0" y="273"/>
                    </a:lnTo>
                    <a:lnTo>
                      <a:pt x="0" y="253"/>
                    </a:lnTo>
                    <a:lnTo>
                      <a:pt x="20" y="253"/>
                    </a:lnTo>
                    <a:lnTo>
                      <a:pt x="20" y="234"/>
                    </a:lnTo>
                    <a:lnTo>
                      <a:pt x="39" y="234"/>
                    </a:lnTo>
                    <a:lnTo>
                      <a:pt x="39" y="214"/>
                    </a:lnTo>
                    <a:lnTo>
                      <a:pt x="39" y="195"/>
                    </a:lnTo>
                    <a:lnTo>
                      <a:pt x="58" y="195"/>
                    </a:lnTo>
                    <a:lnTo>
                      <a:pt x="58" y="175"/>
                    </a:lnTo>
                    <a:lnTo>
                      <a:pt x="78" y="156"/>
                    </a:lnTo>
                    <a:lnTo>
                      <a:pt x="97" y="136"/>
                    </a:lnTo>
                    <a:lnTo>
                      <a:pt x="117" y="117"/>
                    </a:lnTo>
                    <a:lnTo>
                      <a:pt x="117" y="97"/>
                    </a:lnTo>
                    <a:lnTo>
                      <a:pt x="117" y="78"/>
                    </a:lnTo>
                    <a:lnTo>
                      <a:pt x="117" y="58"/>
                    </a:lnTo>
                    <a:lnTo>
                      <a:pt x="117" y="19"/>
                    </a:lnTo>
                    <a:lnTo>
                      <a:pt x="117" y="0"/>
                    </a:lnTo>
                    <a:lnTo>
                      <a:pt x="136" y="0"/>
                    </a:lnTo>
                    <a:lnTo>
                      <a:pt x="136" y="97"/>
                    </a:lnTo>
                    <a:lnTo>
                      <a:pt x="234" y="78"/>
                    </a:lnTo>
                    <a:lnTo>
                      <a:pt x="234" y="136"/>
                    </a:lnTo>
                    <a:lnTo>
                      <a:pt x="253" y="117"/>
                    </a:lnTo>
                    <a:lnTo>
                      <a:pt x="253" y="97"/>
                    </a:lnTo>
                    <a:lnTo>
                      <a:pt x="273" y="97"/>
                    </a:lnTo>
                    <a:lnTo>
                      <a:pt x="273" y="78"/>
                    </a:lnTo>
                    <a:lnTo>
                      <a:pt x="292" y="97"/>
                    </a:lnTo>
                    <a:lnTo>
                      <a:pt x="311" y="78"/>
                    </a:lnTo>
                    <a:lnTo>
                      <a:pt x="331" y="78"/>
                    </a:lnTo>
                    <a:lnTo>
                      <a:pt x="350" y="78"/>
                    </a:lnTo>
                    <a:lnTo>
                      <a:pt x="370" y="97"/>
                    </a:lnTo>
                    <a:lnTo>
                      <a:pt x="350" y="117"/>
                    </a:lnTo>
                    <a:lnTo>
                      <a:pt x="331" y="97"/>
                    </a:lnTo>
                    <a:lnTo>
                      <a:pt x="311" y="97"/>
                    </a:lnTo>
                    <a:lnTo>
                      <a:pt x="311" y="117"/>
                    </a:lnTo>
                    <a:lnTo>
                      <a:pt x="311" y="136"/>
                    </a:lnTo>
                    <a:lnTo>
                      <a:pt x="292" y="156"/>
                    </a:lnTo>
                    <a:lnTo>
                      <a:pt x="273" y="175"/>
                    </a:lnTo>
                    <a:lnTo>
                      <a:pt x="273" y="195"/>
                    </a:lnTo>
                    <a:lnTo>
                      <a:pt x="253" y="214"/>
                    </a:lnTo>
                    <a:lnTo>
                      <a:pt x="234" y="195"/>
                    </a:lnTo>
                    <a:lnTo>
                      <a:pt x="234" y="214"/>
                    </a:lnTo>
                    <a:lnTo>
                      <a:pt x="214" y="253"/>
                    </a:lnTo>
                    <a:lnTo>
                      <a:pt x="195" y="292"/>
                    </a:lnTo>
                    <a:lnTo>
                      <a:pt x="195" y="312"/>
                    </a:lnTo>
                    <a:lnTo>
                      <a:pt x="195" y="331"/>
                    </a:lnTo>
                    <a:lnTo>
                      <a:pt x="156" y="351"/>
                    </a:lnTo>
                    <a:lnTo>
                      <a:pt x="136" y="351"/>
                    </a:lnTo>
                    <a:lnTo>
                      <a:pt x="117" y="370"/>
                    </a:lnTo>
                    <a:lnTo>
                      <a:pt x="117" y="351"/>
                    </a:lnTo>
                    <a:lnTo>
                      <a:pt x="117" y="370"/>
                    </a:lnTo>
                    <a:lnTo>
                      <a:pt x="97" y="370"/>
                    </a:lnTo>
                    <a:lnTo>
                      <a:pt x="78" y="370"/>
                    </a:lnTo>
                    <a:lnTo>
                      <a:pt x="58" y="351"/>
                    </a:lnTo>
                    <a:lnTo>
                      <a:pt x="39" y="370"/>
                    </a:lnTo>
                    <a:lnTo>
                      <a:pt x="20" y="390"/>
                    </a:lnTo>
                    <a:lnTo>
                      <a:pt x="0" y="429"/>
                    </a:lnTo>
                  </a:path>
                </a:pathLst>
              </a:custGeom>
              <a:solidFill>
                <a:srgbClr val="639200"/>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131" name="Text Box 134">
              <a:extLst>
                <a:ext uri="{FF2B5EF4-FFF2-40B4-BE49-F238E27FC236}">
                  <a16:creationId xmlns:a16="http://schemas.microsoft.com/office/drawing/2014/main" id="{059D0971-FC63-42B7-B0B3-5A06EBD7A7C8}"/>
                </a:ext>
              </a:extLst>
            </p:cNvPr>
            <p:cNvSpPr txBox="1">
              <a:spLocks noChangeArrowheads="1"/>
            </p:cNvSpPr>
            <p:nvPr/>
          </p:nvSpPr>
          <p:spPr bwMode="auto">
            <a:xfrm>
              <a:off x="6851062" y="4074580"/>
              <a:ext cx="2146742" cy="399853"/>
            </a:xfrm>
            <a:prstGeom prst="rect">
              <a:avLst/>
            </a:prstGeom>
            <a:noFill/>
            <a:ln w="9525">
              <a:noFill/>
              <a:miter lim="800000"/>
              <a:headEnd type="none" w="sm" len="sm"/>
              <a:tailEnd type="none" w="sm" len="sm"/>
            </a:ln>
            <a:effectLst/>
          </p:spPr>
          <p:txBody>
            <a:bodyPr wrap="none">
              <a:spAutoFit/>
            </a:bodyPr>
            <a:lstStyle/>
            <a:p>
              <a:pPr algn="ctr" eaLnBrk="0" fontAlgn="base" hangingPunct="0">
                <a:lnSpc>
                  <a:spcPct val="90000"/>
                </a:lnSpc>
                <a:spcBef>
                  <a:spcPct val="0"/>
                </a:spcBef>
                <a:spcAft>
                  <a:spcPct val="0"/>
                </a:spcAft>
                <a:defRPr/>
              </a:pPr>
              <a:r>
                <a:rPr lang="en-US" sz="1100" b="1">
                  <a:ln w="3175">
                    <a:solidFill>
                      <a:prstClr val="black">
                        <a:alpha val="10000"/>
                      </a:prstClr>
                    </a:solidFill>
                  </a:ln>
                  <a:latin typeface="Arial Black"/>
                  <a:ea typeface="ＭＳ Ｐゴシック"/>
                  <a:cs typeface="Arial Black"/>
                </a:rPr>
                <a:t>Langley Research Center</a:t>
              </a:r>
            </a:p>
            <a:p>
              <a:pPr algn="ctr" eaLnBrk="0" fontAlgn="base" hangingPunct="0">
                <a:lnSpc>
                  <a:spcPct val="90000"/>
                </a:lnSpc>
                <a:spcBef>
                  <a:spcPct val="0"/>
                </a:spcBef>
                <a:spcAft>
                  <a:spcPct val="0"/>
                </a:spcAft>
                <a:defRPr/>
              </a:pPr>
              <a:r>
                <a:rPr lang="en-US" sz="1100">
                  <a:latin typeface="Arial" charset="0"/>
                  <a:ea typeface="ＭＳ Ｐゴシック"/>
                </a:rPr>
                <a:t>Hampton, VA</a:t>
              </a:r>
            </a:p>
          </p:txBody>
        </p:sp>
        <p:sp>
          <p:nvSpPr>
            <p:cNvPr id="132" name="Line 137">
              <a:extLst>
                <a:ext uri="{FF2B5EF4-FFF2-40B4-BE49-F238E27FC236}">
                  <a16:creationId xmlns:a16="http://schemas.microsoft.com/office/drawing/2014/main" id="{8884EE2E-ED1A-44FC-BBAA-97C0C9688367}"/>
                </a:ext>
              </a:extLst>
            </p:cNvPr>
            <p:cNvSpPr>
              <a:spLocks noChangeShapeType="1"/>
            </p:cNvSpPr>
            <p:nvPr/>
          </p:nvSpPr>
          <p:spPr bwMode="auto">
            <a:xfrm flipH="1" flipV="1">
              <a:off x="6885572" y="3659186"/>
              <a:ext cx="492539" cy="428094"/>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33" name="Oval 141">
              <a:extLst>
                <a:ext uri="{FF2B5EF4-FFF2-40B4-BE49-F238E27FC236}">
                  <a16:creationId xmlns:a16="http://schemas.microsoft.com/office/drawing/2014/main" id="{05E447D7-A384-4AB9-9CF1-7AE2305117A7}"/>
                </a:ext>
              </a:extLst>
            </p:cNvPr>
            <p:cNvSpPr>
              <a:spLocks noChangeArrowheads="1"/>
            </p:cNvSpPr>
            <p:nvPr/>
          </p:nvSpPr>
          <p:spPr bwMode="auto">
            <a:xfrm flipH="1" flipV="1">
              <a:off x="6820486" y="3602037"/>
              <a:ext cx="68263" cy="65088"/>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34" name="Text Box 160">
              <a:extLst>
                <a:ext uri="{FF2B5EF4-FFF2-40B4-BE49-F238E27FC236}">
                  <a16:creationId xmlns:a16="http://schemas.microsoft.com/office/drawing/2014/main" id="{BDDED51C-AA56-439B-A1DB-381678B1894E}"/>
                </a:ext>
              </a:extLst>
            </p:cNvPr>
            <p:cNvSpPr txBox="1">
              <a:spLocks noChangeArrowheads="1"/>
            </p:cNvSpPr>
            <p:nvPr/>
          </p:nvSpPr>
          <p:spPr bwMode="auto">
            <a:xfrm>
              <a:off x="7504393" y="3576495"/>
              <a:ext cx="1419855" cy="371897"/>
            </a:xfrm>
            <a:prstGeom prst="rect">
              <a:avLst/>
            </a:prstGeom>
            <a:noFill/>
            <a:ln w="9525">
              <a:noFill/>
              <a:miter lim="800000"/>
              <a:headEnd type="none" w="sm" len="sm"/>
              <a:tailEnd type="none" w="sm" len="sm"/>
            </a:ln>
            <a:effectLst/>
          </p:spPr>
          <p:txBody>
            <a:bodyPr wrap="none">
              <a:spAutoFit/>
            </a:bodyPr>
            <a:lstStyle/>
            <a:p>
              <a:pPr algn="ctr" eaLnBrk="0" fontAlgn="base" hangingPunct="0">
                <a:lnSpc>
                  <a:spcPct val="90000"/>
                </a:lnSpc>
                <a:spcBef>
                  <a:spcPct val="0"/>
                </a:spcBef>
                <a:spcAft>
                  <a:spcPct val="0"/>
                </a:spcAft>
                <a:defRPr/>
              </a:pPr>
              <a:r>
                <a:rPr lang="en-US" sz="1000">
                  <a:latin typeface="Arial" charset="0"/>
                  <a:ea typeface="ＭＳ Ｐゴシック"/>
                </a:rPr>
                <a:t>Wallops Flight Facility</a:t>
              </a:r>
            </a:p>
            <a:p>
              <a:pPr algn="ctr" eaLnBrk="0" fontAlgn="base" hangingPunct="0">
                <a:lnSpc>
                  <a:spcPct val="90000"/>
                </a:lnSpc>
                <a:spcBef>
                  <a:spcPct val="0"/>
                </a:spcBef>
                <a:spcAft>
                  <a:spcPct val="0"/>
                </a:spcAft>
                <a:defRPr/>
              </a:pPr>
              <a:r>
                <a:rPr lang="en-US" sz="1000">
                  <a:latin typeface="Arial" charset="0"/>
                  <a:ea typeface="ＭＳ Ｐゴシック"/>
                </a:rPr>
                <a:t>Wallops Island, VA</a:t>
              </a:r>
            </a:p>
          </p:txBody>
        </p:sp>
        <p:sp>
          <p:nvSpPr>
            <p:cNvPr id="135" name="Line 161">
              <a:extLst>
                <a:ext uri="{FF2B5EF4-FFF2-40B4-BE49-F238E27FC236}">
                  <a16:creationId xmlns:a16="http://schemas.microsoft.com/office/drawing/2014/main" id="{FC06F2AF-65F3-4992-AEFE-3D160B6E74F8}"/>
                </a:ext>
              </a:extLst>
            </p:cNvPr>
            <p:cNvSpPr>
              <a:spLocks noChangeShapeType="1"/>
            </p:cNvSpPr>
            <p:nvPr/>
          </p:nvSpPr>
          <p:spPr bwMode="auto">
            <a:xfrm flipH="1" flipV="1">
              <a:off x="6943135" y="3570285"/>
              <a:ext cx="593726" cy="129644"/>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36" name="Oval 162">
              <a:extLst>
                <a:ext uri="{FF2B5EF4-FFF2-40B4-BE49-F238E27FC236}">
                  <a16:creationId xmlns:a16="http://schemas.microsoft.com/office/drawing/2014/main" id="{C1519EB0-895E-42E3-9E47-123CA99C2652}"/>
                </a:ext>
              </a:extLst>
            </p:cNvPr>
            <p:cNvSpPr>
              <a:spLocks noChangeArrowheads="1"/>
            </p:cNvSpPr>
            <p:nvPr/>
          </p:nvSpPr>
          <p:spPr bwMode="auto">
            <a:xfrm flipH="1" flipV="1">
              <a:off x="6867404" y="3534710"/>
              <a:ext cx="68263" cy="65088"/>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37" name="Oval 163">
              <a:extLst>
                <a:ext uri="{FF2B5EF4-FFF2-40B4-BE49-F238E27FC236}">
                  <a16:creationId xmlns:a16="http://schemas.microsoft.com/office/drawing/2014/main" id="{039236A3-D4E1-4947-990E-8A6E6EADB984}"/>
                </a:ext>
              </a:extLst>
            </p:cNvPr>
            <p:cNvSpPr>
              <a:spLocks noChangeArrowheads="1"/>
            </p:cNvSpPr>
            <p:nvPr/>
          </p:nvSpPr>
          <p:spPr bwMode="auto">
            <a:xfrm flipH="1" flipV="1">
              <a:off x="6351880" y="3340862"/>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38" name="Line 164">
              <a:extLst>
                <a:ext uri="{FF2B5EF4-FFF2-40B4-BE49-F238E27FC236}">
                  <a16:creationId xmlns:a16="http://schemas.microsoft.com/office/drawing/2014/main" id="{762530D1-5378-4C21-AEC8-63F8B8D45522}"/>
                </a:ext>
              </a:extLst>
            </p:cNvPr>
            <p:cNvSpPr>
              <a:spLocks noChangeShapeType="1"/>
            </p:cNvSpPr>
            <p:nvPr/>
          </p:nvSpPr>
          <p:spPr bwMode="auto">
            <a:xfrm flipH="1">
              <a:off x="6396790" y="2007656"/>
              <a:ext cx="282822" cy="1324682"/>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grpSp>
      <p:grpSp>
        <p:nvGrpSpPr>
          <p:cNvPr id="144" name="Group 143">
            <a:extLst>
              <a:ext uri="{FF2B5EF4-FFF2-40B4-BE49-F238E27FC236}">
                <a16:creationId xmlns:a16="http://schemas.microsoft.com/office/drawing/2014/main" id="{64440124-9347-4EBF-A2C1-FCFD921A95F4}"/>
              </a:ext>
            </a:extLst>
          </p:cNvPr>
          <p:cNvGrpSpPr/>
          <p:nvPr/>
        </p:nvGrpSpPr>
        <p:grpSpPr>
          <a:xfrm>
            <a:off x="6099065" y="2992231"/>
            <a:ext cx="4206597" cy="3442187"/>
            <a:chOff x="4605417" y="2954337"/>
            <a:chExt cx="4206597" cy="3442187"/>
          </a:xfrm>
        </p:grpSpPr>
        <p:grpSp>
          <p:nvGrpSpPr>
            <p:cNvPr id="145" name="Group 144">
              <a:extLst>
                <a:ext uri="{FF2B5EF4-FFF2-40B4-BE49-F238E27FC236}">
                  <a16:creationId xmlns:a16="http://schemas.microsoft.com/office/drawing/2014/main" id="{0C7A224F-31F8-45B5-B343-DF5704143E16}"/>
                </a:ext>
              </a:extLst>
            </p:cNvPr>
            <p:cNvGrpSpPr/>
            <p:nvPr/>
          </p:nvGrpSpPr>
          <p:grpSpPr>
            <a:xfrm>
              <a:off x="4605417" y="2954337"/>
              <a:ext cx="1682750" cy="1997075"/>
              <a:chOff x="4605417" y="2941637"/>
              <a:chExt cx="1682750" cy="1997075"/>
            </a:xfrm>
          </p:grpSpPr>
          <p:sp>
            <p:nvSpPr>
              <p:cNvPr id="152" name="Freeform 14">
                <a:extLst>
                  <a:ext uri="{FF2B5EF4-FFF2-40B4-BE49-F238E27FC236}">
                    <a16:creationId xmlns:a16="http://schemas.microsoft.com/office/drawing/2014/main" id="{A0FC5A15-1EC2-4A08-A6F3-079B2C1C4654}"/>
                  </a:ext>
                </a:extLst>
              </p:cNvPr>
              <p:cNvSpPr>
                <a:spLocks/>
              </p:cNvSpPr>
              <p:nvPr/>
            </p:nvSpPr>
            <p:spPr bwMode="auto">
              <a:xfrm>
                <a:off x="4686379" y="3341687"/>
                <a:ext cx="760413" cy="623888"/>
              </a:xfrm>
              <a:custGeom>
                <a:avLst/>
                <a:gdLst/>
                <a:ahLst/>
                <a:cxnLst>
                  <a:cxn ang="0">
                    <a:pos x="20" y="59"/>
                  </a:cxn>
                  <a:cxn ang="0">
                    <a:pos x="20" y="39"/>
                  </a:cxn>
                  <a:cxn ang="0">
                    <a:pos x="0" y="39"/>
                  </a:cxn>
                  <a:cxn ang="0">
                    <a:pos x="0" y="20"/>
                  </a:cxn>
                  <a:cxn ang="0">
                    <a:pos x="214" y="20"/>
                  </a:cxn>
                  <a:cxn ang="0">
                    <a:pos x="312" y="0"/>
                  </a:cxn>
                  <a:cxn ang="0">
                    <a:pos x="331" y="20"/>
                  </a:cxn>
                  <a:cxn ang="0">
                    <a:pos x="351" y="78"/>
                  </a:cxn>
                  <a:cxn ang="0">
                    <a:pos x="370" y="117"/>
                  </a:cxn>
                  <a:cxn ang="0">
                    <a:pos x="389" y="137"/>
                  </a:cxn>
                  <a:cxn ang="0">
                    <a:pos x="409" y="156"/>
                  </a:cxn>
                  <a:cxn ang="0">
                    <a:pos x="409" y="176"/>
                  </a:cxn>
                  <a:cxn ang="0">
                    <a:pos x="428" y="176"/>
                  </a:cxn>
                  <a:cxn ang="0">
                    <a:pos x="448" y="176"/>
                  </a:cxn>
                  <a:cxn ang="0">
                    <a:pos x="448" y="195"/>
                  </a:cxn>
                  <a:cxn ang="0">
                    <a:pos x="448" y="215"/>
                  </a:cxn>
                  <a:cxn ang="0">
                    <a:pos x="448" y="234"/>
                  </a:cxn>
                  <a:cxn ang="0">
                    <a:pos x="428" y="254"/>
                  </a:cxn>
                  <a:cxn ang="0">
                    <a:pos x="448" y="273"/>
                  </a:cxn>
                  <a:cxn ang="0">
                    <a:pos x="467" y="273"/>
                  </a:cxn>
                  <a:cxn ang="0">
                    <a:pos x="487" y="293"/>
                  </a:cxn>
                  <a:cxn ang="0">
                    <a:pos x="506" y="312"/>
                  </a:cxn>
                  <a:cxn ang="0">
                    <a:pos x="506" y="332"/>
                  </a:cxn>
                  <a:cxn ang="0">
                    <a:pos x="506" y="351"/>
                  </a:cxn>
                  <a:cxn ang="0">
                    <a:pos x="526" y="371"/>
                  </a:cxn>
                  <a:cxn ang="0">
                    <a:pos x="545" y="371"/>
                  </a:cxn>
                  <a:cxn ang="0">
                    <a:pos x="545" y="390"/>
                  </a:cxn>
                  <a:cxn ang="0">
                    <a:pos x="545" y="410"/>
                  </a:cxn>
                  <a:cxn ang="0">
                    <a:pos x="526" y="429"/>
                  </a:cxn>
                  <a:cxn ang="0">
                    <a:pos x="506" y="429"/>
                  </a:cxn>
                  <a:cxn ang="0">
                    <a:pos x="506" y="449"/>
                  </a:cxn>
                  <a:cxn ang="0">
                    <a:pos x="506" y="468"/>
                  </a:cxn>
                  <a:cxn ang="0">
                    <a:pos x="506" y="488"/>
                  </a:cxn>
                  <a:cxn ang="0">
                    <a:pos x="448" y="488"/>
                  </a:cxn>
                  <a:cxn ang="0">
                    <a:pos x="467" y="449"/>
                  </a:cxn>
                  <a:cxn ang="0">
                    <a:pos x="467" y="429"/>
                  </a:cxn>
                  <a:cxn ang="0">
                    <a:pos x="98" y="449"/>
                  </a:cxn>
                  <a:cxn ang="0">
                    <a:pos x="98" y="176"/>
                  </a:cxn>
                  <a:cxn ang="0">
                    <a:pos x="78" y="156"/>
                  </a:cxn>
                  <a:cxn ang="0">
                    <a:pos x="59" y="137"/>
                  </a:cxn>
                  <a:cxn ang="0">
                    <a:pos x="59" y="117"/>
                  </a:cxn>
                  <a:cxn ang="0">
                    <a:pos x="59" y="98"/>
                  </a:cxn>
                  <a:cxn ang="0">
                    <a:pos x="39" y="98"/>
                  </a:cxn>
                  <a:cxn ang="0">
                    <a:pos x="39" y="78"/>
                  </a:cxn>
                  <a:cxn ang="0">
                    <a:pos x="20" y="78"/>
                  </a:cxn>
                  <a:cxn ang="0">
                    <a:pos x="20" y="59"/>
                  </a:cxn>
                </a:cxnLst>
                <a:rect l="0" t="0" r="r" b="b"/>
                <a:pathLst>
                  <a:path w="545" h="488">
                    <a:moveTo>
                      <a:pt x="20" y="59"/>
                    </a:moveTo>
                    <a:lnTo>
                      <a:pt x="20" y="39"/>
                    </a:lnTo>
                    <a:lnTo>
                      <a:pt x="0" y="39"/>
                    </a:lnTo>
                    <a:lnTo>
                      <a:pt x="0" y="20"/>
                    </a:lnTo>
                    <a:lnTo>
                      <a:pt x="214" y="20"/>
                    </a:lnTo>
                    <a:lnTo>
                      <a:pt x="312" y="0"/>
                    </a:lnTo>
                    <a:lnTo>
                      <a:pt x="331" y="20"/>
                    </a:lnTo>
                    <a:lnTo>
                      <a:pt x="351" y="78"/>
                    </a:lnTo>
                    <a:lnTo>
                      <a:pt x="370" y="117"/>
                    </a:lnTo>
                    <a:lnTo>
                      <a:pt x="389" y="137"/>
                    </a:lnTo>
                    <a:lnTo>
                      <a:pt x="409" y="156"/>
                    </a:lnTo>
                    <a:lnTo>
                      <a:pt x="409" y="176"/>
                    </a:lnTo>
                    <a:lnTo>
                      <a:pt x="428" y="176"/>
                    </a:lnTo>
                    <a:lnTo>
                      <a:pt x="448" y="176"/>
                    </a:lnTo>
                    <a:lnTo>
                      <a:pt x="448" y="195"/>
                    </a:lnTo>
                    <a:lnTo>
                      <a:pt x="448" y="215"/>
                    </a:lnTo>
                    <a:lnTo>
                      <a:pt x="448" y="234"/>
                    </a:lnTo>
                    <a:lnTo>
                      <a:pt x="428" y="254"/>
                    </a:lnTo>
                    <a:lnTo>
                      <a:pt x="448" y="273"/>
                    </a:lnTo>
                    <a:lnTo>
                      <a:pt x="467" y="273"/>
                    </a:lnTo>
                    <a:lnTo>
                      <a:pt x="487" y="293"/>
                    </a:lnTo>
                    <a:lnTo>
                      <a:pt x="506" y="312"/>
                    </a:lnTo>
                    <a:lnTo>
                      <a:pt x="506" y="332"/>
                    </a:lnTo>
                    <a:lnTo>
                      <a:pt x="506" y="351"/>
                    </a:lnTo>
                    <a:lnTo>
                      <a:pt x="526" y="371"/>
                    </a:lnTo>
                    <a:lnTo>
                      <a:pt x="545" y="371"/>
                    </a:lnTo>
                    <a:lnTo>
                      <a:pt x="545" y="390"/>
                    </a:lnTo>
                    <a:lnTo>
                      <a:pt x="545" y="410"/>
                    </a:lnTo>
                    <a:lnTo>
                      <a:pt x="526" y="429"/>
                    </a:lnTo>
                    <a:lnTo>
                      <a:pt x="506" y="429"/>
                    </a:lnTo>
                    <a:lnTo>
                      <a:pt x="506" y="449"/>
                    </a:lnTo>
                    <a:lnTo>
                      <a:pt x="506" y="468"/>
                    </a:lnTo>
                    <a:lnTo>
                      <a:pt x="506" y="488"/>
                    </a:lnTo>
                    <a:lnTo>
                      <a:pt x="448" y="488"/>
                    </a:lnTo>
                    <a:lnTo>
                      <a:pt x="467" y="449"/>
                    </a:lnTo>
                    <a:lnTo>
                      <a:pt x="467" y="429"/>
                    </a:lnTo>
                    <a:lnTo>
                      <a:pt x="98" y="449"/>
                    </a:lnTo>
                    <a:lnTo>
                      <a:pt x="98" y="176"/>
                    </a:lnTo>
                    <a:lnTo>
                      <a:pt x="78" y="156"/>
                    </a:lnTo>
                    <a:lnTo>
                      <a:pt x="59" y="137"/>
                    </a:lnTo>
                    <a:lnTo>
                      <a:pt x="59" y="117"/>
                    </a:lnTo>
                    <a:lnTo>
                      <a:pt x="59" y="98"/>
                    </a:lnTo>
                    <a:lnTo>
                      <a:pt x="39" y="98"/>
                    </a:lnTo>
                    <a:lnTo>
                      <a:pt x="39" y="78"/>
                    </a:lnTo>
                    <a:lnTo>
                      <a:pt x="20" y="78"/>
                    </a:lnTo>
                    <a:lnTo>
                      <a:pt x="20" y="59"/>
                    </a:lnTo>
                  </a:path>
                </a:pathLst>
              </a:custGeom>
              <a:solidFill>
                <a:srgbClr val="014F2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53" name="Freeform 16">
                <a:extLst>
                  <a:ext uri="{FF2B5EF4-FFF2-40B4-BE49-F238E27FC236}">
                    <a16:creationId xmlns:a16="http://schemas.microsoft.com/office/drawing/2014/main" id="{C4832EC6-F95B-4F4D-97DE-BC7580A8EE1B}"/>
                  </a:ext>
                </a:extLst>
              </p:cNvPr>
              <p:cNvSpPr>
                <a:spLocks/>
              </p:cNvSpPr>
              <p:nvPr/>
            </p:nvSpPr>
            <p:spPr bwMode="auto">
              <a:xfrm>
                <a:off x="4605417" y="2941637"/>
                <a:ext cx="677862" cy="449263"/>
              </a:xfrm>
              <a:custGeom>
                <a:avLst/>
                <a:gdLst/>
                <a:ahLst/>
                <a:cxnLst>
                  <a:cxn ang="0">
                    <a:pos x="389" y="332"/>
                  </a:cxn>
                  <a:cxn ang="0">
                    <a:pos x="370" y="312"/>
                  </a:cxn>
                  <a:cxn ang="0">
                    <a:pos x="272" y="332"/>
                  </a:cxn>
                  <a:cxn ang="0">
                    <a:pos x="58" y="332"/>
                  </a:cxn>
                  <a:cxn ang="0">
                    <a:pos x="58" y="312"/>
                  </a:cxn>
                  <a:cxn ang="0">
                    <a:pos x="58" y="293"/>
                  </a:cxn>
                  <a:cxn ang="0">
                    <a:pos x="39" y="293"/>
                  </a:cxn>
                  <a:cxn ang="0">
                    <a:pos x="39" y="273"/>
                  </a:cxn>
                  <a:cxn ang="0">
                    <a:pos x="39" y="254"/>
                  </a:cxn>
                  <a:cxn ang="0">
                    <a:pos x="39" y="234"/>
                  </a:cxn>
                  <a:cxn ang="0">
                    <a:pos x="19" y="215"/>
                  </a:cxn>
                  <a:cxn ang="0">
                    <a:pos x="19" y="195"/>
                  </a:cxn>
                  <a:cxn ang="0">
                    <a:pos x="19" y="176"/>
                  </a:cxn>
                  <a:cxn ang="0">
                    <a:pos x="0" y="156"/>
                  </a:cxn>
                  <a:cxn ang="0">
                    <a:pos x="0" y="117"/>
                  </a:cxn>
                  <a:cxn ang="0">
                    <a:pos x="0" y="78"/>
                  </a:cxn>
                  <a:cxn ang="0">
                    <a:pos x="0" y="59"/>
                  </a:cxn>
                  <a:cxn ang="0">
                    <a:pos x="0" y="39"/>
                  </a:cxn>
                  <a:cxn ang="0">
                    <a:pos x="0" y="19"/>
                  </a:cxn>
                  <a:cxn ang="0">
                    <a:pos x="389" y="0"/>
                  </a:cxn>
                  <a:cxn ang="0">
                    <a:pos x="409" y="19"/>
                  </a:cxn>
                  <a:cxn ang="0">
                    <a:pos x="409" y="39"/>
                  </a:cxn>
                  <a:cxn ang="0">
                    <a:pos x="409" y="78"/>
                  </a:cxn>
                  <a:cxn ang="0">
                    <a:pos x="428" y="78"/>
                  </a:cxn>
                  <a:cxn ang="0">
                    <a:pos x="428" y="98"/>
                  </a:cxn>
                  <a:cxn ang="0">
                    <a:pos x="447" y="117"/>
                  </a:cxn>
                  <a:cxn ang="0">
                    <a:pos x="467" y="137"/>
                  </a:cxn>
                  <a:cxn ang="0">
                    <a:pos x="486" y="156"/>
                  </a:cxn>
                  <a:cxn ang="0">
                    <a:pos x="486" y="176"/>
                  </a:cxn>
                  <a:cxn ang="0">
                    <a:pos x="486" y="215"/>
                  </a:cxn>
                  <a:cxn ang="0">
                    <a:pos x="467" y="215"/>
                  </a:cxn>
                  <a:cxn ang="0">
                    <a:pos x="447" y="215"/>
                  </a:cxn>
                  <a:cxn ang="0">
                    <a:pos x="428" y="234"/>
                  </a:cxn>
                  <a:cxn ang="0">
                    <a:pos x="428" y="254"/>
                  </a:cxn>
                  <a:cxn ang="0">
                    <a:pos x="428" y="273"/>
                  </a:cxn>
                  <a:cxn ang="0">
                    <a:pos x="428" y="293"/>
                  </a:cxn>
                  <a:cxn ang="0">
                    <a:pos x="409" y="312"/>
                  </a:cxn>
                  <a:cxn ang="0">
                    <a:pos x="409" y="332"/>
                  </a:cxn>
                  <a:cxn ang="0">
                    <a:pos x="409" y="351"/>
                  </a:cxn>
                  <a:cxn ang="0">
                    <a:pos x="389" y="332"/>
                  </a:cxn>
                </a:cxnLst>
                <a:rect l="0" t="0" r="r" b="b"/>
                <a:pathLst>
                  <a:path w="486" h="351">
                    <a:moveTo>
                      <a:pt x="389" y="332"/>
                    </a:moveTo>
                    <a:lnTo>
                      <a:pt x="370" y="312"/>
                    </a:lnTo>
                    <a:lnTo>
                      <a:pt x="272" y="332"/>
                    </a:lnTo>
                    <a:lnTo>
                      <a:pt x="58" y="332"/>
                    </a:lnTo>
                    <a:lnTo>
                      <a:pt x="58" y="312"/>
                    </a:lnTo>
                    <a:lnTo>
                      <a:pt x="58" y="293"/>
                    </a:lnTo>
                    <a:lnTo>
                      <a:pt x="39" y="293"/>
                    </a:lnTo>
                    <a:lnTo>
                      <a:pt x="39" y="273"/>
                    </a:lnTo>
                    <a:lnTo>
                      <a:pt x="39" y="254"/>
                    </a:lnTo>
                    <a:lnTo>
                      <a:pt x="39" y="234"/>
                    </a:lnTo>
                    <a:lnTo>
                      <a:pt x="19" y="215"/>
                    </a:lnTo>
                    <a:lnTo>
                      <a:pt x="19" y="195"/>
                    </a:lnTo>
                    <a:lnTo>
                      <a:pt x="19" y="176"/>
                    </a:lnTo>
                    <a:lnTo>
                      <a:pt x="0" y="156"/>
                    </a:lnTo>
                    <a:lnTo>
                      <a:pt x="0" y="117"/>
                    </a:lnTo>
                    <a:lnTo>
                      <a:pt x="0" y="78"/>
                    </a:lnTo>
                    <a:lnTo>
                      <a:pt x="0" y="59"/>
                    </a:lnTo>
                    <a:lnTo>
                      <a:pt x="0" y="39"/>
                    </a:lnTo>
                    <a:lnTo>
                      <a:pt x="0" y="19"/>
                    </a:lnTo>
                    <a:lnTo>
                      <a:pt x="389" y="0"/>
                    </a:lnTo>
                    <a:lnTo>
                      <a:pt x="409" y="19"/>
                    </a:lnTo>
                    <a:lnTo>
                      <a:pt x="409" y="39"/>
                    </a:lnTo>
                    <a:lnTo>
                      <a:pt x="409" y="78"/>
                    </a:lnTo>
                    <a:lnTo>
                      <a:pt x="428" y="78"/>
                    </a:lnTo>
                    <a:lnTo>
                      <a:pt x="428" y="98"/>
                    </a:lnTo>
                    <a:lnTo>
                      <a:pt x="447" y="117"/>
                    </a:lnTo>
                    <a:lnTo>
                      <a:pt x="467" y="137"/>
                    </a:lnTo>
                    <a:lnTo>
                      <a:pt x="486" y="156"/>
                    </a:lnTo>
                    <a:lnTo>
                      <a:pt x="486" y="176"/>
                    </a:lnTo>
                    <a:lnTo>
                      <a:pt x="486" y="215"/>
                    </a:lnTo>
                    <a:lnTo>
                      <a:pt x="467" y="215"/>
                    </a:lnTo>
                    <a:lnTo>
                      <a:pt x="447" y="215"/>
                    </a:lnTo>
                    <a:lnTo>
                      <a:pt x="428" y="234"/>
                    </a:lnTo>
                    <a:lnTo>
                      <a:pt x="428" y="254"/>
                    </a:lnTo>
                    <a:lnTo>
                      <a:pt x="428" y="273"/>
                    </a:lnTo>
                    <a:lnTo>
                      <a:pt x="428" y="293"/>
                    </a:lnTo>
                    <a:lnTo>
                      <a:pt x="409" y="312"/>
                    </a:lnTo>
                    <a:lnTo>
                      <a:pt x="409" y="332"/>
                    </a:lnTo>
                    <a:lnTo>
                      <a:pt x="409" y="351"/>
                    </a:lnTo>
                    <a:lnTo>
                      <a:pt x="389" y="332"/>
                    </a:lnTo>
                  </a:path>
                </a:pathLst>
              </a:custGeom>
              <a:solidFill>
                <a:srgbClr val="014F2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54" name="Freeform 36">
                <a:extLst>
                  <a:ext uri="{FF2B5EF4-FFF2-40B4-BE49-F238E27FC236}">
                    <a16:creationId xmlns:a16="http://schemas.microsoft.com/office/drawing/2014/main" id="{BB5E7C90-588D-44AA-9261-71A6BE0759C1}"/>
                  </a:ext>
                </a:extLst>
              </p:cNvPr>
              <p:cNvSpPr>
                <a:spLocks/>
              </p:cNvSpPr>
              <p:nvPr/>
            </p:nvSpPr>
            <p:spPr bwMode="auto">
              <a:xfrm>
                <a:off x="4822904" y="3890962"/>
                <a:ext cx="569913" cy="500063"/>
              </a:xfrm>
              <a:custGeom>
                <a:avLst/>
                <a:gdLst/>
                <a:ahLst/>
                <a:cxnLst>
                  <a:cxn ang="0">
                    <a:pos x="19" y="332"/>
                  </a:cxn>
                  <a:cxn ang="0">
                    <a:pos x="19" y="137"/>
                  </a:cxn>
                  <a:cxn ang="0">
                    <a:pos x="0" y="20"/>
                  </a:cxn>
                  <a:cxn ang="0">
                    <a:pos x="369" y="0"/>
                  </a:cxn>
                  <a:cxn ang="0">
                    <a:pos x="369" y="20"/>
                  </a:cxn>
                  <a:cxn ang="0">
                    <a:pos x="369" y="39"/>
                  </a:cxn>
                  <a:cxn ang="0">
                    <a:pos x="350" y="59"/>
                  </a:cxn>
                  <a:cxn ang="0">
                    <a:pos x="408" y="59"/>
                  </a:cxn>
                  <a:cxn ang="0">
                    <a:pos x="408" y="78"/>
                  </a:cxn>
                  <a:cxn ang="0">
                    <a:pos x="389" y="98"/>
                  </a:cxn>
                  <a:cxn ang="0">
                    <a:pos x="389" y="117"/>
                  </a:cxn>
                  <a:cxn ang="0">
                    <a:pos x="369" y="117"/>
                  </a:cxn>
                  <a:cxn ang="0">
                    <a:pos x="369" y="137"/>
                  </a:cxn>
                  <a:cxn ang="0">
                    <a:pos x="389" y="156"/>
                  </a:cxn>
                  <a:cxn ang="0">
                    <a:pos x="369" y="156"/>
                  </a:cxn>
                  <a:cxn ang="0">
                    <a:pos x="369" y="176"/>
                  </a:cxn>
                  <a:cxn ang="0">
                    <a:pos x="350" y="195"/>
                  </a:cxn>
                  <a:cxn ang="0">
                    <a:pos x="350" y="215"/>
                  </a:cxn>
                  <a:cxn ang="0">
                    <a:pos x="330" y="235"/>
                  </a:cxn>
                  <a:cxn ang="0">
                    <a:pos x="330" y="254"/>
                  </a:cxn>
                  <a:cxn ang="0">
                    <a:pos x="311" y="274"/>
                  </a:cxn>
                  <a:cxn ang="0">
                    <a:pos x="311" y="313"/>
                  </a:cxn>
                  <a:cxn ang="0">
                    <a:pos x="291" y="313"/>
                  </a:cxn>
                  <a:cxn ang="0">
                    <a:pos x="291" y="332"/>
                  </a:cxn>
                  <a:cxn ang="0">
                    <a:pos x="311" y="352"/>
                  </a:cxn>
                  <a:cxn ang="0">
                    <a:pos x="311" y="391"/>
                  </a:cxn>
                  <a:cxn ang="0">
                    <a:pos x="58" y="391"/>
                  </a:cxn>
                  <a:cxn ang="0">
                    <a:pos x="58" y="332"/>
                  </a:cxn>
                  <a:cxn ang="0">
                    <a:pos x="19" y="332"/>
                  </a:cxn>
                </a:cxnLst>
                <a:rect l="0" t="0" r="r" b="b"/>
                <a:pathLst>
                  <a:path w="408" h="391">
                    <a:moveTo>
                      <a:pt x="19" y="332"/>
                    </a:moveTo>
                    <a:lnTo>
                      <a:pt x="19" y="137"/>
                    </a:lnTo>
                    <a:lnTo>
                      <a:pt x="0" y="20"/>
                    </a:lnTo>
                    <a:lnTo>
                      <a:pt x="369" y="0"/>
                    </a:lnTo>
                    <a:lnTo>
                      <a:pt x="369" y="20"/>
                    </a:lnTo>
                    <a:lnTo>
                      <a:pt x="369" y="39"/>
                    </a:lnTo>
                    <a:lnTo>
                      <a:pt x="350" y="59"/>
                    </a:lnTo>
                    <a:lnTo>
                      <a:pt x="408" y="59"/>
                    </a:lnTo>
                    <a:lnTo>
                      <a:pt x="408" y="78"/>
                    </a:lnTo>
                    <a:lnTo>
                      <a:pt x="389" y="98"/>
                    </a:lnTo>
                    <a:lnTo>
                      <a:pt x="389" y="117"/>
                    </a:lnTo>
                    <a:lnTo>
                      <a:pt x="369" y="117"/>
                    </a:lnTo>
                    <a:lnTo>
                      <a:pt x="369" y="137"/>
                    </a:lnTo>
                    <a:lnTo>
                      <a:pt x="389" y="156"/>
                    </a:lnTo>
                    <a:lnTo>
                      <a:pt x="369" y="156"/>
                    </a:lnTo>
                    <a:lnTo>
                      <a:pt x="369" y="176"/>
                    </a:lnTo>
                    <a:lnTo>
                      <a:pt x="350" y="195"/>
                    </a:lnTo>
                    <a:lnTo>
                      <a:pt x="350" y="215"/>
                    </a:lnTo>
                    <a:lnTo>
                      <a:pt x="330" y="235"/>
                    </a:lnTo>
                    <a:lnTo>
                      <a:pt x="330" y="254"/>
                    </a:lnTo>
                    <a:lnTo>
                      <a:pt x="311" y="274"/>
                    </a:lnTo>
                    <a:lnTo>
                      <a:pt x="311" y="313"/>
                    </a:lnTo>
                    <a:lnTo>
                      <a:pt x="291" y="313"/>
                    </a:lnTo>
                    <a:lnTo>
                      <a:pt x="291" y="332"/>
                    </a:lnTo>
                    <a:lnTo>
                      <a:pt x="311" y="352"/>
                    </a:lnTo>
                    <a:lnTo>
                      <a:pt x="311" y="391"/>
                    </a:lnTo>
                    <a:lnTo>
                      <a:pt x="58" y="391"/>
                    </a:lnTo>
                    <a:lnTo>
                      <a:pt x="58" y="332"/>
                    </a:lnTo>
                    <a:lnTo>
                      <a:pt x="19" y="332"/>
                    </a:lnTo>
                  </a:path>
                </a:pathLst>
              </a:custGeom>
              <a:solidFill>
                <a:srgbClr val="014F2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55" name="Freeform 40">
                <a:extLst>
                  <a:ext uri="{FF2B5EF4-FFF2-40B4-BE49-F238E27FC236}">
                    <a16:creationId xmlns:a16="http://schemas.microsoft.com/office/drawing/2014/main" id="{7968FEA8-45F3-46BF-84EA-22C9698BA0C6}"/>
                  </a:ext>
                </a:extLst>
              </p:cNvPr>
              <p:cNvSpPr>
                <a:spLocks/>
              </p:cNvSpPr>
              <p:nvPr/>
            </p:nvSpPr>
            <p:spPr bwMode="auto">
              <a:xfrm>
                <a:off x="5581729" y="4065587"/>
                <a:ext cx="436563" cy="674688"/>
              </a:xfrm>
              <a:custGeom>
                <a:avLst/>
                <a:gdLst/>
                <a:ahLst/>
                <a:cxnLst>
                  <a:cxn ang="0">
                    <a:pos x="20" y="507"/>
                  </a:cxn>
                  <a:cxn ang="0">
                    <a:pos x="0" y="351"/>
                  </a:cxn>
                  <a:cxn ang="0">
                    <a:pos x="0" y="19"/>
                  </a:cxn>
                  <a:cxn ang="0">
                    <a:pos x="215" y="0"/>
                  </a:cxn>
                  <a:cxn ang="0">
                    <a:pos x="273" y="215"/>
                  </a:cxn>
                  <a:cxn ang="0">
                    <a:pos x="273" y="234"/>
                  </a:cxn>
                  <a:cxn ang="0">
                    <a:pos x="292" y="234"/>
                  </a:cxn>
                  <a:cxn ang="0">
                    <a:pos x="292" y="254"/>
                  </a:cxn>
                  <a:cxn ang="0">
                    <a:pos x="292" y="273"/>
                  </a:cxn>
                  <a:cxn ang="0">
                    <a:pos x="312" y="273"/>
                  </a:cxn>
                  <a:cxn ang="0">
                    <a:pos x="292" y="293"/>
                  </a:cxn>
                  <a:cxn ang="0">
                    <a:pos x="292" y="312"/>
                  </a:cxn>
                  <a:cxn ang="0">
                    <a:pos x="292" y="351"/>
                  </a:cxn>
                  <a:cxn ang="0">
                    <a:pos x="312" y="390"/>
                  </a:cxn>
                  <a:cxn ang="0">
                    <a:pos x="312" y="410"/>
                  </a:cxn>
                  <a:cxn ang="0">
                    <a:pos x="312" y="429"/>
                  </a:cxn>
                  <a:cxn ang="0">
                    <a:pos x="98" y="429"/>
                  </a:cxn>
                  <a:cxn ang="0">
                    <a:pos x="98" y="468"/>
                  </a:cxn>
                  <a:cxn ang="0">
                    <a:pos x="117" y="488"/>
                  </a:cxn>
                  <a:cxn ang="0">
                    <a:pos x="98" y="488"/>
                  </a:cxn>
                  <a:cxn ang="0">
                    <a:pos x="78" y="527"/>
                  </a:cxn>
                  <a:cxn ang="0">
                    <a:pos x="59" y="527"/>
                  </a:cxn>
                  <a:cxn ang="0">
                    <a:pos x="78" y="527"/>
                  </a:cxn>
                  <a:cxn ang="0">
                    <a:pos x="78" y="507"/>
                  </a:cxn>
                  <a:cxn ang="0">
                    <a:pos x="59" y="507"/>
                  </a:cxn>
                  <a:cxn ang="0">
                    <a:pos x="59" y="488"/>
                  </a:cxn>
                  <a:cxn ang="0">
                    <a:pos x="59" y="468"/>
                  </a:cxn>
                  <a:cxn ang="0">
                    <a:pos x="39" y="488"/>
                  </a:cxn>
                  <a:cxn ang="0">
                    <a:pos x="39" y="507"/>
                  </a:cxn>
                  <a:cxn ang="0">
                    <a:pos x="20" y="507"/>
                  </a:cxn>
                </a:cxnLst>
                <a:rect l="0" t="0" r="r" b="b"/>
                <a:pathLst>
                  <a:path w="312" h="527">
                    <a:moveTo>
                      <a:pt x="20" y="507"/>
                    </a:moveTo>
                    <a:lnTo>
                      <a:pt x="0" y="351"/>
                    </a:lnTo>
                    <a:lnTo>
                      <a:pt x="0" y="19"/>
                    </a:lnTo>
                    <a:lnTo>
                      <a:pt x="215" y="0"/>
                    </a:lnTo>
                    <a:lnTo>
                      <a:pt x="273" y="215"/>
                    </a:lnTo>
                    <a:lnTo>
                      <a:pt x="273" y="234"/>
                    </a:lnTo>
                    <a:lnTo>
                      <a:pt x="292" y="234"/>
                    </a:lnTo>
                    <a:lnTo>
                      <a:pt x="292" y="254"/>
                    </a:lnTo>
                    <a:lnTo>
                      <a:pt x="292" y="273"/>
                    </a:lnTo>
                    <a:lnTo>
                      <a:pt x="312" y="273"/>
                    </a:lnTo>
                    <a:lnTo>
                      <a:pt x="292" y="293"/>
                    </a:lnTo>
                    <a:lnTo>
                      <a:pt x="292" y="312"/>
                    </a:lnTo>
                    <a:lnTo>
                      <a:pt x="292" y="351"/>
                    </a:lnTo>
                    <a:lnTo>
                      <a:pt x="312" y="390"/>
                    </a:lnTo>
                    <a:lnTo>
                      <a:pt x="312" y="410"/>
                    </a:lnTo>
                    <a:lnTo>
                      <a:pt x="312" y="429"/>
                    </a:lnTo>
                    <a:lnTo>
                      <a:pt x="98" y="429"/>
                    </a:lnTo>
                    <a:lnTo>
                      <a:pt x="98" y="468"/>
                    </a:lnTo>
                    <a:lnTo>
                      <a:pt x="117" y="488"/>
                    </a:lnTo>
                    <a:lnTo>
                      <a:pt x="98" y="488"/>
                    </a:lnTo>
                    <a:lnTo>
                      <a:pt x="78" y="527"/>
                    </a:lnTo>
                    <a:lnTo>
                      <a:pt x="59" y="527"/>
                    </a:lnTo>
                    <a:lnTo>
                      <a:pt x="78" y="527"/>
                    </a:lnTo>
                    <a:lnTo>
                      <a:pt x="78" y="507"/>
                    </a:lnTo>
                    <a:lnTo>
                      <a:pt x="59" y="507"/>
                    </a:lnTo>
                    <a:lnTo>
                      <a:pt x="59" y="488"/>
                    </a:lnTo>
                    <a:lnTo>
                      <a:pt x="59" y="468"/>
                    </a:lnTo>
                    <a:lnTo>
                      <a:pt x="39" y="488"/>
                    </a:lnTo>
                    <a:lnTo>
                      <a:pt x="39" y="507"/>
                    </a:lnTo>
                    <a:lnTo>
                      <a:pt x="20" y="507"/>
                    </a:lnTo>
                  </a:path>
                </a:pathLst>
              </a:custGeom>
              <a:solidFill>
                <a:srgbClr val="014F2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56" name="Freeform 48">
                <a:extLst>
                  <a:ext uri="{FF2B5EF4-FFF2-40B4-BE49-F238E27FC236}">
                    <a16:creationId xmlns:a16="http://schemas.microsoft.com/office/drawing/2014/main" id="{96D1A19A-9B3F-4888-900B-EDA987EE6518}"/>
                  </a:ext>
                </a:extLst>
              </p:cNvPr>
              <p:cNvSpPr>
                <a:spLocks/>
              </p:cNvSpPr>
              <p:nvPr/>
            </p:nvSpPr>
            <p:spPr bwMode="auto">
              <a:xfrm>
                <a:off x="5338842" y="3790950"/>
                <a:ext cx="949325" cy="323850"/>
              </a:xfrm>
              <a:custGeom>
                <a:avLst/>
                <a:gdLst/>
                <a:ahLst/>
                <a:cxnLst>
                  <a:cxn ang="0">
                    <a:pos x="506" y="195"/>
                  </a:cxn>
                  <a:cxn ang="0">
                    <a:pos x="390" y="215"/>
                  </a:cxn>
                  <a:cxn ang="0">
                    <a:pos x="175" y="234"/>
                  </a:cxn>
                  <a:cxn ang="0">
                    <a:pos x="0" y="254"/>
                  </a:cxn>
                  <a:cxn ang="0">
                    <a:pos x="20" y="234"/>
                  </a:cxn>
                  <a:cxn ang="0">
                    <a:pos x="0" y="215"/>
                  </a:cxn>
                  <a:cxn ang="0">
                    <a:pos x="0" y="195"/>
                  </a:cxn>
                  <a:cxn ang="0">
                    <a:pos x="20" y="195"/>
                  </a:cxn>
                  <a:cxn ang="0">
                    <a:pos x="20" y="176"/>
                  </a:cxn>
                  <a:cxn ang="0">
                    <a:pos x="39" y="156"/>
                  </a:cxn>
                  <a:cxn ang="0">
                    <a:pos x="39" y="137"/>
                  </a:cxn>
                  <a:cxn ang="0">
                    <a:pos x="39" y="117"/>
                  </a:cxn>
                  <a:cxn ang="0">
                    <a:pos x="39" y="98"/>
                  </a:cxn>
                  <a:cxn ang="0">
                    <a:pos x="39" y="78"/>
                  </a:cxn>
                  <a:cxn ang="0">
                    <a:pos x="156" y="78"/>
                  </a:cxn>
                  <a:cxn ang="0">
                    <a:pos x="156" y="59"/>
                  </a:cxn>
                  <a:cxn ang="0">
                    <a:pos x="331" y="39"/>
                  </a:cxn>
                  <a:cxn ang="0">
                    <a:pos x="487" y="20"/>
                  </a:cxn>
                  <a:cxn ang="0">
                    <a:pos x="681" y="0"/>
                  </a:cxn>
                  <a:cxn ang="0">
                    <a:pos x="681" y="20"/>
                  </a:cxn>
                  <a:cxn ang="0">
                    <a:pos x="662" y="39"/>
                  </a:cxn>
                  <a:cxn ang="0">
                    <a:pos x="662" y="59"/>
                  </a:cxn>
                  <a:cxn ang="0">
                    <a:pos x="642" y="59"/>
                  </a:cxn>
                  <a:cxn ang="0">
                    <a:pos x="623" y="78"/>
                  </a:cxn>
                  <a:cxn ang="0">
                    <a:pos x="604" y="78"/>
                  </a:cxn>
                  <a:cxn ang="0">
                    <a:pos x="604" y="98"/>
                  </a:cxn>
                  <a:cxn ang="0">
                    <a:pos x="584" y="98"/>
                  </a:cxn>
                  <a:cxn ang="0">
                    <a:pos x="565" y="117"/>
                  </a:cxn>
                  <a:cxn ang="0">
                    <a:pos x="545" y="137"/>
                  </a:cxn>
                  <a:cxn ang="0">
                    <a:pos x="526" y="137"/>
                  </a:cxn>
                  <a:cxn ang="0">
                    <a:pos x="526" y="156"/>
                  </a:cxn>
                  <a:cxn ang="0">
                    <a:pos x="526" y="176"/>
                  </a:cxn>
                  <a:cxn ang="0">
                    <a:pos x="506" y="176"/>
                  </a:cxn>
                  <a:cxn ang="0">
                    <a:pos x="506" y="195"/>
                  </a:cxn>
                </a:cxnLst>
                <a:rect l="0" t="0" r="r" b="b"/>
                <a:pathLst>
                  <a:path w="681" h="254">
                    <a:moveTo>
                      <a:pt x="506" y="195"/>
                    </a:moveTo>
                    <a:lnTo>
                      <a:pt x="390" y="215"/>
                    </a:lnTo>
                    <a:lnTo>
                      <a:pt x="175" y="234"/>
                    </a:lnTo>
                    <a:lnTo>
                      <a:pt x="0" y="254"/>
                    </a:lnTo>
                    <a:lnTo>
                      <a:pt x="20" y="234"/>
                    </a:lnTo>
                    <a:lnTo>
                      <a:pt x="0" y="215"/>
                    </a:lnTo>
                    <a:lnTo>
                      <a:pt x="0" y="195"/>
                    </a:lnTo>
                    <a:lnTo>
                      <a:pt x="20" y="195"/>
                    </a:lnTo>
                    <a:lnTo>
                      <a:pt x="20" y="176"/>
                    </a:lnTo>
                    <a:lnTo>
                      <a:pt x="39" y="156"/>
                    </a:lnTo>
                    <a:lnTo>
                      <a:pt x="39" y="137"/>
                    </a:lnTo>
                    <a:lnTo>
                      <a:pt x="39" y="117"/>
                    </a:lnTo>
                    <a:lnTo>
                      <a:pt x="39" y="98"/>
                    </a:lnTo>
                    <a:lnTo>
                      <a:pt x="39" y="78"/>
                    </a:lnTo>
                    <a:lnTo>
                      <a:pt x="156" y="78"/>
                    </a:lnTo>
                    <a:lnTo>
                      <a:pt x="156" y="59"/>
                    </a:lnTo>
                    <a:lnTo>
                      <a:pt x="331" y="39"/>
                    </a:lnTo>
                    <a:lnTo>
                      <a:pt x="487" y="20"/>
                    </a:lnTo>
                    <a:lnTo>
                      <a:pt x="681" y="0"/>
                    </a:lnTo>
                    <a:lnTo>
                      <a:pt x="681" y="20"/>
                    </a:lnTo>
                    <a:lnTo>
                      <a:pt x="662" y="39"/>
                    </a:lnTo>
                    <a:lnTo>
                      <a:pt x="662" y="59"/>
                    </a:lnTo>
                    <a:lnTo>
                      <a:pt x="642" y="59"/>
                    </a:lnTo>
                    <a:lnTo>
                      <a:pt x="623" y="78"/>
                    </a:lnTo>
                    <a:lnTo>
                      <a:pt x="604" y="78"/>
                    </a:lnTo>
                    <a:lnTo>
                      <a:pt x="604" y="98"/>
                    </a:lnTo>
                    <a:lnTo>
                      <a:pt x="584" y="98"/>
                    </a:lnTo>
                    <a:lnTo>
                      <a:pt x="565" y="117"/>
                    </a:lnTo>
                    <a:lnTo>
                      <a:pt x="545" y="137"/>
                    </a:lnTo>
                    <a:lnTo>
                      <a:pt x="526" y="137"/>
                    </a:lnTo>
                    <a:lnTo>
                      <a:pt x="526" y="156"/>
                    </a:lnTo>
                    <a:lnTo>
                      <a:pt x="526" y="176"/>
                    </a:lnTo>
                    <a:lnTo>
                      <a:pt x="506" y="176"/>
                    </a:lnTo>
                    <a:lnTo>
                      <a:pt x="506" y="195"/>
                    </a:lnTo>
                  </a:path>
                </a:pathLst>
              </a:custGeom>
              <a:solidFill>
                <a:srgbClr val="014F2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sp>
            <p:nvSpPr>
              <p:cNvPr id="157" name="Freeform 108">
                <a:extLst>
                  <a:ext uri="{FF2B5EF4-FFF2-40B4-BE49-F238E27FC236}">
                    <a16:creationId xmlns:a16="http://schemas.microsoft.com/office/drawing/2014/main" id="{9AD098C6-8595-403C-9D8F-370FAAC992D9}"/>
                  </a:ext>
                </a:extLst>
              </p:cNvPr>
              <p:cNvSpPr>
                <a:spLocks/>
              </p:cNvSpPr>
              <p:nvPr/>
            </p:nvSpPr>
            <p:spPr bwMode="auto">
              <a:xfrm>
                <a:off x="4903867" y="4391025"/>
                <a:ext cx="625475" cy="547687"/>
              </a:xfrm>
              <a:custGeom>
                <a:avLst/>
                <a:gdLst/>
                <a:ahLst/>
                <a:cxnLst>
                  <a:cxn ang="0">
                    <a:pos x="195" y="370"/>
                  </a:cxn>
                  <a:cxn ang="0">
                    <a:pos x="136" y="370"/>
                  </a:cxn>
                  <a:cxn ang="0">
                    <a:pos x="97" y="351"/>
                  </a:cxn>
                  <a:cxn ang="0">
                    <a:pos x="19" y="351"/>
                  </a:cxn>
                  <a:cxn ang="0">
                    <a:pos x="19" y="351"/>
                  </a:cxn>
                  <a:cxn ang="0">
                    <a:pos x="19" y="253"/>
                  </a:cxn>
                  <a:cxn ang="0">
                    <a:pos x="39" y="214"/>
                  </a:cxn>
                  <a:cxn ang="0">
                    <a:pos x="39" y="175"/>
                  </a:cxn>
                  <a:cxn ang="0">
                    <a:pos x="19" y="136"/>
                  </a:cxn>
                  <a:cxn ang="0">
                    <a:pos x="0" y="0"/>
                  </a:cxn>
                  <a:cxn ang="0">
                    <a:pos x="253" y="19"/>
                  </a:cxn>
                  <a:cxn ang="0">
                    <a:pos x="253" y="58"/>
                  </a:cxn>
                  <a:cxn ang="0">
                    <a:pos x="272" y="78"/>
                  </a:cxn>
                  <a:cxn ang="0">
                    <a:pos x="253" y="97"/>
                  </a:cxn>
                  <a:cxn ang="0">
                    <a:pos x="233" y="156"/>
                  </a:cxn>
                  <a:cxn ang="0">
                    <a:pos x="214" y="195"/>
                  </a:cxn>
                  <a:cxn ang="0">
                    <a:pos x="389" y="214"/>
                  </a:cxn>
                  <a:cxn ang="0">
                    <a:pos x="389" y="253"/>
                  </a:cxn>
                  <a:cxn ang="0">
                    <a:pos x="370" y="292"/>
                  </a:cxn>
                  <a:cxn ang="0">
                    <a:pos x="331" y="292"/>
                  </a:cxn>
                  <a:cxn ang="0">
                    <a:pos x="350" y="312"/>
                  </a:cxn>
                  <a:cxn ang="0">
                    <a:pos x="389" y="292"/>
                  </a:cxn>
                  <a:cxn ang="0">
                    <a:pos x="389" y="312"/>
                  </a:cxn>
                  <a:cxn ang="0">
                    <a:pos x="448" y="292"/>
                  </a:cxn>
                  <a:cxn ang="0">
                    <a:pos x="428" y="331"/>
                  </a:cxn>
                  <a:cxn ang="0">
                    <a:pos x="409" y="351"/>
                  </a:cxn>
                  <a:cxn ang="0">
                    <a:pos x="448" y="390"/>
                  </a:cxn>
                  <a:cxn ang="0">
                    <a:pos x="448" y="429"/>
                  </a:cxn>
                  <a:cxn ang="0">
                    <a:pos x="409" y="390"/>
                  </a:cxn>
                  <a:cxn ang="0">
                    <a:pos x="370" y="370"/>
                  </a:cxn>
                  <a:cxn ang="0">
                    <a:pos x="370" y="409"/>
                  </a:cxn>
                  <a:cxn ang="0">
                    <a:pos x="331" y="390"/>
                  </a:cxn>
                  <a:cxn ang="0">
                    <a:pos x="311" y="429"/>
                  </a:cxn>
                  <a:cxn ang="0">
                    <a:pos x="272" y="409"/>
                  </a:cxn>
                  <a:cxn ang="0">
                    <a:pos x="253" y="390"/>
                  </a:cxn>
                  <a:cxn ang="0">
                    <a:pos x="214" y="351"/>
                  </a:cxn>
                </a:cxnLst>
                <a:rect l="0" t="0" r="r" b="b"/>
                <a:pathLst>
                  <a:path w="448" h="429">
                    <a:moveTo>
                      <a:pt x="195" y="351"/>
                    </a:moveTo>
                    <a:lnTo>
                      <a:pt x="195" y="370"/>
                    </a:lnTo>
                    <a:lnTo>
                      <a:pt x="175" y="370"/>
                    </a:lnTo>
                    <a:lnTo>
                      <a:pt x="136" y="370"/>
                    </a:lnTo>
                    <a:lnTo>
                      <a:pt x="117" y="370"/>
                    </a:lnTo>
                    <a:lnTo>
                      <a:pt x="97" y="351"/>
                    </a:lnTo>
                    <a:lnTo>
                      <a:pt x="58" y="351"/>
                    </a:lnTo>
                    <a:lnTo>
                      <a:pt x="19" y="351"/>
                    </a:lnTo>
                    <a:lnTo>
                      <a:pt x="19" y="370"/>
                    </a:lnTo>
                    <a:lnTo>
                      <a:pt x="19" y="351"/>
                    </a:lnTo>
                    <a:lnTo>
                      <a:pt x="19" y="331"/>
                    </a:lnTo>
                    <a:lnTo>
                      <a:pt x="19" y="253"/>
                    </a:lnTo>
                    <a:lnTo>
                      <a:pt x="39" y="253"/>
                    </a:lnTo>
                    <a:lnTo>
                      <a:pt x="39" y="214"/>
                    </a:lnTo>
                    <a:lnTo>
                      <a:pt x="39" y="195"/>
                    </a:lnTo>
                    <a:lnTo>
                      <a:pt x="39" y="175"/>
                    </a:lnTo>
                    <a:lnTo>
                      <a:pt x="19" y="156"/>
                    </a:lnTo>
                    <a:lnTo>
                      <a:pt x="19" y="136"/>
                    </a:lnTo>
                    <a:lnTo>
                      <a:pt x="0" y="117"/>
                    </a:lnTo>
                    <a:lnTo>
                      <a:pt x="0" y="0"/>
                    </a:lnTo>
                    <a:lnTo>
                      <a:pt x="253" y="0"/>
                    </a:lnTo>
                    <a:lnTo>
                      <a:pt x="253" y="19"/>
                    </a:lnTo>
                    <a:lnTo>
                      <a:pt x="253" y="39"/>
                    </a:lnTo>
                    <a:lnTo>
                      <a:pt x="253" y="58"/>
                    </a:lnTo>
                    <a:lnTo>
                      <a:pt x="272" y="58"/>
                    </a:lnTo>
                    <a:lnTo>
                      <a:pt x="272" y="78"/>
                    </a:lnTo>
                    <a:lnTo>
                      <a:pt x="253" y="78"/>
                    </a:lnTo>
                    <a:lnTo>
                      <a:pt x="253" y="97"/>
                    </a:lnTo>
                    <a:lnTo>
                      <a:pt x="253" y="117"/>
                    </a:lnTo>
                    <a:lnTo>
                      <a:pt x="233" y="156"/>
                    </a:lnTo>
                    <a:lnTo>
                      <a:pt x="233" y="175"/>
                    </a:lnTo>
                    <a:lnTo>
                      <a:pt x="214" y="195"/>
                    </a:lnTo>
                    <a:lnTo>
                      <a:pt x="233" y="214"/>
                    </a:lnTo>
                    <a:lnTo>
                      <a:pt x="389" y="214"/>
                    </a:lnTo>
                    <a:lnTo>
                      <a:pt x="370" y="234"/>
                    </a:lnTo>
                    <a:lnTo>
                      <a:pt x="389" y="253"/>
                    </a:lnTo>
                    <a:lnTo>
                      <a:pt x="409" y="292"/>
                    </a:lnTo>
                    <a:lnTo>
                      <a:pt x="370" y="292"/>
                    </a:lnTo>
                    <a:lnTo>
                      <a:pt x="350" y="273"/>
                    </a:lnTo>
                    <a:lnTo>
                      <a:pt x="331" y="292"/>
                    </a:lnTo>
                    <a:lnTo>
                      <a:pt x="331" y="312"/>
                    </a:lnTo>
                    <a:lnTo>
                      <a:pt x="350" y="312"/>
                    </a:lnTo>
                    <a:lnTo>
                      <a:pt x="370" y="312"/>
                    </a:lnTo>
                    <a:lnTo>
                      <a:pt x="389" y="292"/>
                    </a:lnTo>
                    <a:lnTo>
                      <a:pt x="409" y="312"/>
                    </a:lnTo>
                    <a:lnTo>
                      <a:pt x="389" y="312"/>
                    </a:lnTo>
                    <a:lnTo>
                      <a:pt x="428" y="312"/>
                    </a:lnTo>
                    <a:lnTo>
                      <a:pt x="448" y="292"/>
                    </a:lnTo>
                    <a:lnTo>
                      <a:pt x="448" y="312"/>
                    </a:lnTo>
                    <a:lnTo>
                      <a:pt x="428" y="331"/>
                    </a:lnTo>
                    <a:lnTo>
                      <a:pt x="409" y="331"/>
                    </a:lnTo>
                    <a:lnTo>
                      <a:pt x="409" y="351"/>
                    </a:lnTo>
                    <a:lnTo>
                      <a:pt x="428" y="370"/>
                    </a:lnTo>
                    <a:lnTo>
                      <a:pt x="448" y="390"/>
                    </a:lnTo>
                    <a:lnTo>
                      <a:pt x="448" y="409"/>
                    </a:lnTo>
                    <a:lnTo>
                      <a:pt x="448" y="429"/>
                    </a:lnTo>
                    <a:lnTo>
                      <a:pt x="428" y="409"/>
                    </a:lnTo>
                    <a:lnTo>
                      <a:pt x="409" y="390"/>
                    </a:lnTo>
                    <a:lnTo>
                      <a:pt x="389" y="370"/>
                    </a:lnTo>
                    <a:lnTo>
                      <a:pt x="370" y="370"/>
                    </a:lnTo>
                    <a:lnTo>
                      <a:pt x="370" y="390"/>
                    </a:lnTo>
                    <a:lnTo>
                      <a:pt x="370" y="409"/>
                    </a:lnTo>
                    <a:lnTo>
                      <a:pt x="350" y="409"/>
                    </a:lnTo>
                    <a:lnTo>
                      <a:pt x="331" y="390"/>
                    </a:lnTo>
                    <a:lnTo>
                      <a:pt x="311" y="409"/>
                    </a:lnTo>
                    <a:lnTo>
                      <a:pt x="311" y="429"/>
                    </a:lnTo>
                    <a:lnTo>
                      <a:pt x="292" y="409"/>
                    </a:lnTo>
                    <a:lnTo>
                      <a:pt x="272" y="409"/>
                    </a:lnTo>
                    <a:lnTo>
                      <a:pt x="253" y="409"/>
                    </a:lnTo>
                    <a:lnTo>
                      <a:pt x="253" y="390"/>
                    </a:lnTo>
                    <a:lnTo>
                      <a:pt x="253" y="370"/>
                    </a:lnTo>
                    <a:lnTo>
                      <a:pt x="214" y="351"/>
                    </a:lnTo>
                    <a:lnTo>
                      <a:pt x="195" y="351"/>
                    </a:lnTo>
                  </a:path>
                </a:pathLst>
              </a:custGeom>
              <a:solidFill>
                <a:srgbClr val="014F28"/>
              </a:solidFill>
              <a:ln w="12700" cmpd="sng">
                <a:solidFill>
                  <a:srgbClr val="000000"/>
                </a:solidFill>
                <a:prstDash val="solid"/>
                <a:round/>
                <a:headEnd/>
                <a:tailEnd/>
              </a:ln>
              <a:effectLst/>
            </p:spPr>
            <p:txBody>
              <a:bodyPr/>
              <a:lstStyle/>
              <a:p>
                <a:pPr eaLnBrk="0" fontAlgn="base" hangingPunct="0">
                  <a:spcBef>
                    <a:spcPct val="0"/>
                  </a:spcBef>
                  <a:spcAft>
                    <a:spcPct val="0"/>
                  </a:spcAft>
                  <a:defRPr/>
                </a:pPr>
                <a:endParaRPr lang="en-US" sz="2400">
                  <a:latin typeface="Arial" charset="0"/>
                  <a:ea typeface="ＭＳ Ｐゴシック" pitchFamily="1" charset="-128"/>
                </a:endParaRPr>
              </a:p>
            </p:txBody>
          </p:sp>
        </p:grpSp>
        <p:sp>
          <p:nvSpPr>
            <p:cNvPr id="146" name="Oval 121">
              <a:extLst>
                <a:ext uri="{FF2B5EF4-FFF2-40B4-BE49-F238E27FC236}">
                  <a16:creationId xmlns:a16="http://schemas.microsoft.com/office/drawing/2014/main" id="{1D8ED48E-385F-4EB4-BA6D-47E8F37CD9BA}"/>
                </a:ext>
              </a:extLst>
            </p:cNvPr>
            <p:cNvSpPr>
              <a:spLocks noChangeArrowheads="1"/>
            </p:cNvSpPr>
            <p:nvPr/>
          </p:nvSpPr>
          <p:spPr bwMode="auto">
            <a:xfrm flipH="1" flipV="1">
              <a:off x="5732334" y="4113420"/>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47" name="Oval 123">
              <a:extLst>
                <a:ext uri="{FF2B5EF4-FFF2-40B4-BE49-F238E27FC236}">
                  <a16:creationId xmlns:a16="http://schemas.microsoft.com/office/drawing/2014/main" id="{16678A7F-246B-46A2-AC6F-C1B46F528DDC}"/>
                </a:ext>
              </a:extLst>
            </p:cNvPr>
            <p:cNvSpPr>
              <a:spLocks noChangeArrowheads="1"/>
            </p:cNvSpPr>
            <p:nvPr/>
          </p:nvSpPr>
          <p:spPr bwMode="auto">
            <a:xfrm flipH="1" flipV="1">
              <a:off x="5370592" y="4807157"/>
              <a:ext cx="68262" cy="65087"/>
            </a:xfrm>
            <a:prstGeom prst="ellipse">
              <a:avLst/>
            </a:prstGeom>
            <a:solidFill>
              <a:schemeClr val="accent2"/>
            </a:solidFill>
            <a:ln w="12700">
              <a:solidFill>
                <a:schemeClr val="tx1"/>
              </a:solidFill>
              <a:round/>
              <a:headEnd/>
              <a:tailEnd/>
            </a:ln>
            <a:effectLst>
              <a:outerShdw blurRad="63500" dir="2700000" algn="tl" rotWithShape="0">
                <a:srgbClr val="000000"/>
              </a:outerShdw>
            </a:effectLst>
          </p:spPr>
          <p:txBody>
            <a:bodyPr wrap="none" anchor="ctr"/>
            <a:lstStyle/>
            <a:p>
              <a:pPr eaLnBrk="0" fontAlgn="base" hangingPunct="0">
                <a:spcBef>
                  <a:spcPct val="0"/>
                </a:spcBef>
                <a:spcAft>
                  <a:spcPct val="0"/>
                </a:spcAft>
                <a:defRPr/>
              </a:pPr>
              <a:endParaRPr lang="en-US" sz="2400">
                <a:latin typeface="Arial" charset="0"/>
                <a:ea typeface="ＭＳ Ｐゴシック"/>
              </a:endParaRPr>
            </a:p>
          </p:txBody>
        </p:sp>
        <p:sp>
          <p:nvSpPr>
            <p:cNvPr id="148" name="Text Box 127">
              <a:extLst>
                <a:ext uri="{FF2B5EF4-FFF2-40B4-BE49-F238E27FC236}">
                  <a16:creationId xmlns:a16="http://schemas.microsoft.com/office/drawing/2014/main" id="{F62F23E0-CBE7-49F8-94A4-F0BFDEDB1944}"/>
                </a:ext>
              </a:extLst>
            </p:cNvPr>
            <p:cNvSpPr txBox="1">
              <a:spLocks noChangeArrowheads="1"/>
            </p:cNvSpPr>
            <p:nvPr/>
          </p:nvSpPr>
          <p:spPr bwMode="auto">
            <a:xfrm>
              <a:off x="4731310" y="6024627"/>
              <a:ext cx="1688420" cy="371897"/>
            </a:xfrm>
            <a:prstGeom prst="rect">
              <a:avLst/>
            </a:prstGeom>
            <a:noFill/>
            <a:ln w="9525">
              <a:noFill/>
              <a:miter lim="800000"/>
              <a:headEnd type="none" w="sm" len="sm"/>
              <a:tailEnd type="none" w="sm" len="sm"/>
            </a:ln>
          </p:spPr>
          <p:txBody>
            <a:bodyPr wrap="none">
              <a:spAutoFit/>
            </a:bodyPr>
            <a:lstStyle/>
            <a:p>
              <a:pPr algn="ctr" eaLnBrk="0" fontAlgn="base" hangingPunct="0">
                <a:lnSpc>
                  <a:spcPct val="90000"/>
                </a:lnSpc>
                <a:spcBef>
                  <a:spcPct val="0"/>
                </a:spcBef>
                <a:spcAft>
                  <a:spcPct val="0"/>
                </a:spcAft>
                <a:defRPr/>
              </a:pPr>
              <a:r>
                <a:rPr lang="en-US" sz="1000" err="1">
                  <a:latin typeface="Arial" charset="0"/>
                  <a:ea typeface="ＭＳ Ｐゴシック"/>
                </a:rPr>
                <a:t>Michoud</a:t>
              </a:r>
              <a:r>
                <a:rPr lang="en-US" sz="1000">
                  <a:latin typeface="Arial" charset="0"/>
                  <a:ea typeface="ＭＳ Ｐゴシック"/>
                </a:rPr>
                <a:t> Assembly Facility</a:t>
              </a:r>
            </a:p>
            <a:p>
              <a:pPr algn="ctr" eaLnBrk="0" fontAlgn="base" hangingPunct="0">
                <a:lnSpc>
                  <a:spcPct val="90000"/>
                </a:lnSpc>
                <a:spcBef>
                  <a:spcPct val="0"/>
                </a:spcBef>
                <a:spcAft>
                  <a:spcPct val="0"/>
                </a:spcAft>
                <a:defRPr/>
              </a:pPr>
              <a:r>
                <a:rPr lang="en-US" sz="1000">
                  <a:latin typeface="Arial" charset="0"/>
                  <a:ea typeface="ＭＳ Ｐゴシック"/>
                </a:rPr>
                <a:t>New Orleans, LA</a:t>
              </a:r>
            </a:p>
          </p:txBody>
        </p:sp>
        <p:sp>
          <p:nvSpPr>
            <p:cNvPr id="149" name="Line 130">
              <a:extLst>
                <a:ext uri="{FF2B5EF4-FFF2-40B4-BE49-F238E27FC236}">
                  <a16:creationId xmlns:a16="http://schemas.microsoft.com/office/drawing/2014/main" id="{9B796F81-2483-4F88-A8FC-49D7175CEF50}"/>
                </a:ext>
              </a:extLst>
            </p:cNvPr>
            <p:cNvSpPr>
              <a:spLocks noChangeShapeType="1"/>
            </p:cNvSpPr>
            <p:nvPr/>
          </p:nvSpPr>
          <p:spPr bwMode="auto">
            <a:xfrm>
              <a:off x="5805946" y="4164513"/>
              <a:ext cx="1120188" cy="521994"/>
            </a:xfrm>
            <a:prstGeom prst="line">
              <a:avLst/>
            </a:prstGeom>
            <a:noFill/>
            <a:ln w="12700">
              <a:solidFill>
                <a:schemeClr val="tx1"/>
              </a:solidFill>
              <a:round/>
              <a:headEnd type="triangle" w="med" len="med"/>
              <a:tailEn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50" name="Line 131">
              <a:extLst>
                <a:ext uri="{FF2B5EF4-FFF2-40B4-BE49-F238E27FC236}">
                  <a16:creationId xmlns:a16="http://schemas.microsoft.com/office/drawing/2014/main" id="{03619957-42EF-49C7-99AA-547AB7607CFA}"/>
                </a:ext>
              </a:extLst>
            </p:cNvPr>
            <p:cNvSpPr>
              <a:spLocks noChangeShapeType="1"/>
            </p:cNvSpPr>
            <p:nvPr/>
          </p:nvSpPr>
          <p:spPr bwMode="auto">
            <a:xfrm flipH="1" flipV="1">
              <a:off x="5413454" y="4881769"/>
              <a:ext cx="284163" cy="1189038"/>
            </a:xfrm>
            <a:prstGeom prst="line">
              <a:avLst/>
            </a:prstGeom>
            <a:noFill/>
            <a:ln w="12700">
              <a:solidFill>
                <a:schemeClr val="tx1"/>
              </a:solidFill>
              <a:round/>
              <a:headEnd type="none" w="sm" len="sm"/>
              <a:tailEnd type="triangle" w="med" len="med"/>
            </a:ln>
            <a:effectLst>
              <a:outerShdw blurRad="63500" dir="2700000" algn="tl" rotWithShape="0">
                <a:srgbClr val="000000"/>
              </a:outerShdw>
            </a:effectLst>
          </p:spPr>
          <p:txBody>
            <a:bodyPr/>
            <a:lstStyle/>
            <a:p>
              <a:pPr fontAlgn="base">
                <a:spcBef>
                  <a:spcPct val="0"/>
                </a:spcBef>
                <a:spcAft>
                  <a:spcPct val="0"/>
                </a:spcAft>
                <a:defRPr/>
              </a:pPr>
              <a:endParaRPr lang="en-US" sz="2400">
                <a:latin typeface="Arial" charset="0"/>
                <a:ea typeface="ＭＳ Ｐゴシック"/>
              </a:endParaRPr>
            </a:p>
          </p:txBody>
        </p:sp>
        <p:sp>
          <p:nvSpPr>
            <p:cNvPr id="151" name="Text Box 143">
              <a:extLst>
                <a:ext uri="{FF2B5EF4-FFF2-40B4-BE49-F238E27FC236}">
                  <a16:creationId xmlns:a16="http://schemas.microsoft.com/office/drawing/2014/main" id="{E24BAB3A-5091-4E00-BAB3-5F7E562E0237}"/>
                </a:ext>
              </a:extLst>
            </p:cNvPr>
            <p:cNvSpPr txBox="1">
              <a:spLocks noChangeArrowheads="1"/>
            </p:cNvSpPr>
            <p:nvPr/>
          </p:nvSpPr>
          <p:spPr bwMode="auto">
            <a:xfrm>
              <a:off x="6907014" y="4591454"/>
              <a:ext cx="1905000" cy="552202"/>
            </a:xfrm>
            <a:prstGeom prst="rect">
              <a:avLst/>
            </a:prstGeom>
            <a:noFill/>
            <a:ln w="9525">
              <a:noFill/>
              <a:miter lim="800000"/>
              <a:headEnd type="none" w="sm" len="sm"/>
              <a:tailEnd type="none" w="sm" len="sm"/>
            </a:ln>
          </p:spPr>
          <p:txBody>
            <a:bodyPr wrap="square">
              <a:spAutoFit/>
            </a:bodyPr>
            <a:lstStyle/>
            <a:p>
              <a:pPr algn="ctr" eaLnBrk="0" fontAlgn="base" hangingPunct="0">
                <a:lnSpc>
                  <a:spcPct val="90000"/>
                </a:lnSpc>
                <a:spcBef>
                  <a:spcPct val="0"/>
                </a:spcBef>
                <a:spcAft>
                  <a:spcPct val="0"/>
                </a:spcAft>
                <a:defRPr/>
              </a:pPr>
              <a:r>
                <a:rPr lang="en-US" sz="1100" b="1">
                  <a:ln w="3175">
                    <a:solidFill>
                      <a:prstClr val="black">
                        <a:alpha val="10000"/>
                      </a:prstClr>
                    </a:solidFill>
                  </a:ln>
                  <a:latin typeface="Arial Black"/>
                  <a:ea typeface="ＭＳ Ｐゴシック"/>
                  <a:cs typeface="Arial Black"/>
                </a:rPr>
                <a:t>Marshall Space Flight Center</a:t>
              </a:r>
            </a:p>
            <a:p>
              <a:pPr algn="ctr" eaLnBrk="0" fontAlgn="base" hangingPunct="0">
                <a:lnSpc>
                  <a:spcPct val="90000"/>
                </a:lnSpc>
                <a:spcBef>
                  <a:spcPct val="0"/>
                </a:spcBef>
                <a:spcAft>
                  <a:spcPct val="0"/>
                </a:spcAft>
                <a:defRPr/>
              </a:pPr>
              <a:r>
                <a:rPr lang="en-US" sz="1100">
                  <a:latin typeface="Arial" charset="0"/>
                  <a:ea typeface="ＭＳ Ｐゴシック"/>
                </a:rPr>
                <a:t>Huntsville, AL</a:t>
              </a:r>
            </a:p>
          </p:txBody>
        </p:sp>
      </p:grpSp>
      <p:sp>
        <p:nvSpPr>
          <p:cNvPr id="158" name="Text Box 152">
            <a:extLst>
              <a:ext uri="{FF2B5EF4-FFF2-40B4-BE49-F238E27FC236}">
                <a16:creationId xmlns:a16="http://schemas.microsoft.com/office/drawing/2014/main" id="{0BEEBF2B-954E-4F0A-B1E2-1298E5CCC784}"/>
              </a:ext>
            </a:extLst>
          </p:cNvPr>
          <p:cNvSpPr txBox="1">
            <a:spLocks noChangeArrowheads="1"/>
          </p:cNvSpPr>
          <p:nvPr/>
        </p:nvSpPr>
        <p:spPr bwMode="auto">
          <a:xfrm>
            <a:off x="8780774" y="3155726"/>
            <a:ext cx="1752600" cy="397032"/>
          </a:xfrm>
          <a:prstGeom prst="rect">
            <a:avLst/>
          </a:prstGeom>
          <a:noFill/>
          <a:ln w="9525">
            <a:noFill/>
            <a:miter lim="800000"/>
            <a:headEnd type="none" w="sm" len="sm"/>
            <a:tailEnd type="none" w="sm" len="sm"/>
          </a:ln>
          <a:effectLst/>
        </p:spPr>
        <p:txBody>
          <a:bodyPr wrap="square">
            <a:spAutoFit/>
          </a:bodyPr>
          <a:lstStyle/>
          <a:p>
            <a:pPr algn="ctr" eaLnBrk="0" fontAlgn="base" hangingPunct="0">
              <a:lnSpc>
                <a:spcPct val="90000"/>
              </a:lnSpc>
              <a:spcBef>
                <a:spcPct val="0"/>
              </a:spcBef>
              <a:spcAft>
                <a:spcPct val="0"/>
              </a:spcAft>
              <a:defRPr/>
            </a:pPr>
            <a:r>
              <a:rPr lang="en-US" sz="1100" b="1">
                <a:ln w="3175" cmpd="sng">
                  <a:solidFill>
                    <a:prstClr val="black">
                      <a:alpha val="10000"/>
                    </a:prstClr>
                  </a:solidFill>
                  <a:bevel/>
                </a:ln>
                <a:latin typeface="Arial Black"/>
                <a:ea typeface="ＭＳ Ｐゴシック"/>
                <a:cs typeface="Arial Black"/>
              </a:rPr>
              <a:t>NASA Headquarters</a:t>
            </a:r>
          </a:p>
          <a:p>
            <a:pPr algn="ctr" eaLnBrk="0" fontAlgn="base" hangingPunct="0">
              <a:lnSpc>
                <a:spcPct val="90000"/>
              </a:lnSpc>
              <a:spcBef>
                <a:spcPct val="0"/>
              </a:spcBef>
              <a:spcAft>
                <a:spcPct val="0"/>
              </a:spcAft>
              <a:defRPr/>
            </a:pPr>
            <a:r>
              <a:rPr lang="en-US" sz="1100">
                <a:latin typeface="Arial" charset="0"/>
                <a:ea typeface="ＭＳ Ｐゴシック"/>
              </a:rPr>
              <a:t>Washington, DC</a:t>
            </a:r>
          </a:p>
        </p:txBody>
      </p:sp>
    </p:spTree>
    <p:extLst>
      <p:ext uri="{BB962C8B-B14F-4D97-AF65-F5344CB8AC3E}">
        <p14:creationId xmlns:p14="http://schemas.microsoft.com/office/powerpoint/2010/main" val="901271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NASA Technologies</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4ECE1B-C8DD-431A-80ED-449725C8BB39}"/>
              </a:ext>
            </a:extLst>
          </p:cNvPr>
          <p:cNvPicPr>
            <a:picLocks noChangeAspect="1"/>
          </p:cNvPicPr>
          <p:nvPr/>
        </p:nvPicPr>
        <p:blipFill>
          <a:blip r:embed="rId3"/>
          <a:stretch>
            <a:fillRect/>
          </a:stretch>
        </p:blipFill>
        <p:spPr>
          <a:xfrm>
            <a:off x="2672983" y="945603"/>
            <a:ext cx="6846033" cy="5411626"/>
          </a:xfrm>
          <a:prstGeom prst="rect">
            <a:avLst/>
          </a:prstGeom>
        </p:spPr>
      </p:pic>
    </p:spTree>
    <p:extLst>
      <p:ext uri="{BB962C8B-B14F-4D97-AF65-F5344CB8AC3E}">
        <p14:creationId xmlns:p14="http://schemas.microsoft.com/office/powerpoint/2010/main" val="202206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Technology Description Sheets</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5098E8-4608-4B3A-AF23-8DB190483EF2}"/>
              </a:ext>
            </a:extLst>
          </p:cNvPr>
          <p:cNvPicPr>
            <a:picLocks noChangeAspect="1"/>
          </p:cNvPicPr>
          <p:nvPr/>
        </p:nvPicPr>
        <p:blipFill rotWithShape="1">
          <a:blip r:embed="rId3"/>
          <a:srcRect b="699"/>
          <a:stretch/>
        </p:blipFill>
        <p:spPr>
          <a:xfrm>
            <a:off x="1913623" y="943565"/>
            <a:ext cx="4325853" cy="5599777"/>
          </a:xfrm>
          <a:prstGeom prst="rect">
            <a:avLst/>
          </a:prstGeom>
        </p:spPr>
      </p:pic>
      <p:pic>
        <p:nvPicPr>
          <p:cNvPr id="8" name="Picture 7">
            <a:extLst>
              <a:ext uri="{FF2B5EF4-FFF2-40B4-BE49-F238E27FC236}">
                <a16:creationId xmlns:a16="http://schemas.microsoft.com/office/drawing/2014/main" id="{AF87427B-66E4-41DB-B5DD-99215CB89A7E}"/>
              </a:ext>
            </a:extLst>
          </p:cNvPr>
          <p:cNvPicPr>
            <a:picLocks noChangeAspect="1"/>
          </p:cNvPicPr>
          <p:nvPr/>
        </p:nvPicPr>
        <p:blipFill>
          <a:blip r:embed="rId4"/>
          <a:stretch>
            <a:fillRect/>
          </a:stretch>
        </p:blipFill>
        <p:spPr>
          <a:xfrm>
            <a:off x="6843561" y="943565"/>
            <a:ext cx="4325853" cy="5589419"/>
          </a:xfrm>
          <a:prstGeom prst="rect">
            <a:avLst/>
          </a:prstGeom>
        </p:spPr>
      </p:pic>
    </p:spTree>
    <p:extLst>
      <p:ext uri="{BB962C8B-B14F-4D97-AF65-F5344CB8AC3E}">
        <p14:creationId xmlns:p14="http://schemas.microsoft.com/office/powerpoint/2010/main" val="1846475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Searching the NASA Software Catalog</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C400985-0366-442E-BD20-43E0FFCA47B2}"/>
              </a:ext>
            </a:extLst>
          </p:cNvPr>
          <p:cNvPicPr>
            <a:picLocks noChangeAspect="1"/>
          </p:cNvPicPr>
          <p:nvPr/>
        </p:nvPicPr>
        <p:blipFill rotWithShape="1">
          <a:blip r:embed="rId3"/>
          <a:srcRect l="2751" t="3929" r="2860" b="11945"/>
          <a:stretch/>
        </p:blipFill>
        <p:spPr>
          <a:xfrm>
            <a:off x="214084" y="2798717"/>
            <a:ext cx="6706480" cy="3471281"/>
          </a:xfrm>
          <a:prstGeom prst="rect">
            <a:avLst/>
          </a:prstGeom>
          <a:ln w="25400">
            <a:solidFill>
              <a:schemeClr val="bg1"/>
            </a:solidFill>
          </a:ln>
        </p:spPr>
      </p:pic>
      <p:pic>
        <p:nvPicPr>
          <p:cNvPr id="7" name="Picture 6">
            <a:extLst>
              <a:ext uri="{FF2B5EF4-FFF2-40B4-BE49-F238E27FC236}">
                <a16:creationId xmlns:a16="http://schemas.microsoft.com/office/drawing/2014/main" id="{5EA19247-41C1-4CBA-B9D9-A956DC95137C}"/>
              </a:ext>
            </a:extLst>
          </p:cNvPr>
          <p:cNvPicPr>
            <a:picLocks noChangeAspect="1"/>
          </p:cNvPicPr>
          <p:nvPr/>
        </p:nvPicPr>
        <p:blipFill>
          <a:blip r:embed="rId4"/>
          <a:stretch>
            <a:fillRect/>
          </a:stretch>
        </p:blipFill>
        <p:spPr>
          <a:xfrm>
            <a:off x="3604279" y="1005318"/>
            <a:ext cx="8373638" cy="5254517"/>
          </a:xfrm>
          <a:prstGeom prst="rect">
            <a:avLst/>
          </a:prstGeom>
          <a:ln w="25400">
            <a:solidFill>
              <a:schemeClr val="bg1"/>
            </a:solidFill>
          </a:ln>
        </p:spPr>
      </p:pic>
      <p:sp>
        <p:nvSpPr>
          <p:cNvPr id="11" name="Content Placeholder 7">
            <a:extLst>
              <a:ext uri="{FF2B5EF4-FFF2-40B4-BE49-F238E27FC236}">
                <a16:creationId xmlns:a16="http://schemas.microsoft.com/office/drawing/2014/main" id="{FF9CEAB9-A7E5-4B60-AA30-CC29156CAAC9}"/>
              </a:ext>
            </a:extLst>
          </p:cNvPr>
          <p:cNvSpPr txBox="1">
            <a:spLocks/>
          </p:cNvSpPr>
          <p:nvPr/>
        </p:nvSpPr>
        <p:spPr bwMode="auto">
          <a:xfrm>
            <a:off x="8173216" y="1594672"/>
            <a:ext cx="3580116" cy="52357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400">
                <a:solidFill>
                  <a:schemeClr val="tx1"/>
                </a:solidFill>
                <a:latin typeface="+mn-lt"/>
              </a:defRPr>
            </a:lvl5pPr>
            <a:lvl6pPr marL="2228850" indent="-228600" algn="l" rtl="0" eaLnBrk="0" fontAlgn="base" hangingPunct="0">
              <a:spcBef>
                <a:spcPct val="20000"/>
              </a:spcBef>
              <a:spcAft>
                <a:spcPct val="0"/>
              </a:spcAft>
              <a:buChar char="»"/>
              <a:defRPr sz="1400">
                <a:solidFill>
                  <a:schemeClr val="tx1"/>
                </a:solidFill>
                <a:latin typeface="+mn-lt"/>
              </a:defRPr>
            </a:lvl6pPr>
            <a:lvl7pPr marL="2686050" indent="-228600" algn="l" rtl="0" eaLnBrk="0" fontAlgn="base" hangingPunct="0">
              <a:spcBef>
                <a:spcPct val="20000"/>
              </a:spcBef>
              <a:spcAft>
                <a:spcPct val="0"/>
              </a:spcAft>
              <a:buChar char="»"/>
              <a:defRPr sz="1400">
                <a:solidFill>
                  <a:schemeClr val="tx1"/>
                </a:solidFill>
                <a:latin typeface="+mn-lt"/>
              </a:defRPr>
            </a:lvl7pPr>
            <a:lvl8pPr marL="3143250" indent="-228600" algn="l" rtl="0" eaLnBrk="0" fontAlgn="base" hangingPunct="0">
              <a:spcBef>
                <a:spcPct val="20000"/>
              </a:spcBef>
              <a:spcAft>
                <a:spcPct val="0"/>
              </a:spcAft>
              <a:buChar char="»"/>
              <a:defRPr sz="1400">
                <a:solidFill>
                  <a:schemeClr val="tx1"/>
                </a:solidFill>
                <a:latin typeface="+mn-lt"/>
              </a:defRPr>
            </a:lvl8pPr>
            <a:lvl9pPr marL="3600450" indent="-228600" algn="l" rtl="0" eaLnBrk="0" fontAlgn="base" hangingPunct="0">
              <a:spcBef>
                <a:spcPct val="20000"/>
              </a:spcBef>
              <a:spcAft>
                <a:spcPct val="0"/>
              </a:spcAft>
              <a:buChar char="»"/>
              <a:defRPr sz="1400">
                <a:solidFill>
                  <a:schemeClr val="tx1"/>
                </a:solidFill>
                <a:latin typeface="+mn-lt"/>
              </a:defRPr>
            </a:lvl9pPr>
          </a:lstStyle>
          <a:p>
            <a:pPr marL="0" indent="0">
              <a:buNone/>
              <a:defRPr/>
            </a:pPr>
            <a:r>
              <a:rPr lang="en-US" dirty="0">
                <a:cs typeface="Arial"/>
                <a:hlinkClick r:id="rId5"/>
              </a:rPr>
              <a:t>https://software.nasa.gov</a:t>
            </a:r>
            <a:endParaRPr lang="en-US" dirty="0">
              <a:cs typeface="Arial"/>
            </a:endParaRPr>
          </a:p>
          <a:p>
            <a:pPr marL="0" indent="0">
              <a:buNone/>
              <a:defRPr/>
            </a:pPr>
            <a:endParaRPr lang="en-US" dirty="0">
              <a:cs typeface="Arial"/>
            </a:endParaRPr>
          </a:p>
          <a:p>
            <a:pPr marL="0" indent="0">
              <a:buNone/>
              <a:defRPr/>
            </a:pPr>
            <a:endParaRPr lang="en-US" dirty="0">
              <a:cs typeface="Arial"/>
            </a:endParaRPr>
          </a:p>
        </p:txBody>
      </p:sp>
      <p:sp>
        <p:nvSpPr>
          <p:cNvPr id="10" name="Rectangle 9">
            <a:extLst>
              <a:ext uri="{FF2B5EF4-FFF2-40B4-BE49-F238E27FC236}">
                <a16:creationId xmlns:a16="http://schemas.microsoft.com/office/drawing/2014/main" id="{86CECDAF-CCAD-4D1C-8F8A-2AEBD94B29AA}"/>
              </a:ext>
            </a:extLst>
          </p:cNvPr>
          <p:cNvSpPr/>
          <p:nvPr/>
        </p:nvSpPr>
        <p:spPr>
          <a:xfrm>
            <a:off x="678454" y="1471913"/>
            <a:ext cx="2303285" cy="646331"/>
          </a:xfrm>
          <a:prstGeom prst="rect">
            <a:avLst/>
          </a:prstGeom>
        </p:spPr>
        <p:txBody>
          <a:bodyPr wrap="square">
            <a:spAutoFit/>
          </a:bodyPr>
          <a:lstStyle/>
          <a:p>
            <a:pPr marL="285750" indent="-285750">
              <a:buFont typeface="Arial" panose="020B0604020202020204" pitchFamily="34" charset="0"/>
              <a:buChar char="•"/>
            </a:pPr>
            <a:r>
              <a:rPr lang="en-US" sz="1800" b="1" dirty="0">
                <a:solidFill>
                  <a:schemeClr val="tx1"/>
                </a:solidFill>
                <a:latin typeface="+mn-lt"/>
              </a:rPr>
              <a:t>Software is free with registration</a:t>
            </a:r>
          </a:p>
        </p:txBody>
      </p:sp>
    </p:spTree>
    <p:extLst>
      <p:ext uri="{BB962C8B-B14F-4D97-AF65-F5344CB8AC3E}">
        <p14:creationId xmlns:p14="http://schemas.microsoft.com/office/powerpoint/2010/main" val="231118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329586" y="422031"/>
            <a:ext cx="10370497" cy="523572"/>
          </a:xfrm>
        </p:spPr>
        <p:txBody>
          <a:bodyPr>
            <a:noAutofit/>
          </a:bodyPr>
          <a:lstStyle/>
          <a:p>
            <a:r>
              <a:rPr lang="en-US" sz="3200" b="1" dirty="0">
                <a:latin typeface="+mn-lt"/>
                <a:cs typeface="Arial" panose="020B0604020202020204" pitchFamily="34" charset="0"/>
              </a:rPr>
              <a:t>How to License NASA Technology</a:t>
            </a:r>
            <a:endParaRPr lang="en-US" sz="2400" dirty="0">
              <a:latin typeface="+mn-lt"/>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A4D0339-E175-FD43-8F7E-BD2223C3EA25}"/>
              </a:ext>
            </a:extLst>
          </p:cNvPr>
          <p:cNvPicPr>
            <a:picLocks noChangeAspect="1"/>
          </p:cNvPicPr>
          <p:nvPr/>
        </p:nvPicPr>
        <p:blipFill>
          <a:blip r:embed="rId2"/>
          <a:srcRect/>
          <a:stretch/>
        </p:blipFill>
        <p:spPr>
          <a:xfrm>
            <a:off x="10529188" y="191188"/>
            <a:ext cx="1545315" cy="471622"/>
          </a:xfrm>
          <a:prstGeom prst="rect">
            <a:avLst/>
          </a:prstGeom>
        </p:spPr>
      </p:pic>
      <p:sp>
        <p:nvSpPr>
          <p:cNvPr id="18" name="Rectangle 17">
            <a:extLst>
              <a:ext uri="{FF2B5EF4-FFF2-40B4-BE49-F238E27FC236}">
                <a16:creationId xmlns:a16="http://schemas.microsoft.com/office/drawing/2014/main" id="{8FBECABC-54AB-4017-A5E8-F3DAA7BEFB80}"/>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3208281-1634-44E6-B005-D136F7C33BEA}"/>
              </a:ext>
            </a:extLst>
          </p:cNvPr>
          <p:cNvPicPr>
            <a:picLocks noChangeAspect="1"/>
          </p:cNvPicPr>
          <p:nvPr/>
        </p:nvPicPr>
        <p:blipFill rotWithShape="1">
          <a:blip r:embed="rId3"/>
          <a:srcRect t="14766" b="32620"/>
          <a:stretch/>
        </p:blipFill>
        <p:spPr>
          <a:xfrm>
            <a:off x="604787" y="1067332"/>
            <a:ext cx="10982425" cy="3052491"/>
          </a:xfrm>
          <a:prstGeom prst="rect">
            <a:avLst/>
          </a:prstGeom>
        </p:spPr>
      </p:pic>
      <p:sp>
        <p:nvSpPr>
          <p:cNvPr id="31" name="Text Placeholder 2">
            <a:extLst>
              <a:ext uri="{FF2B5EF4-FFF2-40B4-BE49-F238E27FC236}">
                <a16:creationId xmlns:a16="http://schemas.microsoft.com/office/drawing/2014/main" id="{A64E52E2-FA36-4A2C-84EC-239DCA23CB4B}"/>
              </a:ext>
            </a:extLst>
          </p:cNvPr>
          <p:cNvSpPr txBox="1">
            <a:spLocks/>
          </p:cNvSpPr>
          <p:nvPr/>
        </p:nvSpPr>
        <p:spPr>
          <a:xfrm>
            <a:off x="1029748" y="4360602"/>
            <a:ext cx="10982425" cy="224113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lvl="0" indent="0">
              <a:spcBef>
                <a:spcPct val="0"/>
              </a:spcBef>
              <a:buNone/>
            </a:pPr>
            <a:r>
              <a:rPr lang="en-US" sz="1800" b="1" u="sng" dirty="0">
                <a:solidFill>
                  <a:schemeClr val="accent1"/>
                </a:solidFill>
                <a:ea typeface="Helvetica" charset="0"/>
                <a:cs typeface="Helvetica" charset="0"/>
              </a:rPr>
              <a:t>Evaluation License</a:t>
            </a:r>
            <a:r>
              <a:rPr lang="en-US" sz="1800" b="1" dirty="0">
                <a:solidFill>
                  <a:schemeClr val="accent1"/>
                </a:solidFill>
                <a:ea typeface="Helvetica" charset="0"/>
                <a:cs typeface="Helvetica" charset="0"/>
              </a:rPr>
              <a:t> – </a:t>
            </a:r>
            <a:r>
              <a:rPr lang="en-US" sz="1800" dirty="0"/>
              <a:t>“Test drive” the commercial viability of NASA technologies with minimal risk</a:t>
            </a:r>
            <a:endParaRPr lang="en-US" sz="1800" b="1" i="1" dirty="0">
              <a:ea typeface="ＭＳ Ｐゴシック" charset="0"/>
            </a:endParaRPr>
          </a:p>
          <a:p>
            <a:pPr marL="0" lvl="0" indent="0">
              <a:spcBef>
                <a:spcPts val="0"/>
              </a:spcBef>
              <a:buNone/>
            </a:pPr>
            <a:endParaRPr lang="en-US" sz="1200" b="1" dirty="0">
              <a:solidFill>
                <a:srgbClr val="C00000"/>
              </a:solidFill>
              <a:latin typeface="Arial" charset="0"/>
              <a:ea typeface="Helvetica" charset="0"/>
              <a:cs typeface="Helvetica" charset="0"/>
            </a:endParaRPr>
          </a:p>
          <a:p>
            <a:pPr marL="914400">
              <a:spcBef>
                <a:spcPts val="0"/>
              </a:spcBef>
            </a:pPr>
            <a:r>
              <a:rPr lang="en-US" sz="1800" dirty="0">
                <a:latin typeface="Arial" charset="0"/>
                <a:ea typeface="ＭＳ Ｐゴシック" charset="0"/>
              </a:rPr>
              <a:t>License patented technologies with favorable terms for startups and universities</a:t>
            </a:r>
          </a:p>
          <a:p>
            <a:pPr marL="0" lvl="0" indent="0">
              <a:spcBef>
                <a:spcPct val="0"/>
              </a:spcBef>
              <a:buNone/>
            </a:pPr>
            <a:endParaRPr lang="en-US" sz="1200" b="1" dirty="0">
              <a:solidFill>
                <a:srgbClr val="C00000"/>
              </a:solidFill>
              <a:ea typeface="Helvetica" charset="0"/>
              <a:cs typeface="Helvetica" charset="0"/>
            </a:endParaRPr>
          </a:p>
          <a:p>
            <a:pPr marL="0" lvl="0" indent="0">
              <a:spcBef>
                <a:spcPct val="0"/>
              </a:spcBef>
              <a:buNone/>
            </a:pPr>
            <a:r>
              <a:rPr lang="en-US" sz="1800" b="1" u="sng" dirty="0">
                <a:solidFill>
                  <a:schemeClr val="accent1"/>
                </a:solidFill>
                <a:ea typeface="Helvetica" charset="0"/>
                <a:cs typeface="Helvetica" charset="0"/>
              </a:rPr>
              <a:t>Government Use License </a:t>
            </a:r>
            <a:r>
              <a:rPr lang="en-US" sz="1800" b="1" dirty="0">
                <a:solidFill>
                  <a:schemeClr val="accent1"/>
                </a:solidFill>
                <a:ea typeface="Helvetica" charset="0"/>
                <a:cs typeface="Helvetica" charset="0"/>
              </a:rPr>
              <a:t>– </a:t>
            </a:r>
            <a:r>
              <a:rPr lang="en-US" sz="1800" dirty="0"/>
              <a:t>Leverage NASA technologies for government-funded projects</a:t>
            </a:r>
          </a:p>
          <a:p>
            <a:pPr marL="0" lvl="0" indent="0">
              <a:spcBef>
                <a:spcPct val="0"/>
              </a:spcBef>
              <a:buNone/>
            </a:pPr>
            <a:endParaRPr lang="en-US" sz="1200" b="1" dirty="0">
              <a:solidFill>
                <a:srgbClr val="C00000"/>
              </a:solidFill>
              <a:ea typeface="Helvetica" charset="0"/>
              <a:cs typeface="Helvetica" charset="0"/>
            </a:endParaRPr>
          </a:p>
          <a:p>
            <a:pPr marL="0" lvl="0" indent="0">
              <a:spcBef>
                <a:spcPct val="0"/>
              </a:spcBef>
              <a:buNone/>
            </a:pPr>
            <a:r>
              <a:rPr lang="en-US" sz="1800" b="1" u="sng" dirty="0">
                <a:solidFill>
                  <a:schemeClr val="accent1"/>
                </a:solidFill>
                <a:ea typeface="Helvetica" charset="0"/>
                <a:cs typeface="Helvetica" charset="0"/>
              </a:rPr>
              <a:t>Commercial License </a:t>
            </a:r>
            <a:r>
              <a:rPr lang="en-US" sz="1800" b="1" dirty="0">
                <a:solidFill>
                  <a:schemeClr val="accent1"/>
                </a:solidFill>
                <a:ea typeface="Helvetica" charset="0"/>
                <a:cs typeface="Helvetica" charset="0"/>
              </a:rPr>
              <a:t>– </a:t>
            </a:r>
            <a:r>
              <a:rPr lang="en-US" sz="1800" dirty="0">
                <a:ea typeface="ＭＳ Ｐゴシック" charset="0"/>
              </a:rPr>
              <a:t>Secure rights to make and sell products based on NASA technologies</a:t>
            </a:r>
          </a:p>
          <a:p>
            <a:pPr marL="0" lvl="0" indent="0">
              <a:spcBef>
                <a:spcPct val="0"/>
              </a:spcBef>
              <a:buNone/>
            </a:pPr>
            <a:br>
              <a:rPr lang="en-US" kern="0" dirty="0">
                <a:solidFill>
                  <a:schemeClr val="bg2"/>
                </a:solidFill>
              </a:rPr>
            </a:br>
            <a:br>
              <a:rPr lang="en-US" kern="0" dirty="0"/>
            </a:br>
            <a:endParaRPr lang="en-US" kern="0" dirty="0"/>
          </a:p>
        </p:txBody>
      </p:sp>
    </p:spTree>
    <p:extLst>
      <p:ext uri="{BB962C8B-B14F-4D97-AF65-F5344CB8AC3E}">
        <p14:creationId xmlns:p14="http://schemas.microsoft.com/office/powerpoint/2010/main" val="3062297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ansport&#10;&#10;Description automatically generated">
            <a:extLst>
              <a:ext uri="{FF2B5EF4-FFF2-40B4-BE49-F238E27FC236}">
                <a16:creationId xmlns:a16="http://schemas.microsoft.com/office/drawing/2014/main" id="{E8B92C67-0E1E-43D5-9F89-4A9E0762A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0BC10E-DF72-1931-19DA-20AC9574F3EF}"/>
              </a:ext>
            </a:extLst>
          </p:cNvPr>
          <p:cNvSpPr>
            <a:spLocks noGrp="1"/>
          </p:cNvSpPr>
          <p:nvPr>
            <p:ph type="title"/>
          </p:nvPr>
        </p:nvSpPr>
        <p:spPr>
          <a:xfrm>
            <a:off x="2933234" y="3930620"/>
            <a:ext cx="6325532" cy="949480"/>
          </a:xfrm>
          <a:solidFill>
            <a:schemeClr val="accent1"/>
          </a:solidFill>
        </p:spPr>
        <p:txBody>
          <a:bodyPr>
            <a:normAutofit/>
          </a:bodyPr>
          <a:lstStyle/>
          <a:p>
            <a:pPr algn="ctr"/>
            <a:r>
              <a:rPr lang="en-US" sz="2800" dirty="0">
                <a:solidFill>
                  <a:schemeClr val="bg1"/>
                </a:solidFill>
              </a:rPr>
              <a:t>thomas.m.doehne@NASA.gov</a:t>
            </a:r>
          </a:p>
        </p:txBody>
      </p:sp>
    </p:spTree>
    <p:extLst>
      <p:ext uri="{BB962C8B-B14F-4D97-AF65-F5344CB8AC3E}">
        <p14:creationId xmlns:p14="http://schemas.microsoft.com/office/powerpoint/2010/main" val="2792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90249" y="479540"/>
            <a:ext cx="9859108" cy="449888"/>
          </a:xfrm>
        </p:spPr>
        <p:txBody>
          <a:bodyPr>
            <a:noAutofit/>
          </a:bodyPr>
          <a:lstStyle/>
          <a:p>
            <a:pPr lvl="0">
              <a:lnSpc>
                <a:spcPct val="100000"/>
              </a:lnSpc>
              <a:spcBef>
                <a:spcPts val="0"/>
              </a:spcBef>
              <a:defRPr/>
            </a:pPr>
            <a:r>
              <a:rPr lang="en-US" sz="3200" b="1" dirty="0">
                <a:latin typeface="Arial" panose="020B0604020202020204" pitchFamily="34" charset="0"/>
                <a:cs typeface="Arial" panose="020B0604020202020204" pitchFamily="34" charset="0"/>
              </a:rPr>
              <a:t>NASA Glenn Research Center - Campuses</a:t>
            </a:r>
          </a:p>
        </p:txBody>
      </p:sp>
      <p:grpSp>
        <p:nvGrpSpPr>
          <p:cNvPr id="28" name="Group 27">
            <a:extLst>
              <a:ext uri="{FF2B5EF4-FFF2-40B4-BE49-F238E27FC236}">
                <a16:creationId xmlns:a16="http://schemas.microsoft.com/office/drawing/2014/main" id="{E9B92DF2-025B-42EA-92B6-A8A25DFE5C19}"/>
              </a:ext>
            </a:extLst>
          </p:cNvPr>
          <p:cNvGrpSpPr/>
          <p:nvPr/>
        </p:nvGrpSpPr>
        <p:grpSpPr>
          <a:xfrm>
            <a:off x="1667075" y="1126066"/>
            <a:ext cx="4631266" cy="5182030"/>
            <a:chOff x="143075" y="1126066"/>
            <a:chExt cx="4631266" cy="5182030"/>
          </a:xfrm>
        </p:grpSpPr>
        <p:sp>
          <p:nvSpPr>
            <p:cNvPr id="29" name="TextBox 28">
              <a:extLst>
                <a:ext uri="{FF2B5EF4-FFF2-40B4-BE49-F238E27FC236}">
                  <a16:creationId xmlns:a16="http://schemas.microsoft.com/office/drawing/2014/main" id="{D3AB82BE-C53F-43AF-9710-68F271BC0C2F}"/>
                </a:ext>
              </a:extLst>
            </p:cNvPr>
            <p:cNvSpPr txBox="1"/>
            <p:nvPr/>
          </p:nvSpPr>
          <p:spPr>
            <a:xfrm>
              <a:off x="143075" y="4512733"/>
              <a:ext cx="4631266" cy="1795363"/>
            </a:xfrm>
            <a:prstGeom prst="rect">
              <a:avLst/>
            </a:prstGeom>
            <a:noFill/>
          </p:spPr>
          <p:txBody>
            <a:bodyPr wrap="square" rtlCol="0">
              <a:spAutoFit/>
            </a:bodyPr>
            <a:lstStyle/>
            <a:p>
              <a:pPr fontAlgn="base">
                <a:spcBef>
                  <a:spcPct val="0"/>
                </a:spcBef>
                <a:defRPr/>
              </a:pPr>
              <a:r>
                <a:rPr lang="en-US" sz="2000">
                  <a:latin typeface="Arial" charset="0"/>
                  <a:ea typeface="ＭＳ Ｐゴシック" pitchFamily="34" charset="-128"/>
                </a:rPr>
                <a:t>GRC-Lewis Field</a:t>
              </a:r>
            </a:p>
            <a:p>
              <a:pPr fontAlgn="base">
                <a:spcBef>
                  <a:spcPct val="0"/>
                </a:spcBef>
                <a:spcAft>
                  <a:spcPts val="840"/>
                </a:spcAft>
                <a:defRPr/>
              </a:pPr>
              <a:r>
                <a:rPr lang="en-US" sz="2000">
                  <a:latin typeface="Arial" charset="0"/>
                  <a:ea typeface="ＭＳ Ｐゴシック" pitchFamily="34" charset="-128"/>
                </a:rPr>
                <a:t>(Cleveland, OH)</a:t>
              </a:r>
              <a:endParaRPr lang="en-US" sz="2000">
                <a:latin typeface="Arial" charset="0"/>
                <a:ea typeface="ＭＳ Ｐゴシック"/>
              </a:endParaRPr>
            </a:p>
            <a:p>
              <a:pPr marL="192024" lvl="1" indent="-192024" fontAlgn="base">
                <a:spcBef>
                  <a:spcPct val="0"/>
                </a:spcBef>
                <a:spcAft>
                  <a:spcPts val="600"/>
                </a:spcAft>
                <a:buSzPct val="80000"/>
                <a:buFont typeface="Arial"/>
                <a:buChar char="•"/>
                <a:defRPr/>
              </a:pPr>
              <a:r>
                <a:rPr lang="en-US">
                  <a:latin typeface="Arial" charset="0"/>
                  <a:ea typeface="ＭＳ Ｐゴシック" pitchFamily="34" charset="-128"/>
                </a:rPr>
                <a:t>307 acres</a:t>
              </a:r>
            </a:p>
            <a:p>
              <a:pPr marL="192024" lvl="1" indent="-192024" fontAlgn="base">
                <a:spcBef>
                  <a:spcPct val="0"/>
                </a:spcBef>
                <a:spcAft>
                  <a:spcPts val="600"/>
                </a:spcAft>
                <a:buSzPct val="80000"/>
                <a:buFont typeface="Arial"/>
                <a:buChar char="•"/>
                <a:defRPr/>
              </a:pPr>
              <a:r>
                <a:rPr lang="en-US">
                  <a:latin typeface="Arial" charset="0"/>
                  <a:ea typeface="ＭＳ Ｐゴシック" pitchFamily="34" charset="-128"/>
                </a:rPr>
                <a:t>1,497 civil servants and 1,643 contractors</a:t>
              </a:r>
            </a:p>
            <a:p>
              <a:pPr marL="192024" lvl="1" indent="-192024" fontAlgn="base">
                <a:spcBef>
                  <a:spcPct val="0"/>
                </a:spcBef>
                <a:spcAft>
                  <a:spcPts val="600"/>
                </a:spcAft>
                <a:buSzPct val="80000"/>
                <a:buFont typeface="Arial"/>
                <a:buChar char="•"/>
                <a:defRPr/>
              </a:pPr>
              <a:r>
                <a:rPr lang="en-US">
                  <a:latin typeface="Arial" charset="0"/>
                  <a:ea typeface="ＭＳ Ｐゴシック" pitchFamily="34" charset="-128"/>
                </a:rPr>
                <a:t>56 Pathways Interns </a:t>
              </a:r>
              <a:r>
                <a:rPr lang="en-US" sz="1600">
                  <a:latin typeface="Arial" charset="0"/>
                  <a:ea typeface="ＭＳ Ｐゴシック" pitchFamily="34" charset="-128"/>
                </a:rPr>
                <a:t>(not included above)</a:t>
              </a:r>
            </a:p>
          </p:txBody>
        </p:sp>
        <p:pic>
          <p:nvPicPr>
            <p:cNvPr id="30" name="Picture 29" descr="LF.jpg">
              <a:extLst>
                <a:ext uri="{FF2B5EF4-FFF2-40B4-BE49-F238E27FC236}">
                  <a16:creationId xmlns:a16="http://schemas.microsoft.com/office/drawing/2014/main" id="{054558AA-8F58-4886-A6E6-D6CCBC8EAD61}"/>
                </a:ext>
              </a:extLst>
            </p:cNvPr>
            <p:cNvPicPr>
              <a:picLocks noChangeAspect="1"/>
            </p:cNvPicPr>
            <p:nvPr/>
          </p:nvPicPr>
          <p:blipFill rotWithShape="1">
            <a:blip r:embed="rId2">
              <a:extLst>
                <a:ext uri="{28A0092B-C50C-407E-A947-70E740481C1C}">
                  <a14:useLocalDpi xmlns:a14="http://schemas.microsoft.com/office/drawing/2010/main" val="0"/>
                </a:ext>
              </a:extLst>
            </a:blip>
            <a:srcRect r="2958"/>
            <a:stretch/>
          </p:blipFill>
          <p:spPr>
            <a:xfrm>
              <a:off x="190501" y="1126066"/>
              <a:ext cx="4339167" cy="3186684"/>
            </a:xfrm>
            <a:prstGeom prst="rect">
              <a:avLst/>
            </a:prstGeom>
            <a:ln w="12700">
              <a:solidFill>
                <a:schemeClr val="tx1"/>
              </a:solidFill>
            </a:ln>
          </p:spPr>
        </p:pic>
      </p:grpSp>
      <p:grpSp>
        <p:nvGrpSpPr>
          <p:cNvPr id="31" name="Group 30">
            <a:extLst>
              <a:ext uri="{FF2B5EF4-FFF2-40B4-BE49-F238E27FC236}">
                <a16:creationId xmlns:a16="http://schemas.microsoft.com/office/drawing/2014/main" id="{F6E6B49F-7CD7-4C81-AF74-F2C7F407DC11}"/>
              </a:ext>
            </a:extLst>
          </p:cNvPr>
          <p:cNvGrpSpPr/>
          <p:nvPr/>
        </p:nvGrpSpPr>
        <p:grpSpPr>
          <a:xfrm>
            <a:off x="6316134" y="1126067"/>
            <a:ext cx="4174066" cy="5296427"/>
            <a:chOff x="4792134" y="1126066"/>
            <a:chExt cx="4174066" cy="5296427"/>
          </a:xfrm>
        </p:grpSpPr>
        <p:sp>
          <p:nvSpPr>
            <p:cNvPr id="32" name="TextBox 31">
              <a:extLst>
                <a:ext uri="{FF2B5EF4-FFF2-40B4-BE49-F238E27FC236}">
                  <a16:creationId xmlns:a16="http://schemas.microsoft.com/office/drawing/2014/main" id="{4C47C7CD-7687-45D0-A8F2-0FAE881E68E2}"/>
                </a:ext>
              </a:extLst>
            </p:cNvPr>
            <p:cNvSpPr txBox="1"/>
            <p:nvPr/>
          </p:nvSpPr>
          <p:spPr>
            <a:xfrm>
              <a:off x="4809066" y="4529667"/>
              <a:ext cx="4157134" cy="1892826"/>
            </a:xfrm>
            <a:prstGeom prst="rect">
              <a:avLst/>
            </a:prstGeom>
            <a:noFill/>
          </p:spPr>
          <p:txBody>
            <a:bodyPr wrap="square" rtlCol="0">
              <a:spAutoFit/>
            </a:bodyPr>
            <a:lstStyle/>
            <a:p>
              <a:pPr fontAlgn="base">
                <a:spcBef>
                  <a:spcPct val="0"/>
                </a:spcBef>
                <a:spcAft>
                  <a:spcPct val="35000"/>
                </a:spcAft>
                <a:defRPr/>
              </a:pPr>
              <a:r>
                <a:rPr lang="en-US" sz="2000">
                  <a:latin typeface="Arial" charset="0"/>
                  <a:ea typeface="ＭＳ Ｐゴシック" pitchFamily="34" charset="-128"/>
                </a:rPr>
                <a:t>GRC-Neil Armstrong Test Facility (Sandusky, OH)</a:t>
              </a:r>
              <a:endParaRPr lang="en-US" sz="2000">
                <a:latin typeface="Arial" charset="0"/>
                <a:ea typeface="ＭＳ Ｐゴシック"/>
              </a:endParaRPr>
            </a:p>
            <a:p>
              <a:pPr marL="192024" lvl="1" indent="-192024" fontAlgn="base">
                <a:spcBef>
                  <a:spcPct val="0"/>
                </a:spcBef>
                <a:spcAft>
                  <a:spcPts val="600"/>
                </a:spcAft>
                <a:buSzPct val="80000"/>
                <a:buFont typeface="Arial"/>
                <a:buChar char="•"/>
                <a:defRPr/>
              </a:pPr>
              <a:r>
                <a:rPr lang="en-US">
                  <a:latin typeface="Arial" charset="0"/>
                  <a:ea typeface="ＭＳ Ｐゴシック" pitchFamily="34" charset="-128"/>
                </a:rPr>
                <a:t>6,740 acres</a:t>
              </a:r>
            </a:p>
            <a:p>
              <a:pPr marL="192024" lvl="1" indent="-192024" fontAlgn="base">
                <a:spcBef>
                  <a:spcPct val="0"/>
                </a:spcBef>
                <a:spcAft>
                  <a:spcPts val="600"/>
                </a:spcAft>
                <a:buSzPct val="80000"/>
                <a:buFont typeface="Arial"/>
                <a:buChar char="•"/>
                <a:defRPr/>
              </a:pPr>
              <a:r>
                <a:rPr lang="en-US">
                  <a:latin typeface="Arial" charset="0"/>
                  <a:ea typeface="ＭＳ Ｐゴシック" pitchFamily="34" charset="-128"/>
                </a:rPr>
                <a:t>21 civil servants and 100 contractors</a:t>
              </a:r>
            </a:p>
            <a:p>
              <a:pPr fontAlgn="base">
                <a:spcBef>
                  <a:spcPct val="0"/>
                </a:spcBef>
                <a:spcAft>
                  <a:spcPct val="0"/>
                </a:spcAft>
                <a:defRPr/>
              </a:pPr>
              <a:endParaRPr lang="en-US" sz="2400">
                <a:solidFill>
                  <a:prstClr val="white"/>
                </a:solidFill>
                <a:latin typeface="Arial" charset="0"/>
                <a:ea typeface="ＭＳ Ｐゴシック"/>
              </a:endParaRPr>
            </a:p>
          </p:txBody>
        </p:sp>
        <p:pic>
          <p:nvPicPr>
            <p:cNvPr id="33" name="Picture 32" descr="1987_09333.jpg">
              <a:extLst>
                <a:ext uri="{FF2B5EF4-FFF2-40B4-BE49-F238E27FC236}">
                  <a16:creationId xmlns:a16="http://schemas.microsoft.com/office/drawing/2014/main" id="{14553DE4-4B65-4128-878B-AF39FADFAD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15" r="2800"/>
            <a:stretch/>
          </p:blipFill>
          <p:spPr>
            <a:xfrm>
              <a:off x="4792134" y="1126066"/>
              <a:ext cx="4131733" cy="3208867"/>
            </a:xfrm>
            <a:prstGeom prst="rect">
              <a:avLst/>
            </a:prstGeom>
            <a:ln w="12700">
              <a:solidFill>
                <a:schemeClr val="tx1"/>
              </a:solidFill>
            </a:ln>
          </p:spPr>
        </p:pic>
      </p:grpSp>
      <p:pic>
        <p:nvPicPr>
          <p:cNvPr id="12" name="Picture 11">
            <a:extLst>
              <a:ext uri="{FF2B5EF4-FFF2-40B4-BE49-F238E27FC236}">
                <a16:creationId xmlns:a16="http://schemas.microsoft.com/office/drawing/2014/main" id="{0F345C30-17CF-FB43-A466-BAE479533B26}"/>
              </a:ext>
            </a:extLst>
          </p:cNvPr>
          <p:cNvPicPr>
            <a:picLocks noChangeAspect="1"/>
          </p:cNvPicPr>
          <p:nvPr/>
        </p:nvPicPr>
        <p:blipFill>
          <a:blip r:embed="rId4"/>
          <a:srcRect/>
          <a:stretch/>
        </p:blipFill>
        <p:spPr>
          <a:xfrm>
            <a:off x="10529188" y="191188"/>
            <a:ext cx="1545315" cy="471622"/>
          </a:xfrm>
          <a:prstGeom prst="rect">
            <a:avLst/>
          </a:prstGeom>
        </p:spPr>
      </p:pic>
    </p:spTree>
    <p:extLst>
      <p:ext uri="{BB962C8B-B14F-4D97-AF65-F5344CB8AC3E}">
        <p14:creationId xmlns:p14="http://schemas.microsoft.com/office/powerpoint/2010/main" val="3196327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90250" y="422031"/>
            <a:ext cx="9859108" cy="596901"/>
          </a:xfrm>
        </p:spPr>
        <p:txBody>
          <a:bodyPr>
            <a:noAutofit/>
          </a:bodyPr>
          <a:lstStyle/>
          <a:p>
            <a:r>
              <a:rPr lang="en-US" sz="3200" b="1" dirty="0">
                <a:latin typeface="+mn-lt"/>
                <a:cs typeface="Arial" panose="020B0604020202020204" pitchFamily="34" charset="0"/>
              </a:rPr>
              <a:t>NASA GRC - Core Competencies</a:t>
            </a:r>
            <a:endParaRPr lang="en-US" sz="2400" dirty="0">
              <a:latin typeface="+mn-lt"/>
            </a:endParaRPr>
          </a:p>
        </p:txBody>
      </p:sp>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3F3F87-1F49-524B-952A-B21A086A42C2}"/>
              </a:ext>
            </a:extLst>
          </p:cNvPr>
          <p:cNvPicPr>
            <a:picLocks noChangeAspect="1"/>
          </p:cNvPicPr>
          <p:nvPr/>
        </p:nvPicPr>
        <p:blipFill>
          <a:blip r:embed="rId2"/>
          <a:srcRect/>
          <a:stretch/>
        </p:blipFill>
        <p:spPr>
          <a:xfrm>
            <a:off x="10529188" y="191188"/>
            <a:ext cx="1545315" cy="471622"/>
          </a:xfrm>
          <a:prstGeom prst="rect">
            <a:avLst/>
          </a:prstGeom>
        </p:spPr>
      </p:pic>
      <p:pic>
        <p:nvPicPr>
          <p:cNvPr id="11" name="Picture 10" descr="TTO Process-21.jpg">
            <a:extLst>
              <a:ext uri="{FF2B5EF4-FFF2-40B4-BE49-F238E27FC236}">
                <a16:creationId xmlns:a16="http://schemas.microsoft.com/office/drawing/2014/main" id="{C7A38117-D0B0-4DBE-B44D-DEF71D9F6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1953" y="1180596"/>
            <a:ext cx="7977405" cy="4875081"/>
          </a:xfrm>
          <a:prstGeom prst="rect">
            <a:avLst/>
          </a:prstGeom>
        </p:spPr>
      </p:pic>
      <p:sp>
        <p:nvSpPr>
          <p:cNvPr id="12" name="TextBox 11">
            <a:extLst>
              <a:ext uri="{FF2B5EF4-FFF2-40B4-BE49-F238E27FC236}">
                <a16:creationId xmlns:a16="http://schemas.microsoft.com/office/drawing/2014/main" id="{DDE0F6C1-F51D-44D1-B696-A9802E913F9B}"/>
              </a:ext>
            </a:extLst>
          </p:cNvPr>
          <p:cNvSpPr txBox="1"/>
          <p:nvPr/>
        </p:nvSpPr>
        <p:spPr>
          <a:xfrm>
            <a:off x="5579389" y="1913155"/>
            <a:ext cx="2314226" cy="2051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r>
              <a:rPr lang="en-US" sz="1200" b="1" dirty="0">
                <a:solidFill>
                  <a:schemeClr val="bg1"/>
                </a:solidFill>
              </a:rPr>
              <a:t>Air-Breathing Propulsion</a:t>
            </a:r>
          </a:p>
          <a:p>
            <a:pPr marL="342900" indent="-342900">
              <a:spcAft>
                <a:spcPts val="600"/>
              </a:spcAft>
            </a:pPr>
            <a:endParaRPr lang="en-US" sz="1600" b="1" dirty="0">
              <a:solidFill>
                <a:srgbClr val="0192D1"/>
              </a:solidFill>
              <a:latin typeface="Arial"/>
              <a:cs typeface="Arial"/>
            </a:endParaRPr>
          </a:p>
        </p:txBody>
      </p:sp>
      <p:sp>
        <p:nvSpPr>
          <p:cNvPr id="13" name="TextBox 12">
            <a:extLst>
              <a:ext uri="{FF2B5EF4-FFF2-40B4-BE49-F238E27FC236}">
                <a16:creationId xmlns:a16="http://schemas.microsoft.com/office/drawing/2014/main" id="{7CA657EC-AF32-4B32-81B1-B0AC9DFAA073}"/>
              </a:ext>
            </a:extLst>
          </p:cNvPr>
          <p:cNvSpPr txBox="1"/>
          <p:nvPr/>
        </p:nvSpPr>
        <p:spPr>
          <a:xfrm>
            <a:off x="5579389" y="2666546"/>
            <a:ext cx="3545817" cy="20930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r>
              <a:rPr lang="en-US" sz="1200" b="1" dirty="0">
                <a:solidFill>
                  <a:srgbClr val="FFFFFF"/>
                </a:solidFill>
              </a:rPr>
              <a:t>Communications Technology and Development</a:t>
            </a:r>
          </a:p>
          <a:p>
            <a:pPr marL="342900" indent="-342900">
              <a:spcAft>
                <a:spcPts val="600"/>
              </a:spcAft>
            </a:pPr>
            <a:endParaRPr lang="en-US" sz="1400" b="1" dirty="0">
              <a:solidFill>
                <a:srgbClr val="0192D1"/>
              </a:solidFill>
              <a:latin typeface="Arial"/>
              <a:cs typeface="Arial"/>
            </a:endParaRPr>
          </a:p>
        </p:txBody>
      </p:sp>
      <p:sp>
        <p:nvSpPr>
          <p:cNvPr id="14" name="TextBox 13">
            <a:extLst>
              <a:ext uri="{FF2B5EF4-FFF2-40B4-BE49-F238E27FC236}">
                <a16:creationId xmlns:a16="http://schemas.microsoft.com/office/drawing/2014/main" id="{8BD10355-EBF7-40B7-93E6-8916214403EB}"/>
              </a:ext>
            </a:extLst>
          </p:cNvPr>
          <p:cNvSpPr txBox="1"/>
          <p:nvPr/>
        </p:nvSpPr>
        <p:spPr>
          <a:xfrm>
            <a:off x="5579389" y="4146747"/>
            <a:ext cx="3107716" cy="2120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r>
              <a:rPr lang="en-US" sz="1200" b="1" dirty="0">
                <a:solidFill>
                  <a:srgbClr val="FFFFFF"/>
                </a:solidFill>
              </a:rPr>
              <a:t>Power, Energy Storage and Conversion</a:t>
            </a:r>
          </a:p>
          <a:p>
            <a:pPr marL="342900" indent="-342900">
              <a:spcAft>
                <a:spcPts val="600"/>
              </a:spcAft>
            </a:pPr>
            <a:endParaRPr lang="en-US" sz="1200" b="1" dirty="0">
              <a:solidFill>
                <a:srgbClr val="0192D1"/>
              </a:solidFill>
              <a:latin typeface="Arial"/>
              <a:cs typeface="Arial"/>
            </a:endParaRPr>
          </a:p>
        </p:txBody>
      </p:sp>
      <p:sp>
        <p:nvSpPr>
          <p:cNvPr id="15" name="TextBox 14">
            <a:extLst>
              <a:ext uri="{FF2B5EF4-FFF2-40B4-BE49-F238E27FC236}">
                <a16:creationId xmlns:a16="http://schemas.microsoft.com/office/drawing/2014/main" id="{596B7238-42F7-4C1B-A2B0-E6169C2AE24D}"/>
              </a:ext>
            </a:extLst>
          </p:cNvPr>
          <p:cNvSpPr txBox="1"/>
          <p:nvPr/>
        </p:nvSpPr>
        <p:spPr>
          <a:xfrm>
            <a:off x="5579389" y="3401486"/>
            <a:ext cx="4196744" cy="2120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r>
              <a:rPr lang="en-US" sz="1200" b="1" dirty="0">
                <a:solidFill>
                  <a:srgbClr val="FFFFFF"/>
                </a:solidFill>
              </a:rPr>
              <a:t>In-Space Propulsion and Cryogenic Fluids Management</a:t>
            </a:r>
          </a:p>
          <a:p>
            <a:pPr marL="342900" indent="-342900">
              <a:spcAft>
                <a:spcPts val="600"/>
              </a:spcAft>
            </a:pPr>
            <a:endParaRPr lang="en-US" sz="1200" b="1" dirty="0">
              <a:solidFill>
                <a:srgbClr val="FFFFFF"/>
              </a:solidFill>
              <a:latin typeface="Arial"/>
              <a:cs typeface="Arial"/>
            </a:endParaRPr>
          </a:p>
        </p:txBody>
      </p:sp>
      <p:sp>
        <p:nvSpPr>
          <p:cNvPr id="16" name="TextBox 15">
            <a:extLst>
              <a:ext uri="{FF2B5EF4-FFF2-40B4-BE49-F238E27FC236}">
                <a16:creationId xmlns:a16="http://schemas.microsoft.com/office/drawing/2014/main" id="{4E055207-A092-491A-83E3-EA1E232D092F}"/>
              </a:ext>
            </a:extLst>
          </p:cNvPr>
          <p:cNvSpPr txBox="1"/>
          <p:nvPr/>
        </p:nvSpPr>
        <p:spPr>
          <a:xfrm>
            <a:off x="5579389" y="5656625"/>
            <a:ext cx="4400503" cy="1877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r>
              <a:rPr lang="en-US" sz="1200" b="1" dirty="0">
                <a:solidFill>
                  <a:srgbClr val="FFFFFF"/>
                </a:solidFill>
              </a:rPr>
              <a:t>Physical Sciences and Biomedical Technologies in Space</a:t>
            </a:r>
          </a:p>
          <a:p>
            <a:pPr marL="342900" indent="-342900">
              <a:spcAft>
                <a:spcPts val="600"/>
              </a:spcAft>
            </a:pPr>
            <a:endParaRPr lang="en-US" sz="1200" b="1" dirty="0">
              <a:solidFill>
                <a:srgbClr val="0192D1"/>
              </a:solidFill>
              <a:latin typeface="Arial"/>
              <a:cs typeface="Arial"/>
            </a:endParaRPr>
          </a:p>
        </p:txBody>
      </p:sp>
      <p:sp>
        <p:nvSpPr>
          <p:cNvPr id="17" name="TextBox 16">
            <a:extLst>
              <a:ext uri="{FF2B5EF4-FFF2-40B4-BE49-F238E27FC236}">
                <a16:creationId xmlns:a16="http://schemas.microsoft.com/office/drawing/2014/main" id="{770950B1-008B-4806-958A-FA0A25B3A497}"/>
              </a:ext>
            </a:extLst>
          </p:cNvPr>
          <p:cNvSpPr txBox="1"/>
          <p:nvPr/>
        </p:nvSpPr>
        <p:spPr>
          <a:xfrm>
            <a:off x="5579389" y="4887092"/>
            <a:ext cx="3988509" cy="1877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oAutofit/>
          </a:bodyPr>
          <a:lstStyle/>
          <a:p>
            <a:r>
              <a:rPr lang="en-US" sz="1200" b="1" dirty="0">
                <a:solidFill>
                  <a:srgbClr val="FFFFFF"/>
                </a:solidFill>
              </a:rPr>
              <a:t>Materials and Structures for Extreme Environments</a:t>
            </a:r>
          </a:p>
          <a:p>
            <a:pPr marL="342900" indent="-342900">
              <a:spcAft>
                <a:spcPts val="600"/>
              </a:spcAft>
            </a:pPr>
            <a:endParaRPr lang="en-US" sz="1200" b="1" dirty="0">
              <a:solidFill>
                <a:srgbClr val="0192D1"/>
              </a:solidFill>
              <a:latin typeface="Arial"/>
              <a:cs typeface="Arial"/>
            </a:endParaRPr>
          </a:p>
        </p:txBody>
      </p:sp>
      <p:pic>
        <p:nvPicPr>
          <p:cNvPr id="18" name="Picture 17" descr="LEW-18605-1_ion-thruster_1388x1050-300DPI.jpg">
            <a:extLst>
              <a:ext uri="{FF2B5EF4-FFF2-40B4-BE49-F238E27FC236}">
                <a16:creationId xmlns:a16="http://schemas.microsoft.com/office/drawing/2014/main" id="{D2748E74-7F16-4CE8-85A6-6B38D3C0C8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41700" y="1422714"/>
            <a:ext cx="638192" cy="482782"/>
          </a:xfrm>
          <a:prstGeom prst="rect">
            <a:avLst/>
          </a:prstGeom>
        </p:spPr>
      </p:pic>
      <p:pic>
        <p:nvPicPr>
          <p:cNvPr id="19" name="Picture 18" descr="iStock_000050427638_LEW-19148-1_oil-pump_1388x1050-300DPI.jpg">
            <a:extLst>
              <a:ext uri="{FF2B5EF4-FFF2-40B4-BE49-F238E27FC236}">
                <a16:creationId xmlns:a16="http://schemas.microsoft.com/office/drawing/2014/main" id="{F4998D4B-B4E9-444D-98F7-175D2B445B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1430" y="1422714"/>
            <a:ext cx="638192" cy="482782"/>
          </a:xfrm>
          <a:prstGeom prst="rect">
            <a:avLst/>
          </a:prstGeom>
        </p:spPr>
      </p:pic>
      <p:pic>
        <p:nvPicPr>
          <p:cNvPr id="20" name="Picture 19" descr="LEW-18964-1_rocket-motor_1388x1050-300DPI.jpg">
            <a:extLst>
              <a:ext uri="{FF2B5EF4-FFF2-40B4-BE49-F238E27FC236}">
                <a16:creationId xmlns:a16="http://schemas.microsoft.com/office/drawing/2014/main" id="{2FB3386C-CBF8-44FB-B332-1B3B82B34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1700" y="4392511"/>
            <a:ext cx="638192" cy="482783"/>
          </a:xfrm>
          <a:prstGeom prst="rect">
            <a:avLst/>
          </a:prstGeom>
        </p:spPr>
      </p:pic>
      <p:pic>
        <p:nvPicPr>
          <p:cNvPr id="21" name="Picture 20" descr="iStock_000055960670_LEW-18952-1_brain-waves_1388x1050-300DPI.jpg">
            <a:extLst>
              <a:ext uri="{FF2B5EF4-FFF2-40B4-BE49-F238E27FC236}">
                <a16:creationId xmlns:a16="http://schemas.microsoft.com/office/drawing/2014/main" id="{CF97B64B-E52A-4D10-B0F4-8882D84264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24315" y="5137598"/>
            <a:ext cx="638192" cy="482783"/>
          </a:xfrm>
          <a:prstGeom prst="rect">
            <a:avLst/>
          </a:prstGeom>
        </p:spPr>
      </p:pic>
      <p:pic>
        <p:nvPicPr>
          <p:cNvPr id="22" name="Picture 21" descr="LEW-1913201_Vibrating-ring_1388x1050-300DPI.jpg">
            <a:extLst>
              <a:ext uri="{FF2B5EF4-FFF2-40B4-BE49-F238E27FC236}">
                <a16:creationId xmlns:a16="http://schemas.microsoft.com/office/drawing/2014/main" id="{200F1F09-6D83-4EB6-A040-99DEA29744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01903" y="1422713"/>
            <a:ext cx="632722" cy="478644"/>
          </a:xfrm>
          <a:prstGeom prst="rect">
            <a:avLst/>
          </a:prstGeom>
        </p:spPr>
      </p:pic>
      <p:pic>
        <p:nvPicPr>
          <p:cNvPr id="23" name="Picture 22" descr="GlennTTO_External_Slide-Masters_0000_Layer 12.jpg">
            <a:extLst>
              <a:ext uri="{FF2B5EF4-FFF2-40B4-BE49-F238E27FC236}">
                <a16:creationId xmlns:a16="http://schemas.microsoft.com/office/drawing/2014/main" id="{736D531D-DC0C-4516-AF3D-4C67BF9B9EA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39434" y="5137598"/>
            <a:ext cx="640459" cy="478644"/>
          </a:xfrm>
          <a:prstGeom prst="rect">
            <a:avLst/>
          </a:prstGeom>
        </p:spPr>
      </p:pic>
      <p:pic>
        <p:nvPicPr>
          <p:cNvPr id="24" name="Content Placeholder 6" descr="GlennTTO_External_Slide-Masters_0000_Layer 15.jpg">
            <a:extLst>
              <a:ext uri="{FF2B5EF4-FFF2-40B4-BE49-F238E27FC236}">
                <a16:creationId xmlns:a16="http://schemas.microsoft.com/office/drawing/2014/main" id="{F9976084-AABE-48F8-AF79-5CCB3E565D8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912084" y="4392511"/>
            <a:ext cx="636919" cy="478644"/>
          </a:xfrm>
          <a:prstGeom prst="rect">
            <a:avLst/>
          </a:prstGeom>
        </p:spPr>
      </p:pic>
      <p:pic>
        <p:nvPicPr>
          <p:cNvPr id="25" name="Picture 24" descr="iStock_000074093973_LEW-19164-1_plane-landing-sunset1388x1050-300dpi.jpg">
            <a:extLst>
              <a:ext uri="{FF2B5EF4-FFF2-40B4-BE49-F238E27FC236}">
                <a16:creationId xmlns:a16="http://schemas.microsoft.com/office/drawing/2014/main" id="{E5C0B011-5CCA-411F-A0A2-2FDB585F90A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98901" y="2165357"/>
            <a:ext cx="632722" cy="478644"/>
          </a:xfrm>
          <a:prstGeom prst="rect">
            <a:avLst/>
          </a:prstGeom>
        </p:spPr>
      </p:pic>
      <p:pic>
        <p:nvPicPr>
          <p:cNvPr id="26" name="Picture 25" descr="iStock_000006737093_LEW-18639_microchip.jpg">
            <a:extLst>
              <a:ext uri="{FF2B5EF4-FFF2-40B4-BE49-F238E27FC236}">
                <a16:creationId xmlns:a16="http://schemas.microsoft.com/office/drawing/2014/main" id="{6F7FD5D6-F94D-4CCF-A816-423C2CBBC0C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347938" y="2165357"/>
            <a:ext cx="631955" cy="478644"/>
          </a:xfrm>
          <a:prstGeom prst="rect">
            <a:avLst/>
          </a:prstGeom>
        </p:spPr>
      </p:pic>
      <p:pic>
        <p:nvPicPr>
          <p:cNvPr id="27" name="Picture 26" descr="iStock_000013435623_LEW-18891_green-car.jpg">
            <a:extLst>
              <a:ext uri="{FF2B5EF4-FFF2-40B4-BE49-F238E27FC236}">
                <a16:creationId xmlns:a16="http://schemas.microsoft.com/office/drawing/2014/main" id="{9E10171C-BFE8-464C-A5AF-51791E8C847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343998" y="3649788"/>
            <a:ext cx="635894" cy="478644"/>
          </a:xfrm>
          <a:prstGeom prst="rect">
            <a:avLst/>
          </a:prstGeom>
        </p:spPr>
      </p:pic>
      <p:pic>
        <p:nvPicPr>
          <p:cNvPr id="28" name="Picture 27" descr="iStock_000014089879_LEW-18586-1_Commercial_jet_engine.jpg">
            <a:extLst>
              <a:ext uri="{FF2B5EF4-FFF2-40B4-BE49-F238E27FC236}">
                <a16:creationId xmlns:a16="http://schemas.microsoft.com/office/drawing/2014/main" id="{E7A7F432-EA15-4FDB-97F4-5DD99F8067E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626427" y="1422713"/>
            <a:ext cx="638468" cy="478644"/>
          </a:xfrm>
          <a:prstGeom prst="rect">
            <a:avLst/>
          </a:prstGeom>
          <a:ln>
            <a:noFill/>
          </a:ln>
        </p:spPr>
      </p:pic>
      <p:pic>
        <p:nvPicPr>
          <p:cNvPr id="29" name="Picture 28" descr="NASA-2014-06966_LEW-19195-1_SMARS-Technology (1).jpg">
            <a:extLst>
              <a:ext uri="{FF2B5EF4-FFF2-40B4-BE49-F238E27FC236}">
                <a16:creationId xmlns:a16="http://schemas.microsoft.com/office/drawing/2014/main" id="{36B92502-30B7-48F9-B366-9ECB2184D62F}"/>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196639" y="4392511"/>
            <a:ext cx="638192" cy="476018"/>
          </a:xfrm>
          <a:prstGeom prst="rect">
            <a:avLst/>
          </a:prstGeom>
        </p:spPr>
      </p:pic>
      <p:pic>
        <p:nvPicPr>
          <p:cNvPr id="30" name="Picture 29" descr="LEW-19197-1_quantum-cascade-lasers.jpg">
            <a:extLst>
              <a:ext uri="{FF2B5EF4-FFF2-40B4-BE49-F238E27FC236}">
                <a16:creationId xmlns:a16="http://schemas.microsoft.com/office/drawing/2014/main" id="{121C8A4F-E352-46BA-81BF-8051F2788B9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14897" y="2165357"/>
            <a:ext cx="660503" cy="478644"/>
          </a:xfrm>
          <a:prstGeom prst="rect">
            <a:avLst/>
          </a:prstGeom>
        </p:spPr>
      </p:pic>
      <p:pic>
        <p:nvPicPr>
          <p:cNvPr id="31" name="Picture 30" descr="iStock_000059790550_LEW-18296-1_transformer_1388x1050-300DPI.jpg">
            <a:extLst>
              <a:ext uri="{FF2B5EF4-FFF2-40B4-BE49-F238E27FC236}">
                <a16:creationId xmlns:a16="http://schemas.microsoft.com/office/drawing/2014/main" id="{E630A1AE-110F-4709-AE7D-59E3C368D6C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12212" y="3649788"/>
            <a:ext cx="632722" cy="478644"/>
          </a:xfrm>
          <a:prstGeom prst="rect">
            <a:avLst/>
          </a:prstGeom>
        </p:spPr>
      </p:pic>
      <p:pic>
        <p:nvPicPr>
          <p:cNvPr id="32" name="Picture 31" descr="LEW-17678-1_hall-thruster_1388x1050-300DPI.jpg">
            <a:extLst>
              <a:ext uri="{FF2B5EF4-FFF2-40B4-BE49-F238E27FC236}">
                <a16:creationId xmlns:a16="http://schemas.microsoft.com/office/drawing/2014/main" id="{01EA0BF7-FECC-4507-B189-5AAA8B9AF03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632318" y="2907241"/>
            <a:ext cx="632722" cy="478644"/>
          </a:xfrm>
          <a:prstGeom prst="rect">
            <a:avLst/>
          </a:prstGeom>
        </p:spPr>
      </p:pic>
      <p:pic>
        <p:nvPicPr>
          <p:cNvPr id="33" name="Picture 32" descr="iStock_12664108_LEW-19045_communication-satellite_1388x1050-300dpi.jpg">
            <a:extLst>
              <a:ext uri="{FF2B5EF4-FFF2-40B4-BE49-F238E27FC236}">
                <a16:creationId xmlns:a16="http://schemas.microsoft.com/office/drawing/2014/main" id="{5DB14315-F00B-445F-819A-DB2161BE791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347170" y="2907241"/>
            <a:ext cx="632722" cy="478644"/>
          </a:xfrm>
          <a:prstGeom prst="rect">
            <a:avLst/>
          </a:prstGeom>
        </p:spPr>
      </p:pic>
      <p:pic>
        <p:nvPicPr>
          <p:cNvPr id="34" name="Picture 33" descr="iStock_84352549_SMA-PPT_metal-stent.jpg">
            <a:extLst>
              <a:ext uri="{FF2B5EF4-FFF2-40B4-BE49-F238E27FC236}">
                <a16:creationId xmlns:a16="http://schemas.microsoft.com/office/drawing/2014/main" id="{061D50EF-5ADF-4D13-8B38-A3AEDFC3826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911428" y="5137598"/>
            <a:ext cx="635961" cy="478644"/>
          </a:xfrm>
          <a:prstGeom prst="rect">
            <a:avLst/>
          </a:prstGeom>
        </p:spPr>
      </p:pic>
      <p:pic>
        <p:nvPicPr>
          <p:cNvPr id="35" name="Picture 34" descr="iStock_5854815_LEW-18929_jet-engine-turbine-wheel.jpg">
            <a:extLst>
              <a:ext uri="{FF2B5EF4-FFF2-40B4-BE49-F238E27FC236}">
                <a16:creationId xmlns:a16="http://schemas.microsoft.com/office/drawing/2014/main" id="{FA1E5E47-5842-4E44-9675-DF2A61F78833}"/>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917132" y="2907241"/>
            <a:ext cx="633057" cy="478644"/>
          </a:xfrm>
          <a:prstGeom prst="rect">
            <a:avLst/>
          </a:prstGeom>
        </p:spPr>
      </p:pic>
      <p:pic>
        <p:nvPicPr>
          <p:cNvPr id="36" name="Picture 35" descr="iStock_58075794_LEW-19195-1_Open-Pit-Mine.jpg">
            <a:extLst>
              <a:ext uri="{FF2B5EF4-FFF2-40B4-BE49-F238E27FC236}">
                <a16:creationId xmlns:a16="http://schemas.microsoft.com/office/drawing/2014/main" id="{1D8C6FA0-96FE-4329-BC0D-41FB95B2929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6487430" y="4392511"/>
            <a:ext cx="631956" cy="478644"/>
          </a:xfrm>
          <a:prstGeom prst="rect">
            <a:avLst/>
          </a:prstGeom>
        </p:spPr>
      </p:pic>
      <p:pic>
        <p:nvPicPr>
          <p:cNvPr id="37" name="Picture 36" descr="iStock_000051458430_LEW-19041-1_hydrogen-fuel-cell-battery.jpg">
            <a:extLst>
              <a:ext uri="{FF2B5EF4-FFF2-40B4-BE49-F238E27FC236}">
                <a16:creationId xmlns:a16="http://schemas.microsoft.com/office/drawing/2014/main" id="{8E02DF60-4D55-48C3-B328-F36BB435FE02}"/>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7199822" y="3649788"/>
            <a:ext cx="631955" cy="478644"/>
          </a:xfrm>
          <a:prstGeom prst="rect">
            <a:avLst/>
          </a:prstGeom>
        </p:spPr>
      </p:pic>
      <p:pic>
        <p:nvPicPr>
          <p:cNvPr id="38" name="Picture 37" descr="iStock_000050501390_LEW-18048-1_vascular-system.jpg">
            <a:extLst>
              <a:ext uri="{FF2B5EF4-FFF2-40B4-BE49-F238E27FC236}">
                <a16:creationId xmlns:a16="http://schemas.microsoft.com/office/drawing/2014/main" id="{DAB554E0-F9F4-4EF7-B96E-6DC7A58C8732}"/>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202548" y="5137598"/>
            <a:ext cx="631955" cy="478644"/>
          </a:xfrm>
          <a:prstGeom prst="rect">
            <a:avLst/>
          </a:prstGeom>
        </p:spPr>
      </p:pic>
      <p:pic>
        <p:nvPicPr>
          <p:cNvPr id="39" name="Picture 38" descr="iStock_000040837206_LEW-18296-1_modern-OR.jpg">
            <a:extLst>
              <a:ext uri="{FF2B5EF4-FFF2-40B4-BE49-F238E27FC236}">
                <a16:creationId xmlns:a16="http://schemas.microsoft.com/office/drawing/2014/main" id="{5FA6C22E-F159-4B61-B599-30C974AE4005}"/>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6487430" y="5137598"/>
            <a:ext cx="638192" cy="476018"/>
          </a:xfrm>
          <a:prstGeom prst="rect">
            <a:avLst/>
          </a:prstGeom>
        </p:spPr>
      </p:pic>
      <p:pic>
        <p:nvPicPr>
          <p:cNvPr id="40" name="Picture 39" descr="iStock_000040752332_.LEW-18762-1_solar_panel.jpg">
            <a:extLst>
              <a:ext uri="{FF2B5EF4-FFF2-40B4-BE49-F238E27FC236}">
                <a16:creationId xmlns:a16="http://schemas.microsoft.com/office/drawing/2014/main" id="{04FCF0AE-A59B-4243-9A1A-7F6293EE7A48}"/>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625369" y="3649788"/>
            <a:ext cx="638192" cy="476018"/>
          </a:xfrm>
          <a:prstGeom prst="rect">
            <a:avLst/>
          </a:prstGeom>
        </p:spPr>
      </p:pic>
      <p:pic>
        <p:nvPicPr>
          <p:cNvPr id="41" name="Picture 40" descr="iStock_000037758286_LEW-18964-1_heat-exchanger.jpg">
            <a:extLst>
              <a:ext uri="{FF2B5EF4-FFF2-40B4-BE49-F238E27FC236}">
                <a16:creationId xmlns:a16="http://schemas.microsoft.com/office/drawing/2014/main" id="{376A58FB-0C71-420C-AA6B-BF944D23E774}"/>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6487431" y="3649788"/>
            <a:ext cx="631955" cy="478644"/>
          </a:xfrm>
          <a:prstGeom prst="rect">
            <a:avLst/>
          </a:prstGeom>
        </p:spPr>
      </p:pic>
      <p:pic>
        <p:nvPicPr>
          <p:cNvPr id="42" name="Picture 41" descr="iStock_000024571169_LEW-17915-1_several_satellites_690x780-300DPI.jpg">
            <a:extLst>
              <a:ext uri="{FF2B5EF4-FFF2-40B4-BE49-F238E27FC236}">
                <a16:creationId xmlns:a16="http://schemas.microsoft.com/office/drawing/2014/main" id="{51AD4E83-EF31-40FA-9FDA-39AA66C83CDA}"/>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r="-1303"/>
          <a:stretch/>
        </p:blipFill>
        <p:spPr>
          <a:xfrm>
            <a:off x="7904164" y="2165357"/>
            <a:ext cx="638192" cy="476018"/>
          </a:xfrm>
          <a:prstGeom prst="rect">
            <a:avLst/>
          </a:prstGeom>
        </p:spPr>
      </p:pic>
      <p:pic>
        <p:nvPicPr>
          <p:cNvPr id="43" name="Picture 42" descr="iStock_000008862147_LEW-18652-1_spectrometer_1425x780-300DPI.jpg">
            <a:extLst>
              <a:ext uri="{FF2B5EF4-FFF2-40B4-BE49-F238E27FC236}">
                <a16:creationId xmlns:a16="http://schemas.microsoft.com/office/drawing/2014/main" id="{32A283E4-540F-4C99-A16C-FAC14CB30BDB}"/>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6487430" y="1422713"/>
            <a:ext cx="637669" cy="478644"/>
          </a:xfrm>
          <a:prstGeom prst="rect">
            <a:avLst/>
          </a:prstGeom>
        </p:spPr>
      </p:pic>
      <p:pic>
        <p:nvPicPr>
          <p:cNvPr id="44" name="Picture 43" descr="Front_NP-2014-08-1123-HQ.jpg">
            <a:extLst>
              <a:ext uri="{FF2B5EF4-FFF2-40B4-BE49-F238E27FC236}">
                <a16:creationId xmlns:a16="http://schemas.microsoft.com/office/drawing/2014/main" id="{756735CC-C6F7-4EF9-9689-7175A47D45C3}"/>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r="-116"/>
          <a:stretch/>
        </p:blipFill>
        <p:spPr>
          <a:xfrm>
            <a:off x="6487431" y="2165357"/>
            <a:ext cx="638931" cy="487266"/>
          </a:xfrm>
          <a:prstGeom prst="rect">
            <a:avLst/>
          </a:prstGeom>
        </p:spPr>
      </p:pic>
      <p:pic>
        <p:nvPicPr>
          <p:cNvPr id="45" name="Picture 44" descr="iStock_000022677322_LEW-18221-1_oil-refinery_1388x1050-300DPI.jpg">
            <a:extLst>
              <a:ext uri="{FF2B5EF4-FFF2-40B4-BE49-F238E27FC236}">
                <a16:creationId xmlns:a16="http://schemas.microsoft.com/office/drawing/2014/main" id="{92EF32AE-3892-457C-91FC-5D3D91F253E5}"/>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202281" y="2907241"/>
            <a:ext cx="632722" cy="478644"/>
          </a:xfrm>
          <a:prstGeom prst="rect">
            <a:avLst/>
          </a:prstGeom>
        </p:spPr>
      </p:pic>
      <p:pic>
        <p:nvPicPr>
          <p:cNvPr id="46" name="Picture 45" descr="LEW-18324-1_CO2-sensor_1388x1050-300DPI.jpg">
            <a:extLst>
              <a:ext uri="{FF2B5EF4-FFF2-40B4-BE49-F238E27FC236}">
                <a16:creationId xmlns:a16="http://schemas.microsoft.com/office/drawing/2014/main" id="{95184EDF-8EF3-4935-9FA2-16B69D161A47}"/>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487430" y="2907241"/>
            <a:ext cx="632722" cy="478644"/>
          </a:xfrm>
          <a:prstGeom prst="rect">
            <a:avLst/>
          </a:prstGeom>
        </p:spPr>
      </p:pic>
      <p:pic>
        <p:nvPicPr>
          <p:cNvPr id="47" name="Picture 46" descr="Front_NP-2014-08-1122-HQ.jpg">
            <a:extLst>
              <a:ext uri="{FF2B5EF4-FFF2-40B4-BE49-F238E27FC236}">
                <a16:creationId xmlns:a16="http://schemas.microsoft.com/office/drawing/2014/main" id="{2F279D7E-9E64-419E-8C74-44B13B6BA11C}"/>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b="-1"/>
          <a:stretch/>
        </p:blipFill>
        <p:spPr>
          <a:xfrm>
            <a:off x="8626256" y="4392511"/>
            <a:ext cx="638192" cy="478964"/>
          </a:xfrm>
          <a:prstGeom prst="rect">
            <a:avLst/>
          </a:prstGeom>
        </p:spPr>
      </p:pic>
    </p:spTree>
    <p:extLst>
      <p:ext uri="{BB962C8B-B14F-4D97-AF65-F5344CB8AC3E}">
        <p14:creationId xmlns:p14="http://schemas.microsoft.com/office/powerpoint/2010/main" val="286832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90248" y="422031"/>
            <a:ext cx="11473017" cy="596901"/>
          </a:xfrm>
        </p:spPr>
        <p:txBody>
          <a:bodyPr>
            <a:noAutofit/>
          </a:bodyPr>
          <a:lstStyle/>
          <a:p>
            <a:r>
              <a:rPr lang="en-US" sz="3200" b="1" dirty="0">
                <a:latin typeface="+mn-lt"/>
                <a:cs typeface="Arial" panose="020B0604020202020204" pitchFamily="34" charset="0"/>
              </a:rPr>
              <a:t>NASA Glenn - Unique Space Environmental Test Facilities </a:t>
            </a:r>
          </a:p>
        </p:txBody>
      </p:sp>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4" name="Picture 2" descr="V:\Plum Brook\SPFImages\SPFVAC.jpg">
            <a:extLst>
              <a:ext uri="{FF2B5EF4-FFF2-40B4-BE49-F238E27FC236}">
                <a16:creationId xmlns:a16="http://schemas.microsoft.com/office/drawing/2014/main" id="{8D1DA8B9-15B1-4A4C-A7AA-19E4C874B5AB}"/>
              </a:ext>
            </a:extLst>
          </p:cNvPr>
          <p:cNvPicPr>
            <a:picLocks noChangeAspect="1" noChangeArrowheads="1"/>
          </p:cNvPicPr>
          <p:nvPr/>
        </p:nvPicPr>
        <p:blipFill rotWithShape="1">
          <a:blip r:embed="rId3" cstate="print"/>
          <a:srcRect l="7650" t="1228" b="995"/>
          <a:stretch/>
        </p:blipFill>
        <p:spPr bwMode="auto">
          <a:xfrm>
            <a:off x="2015298" y="1078647"/>
            <a:ext cx="2592182" cy="1821635"/>
          </a:xfrm>
          <a:prstGeom prst="rect">
            <a:avLst/>
          </a:prstGeom>
          <a:noFill/>
          <a:ln w="19050">
            <a:solidFill>
              <a:schemeClr val="tx1"/>
            </a:solidFill>
            <a:miter lim="800000"/>
            <a:headEnd/>
            <a:tailEnd/>
          </a:ln>
        </p:spPr>
      </p:pic>
      <p:pic>
        <p:nvPicPr>
          <p:cNvPr id="25" name="Picture 24">
            <a:extLst>
              <a:ext uri="{FF2B5EF4-FFF2-40B4-BE49-F238E27FC236}">
                <a16:creationId xmlns:a16="http://schemas.microsoft.com/office/drawing/2014/main" id="{309CAB59-2536-4D21-AD46-F4ACE7DA0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0625" y="1045159"/>
            <a:ext cx="2388370" cy="1909275"/>
          </a:xfrm>
          <a:prstGeom prst="rect">
            <a:avLst/>
          </a:prstGeom>
          <a:ln w="19050">
            <a:solidFill>
              <a:schemeClr val="tx1"/>
            </a:solidFill>
          </a:ln>
        </p:spPr>
      </p:pic>
      <p:pic>
        <p:nvPicPr>
          <p:cNvPr id="26" name="Picture 25">
            <a:extLst>
              <a:ext uri="{FF2B5EF4-FFF2-40B4-BE49-F238E27FC236}">
                <a16:creationId xmlns:a16="http://schemas.microsoft.com/office/drawing/2014/main" id="{E8C51354-87C3-4FB4-BB3F-FEB7C638E669}"/>
              </a:ext>
            </a:extLst>
          </p:cNvPr>
          <p:cNvPicPr>
            <a:picLocks noChangeAspect="1"/>
          </p:cNvPicPr>
          <p:nvPr/>
        </p:nvPicPr>
        <p:blipFill>
          <a:blip r:embed="rId5"/>
          <a:stretch>
            <a:fillRect/>
          </a:stretch>
        </p:blipFill>
        <p:spPr>
          <a:xfrm>
            <a:off x="4922232" y="1078647"/>
            <a:ext cx="1228183" cy="1885343"/>
          </a:xfrm>
          <a:prstGeom prst="rect">
            <a:avLst/>
          </a:prstGeom>
          <a:ln w="19050">
            <a:solidFill>
              <a:schemeClr val="tx1"/>
            </a:solidFill>
          </a:ln>
        </p:spPr>
      </p:pic>
      <p:pic>
        <p:nvPicPr>
          <p:cNvPr id="27" name="Picture 26">
            <a:extLst>
              <a:ext uri="{FF2B5EF4-FFF2-40B4-BE49-F238E27FC236}">
                <a16:creationId xmlns:a16="http://schemas.microsoft.com/office/drawing/2014/main" id="{EDB892F6-40BE-4BB8-B396-DFC256902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7909" y="3699785"/>
            <a:ext cx="2577133" cy="1932849"/>
          </a:xfrm>
          <a:prstGeom prst="rect">
            <a:avLst/>
          </a:prstGeom>
          <a:ln w="19050">
            <a:solidFill>
              <a:schemeClr val="tx1"/>
            </a:solidFill>
          </a:ln>
        </p:spPr>
      </p:pic>
      <p:pic>
        <p:nvPicPr>
          <p:cNvPr id="28" name="Picture 27">
            <a:extLst>
              <a:ext uri="{FF2B5EF4-FFF2-40B4-BE49-F238E27FC236}">
                <a16:creationId xmlns:a16="http://schemas.microsoft.com/office/drawing/2014/main" id="{0DC9F1CE-2BB3-47A5-8523-BDF004AB10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9783" y="1078647"/>
            <a:ext cx="1259812" cy="1885343"/>
          </a:xfrm>
          <a:prstGeom prst="rect">
            <a:avLst/>
          </a:prstGeom>
          <a:ln w="19050">
            <a:solidFill>
              <a:schemeClr val="tx1"/>
            </a:solidFill>
          </a:ln>
        </p:spPr>
      </p:pic>
      <p:sp>
        <p:nvSpPr>
          <p:cNvPr id="29" name="Text Box 13">
            <a:extLst>
              <a:ext uri="{FF2B5EF4-FFF2-40B4-BE49-F238E27FC236}">
                <a16:creationId xmlns:a16="http://schemas.microsoft.com/office/drawing/2014/main" id="{64418CAE-8D49-40C2-B2C9-4504DAA74CF5}"/>
              </a:ext>
            </a:extLst>
          </p:cNvPr>
          <p:cNvSpPr txBox="1">
            <a:spLocks noChangeArrowheads="1"/>
          </p:cNvSpPr>
          <p:nvPr/>
        </p:nvSpPr>
        <p:spPr bwMode="auto">
          <a:xfrm>
            <a:off x="2015298" y="3040242"/>
            <a:ext cx="2611914" cy="353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700" dirty="0"/>
              <a:t>Vacuum Chambers</a:t>
            </a:r>
          </a:p>
        </p:txBody>
      </p:sp>
      <p:pic>
        <p:nvPicPr>
          <p:cNvPr id="30" name="Picture 29">
            <a:extLst>
              <a:ext uri="{FF2B5EF4-FFF2-40B4-BE49-F238E27FC236}">
                <a16:creationId xmlns:a16="http://schemas.microsoft.com/office/drawing/2014/main" id="{1C124CC4-B906-44C8-A62A-26368B66FE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6305" y="3694457"/>
            <a:ext cx="2599631" cy="1949724"/>
          </a:xfrm>
          <a:prstGeom prst="rect">
            <a:avLst/>
          </a:prstGeom>
          <a:ln w="19050">
            <a:solidFill>
              <a:schemeClr val="tx1"/>
            </a:solidFill>
          </a:ln>
        </p:spPr>
      </p:pic>
      <p:sp>
        <p:nvSpPr>
          <p:cNvPr id="31" name="Text Box 13">
            <a:extLst>
              <a:ext uri="{FF2B5EF4-FFF2-40B4-BE49-F238E27FC236}">
                <a16:creationId xmlns:a16="http://schemas.microsoft.com/office/drawing/2014/main" id="{D51B8477-3182-4782-9951-340A490613A7}"/>
              </a:ext>
            </a:extLst>
          </p:cNvPr>
          <p:cNvSpPr txBox="1">
            <a:spLocks noChangeArrowheads="1"/>
          </p:cNvSpPr>
          <p:nvPr/>
        </p:nvSpPr>
        <p:spPr bwMode="auto">
          <a:xfrm>
            <a:off x="4867948" y="5708524"/>
            <a:ext cx="2631647"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700" dirty="0"/>
              <a:t>Zero Gravity Research Facility</a:t>
            </a:r>
          </a:p>
        </p:txBody>
      </p:sp>
      <p:sp>
        <p:nvSpPr>
          <p:cNvPr id="32" name="Text Box 13">
            <a:extLst>
              <a:ext uri="{FF2B5EF4-FFF2-40B4-BE49-F238E27FC236}">
                <a16:creationId xmlns:a16="http://schemas.microsoft.com/office/drawing/2014/main" id="{6FC6A805-4164-407C-AF31-BA6AE809FB30}"/>
              </a:ext>
            </a:extLst>
          </p:cNvPr>
          <p:cNvSpPr txBox="1">
            <a:spLocks noChangeArrowheads="1"/>
          </p:cNvSpPr>
          <p:nvPr/>
        </p:nvSpPr>
        <p:spPr bwMode="auto">
          <a:xfrm>
            <a:off x="7628947" y="5708202"/>
            <a:ext cx="2934345"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700" dirty="0"/>
              <a:t>Simulated Lunar </a:t>
            </a:r>
            <a:r>
              <a:rPr lang="en-US" altLang="en-US" sz="1700" dirty="0" err="1"/>
              <a:t>OPErations</a:t>
            </a:r>
            <a:r>
              <a:rPr lang="en-US" altLang="en-US" sz="1700" dirty="0"/>
              <a:t> (SLOPE) Facility</a:t>
            </a:r>
          </a:p>
        </p:txBody>
      </p:sp>
      <p:sp>
        <p:nvSpPr>
          <p:cNvPr id="33" name="Text Box 13">
            <a:extLst>
              <a:ext uri="{FF2B5EF4-FFF2-40B4-BE49-F238E27FC236}">
                <a16:creationId xmlns:a16="http://schemas.microsoft.com/office/drawing/2014/main" id="{20FB1695-D888-4E94-9907-A65592E8D09A}"/>
              </a:ext>
            </a:extLst>
          </p:cNvPr>
          <p:cNvSpPr txBox="1">
            <a:spLocks noChangeArrowheads="1"/>
          </p:cNvSpPr>
          <p:nvPr/>
        </p:nvSpPr>
        <p:spPr bwMode="auto">
          <a:xfrm>
            <a:off x="4883660" y="3040242"/>
            <a:ext cx="2577363"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700" dirty="0"/>
              <a:t>Mechanical Vibration Facility</a:t>
            </a:r>
          </a:p>
        </p:txBody>
      </p:sp>
      <p:sp>
        <p:nvSpPr>
          <p:cNvPr id="34" name="Text Box 13">
            <a:extLst>
              <a:ext uri="{FF2B5EF4-FFF2-40B4-BE49-F238E27FC236}">
                <a16:creationId xmlns:a16="http://schemas.microsoft.com/office/drawing/2014/main" id="{088C8B1F-4018-46E7-9D31-2C01239021C5}"/>
              </a:ext>
            </a:extLst>
          </p:cNvPr>
          <p:cNvSpPr txBox="1">
            <a:spLocks noChangeArrowheads="1"/>
          </p:cNvSpPr>
          <p:nvPr/>
        </p:nvSpPr>
        <p:spPr bwMode="auto">
          <a:xfrm>
            <a:off x="7840625" y="3040242"/>
            <a:ext cx="238837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700" dirty="0"/>
              <a:t>Reverberant Acoustic Test Facility</a:t>
            </a:r>
          </a:p>
        </p:txBody>
      </p:sp>
      <p:pic>
        <p:nvPicPr>
          <p:cNvPr id="35" name="Picture 34">
            <a:extLst>
              <a:ext uri="{FF2B5EF4-FFF2-40B4-BE49-F238E27FC236}">
                <a16:creationId xmlns:a16="http://schemas.microsoft.com/office/drawing/2014/main" id="{00F75633-0610-44E7-99E5-A1064C8FE3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0710" y="3694457"/>
            <a:ext cx="2600101" cy="1950076"/>
          </a:xfrm>
          <a:prstGeom prst="rect">
            <a:avLst/>
          </a:prstGeom>
          <a:ln w="19050">
            <a:solidFill>
              <a:schemeClr val="tx1"/>
            </a:solidFill>
          </a:ln>
        </p:spPr>
      </p:pic>
      <p:sp>
        <p:nvSpPr>
          <p:cNvPr id="36" name="Text Box 13">
            <a:extLst>
              <a:ext uri="{FF2B5EF4-FFF2-40B4-BE49-F238E27FC236}">
                <a16:creationId xmlns:a16="http://schemas.microsoft.com/office/drawing/2014/main" id="{3B4BF617-88C9-4C6A-BBA0-FC156983BF20}"/>
              </a:ext>
            </a:extLst>
          </p:cNvPr>
          <p:cNvSpPr txBox="1">
            <a:spLocks noChangeArrowheads="1"/>
          </p:cNvSpPr>
          <p:nvPr/>
        </p:nvSpPr>
        <p:spPr bwMode="auto">
          <a:xfrm>
            <a:off x="1953261" y="5708202"/>
            <a:ext cx="2631648"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spcBef>
                <a:spcPct val="0"/>
              </a:spcBef>
              <a:buFontTx/>
              <a:buNone/>
            </a:pPr>
            <a:r>
              <a:rPr lang="en-US" altLang="en-US" sz="1700" dirty="0"/>
              <a:t>Glenn’s Extreme Environment Rig</a:t>
            </a:r>
          </a:p>
        </p:txBody>
      </p:sp>
      <p:pic>
        <p:nvPicPr>
          <p:cNvPr id="19" name="Picture 18">
            <a:extLst>
              <a:ext uri="{FF2B5EF4-FFF2-40B4-BE49-F238E27FC236}">
                <a16:creationId xmlns:a16="http://schemas.microsoft.com/office/drawing/2014/main" id="{B3772A56-4FA3-9140-A710-0354232CB907}"/>
              </a:ext>
            </a:extLst>
          </p:cNvPr>
          <p:cNvPicPr>
            <a:picLocks noChangeAspect="1"/>
          </p:cNvPicPr>
          <p:nvPr/>
        </p:nvPicPr>
        <p:blipFill>
          <a:blip r:embed="rId10"/>
          <a:srcRect/>
          <a:stretch/>
        </p:blipFill>
        <p:spPr>
          <a:xfrm>
            <a:off x="10529188" y="191188"/>
            <a:ext cx="1545315" cy="471622"/>
          </a:xfrm>
          <a:prstGeom prst="rect">
            <a:avLst/>
          </a:prstGeom>
        </p:spPr>
      </p:pic>
    </p:spTree>
    <p:extLst>
      <p:ext uri="{BB962C8B-B14F-4D97-AF65-F5344CB8AC3E}">
        <p14:creationId xmlns:p14="http://schemas.microsoft.com/office/powerpoint/2010/main" val="421997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90250" y="422031"/>
            <a:ext cx="9859108" cy="596901"/>
          </a:xfrm>
        </p:spPr>
        <p:txBody>
          <a:bodyPr>
            <a:noAutofit/>
          </a:bodyPr>
          <a:lstStyle/>
          <a:p>
            <a:r>
              <a:rPr lang="en-US" sz="3200" b="1" dirty="0">
                <a:latin typeface="+mn-lt"/>
                <a:cs typeface="Arial" panose="020B0604020202020204" pitchFamily="34" charset="0"/>
              </a:rPr>
              <a:t>NASA Glenn - Unique Aeronautics Test Facilities</a:t>
            </a:r>
          </a:p>
        </p:txBody>
      </p:sp>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icture 8" descr="99_209">
            <a:extLst>
              <a:ext uri="{FF2B5EF4-FFF2-40B4-BE49-F238E27FC236}">
                <a16:creationId xmlns:a16="http://schemas.microsoft.com/office/drawing/2014/main" id="{AA4549F2-7107-4963-905E-463544A94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74" b="23988"/>
          <a:stretch/>
        </p:blipFill>
        <p:spPr bwMode="auto">
          <a:xfrm>
            <a:off x="7585481" y="1071216"/>
            <a:ext cx="2231136" cy="173736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4" name="Text Box 15">
            <a:extLst>
              <a:ext uri="{FF2B5EF4-FFF2-40B4-BE49-F238E27FC236}">
                <a16:creationId xmlns:a16="http://schemas.microsoft.com/office/drawing/2014/main" id="{E372E8A8-A61B-46C9-9CA9-981F7B17DB07}"/>
              </a:ext>
            </a:extLst>
          </p:cNvPr>
          <p:cNvSpPr txBox="1">
            <a:spLocks noChangeArrowheads="1"/>
          </p:cNvSpPr>
          <p:nvPr/>
        </p:nvSpPr>
        <p:spPr bwMode="auto">
          <a:xfrm>
            <a:off x="7458615" y="5742475"/>
            <a:ext cx="250335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fontAlgn="base">
              <a:spcBef>
                <a:spcPct val="0"/>
              </a:spcBef>
              <a:spcAft>
                <a:spcPct val="0"/>
              </a:spcAft>
              <a:buNone/>
              <a:defRPr/>
            </a:pPr>
            <a:r>
              <a:rPr lang="en-US" altLang="en-US" sz="1700" dirty="0">
                <a:latin typeface="Arial"/>
                <a:ea typeface="ＭＳ Ｐゴシック"/>
                <a:cs typeface="Arial"/>
              </a:rPr>
              <a:t>NASA Electrified Aircraft Technology (NEAT)</a:t>
            </a:r>
          </a:p>
        </p:txBody>
      </p:sp>
      <p:sp>
        <p:nvSpPr>
          <p:cNvPr id="15" name="Text Box 17">
            <a:extLst>
              <a:ext uri="{FF2B5EF4-FFF2-40B4-BE49-F238E27FC236}">
                <a16:creationId xmlns:a16="http://schemas.microsoft.com/office/drawing/2014/main" id="{28E70D08-B05C-474E-ACE4-172A9095B798}"/>
              </a:ext>
            </a:extLst>
          </p:cNvPr>
          <p:cNvSpPr txBox="1">
            <a:spLocks noChangeArrowheads="1"/>
          </p:cNvSpPr>
          <p:nvPr/>
        </p:nvSpPr>
        <p:spPr bwMode="auto">
          <a:xfrm>
            <a:off x="7849694" y="2899800"/>
            <a:ext cx="170270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fontAlgn="base">
              <a:spcBef>
                <a:spcPct val="0"/>
              </a:spcBef>
              <a:spcAft>
                <a:spcPct val="0"/>
              </a:spcAft>
              <a:buNone/>
              <a:defRPr/>
            </a:pPr>
            <a:r>
              <a:rPr lang="en-US" altLang="en-US" sz="1700" dirty="0">
                <a:ea typeface="ＭＳ Ｐゴシック"/>
              </a:rPr>
              <a:t>Icing Research </a:t>
            </a:r>
          </a:p>
          <a:p>
            <a:pPr algn="ctr" fontAlgn="base">
              <a:spcBef>
                <a:spcPct val="0"/>
              </a:spcBef>
              <a:spcAft>
                <a:spcPct val="0"/>
              </a:spcAft>
              <a:buNone/>
              <a:defRPr/>
            </a:pPr>
            <a:r>
              <a:rPr lang="en-US" altLang="en-US" sz="1700" dirty="0">
                <a:ea typeface="ＭＳ Ｐゴシック"/>
              </a:rPr>
              <a:t>Tunnel</a:t>
            </a:r>
          </a:p>
        </p:txBody>
      </p:sp>
      <p:pic>
        <p:nvPicPr>
          <p:cNvPr id="16" name="Picture 36" descr="PSL-slice-icing-rig (2).png">
            <a:extLst>
              <a:ext uri="{FF2B5EF4-FFF2-40B4-BE49-F238E27FC236}">
                <a16:creationId xmlns:a16="http://schemas.microsoft.com/office/drawing/2014/main" id="{A1209016-4AE9-4D14-8E5A-4A3C05A0ED87}"/>
              </a:ext>
            </a:extLst>
          </p:cNvPr>
          <p:cNvPicPr>
            <a:picLocks noChangeAspect="1"/>
          </p:cNvPicPr>
          <p:nvPr/>
        </p:nvPicPr>
        <p:blipFill rotWithShape="1">
          <a:blip r:embed="rId4">
            <a:extLst>
              <a:ext uri="{28A0092B-C50C-407E-A947-70E740481C1C}">
                <a14:useLocalDpi xmlns:a14="http://schemas.microsoft.com/office/drawing/2010/main" val="0"/>
              </a:ext>
            </a:extLst>
          </a:blip>
          <a:srcRect b="2980"/>
          <a:stretch/>
        </p:blipFill>
        <p:spPr bwMode="auto">
          <a:xfrm>
            <a:off x="2093798" y="3893230"/>
            <a:ext cx="2386584" cy="173736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6">
            <a:extLst>
              <a:ext uri="{FF2B5EF4-FFF2-40B4-BE49-F238E27FC236}">
                <a16:creationId xmlns:a16="http://schemas.microsoft.com/office/drawing/2014/main" id="{F8297A74-87A5-47C9-93D8-5F389A135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1989" y="1089711"/>
            <a:ext cx="2388393" cy="17240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Text Box 16">
            <a:extLst>
              <a:ext uri="{FF2B5EF4-FFF2-40B4-BE49-F238E27FC236}">
                <a16:creationId xmlns:a16="http://schemas.microsoft.com/office/drawing/2014/main" id="{00C55E89-C25B-4ABA-BEBF-AC6120B21FE5}"/>
              </a:ext>
            </a:extLst>
          </p:cNvPr>
          <p:cNvSpPr txBox="1">
            <a:spLocks noChangeArrowheads="1"/>
          </p:cNvSpPr>
          <p:nvPr/>
        </p:nvSpPr>
        <p:spPr bwMode="auto">
          <a:xfrm>
            <a:off x="1981471" y="2899801"/>
            <a:ext cx="2609428" cy="87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fontAlgn="base">
              <a:spcBef>
                <a:spcPct val="0"/>
              </a:spcBef>
              <a:spcAft>
                <a:spcPct val="0"/>
              </a:spcAft>
              <a:buNone/>
              <a:defRPr/>
            </a:pPr>
            <a:r>
              <a:rPr lang="en-US" altLang="en-US" sz="1700" dirty="0">
                <a:ea typeface="ＭＳ Ｐゴシック"/>
              </a:rPr>
              <a:t>Transonic, Supersonic, and Subsonic Propulsion Wind Tunnels</a:t>
            </a:r>
          </a:p>
        </p:txBody>
      </p:sp>
      <p:sp>
        <p:nvSpPr>
          <p:cNvPr id="19" name="Text Box 18">
            <a:extLst>
              <a:ext uri="{FF2B5EF4-FFF2-40B4-BE49-F238E27FC236}">
                <a16:creationId xmlns:a16="http://schemas.microsoft.com/office/drawing/2014/main" id="{F0C4E184-7BEF-4D8C-9BE8-F46A51724C17}"/>
              </a:ext>
            </a:extLst>
          </p:cNvPr>
          <p:cNvSpPr txBox="1">
            <a:spLocks noChangeArrowheads="1"/>
          </p:cNvSpPr>
          <p:nvPr/>
        </p:nvSpPr>
        <p:spPr bwMode="auto">
          <a:xfrm>
            <a:off x="2128454" y="5746856"/>
            <a:ext cx="2315462"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fontAlgn="base">
              <a:spcBef>
                <a:spcPct val="0"/>
              </a:spcBef>
              <a:spcAft>
                <a:spcPct val="0"/>
              </a:spcAft>
              <a:buNone/>
              <a:defRPr/>
            </a:pPr>
            <a:r>
              <a:rPr lang="en-US" altLang="en-US" sz="1700" dirty="0">
                <a:ea typeface="ＭＳ Ｐゴシック"/>
              </a:rPr>
              <a:t>Propulsion Systems Laboratory</a:t>
            </a:r>
          </a:p>
        </p:txBody>
      </p:sp>
      <p:pic>
        <p:nvPicPr>
          <p:cNvPr id="20" name="Picture 7">
            <a:extLst>
              <a:ext uri="{FF2B5EF4-FFF2-40B4-BE49-F238E27FC236}">
                <a16:creationId xmlns:a16="http://schemas.microsoft.com/office/drawing/2014/main" id="{2F8E6AC6-ED09-4F2C-8FA7-EA972C72F7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70" b="1038"/>
          <a:stretch/>
        </p:blipFill>
        <p:spPr bwMode="auto">
          <a:xfrm>
            <a:off x="4839988" y="3893205"/>
            <a:ext cx="2386584" cy="1742924"/>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1" name="Text Box 19">
            <a:extLst>
              <a:ext uri="{FF2B5EF4-FFF2-40B4-BE49-F238E27FC236}">
                <a16:creationId xmlns:a16="http://schemas.microsoft.com/office/drawing/2014/main" id="{35E0CD79-02BF-4631-B2D9-0A733D8B5160}"/>
              </a:ext>
            </a:extLst>
          </p:cNvPr>
          <p:cNvSpPr txBox="1">
            <a:spLocks noChangeArrowheads="1"/>
          </p:cNvSpPr>
          <p:nvPr/>
        </p:nvSpPr>
        <p:spPr bwMode="auto">
          <a:xfrm>
            <a:off x="4973986" y="5745789"/>
            <a:ext cx="2117887"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fontAlgn="base">
              <a:spcBef>
                <a:spcPct val="0"/>
              </a:spcBef>
              <a:spcAft>
                <a:spcPct val="0"/>
              </a:spcAft>
              <a:buNone/>
              <a:defRPr/>
            </a:pPr>
            <a:r>
              <a:rPr lang="en-US" altLang="en-US" sz="1700" dirty="0">
                <a:ea typeface="ＭＳ Ｐゴシック"/>
              </a:rPr>
              <a:t>Engine Component </a:t>
            </a:r>
          </a:p>
          <a:p>
            <a:pPr algn="ctr" fontAlgn="base">
              <a:spcBef>
                <a:spcPct val="0"/>
              </a:spcBef>
              <a:spcAft>
                <a:spcPct val="0"/>
              </a:spcAft>
              <a:buNone/>
              <a:defRPr/>
            </a:pPr>
            <a:r>
              <a:rPr lang="en-US" altLang="en-US" sz="1700" dirty="0">
                <a:ea typeface="ＭＳ Ｐゴシック"/>
              </a:rPr>
              <a:t>Facilities</a:t>
            </a:r>
          </a:p>
        </p:txBody>
      </p:sp>
      <p:pic>
        <p:nvPicPr>
          <p:cNvPr id="22" name="Picture 20" descr="RRC August 2003">
            <a:extLst>
              <a:ext uri="{FF2B5EF4-FFF2-40B4-BE49-F238E27FC236}">
                <a16:creationId xmlns:a16="http://schemas.microsoft.com/office/drawing/2014/main" id="{17BB39A3-9138-4447-8A0E-1254F654E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9988" y="1078647"/>
            <a:ext cx="2385887" cy="173169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3" name="Text Box 21">
            <a:extLst>
              <a:ext uri="{FF2B5EF4-FFF2-40B4-BE49-F238E27FC236}">
                <a16:creationId xmlns:a16="http://schemas.microsoft.com/office/drawing/2014/main" id="{8C33FC23-995C-41F0-822E-1CF5069EFDD6}"/>
              </a:ext>
            </a:extLst>
          </p:cNvPr>
          <p:cNvSpPr txBox="1">
            <a:spLocks noChangeArrowheads="1"/>
          </p:cNvSpPr>
          <p:nvPr/>
        </p:nvSpPr>
        <p:spPr bwMode="auto">
          <a:xfrm>
            <a:off x="5211231" y="2899801"/>
            <a:ext cx="164339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fontAlgn="base">
              <a:spcBef>
                <a:spcPct val="0"/>
              </a:spcBef>
              <a:spcAft>
                <a:spcPct val="0"/>
              </a:spcAft>
              <a:buNone/>
              <a:defRPr/>
            </a:pPr>
            <a:r>
              <a:rPr lang="en-US" altLang="en-US" sz="1700" dirty="0">
                <a:ea typeface="ＭＳ Ｐゴシック"/>
              </a:rPr>
              <a:t>Aero-Acoustic </a:t>
            </a:r>
          </a:p>
          <a:p>
            <a:pPr algn="ctr" fontAlgn="base">
              <a:spcBef>
                <a:spcPct val="0"/>
              </a:spcBef>
              <a:spcAft>
                <a:spcPct val="0"/>
              </a:spcAft>
              <a:buNone/>
              <a:defRPr/>
            </a:pPr>
            <a:r>
              <a:rPr lang="en-US" altLang="en-US" sz="1700" dirty="0">
                <a:ea typeface="ＭＳ Ｐゴシック"/>
              </a:rPr>
              <a:t>Propulsion Lab</a:t>
            </a:r>
          </a:p>
        </p:txBody>
      </p:sp>
      <p:pic>
        <p:nvPicPr>
          <p:cNvPr id="5" name="Picture 4">
            <a:extLst>
              <a:ext uri="{FF2B5EF4-FFF2-40B4-BE49-F238E27FC236}">
                <a16:creationId xmlns:a16="http://schemas.microsoft.com/office/drawing/2014/main" id="{6E8DD1C0-84DC-4C1C-86F4-37B587B1E7EB}"/>
              </a:ext>
            </a:extLst>
          </p:cNvPr>
          <p:cNvPicPr>
            <a:picLocks noChangeAspect="1"/>
          </p:cNvPicPr>
          <p:nvPr/>
        </p:nvPicPr>
        <p:blipFill>
          <a:blip r:embed="rId8"/>
          <a:stretch>
            <a:fillRect/>
          </a:stretch>
        </p:blipFill>
        <p:spPr>
          <a:xfrm>
            <a:off x="7585481" y="3894000"/>
            <a:ext cx="2249619" cy="1749704"/>
          </a:xfrm>
          <a:prstGeom prst="rect">
            <a:avLst/>
          </a:prstGeom>
          <a:ln w="12700">
            <a:solidFill>
              <a:schemeClr val="tx1"/>
            </a:solidFill>
          </a:ln>
        </p:spPr>
      </p:pic>
      <p:pic>
        <p:nvPicPr>
          <p:cNvPr id="24" name="Picture 23">
            <a:extLst>
              <a:ext uri="{FF2B5EF4-FFF2-40B4-BE49-F238E27FC236}">
                <a16:creationId xmlns:a16="http://schemas.microsoft.com/office/drawing/2014/main" id="{08EFE1B5-BB35-E144-A14B-58825E469677}"/>
              </a:ext>
            </a:extLst>
          </p:cNvPr>
          <p:cNvPicPr>
            <a:picLocks noChangeAspect="1"/>
          </p:cNvPicPr>
          <p:nvPr/>
        </p:nvPicPr>
        <p:blipFill>
          <a:blip r:embed="rId9"/>
          <a:srcRect/>
          <a:stretch/>
        </p:blipFill>
        <p:spPr>
          <a:xfrm>
            <a:off x="10529188" y="191188"/>
            <a:ext cx="1545315" cy="471622"/>
          </a:xfrm>
          <a:prstGeom prst="rect">
            <a:avLst/>
          </a:prstGeom>
        </p:spPr>
      </p:pic>
    </p:spTree>
    <p:extLst>
      <p:ext uri="{BB962C8B-B14F-4D97-AF65-F5344CB8AC3E}">
        <p14:creationId xmlns:p14="http://schemas.microsoft.com/office/powerpoint/2010/main" val="92656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EC7A-8557-0549-81ED-E804E2ED6D2A}"/>
              </a:ext>
            </a:extLst>
          </p:cNvPr>
          <p:cNvSpPr>
            <a:spLocks noGrp="1"/>
          </p:cNvSpPr>
          <p:nvPr>
            <p:ph type="title"/>
          </p:nvPr>
        </p:nvSpPr>
        <p:spPr>
          <a:xfrm>
            <a:off x="190250" y="422031"/>
            <a:ext cx="9859108" cy="596901"/>
          </a:xfrm>
        </p:spPr>
        <p:txBody>
          <a:bodyPr>
            <a:noAutofit/>
          </a:bodyPr>
          <a:lstStyle/>
          <a:p>
            <a:r>
              <a:rPr lang="en-US" sz="3200" b="1" dirty="0">
                <a:latin typeface="+mn-lt"/>
                <a:cs typeface="Arial" panose="020B0604020202020204" pitchFamily="34" charset="0"/>
              </a:rPr>
              <a:t>Ways to Partner with NASA</a:t>
            </a:r>
            <a:endParaRPr lang="en-US" sz="2400" dirty="0">
              <a:latin typeface="+mn-lt"/>
            </a:endParaRPr>
          </a:p>
        </p:txBody>
      </p:sp>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3F3F87-1F49-524B-952A-B21A086A42C2}"/>
              </a:ext>
            </a:extLst>
          </p:cNvPr>
          <p:cNvPicPr>
            <a:picLocks noChangeAspect="1"/>
          </p:cNvPicPr>
          <p:nvPr/>
        </p:nvPicPr>
        <p:blipFill>
          <a:blip r:embed="rId2"/>
          <a:srcRect/>
          <a:stretch/>
        </p:blipFill>
        <p:spPr>
          <a:xfrm>
            <a:off x="10529188" y="191188"/>
            <a:ext cx="1545315" cy="471622"/>
          </a:xfrm>
          <a:prstGeom prst="rect">
            <a:avLst/>
          </a:prstGeom>
        </p:spPr>
      </p:pic>
      <p:sp>
        <p:nvSpPr>
          <p:cNvPr id="11" name="Oval 10">
            <a:extLst>
              <a:ext uri="{FF2B5EF4-FFF2-40B4-BE49-F238E27FC236}">
                <a16:creationId xmlns:a16="http://schemas.microsoft.com/office/drawing/2014/main" id="{85930FBF-6FDE-4943-BD3B-89843B133E5B}"/>
              </a:ext>
            </a:extLst>
          </p:cNvPr>
          <p:cNvSpPr/>
          <p:nvPr/>
        </p:nvSpPr>
        <p:spPr>
          <a:xfrm>
            <a:off x="687550" y="4398614"/>
            <a:ext cx="820882"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Picture 4" descr="Fund Growth - Free nature icons">
            <a:extLst>
              <a:ext uri="{FF2B5EF4-FFF2-40B4-BE49-F238E27FC236}">
                <a16:creationId xmlns:a16="http://schemas.microsoft.com/office/drawing/2014/main" id="{CBE40954-B17D-46BF-B9E9-BA384F6F1D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97" b="96667" l="10000" r="90000">
                        <a14:foregroundMark x1="48333" y1="5397" x2="48333" y2="5397"/>
                        <a14:foregroundMark x1="50000" y1="16508" x2="50000" y2="16508"/>
                        <a14:foregroundMark x1="55750" y1="90952" x2="55750" y2="90952"/>
                        <a14:foregroundMark x1="49917" y1="96667" x2="49917" y2="96667"/>
                        <a14:backgroundMark x1="48250" y1="22698" x2="48250" y2="22698"/>
                        <a14:backgroundMark x1="51583" y1="37143" x2="51583" y2="37143"/>
                      </a14:backgroundRemoval>
                    </a14:imgEffect>
                  </a14:imgLayer>
                </a14:imgProps>
              </a:ext>
              <a:ext uri="{28A0092B-C50C-407E-A947-70E740481C1C}">
                <a14:useLocalDpi xmlns:a14="http://schemas.microsoft.com/office/drawing/2010/main" val="0"/>
              </a:ext>
            </a:extLst>
          </a:blip>
          <a:srcRect/>
          <a:stretch>
            <a:fillRect/>
          </a:stretch>
        </p:blipFill>
        <p:spPr bwMode="auto">
          <a:xfrm>
            <a:off x="484718" y="4487087"/>
            <a:ext cx="1226545" cy="643936"/>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35B59DAF-A490-4562-91BA-5434E11E49F0}"/>
              </a:ext>
            </a:extLst>
          </p:cNvPr>
          <p:cNvSpPr/>
          <p:nvPr/>
        </p:nvSpPr>
        <p:spPr>
          <a:xfrm>
            <a:off x="6500322" y="3330144"/>
            <a:ext cx="768444"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Picture 14" descr="213,402 BEST Contract Icon IMAGES, STOCK PHOTOS &amp;amp; VECTORS | Adobe Stock">
            <a:extLst>
              <a:ext uri="{FF2B5EF4-FFF2-40B4-BE49-F238E27FC236}">
                <a16:creationId xmlns:a16="http://schemas.microsoft.com/office/drawing/2014/main" id="{427A34AE-257A-4DFC-AB4D-746F20E5A29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6667" y1="19444" x2="56667" y2="19444"/>
                        <a14:foregroundMark x1="82778" y1="35833" x2="82778" y2="35833"/>
                        <a14:foregroundMark x1="30556" y1="25000" x2="30556" y2="25000"/>
                        <a14:foregroundMark x1="30556" y1="32500" x2="30556" y2="32500"/>
                        <a14:foregroundMark x1="31111" y1="41111" x2="31111" y2="41111"/>
                        <a14:foregroundMark x1="33611" y1="48611" x2="33611" y2="48611"/>
                        <a14:foregroundMark x1="28056" y1="56944" x2="28056" y2="56944"/>
                      </a14:backgroundRemoval>
                    </a14:imgEffect>
                  </a14:imgLayer>
                </a14:imgProps>
              </a:ext>
              <a:ext uri="{28A0092B-C50C-407E-A947-70E740481C1C}">
                <a14:useLocalDpi xmlns:a14="http://schemas.microsoft.com/office/drawing/2010/main" val="0"/>
              </a:ext>
            </a:extLst>
          </a:blip>
          <a:srcRect/>
          <a:stretch>
            <a:fillRect/>
          </a:stretch>
        </p:blipFill>
        <p:spPr bwMode="auto">
          <a:xfrm>
            <a:off x="6661589" y="3413414"/>
            <a:ext cx="594417" cy="63498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0FBF3485-01AE-4D3F-BE7E-5CC0CB123694}"/>
              </a:ext>
            </a:extLst>
          </p:cNvPr>
          <p:cNvSpPr/>
          <p:nvPr/>
        </p:nvSpPr>
        <p:spPr>
          <a:xfrm>
            <a:off x="718416" y="1266780"/>
            <a:ext cx="820882"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6" descr="Licence icon in iOS Style">
            <a:extLst>
              <a:ext uri="{FF2B5EF4-FFF2-40B4-BE49-F238E27FC236}">
                <a16:creationId xmlns:a16="http://schemas.microsoft.com/office/drawing/2014/main" id="{E27EBEF3-989C-4DDF-8BF2-73B56A09289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000" b="98667" l="9778" r="89778">
                        <a14:foregroundMark x1="37778" y1="8444" x2="37778" y2="8444"/>
                        <a14:foregroundMark x1="43556" y1="21778" x2="43556" y2="21778"/>
                        <a14:foregroundMark x1="45333" y1="33778" x2="45333" y2="33778"/>
                        <a14:foregroundMark x1="43556" y1="46222" x2="43556" y2="46222"/>
                        <a14:foregroundMark x1="34667" y1="58222" x2="34667" y2="58222"/>
                        <a14:foregroundMark x1="56889" y1="93333" x2="56889" y2="93333"/>
                        <a14:foregroundMark x1="69778" y1="98667" x2="69778" y2="98667"/>
                      </a14:backgroundRemoval>
                    </a14:imgEffect>
                  </a14:imgLayer>
                </a14:imgProps>
              </a:ext>
              <a:ext uri="{28A0092B-C50C-407E-A947-70E740481C1C}">
                <a14:useLocalDpi xmlns:a14="http://schemas.microsoft.com/office/drawing/2010/main" val="0"/>
              </a:ext>
            </a:extLst>
          </a:blip>
          <a:srcRect/>
          <a:stretch>
            <a:fillRect/>
          </a:stretch>
        </p:blipFill>
        <p:spPr bwMode="auto">
          <a:xfrm>
            <a:off x="862911" y="1431908"/>
            <a:ext cx="531891" cy="531891"/>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57F90E2D-DD43-41DE-9701-D815035AF845}"/>
              </a:ext>
            </a:extLst>
          </p:cNvPr>
          <p:cNvSpPr/>
          <p:nvPr/>
        </p:nvSpPr>
        <p:spPr>
          <a:xfrm>
            <a:off x="6500322" y="4776885"/>
            <a:ext cx="820882"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10" descr="Personal Network Icons - Download Free Vector Icons | Noun Project">
            <a:extLst>
              <a:ext uri="{FF2B5EF4-FFF2-40B4-BE49-F238E27FC236}">
                <a16:creationId xmlns:a16="http://schemas.microsoft.com/office/drawing/2014/main" id="{6BF3B562-FCFD-41FF-8913-696B3DBD5AF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500" b="95500" l="3500" r="95500">
                        <a14:foregroundMark x1="6500" y1="16500" x2="6500" y2="16500"/>
                        <a14:foregroundMark x1="79000" y1="8500" x2="79000" y2="8500"/>
                        <a14:foregroundMark x1="3500" y1="18000" x2="3500" y2="18000"/>
                        <a14:foregroundMark x1="78500" y1="4500" x2="78500" y2="4500"/>
                        <a14:foregroundMark x1="91500" y1="66500" x2="91500" y2="66500"/>
                        <a14:foregroundMark x1="95500" y1="69000" x2="95500" y2="69000"/>
                        <a14:foregroundMark x1="40500" y1="63500" x2="40500" y2="63500"/>
                        <a14:foregroundMark x1="21500" y1="95500" x2="21500" y2="95500"/>
                      </a14:backgroundRemoval>
                    </a14:imgEffect>
                  </a14:imgLayer>
                </a14:imgProps>
              </a:ext>
              <a:ext uri="{28A0092B-C50C-407E-A947-70E740481C1C}">
                <a14:useLocalDpi xmlns:a14="http://schemas.microsoft.com/office/drawing/2010/main" val="0"/>
              </a:ext>
            </a:extLst>
          </a:blip>
          <a:srcRect/>
          <a:stretch>
            <a:fillRect/>
          </a:stretch>
        </p:blipFill>
        <p:spPr bwMode="auto">
          <a:xfrm>
            <a:off x="6640996" y="4929699"/>
            <a:ext cx="539533" cy="53953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44EB5C7-02F6-43B5-BDDE-411D1FA94498}"/>
              </a:ext>
            </a:extLst>
          </p:cNvPr>
          <p:cNvSpPr/>
          <p:nvPr/>
        </p:nvSpPr>
        <p:spPr>
          <a:xfrm>
            <a:off x="1687916" y="4402578"/>
            <a:ext cx="4327873" cy="1692771"/>
          </a:xfrm>
          <a:prstGeom prst="rect">
            <a:avLst/>
          </a:prstGeom>
        </p:spPr>
        <p:txBody>
          <a:bodyPr wrap="square">
            <a:spAutoFit/>
          </a:bodyPr>
          <a:lstStyle/>
          <a:p>
            <a:r>
              <a:rPr lang="en-US" sz="2000" b="1" dirty="0"/>
              <a:t>University Grants</a:t>
            </a:r>
          </a:p>
          <a:p>
            <a:pPr marL="285750" indent="-285750">
              <a:buFont typeface="Arial" panose="020B0604020202020204" pitchFamily="34" charset="0"/>
              <a:buChar char="•"/>
            </a:pPr>
            <a:r>
              <a:rPr lang="en-US" sz="1400" dirty="0"/>
              <a:t>Space Technology Research Grants (STRG) provides funding to graduate students to tenured faculty members to advance space concepts to higher TRLs</a:t>
            </a:r>
          </a:p>
          <a:p>
            <a:pPr marL="577850" lvl="1" indent="-285750">
              <a:buFont typeface="Arial" panose="020B0604020202020204" pitchFamily="34" charset="0"/>
              <a:buChar char="•"/>
            </a:pPr>
            <a:r>
              <a:rPr lang="en-US" sz="1400" dirty="0">
                <a:hlinkClick r:id="rId11"/>
              </a:rPr>
              <a:t>https://www.nasa.gov/directorates/spacetech/strg/about.html</a:t>
            </a:r>
            <a:r>
              <a:rPr lang="en-US" sz="1400" dirty="0"/>
              <a:t> </a:t>
            </a:r>
          </a:p>
        </p:txBody>
      </p:sp>
      <p:sp>
        <p:nvSpPr>
          <p:cNvPr id="20" name="Rectangle 19">
            <a:extLst>
              <a:ext uri="{FF2B5EF4-FFF2-40B4-BE49-F238E27FC236}">
                <a16:creationId xmlns:a16="http://schemas.microsoft.com/office/drawing/2014/main" id="{19CF3C41-E7BC-4BC6-9D81-07BF7FEFE5FF}"/>
              </a:ext>
            </a:extLst>
          </p:cNvPr>
          <p:cNvSpPr/>
          <p:nvPr/>
        </p:nvSpPr>
        <p:spPr>
          <a:xfrm>
            <a:off x="7345804" y="3330335"/>
            <a:ext cx="4240606" cy="1477328"/>
          </a:xfrm>
          <a:prstGeom prst="rect">
            <a:avLst/>
          </a:prstGeom>
        </p:spPr>
        <p:txBody>
          <a:bodyPr wrap="square">
            <a:spAutoFit/>
          </a:bodyPr>
          <a:lstStyle/>
          <a:p>
            <a:r>
              <a:rPr lang="en-US" sz="2000" b="1" dirty="0"/>
              <a:t>NASA Facilities &amp; Expertise</a:t>
            </a:r>
          </a:p>
          <a:p>
            <a:pPr marL="342900" indent="-342900">
              <a:buFont typeface="Arial" panose="020B0604020202020204" pitchFamily="34" charset="0"/>
              <a:buChar char="•"/>
            </a:pPr>
            <a:r>
              <a:rPr lang="en-US" sz="1400" dirty="0"/>
              <a:t>Accessing NASA’s facilities, equipment &amp; SMEs through Reimbursable or non-reimbursable Space Act Agreements (SAA); these are similar to CRADAs</a:t>
            </a:r>
          </a:p>
          <a:p>
            <a:pPr marL="685800" lvl="1" indent="-342900">
              <a:buFont typeface="Arial" panose="020B0604020202020204" pitchFamily="34" charset="0"/>
              <a:buChar char="•"/>
            </a:pPr>
            <a:r>
              <a:rPr lang="en-US" sz="1400" dirty="0">
                <a:hlinkClick r:id="rId12"/>
              </a:rPr>
              <a:t>https://www.nasa.gov/partnerships.html</a:t>
            </a:r>
            <a:r>
              <a:rPr lang="en-US" sz="1400" dirty="0"/>
              <a:t> </a:t>
            </a:r>
          </a:p>
        </p:txBody>
      </p:sp>
      <p:sp>
        <p:nvSpPr>
          <p:cNvPr id="21" name="Rectangle 20">
            <a:extLst>
              <a:ext uri="{FF2B5EF4-FFF2-40B4-BE49-F238E27FC236}">
                <a16:creationId xmlns:a16="http://schemas.microsoft.com/office/drawing/2014/main" id="{8A774763-A441-4274-8305-E4D0FD94CB7A}"/>
              </a:ext>
            </a:extLst>
          </p:cNvPr>
          <p:cNvSpPr/>
          <p:nvPr/>
        </p:nvSpPr>
        <p:spPr>
          <a:xfrm>
            <a:off x="1687915" y="1220351"/>
            <a:ext cx="4135368" cy="1046440"/>
          </a:xfrm>
          <a:prstGeom prst="rect">
            <a:avLst/>
          </a:prstGeom>
        </p:spPr>
        <p:txBody>
          <a:bodyPr wrap="square">
            <a:spAutoFit/>
          </a:bodyPr>
          <a:lstStyle/>
          <a:p>
            <a:r>
              <a:rPr lang="en-US" sz="2000" b="1" dirty="0"/>
              <a:t>Technology Licensing</a:t>
            </a:r>
          </a:p>
          <a:p>
            <a:pPr marL="342900" indent="-342900">
              <a:buFont typeface="Arial" panose="020B0604020202020204" pitchFamily="34" charset="0"/>
              <a:buChar char="•"/>
            </a:pPr>
            <a:r>
              <a:rPr lang="en-US" sz="1400" dirty="0"/>
              <a:t>Commercial entities using NASA technologies &amp; software to benefit commercial endeavors</a:t>
            </a:r>
          </a:p>
          <a:p>
            <a:pPr marL="685800" lvl="1" indent="-342900">
              <a:buFont typeface="Arial" panose="020B0604020202020204" pitchFamily="34" charset="0"/>
              <a:buChar char="•"/>
            </a:pPr>
            <a:r>
              <a:rPr lang="en-US" sz="1400" dirty="0">
                <a:hlinkClick r:id="rId13"/>
              </a:rPr>
              <a:t>https://technology.nasa.gov/</a:t>
            </a:r>
            <a:r>
              <a:rPr lang="en-US" sz="1400" dirty="0"/>
              <a:t> </a:t>
            </a:r>
          </a:p>
        </p:txBody>
      </p:sp>
      <p:sp>
        <p:nvSpPr>
          <p:cNvPr id="22" name="Rectangle 21">
            <a:extLst>
              <a:ext uri="{FF2B5EF4-FFF2-40B4-BE49-F238E27FC236}">
                <a16:creationId xmlns:a16="http://schemas.microsoft.com/office/drawing/2014/main" id="{15BD721D-7974-4D18-9843-28901F66D379}"/>
              </a:ext>
            </a:extLst>
          </p:cNvPr>
          <p:cNvSpPr/>
          <p:nvPr/>
        </p:nvSpPr>
        <p:spPr>
          <a:xfrm>
            <a:off x="7381709" y="4776885"/>
            <a:ext cx="4048099" cy="1477328"/>
          </a:xfrm>
          <a:prstGeom prst="rect">
            <a:avLst/>
          </a:prstGeom>
        </p:spPr>
        <p:txBody>
          <a:bodyPr wrap="square">
            <a:spAutoFit/>
          </a:bodyPr>
          <a:lstStyle/>
          <a:p>
            <a:r>
              <a:rPr lang="en-US" sz="2000" b="1" dirty="0"/>
              <a:t>Networks and Ecosystems</a:t>
            </a:r>
          </a:p>
          <a:p>
            <a:pPr marL="342900" indent="-342900">
              <a:buFont typeface="Arial" panose="020B0604020202020204" pitchFamily="34" charset="0"/>
              <a:buChar char="•"/>
            </a:pPr>
            <a:r>
              <a:rPr lang="en-US" sz="1400" dirty="0"/>
              <a:t>T2X &amp; T2U programs for startups &amp; university engagement, respectively </a:t>
            </a:r>
          </a:p>
          <a:p>
            <a:pPr marL="342900" indent="-342900">
              <a:buFont typeface="Arial" panose="020B0604020202020204" pitchFamily="34" charset="0"/>
              <a:buChar char="•"/>
            </a:pPr>
            <a:r>
              <a:rPr lang="en-US" sz="1400" dirty="0"/>
              <a:t>Regional resources, cluster mapping, etc. for entrepreneurs</a:t>
            </a:r>
          </a:p>
          <a:p>
            <a:pPr marL="800100" lvl="1" indent="-342900">
              <a:buFont typeface="Arial" panose="020B0604020202020204" pitchFamily="34" charset="0"/>
              <a:buChar char="•"/>
            </a:pPr>
            <a:r>
              <a:rPr lang="en-US" sz="1400" dirty="0">
                <a:hlinkClick r:id="rId14"/>
              </a:rPr>
              <a:t>https://technology.nasa.gov/t2x</a:t>
            </a:r>
            <a:r>
              <a:rPr lang="en-US" sz="1400" dirty="0"/>
              <a:t> </a:t>
            </a:r>
          </a:p>
        </p:txBody>
      </p:sp>
      <p:sp>
        <p:nvSpPr>
          <p:cNvPr id="23" name="Rectangle 22">
            <a:extLst>
              <a:ext uri="{FF2B5EF4-FFF2-40B4-BE49-F238E27FC236}">
                <a16:creationId xmlns:a16="http://schemas.microsoft.com/office/drawing/2014/main" id="{2E3C8603-43F8-4DB5-9A7D-DE6F438B5305}"/>
              </a:ext>
            </a:extLst>
          </p:cNvPr>
          <p:cNvSpPr/>
          <p:nvPr/>
        </p:nvSpPr>
        <p:spPr>
          <a:xfrm>
            <a:off x="7345805" y="1266780"/>
            <a:ext cx="4048099" cy="1046440"/>
          </a:xfrm>
          <a:prstGeom prst="rect">
            <a:avLst/>
          </a:prstGeom>
        </p:spPr>
        <p:txBody>
          <a:bodyPr wrap="square">
            <a:spAutoFit/>
          </a:bodyPr>
          <a:lstStyle/>
          <a:p>
            <a:r>
              <a:rPr lang="en-US" sz="2000" b="1" dirty="0"/>
              <a:t>Grant Solicitations</a:t>
            </a:r>
          </a:p>
          <a:p>
            <a:pPr marL="285750" indent="-285750">
              <a:buFont typeface="Arial" panose="020B0604020202020204" pitchFamily="34" charset="0"/>
              <a:buChar char="•"/>
            </a:pPr>
            <a:r>
              <a:rPr lang="en-US" sz="1400" dirty="0"/>
              <a:t>Directorate-level program funding provided through NSPIRES &amp; displayed on Grants.gov</a:t>
            </a:r>
          </a:p>
          <a:p>
            <a:pPr marL="577850" lvl="1" indent="-285750">
              <a:buFont typeface="Arial" panose="020B0604020202020204" pitchFamily="34" charset="0"/>
              <a:buChar char="•"/>
            </a:pPr>
            <a:r>
              <a:rPr lang="en-US" sz="1400" dirty="0">
                <a:hlinkClick r:id="rId15"/>
              </a:rPr>
              <a:t>https://nspires.nasaprs.com/external/</a:t>
            </a:r>
            <a:endParaRPr lang="en-US" sz="1400" dirty="0"/>
          </a:p>
        </p:txBody>
      </p:sp>
      <p:sp>
        <p:nvSpPr>
          <p:cNvPr id="24" name="Oval 23">
            <a:extLst>
              <a:ext uri="{FF2B5EF4-FFF2-40B4-BE49-F238E27FC236}">
                <a16:creationId xmlns:a16="http://schemas.microsoft.com/office/drawing/2014/main" id="{9342524D-307D-4028-954F-6EFA1BD7E3E7}"/>
              </a:ext>
            </a:extLst>
          </p:cNvPr>
          <p:cNvSpPr/>
          <p:nvPr/>
        </p:nvSpPr>
        <p:spPr>
          <a:xfrm>
            <a:off x="660970" y="2317062"/>
            <a:ext cx="878328"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5" name="Picture 2" descr="Business Taxes - Icon For Small Business - 582x480 PNG Download - PNGkit">
            <a:extLst>
              <a:ext uri="{FF2B5EF4-FFF2-40B4-BE49-F238E27FC236}">
                <a16:creationId xmlns:a16="http://schemas.microsoft.com/office/drawing/2014/main" id="{DF63B285-A9FD-45C0-9054-96FF8DACBA1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8649" b="89730" l="9926" r="89706">
                        <a14:foregroundMark x1="19485" y1="25405" x2="19485" y2="25405"/>
                        <a14:foregroundMark x1="26838" y1="8649" x2="26838" y2="8649"/>
                        <a14:foregroundMark x1="36765" y1="46486" x2="36765" y2="46486"/>
                        <a14:foregroundMark x1="52206" y1="52973" x2="52206" y2="52973"/>
                        <a14:foregroundMark x1="59559" y1="69189" x2="59559" y2="69189"/>
                        <a14:foregroundMark x1="52206" y1="86486" x2="52206" y2="86486"/>
                      </a14:backgroundRemoval>
                    </a14:imgEffect>
                  </a14:imgLayer>
                </a14:imgProps>
              </a:ext>
              <a:ext uri="{28A0092B-C50C-407E-A947-70E740481C1C}">
                <a14:useLocalDpi xmlns:a14="http://schemas.microsoft.com/office/drawing/2010/main" val="0"/>
              </a:ext>
            </a:extLst>
          </a:blip>
          <a:srcRect/>
          <a:stretch>
            <a:fillRect/>
          </a:stretch>
        </p:blipFill>
        <p:spPr bwMode="auto">
          <a:xfrm>
            <a:off x="746031" y="2498903"/>
            <a:ext cx="762401" cy="48463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AEA0F3D2-60D9-45CE-8CBD-694758D1B373}"/>
              </a:ext>
            </a:extLst>
          </p:cNvPr>
          <p:cNvSpPr/>
          <p:nvPr/>
        </p:nvSpPr>
        <p:spPr>
          <a:xfrm>
            <a:off x="1687916" y="2317062"/>
            <a:ext cx="4420116" cy="2123658"/>
          </a:xfrm>
          <a:prstGeom prst="rect">
            <a:avLst/>
          </a:prstGeom>
        </p:spPr>
        <p:txBody>
          <a:bodyPr wrap="square">
            <a:spAutoFit/>
          </a:bodyPr>
          <a:lstStyle/>
          <a:p>
            <a:r>
              <a:rPr lang="en-US" sz="2000" b="1" dirty="0"/>
              <a:t>Small Business Funding &amp; Awards</a:t>
            </a:r>
          </a:p>
          <a:p>
            <a:pPr marL="285750" indent="-285750">
              <a:buFont typeface="Arial" panose="020B0604020202020204" pitchFamily="34" charset="0"/>
              <a:buChar char="•"/>
            </a:pPr>
            <a:r>
              <a:rPr lang="en-US" sz="1400" dirty="0"/>
              <a:t>SBIR &amp; STTR funding for small businesses &amp; joint university small business ventures, respectively</a:t>
            </a:r>
          </a:p>
          <a:p>
            <a:pPr marL="577850" lvl="1" indent="-285750">
              <a:buFont typeface="Arial" panose="020B0604020202020204" pitchFamily="34" charset="0"/>
              <a:buChar char="•"/>
            </a:pPr>
            <a:r>
              <a:rPr lang="en-US" sz="1400" dirty="0">
                <a:hlinkClick r:id="rId18"/>
              </a:rPr>
              <a:t>https://sbir.nasa.gov/</a:t>
            </a:r>
            <a:r>
              <a:rPr lang="en-US" sz="1400" dirty="0"/>
              <a:t> </a:t>
            </a:r>
          </a:p>
          <a:p>
            <a:pPr marL="285750" indent="-285750">
              <a:buFont typeface="Arial" panose="020B0604020202020204" pitchFamily="34" charset="0"/>
              <a:buChar char="•"/>
            </a:pPr>
            <a:r>
              <a:rPr lang="en-US" sz="1400" b="1" dirty="0"/>
              <a:t>SBIR Ignite </a:t>
            </a:r>
            <a:r>
              <a:rPr lang="en-US" sz="1400" dirty="0"/>
              <a:t>is a new way for small businesses that have a commercially-viable technology idea to use NASA as a steppingstone towards commercial success</a:t>
            </a:r>
          </a:p>
          <a:p>
            <a:pPr marL="577850" lvl="1" indent="-285750">
              <a:buFont typeface="Arial" panose="020B0604020202020204" pitchFamily="34" charset="0"/>
              <a:buChar char="•"/>
            </a:pPr>
            <a:r>
              <a:rPr lang="en-US" sz="1400" dirty="0">
                <a:hlinkClick r:id="rId19"/>
              </a:rPr>
              <a:t>https://sbir.nasa.gov/ignite</a:t>
            </a:r>
            <a:r>
              <a:rPr lang="en-US" sz="1400" dirty="0"/>
              <a:t> </a:t>
            </a:r>
          </a:p>
        </p:txBody>
      </p:sp>
      <p:sp>
        <p:nvSpPr>
          <p:cNvPr id="27" name="Oval 26">
            <a:extLst>
              <a:ext uri="{FF2B5EF4-FFF2-40B4-BE49-F238E27FC236}">
                <a16:creationId xmlns:a16="http://schemas.microsoft.com/office/drawing/2014/main" id="{F1827A53-321B-48BB-B38B-EE925AD11B7B}"/>
              </a:ext>
            </a:extLst>
          </p:cNvPr>
          <p:cNvSpPr/>
          <p:nvPr/>
        </p:nvSpPr>
        <p:spPr>
          <a:xfrm>
            <a:off x="6386590" y="1266780"/>
            <a:ext cx="882177"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8" name="Picture 2" descr="4 RFP Templates for Proposal Management Software (CAIQ, SIG, etc.) | The  OmBlog">
            <a:extLst>
              <a:ext uri="{FF2B5EF4-FFF2-40B4-BE49-F238E27FC236}">
                <a16:creationId xmlns:a16="http://schemas.microsoft.com/office/drawing/2014/main" id="{DE7865B4-58A1-47E5-AEA1-6AF2E1F46215}"/>
              </a:ext>
            </a:extLst>
          </p:cNvPr>
          <p:cNvPicPr>
            <a:picLocks noChangeAspect="1" noChangeArrowheads="1"/>
          </p:cNvPicPr>
          <p:nvPr/>
        </p:nvPicPr>
        <p:blipFill>
          <a:blip r:embed="rId20">
            <a:biLevel thresh="75000"/>
            <a:alphaModFix/>
            <a:extLst>
              <a:ext uri="{BEBA8EAE-BF5A-486C-A8C5-ECC9F3942E4B}">
                <a14:imgProps xmlns:a14="http://schemas.microsoft.com/office/drawing/2010/main">
                  <a14:imgLayer r:embed="rId21">
                    <a14:imgEffect>
                      <a14:backgroundRemoval t="10000" b="90000" l="10000" r="90000">
                        <a14:foregroundMark x1="28444" y1="23556" x2="28444" y2="23556"/>
                        <a14:foregroundMark x1="38222" y1="26222" x2="38222" y2="26222"/>
                        <a14:foregroundMark x1="32000" y1="48444" x2="32000" y2="48444"/>
                        <a14:foregroundMark x1="40444" y1="47556" x2="40444" y2="47556"/>
                        <a14:foregroundMark x1="31111" y1="54222" x2="31111" y2="54222"/>
                        <a14:foregroundMark x1="39556" y1="53778" x2="39556" y2="53778"/>
                        <a14:foregroundMark x1="39556" y1="60889" x2="39556" y2="60889"/>
                        <a14:foregroundMark x1="32000" y1="60444" x2="32000" y2="60444"/>
                        <a14:foregroundMark x1="40000" y1="47556" x2="40000" y2="47556"/>
                        <a14:foregroundMark x1="31556" y1="66667" x2="31556" y2="66667"/>
                        <a14:foregroundMark x1="39111" y1="65778" x2="39111" y2="65778"/>
                        <a14:foregroundMark x1="30667" y1="72444" x2="30667" y2="72444"/>
                        <a14:foregroundMark x1="39111" y1="71556" x2="39111" y2="71556"/>
                        <a14:foregroundMark x1="31111" y1="78222" x2="31111" y2="78222"/>
                        <a14:foregroundMark x1="38222" y1="77778" x2="38222" y2="77778"/>
                        <a14:foregroundMark x1="49778" y1="33333" x2="49778" y2="33333"/>
                        <a14:backgroundMark x1="53333" y1="42667" x2="53333" y2="42667"/>
                        <a14:backgroundMark x1="30222" y1="26667" x2="30222" y2="26667"/>
                        <a14:backgroundMark x1="43111" y1="27111" x2="43111" y2="27111"/>
                        <a14:backgroundMark x1="48444" y1="27111" x2="48444" y2="2711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21" y="1319910"/>
            <a:ext cx="767982" cy="714621"/>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FE824716-7D53-4FA6-AED1-4322C9965F91}"/>
              </a:ext>
            </a:extLst>
          </p:cNvPr>
          <p:cNvSpPr/>
          <p:nvPr/>
        </p:nvSpPr>
        <p:spPr>
          <a:xfrm>
            <a:off x="6440509" y="2317062"/>
            <a:ext cx="820882" cy="820882"/>
          </a:xfrm>
          <a:prstGeom prst="ellipse">
            <a:avLst/>
          </a:prstGeom>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 name="Picture 4" descr="Procurement Icon Vector Line Illustration Stock Illustration - Download  Image Now - iStock">
            <a:extLst>
              <a:ext uri="{FF2B5EF4-FFF2-40B4-BE49-F238E27FC236}">
                <a16:creationId xmlns:a16="http://schemas.microsoft.com/office/drawing/2014/main" id="{4EEBE2EB-29B7-4E68-AE70-BF772284266A}"/>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foregroundMark x1="73778" y1="36000" x2="73778" y2="36000"/>
                        <a14:foregroundMark x1="58667" y1="67556" x2="58667" y2="67556"/>
                        <a14:foregroundMark x1="35556" y1="65778" x2="35556" y2="65778"/>
                      </a14:backgroundRemoval>
                    </a14:imgEffect>
                  </a14:imgLayer>
                </a14:imgProps>
              </a:ext>
              <a:ext uri="{28A0092B-C50C-407E-A947-70E740481C1C}">
                <a14:useLocalDpi xmlns:a14="http://schemas.microsoft.com/office/drawing/2010/main" val="0"/>
              </a:ext>
            </a:extLst>
          </a:blip>
          <a:srcRect/>
          <a:stretch>
            <a:fillRect/>
          </a:stretch>
        </p:blipFill>
        <p:spPr bwMode="auto">
          <a:xfrm>
            <a:off x="6465981" y="2368007"/>
            <a:ext cx="769937" cy="76993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927D650C-B146-41AF-A9B4-54E3DCA73A3F}"/>
              </a:ext>
            </a:extLst>
          </p:cNvPr>
          <p:cNvSpPr/>
          <p:nvPr/>
        </p:nvSpPr>
        <p:spPr>
          <a:xfrm>
            <a:off x="7345804" y="2267054"/>
            <a:ext cx="4209288" cy="1046440"/>
          </a:xfrm>
          <a:prstGeom prst="rect">
            <a:avLst/>
          </a:prstGeom>
        </p:spPr>
        <p:txBody>
          <a:bodyPr wrap="square">
            <a:spAutoFit/>
          </a:bodyPr>
          <a:lstStyle/>
          <a:p>
            <a:r>
              <a:rPr lang="en-US" sz="2000" b="1" dirty="0"/>
              <a:t>Procurement</a:t>
            </a:r>
          </a:p>
          <a:p>
            <a:pPr marL="342900" indent="-342900">
              <a:buFont typeface="Arial" panose="020B0604020202020204" pitchFamily="34" charset="0"/>
              <a:buChar char="•"/>
            </a:pPr>
            <a:r>
              <a:rPr lang="en-US" sz="1400" dirty="0"/>
              <a:t>NASA purchases of services, consumables, equipment, etc. from commercial providers</a:t>
            </a:r>
          </a:p>
          <a:p>
            <a:pPr marL="685800" lvl="1" indent="-342900">
              <a:buFont typeface="Arial" panose="020B0604020202020204" pitchFamily="34" charset="0"/>
              <a:buChar char="•"/>
            </a:pPr>
            <a:r>
              <a:rPr lang="en-US" sz="1400" dirty="0">
                <a:hlinkClick r:id="rId24"/>
              </a:rPr>
              <a:t>https://www.nasa.gov/office/procurement</a:t>
            </a:r>
            <a:endParaRPr lang="en-US" sz="1400" dirty="0"/>
          </a:p>
        </p:txBody>
      </p:sp>
    </p:spTree>
    <p:extLst>
      <p:ext uri="{BB962C8B-B14F-4D97-AF65-F5344CB8AC3E}">
        <p14:creationId xmlns:p14="http://schemas.microsoft.com/office/powerpoint/2010/main" val="3082840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E2268F-1DEC-5B4C-A3B3-BEF3750AB65B}"/>
              </a:ext>
            </a:extLst>
          </p:cNvPr>
          <p:cNvPicPr>
            <a:picLocks noChangeAspect="1"/>
          </p:cNvPicPr>
          <p:nvPr/>
        </p:nvPicPr>
        <p:blipFill>
          <a:blip r:embed="rId3"/>
          <a:srcRect/>
          <a:stretch/>
        </p:blipFill>
        <p:spPr>
          <a:xfrm>
            <a:off x="10529188" y="191188"/>
            <a:ext cx="1545315" cy="471622"/>
          </a:xfrm>
          <a:prstGeom prst="rect">
            <a:avLst/>
          </a:prstGeom>
        </p:spPr>
      </p:pic>
      <p:sp>
        <p:nvSpPr>
          <p:cNvPr id="15" name="Title 1">
            <a:extLst>
              <a:ext uri="{FF2B5EF4-FFF2-40B4-BE49-F238E27FC236}">
                <a16:creationId xmlns:a16="http://schemas.microsoft.com/office/drawing/2014/main" id="{5CA68AC1-D0D2-4075-9086-36621AB947C3}"/>
              </a:ext>
            </a:extLst>
          </p:cNvPr>
          <p:cNvSpPr>
            <a:spLocks noGrp="1"/>
          </p:cNvSpPr>
          <p:nvPr>
            <p:ph type="title"/>
          </p:nvPr>
        </p:nvSpPr>
        <p:spPr>
          <a:xfrm>
            <a:off x="329586" y="422031"/>
            <a:ext cx="10370497" cy="523572"/>
          </a:xfrm>
        </p:spPr>
        <p:txBody>
          <a:bodyPr>
            <a:noAutofit/>
          </a:bodyPr>
          <a:lstStyle/>
          <a:p>
            <a:r>
              <a:rPr lang="fr-FR" sz="3200" b="1" dirty="0">
                <a:latin typeface="+mn-lt"/>
                <a:cs typeface="Arial" panose="020B0604020202020204" pitchFamily="34" charset="0"/>
              </a:rPr>
              <a:t>Traditional SBIR &amp; STTR Solicitations / SBIR Ignite</a:t>
            </a:r>
            <a:endParaRPr lang="en-US" sz="3200" b="1" dirty="0">
              <a:latin typeface="+mn-lt"/>
              <a:cs typeface="Arial" panose="020B0604020202020204" pitchFamily="34" charset="0"/>
            </a:endParaRPr>
          </a:p>
        </p:txBody>
      </p:sp>
      <p:sp>
        <p:nvSpPr>
          <p:cNvPr id="13" name="Slide Number Placeholder 3">
            <a:extLst>
              <a:ext uri="{FF2B5EF4-FFF2-40B4-BE49-F238E27FC236}">
                <a16:creationId xmlns:a16="http://schemas.microsoft.com/office/drawing/2014/main" id="{DF30C9E4-146B-4763-937A-3DC314D27903}"/>
              </a:ext>
            </a:extLst>
          </p:cNvPr>
          <p:cNvSpPr txBox="1">
            <a:spLocks/>
          </p:cNvSpPr>
          <p:nvPr/>
        </p:nvSpPr>
        <p:spPr>
          <a:xfrm>
            <a:off x="9051648" y="6437462"/>
            <a:ext cx="2844800" cy="365125"/>
          </a:xfrm>
          <a:prstGeom prst="rect">
            <a:avLst/>
          </a:prstGeom>
        </p:spPr>
        <p:txBody>
          <a:bodyPr vert="horz" lIns="91440" tIns="45720" rIns="91440" bIns="45720" rtlCol="0" anchor="ctr"/>
          <a:lstStyle>
            <a:defPPr>
              <a:defRPr lang="en-US"/>
            </a:defPPr>
            <a:lvl1pPr marL="0" algn="r" defTabSz="914400" rtl="0" eaLnBrk="1" fontAlgn="base" latinLnBrk="0" hangingPunct="1">
              <a:spcBef>
                <a:spcPct val="0"/>
              </a:spcBef>
              <a:spcAft>
                <a:spcPct val="0"/>
              </a:spcAft>
              <a:defRPr sz="1000" b="1" kern="1200">
                <a:solidFill>
                  <a:srgbClr val="B0B0B0"/>
                </a:solidFill>
                <a:latin typeface="+mj-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Arial" pitchFamily="34" charset="0"/>
                <a:ea typeface="+mn-ea"/>
                <a:cs typeface="+mn-cs"/>
              </a:defRPr>
            </a:lvl5pPr>
            <a:lvl6pPr marL="2286000" algn="l" defTabSz="914400" rtl="0" eaLnBrk="1" latinLnBrk="0" hangingPunct="1">
              <a:defRPr sz="1800" kern="1200">
                <a:solidFill>
                  <a:schemeClr val="tx1"/>
                </a:solidFill>
                <a:latin typeface="Arial" pitchFamily="34" charset="0"/>
                <a:ea typeface="+mn-ea"/>
                <a:cs typeface="+mn-cs"/>
              </a:defRPr>
            </a:lvl6pPr>
            <a:lvl7pPr marL="2743200" algn="l" defTabSz="914400" rtl="0" eaLnBrk="1" latinLnBrk="0" hangingPunct="1">
              <a:defRPr sz="1800" kern="1200">
                <a:solidFill>
                  <a:schemeClr val="tx1"/>
                </a:solidFill>
                <a:latin typeface="Arial" pitchFamily="34" charset="0"/>
                <a:ea typeface="+mn-ea"/>
                <a:cs typeface="+mn-cs"/>
              </a:defRPr>
            </a:lvl7pPr>
            <a:lvl8pPr marL="3200400" algn="l" defTabSz="914400" rtl="0" eaLnBrk="1" latinLnBrk="0" hangingPunct="1">
              <a:defRPr sz="1800" kern="1200">
                <a:solidFill>
                  <a:schemeClr val="tx1"/>
                </a:solidFill>
                <a:latin typeface="Arial" pitchFamily="34" charset="0"/>
                <a:ea typeface="+mn-ea"/>
                <a:cs typeface="+mn-cs"/>
              </a:defRPr>
            </a:lvl8pPr>
            <a:lvl9pPr marL="3657600" algn="l" defTabSz="914400" rtl="0" eaLnBrk="1" latinLnBrk="0" hangingPunct="1">
              <a:defRPr sz="1800" kern="1200">
                <a:solidFill>
                  <a:schemeClr val="tx1"/>
                </a:solidFill>
                <a:latin typeface="Arial" pitchFamily="34" charset="0"/>
                <a:ea typeface="+mn-ea"/>
                <a:cs typeface="+mn-cs"/>
              </a:defRPr>
            </a:lvl9pPr>
          </a:lstStyle>
          <a:p>
            <a:pPr>
              <a:defRPr/>
            </a:pPr>
            <a:fld id="{AC4DA40E-F042-4786-9F90-2440A40F7DC7}" type="slidenum">
              <a:rPr lang="en-US" smtClean="0"/>
              <a:pPr>
                <a:defRPr/>
              </a:pPr>
              <a:t>8</a:t>
            </a:fld>
            <a:endParaRPr lang="en-US" dirty="0"/>
          </a:p>
        </p:txBody>
      </p:sp>
      <p:pic>
        <p:nvPicPr>
          <p:cNvPr id="14" name="Picture 13">
            <a:extLst>
              <a:ext uri="{FF2B5EF4-FFF2-40B4-BE49-F238E27FC236}">
                <a16:creationId xmlns:a16="http://schemas.microsoft.com/office/drawing/2014/main" id="{552B2B95-062C-44C7-B602-9DF45AA89A97}"/>
              </a:ext>
            </a:extLst>
          </p:cNvPr>
          <p:cNvPicPr>
            <a:picLocks noChangeAspect="1"/>
          </p:cNvPicPr>
          <p:nvPr/>
        </p:nvPicPr>
        <p:blipFill>
          <a:blip r:embed="rId4"/>
          <a:stretch>
            <a:fillRect/>
          </a:stretch>
        </p:blipFill>
        <p:spPr>
          <a:xfrm>
            <a:off x="6303690" y="1139940"/>
            <a:ext cx="5701554" cy="2229977"/>
          </a:xfrm>
          <a:prstGeom prst="rect">
            <a:avLst/>
          </a:prstGeom>
        </p:spPr>
      </p:pic>
      <p:sp>
        <p:nvSpPr>
          <p:cNvPr id="16" name="Rectangle: Rounded Corners 15">
            <a:extLst>
              <a:ext uri="{FF2B5EF4-FFF2-40B4-BE49-F238E27FC236}">
                <a16:creationId xmlns:a16="http://schemas.microsoft.com/office/drawing/2014/main" id="{FB68B677-58FA-41DD-BF1E-C5D1C2479862}"/>
              </a:ext>
              <a:ext uri="{C183D7F6-B498-43B3-948B-1728B52AA6E4}">
                <adec:decorative xmlns:adec="http://schemas.microsoft.com/office/drawing/2017/decorative" val="1"/>
              </a:ext>
            </a:extLst>
          </p:cNvPr>
          <p:cNvSpPr/>
          <p:nvPr/>
        </p:nvSpPr>
        <p:spPr>
          <a:xfrm>
            <a:off x="6303690" y="3364135"/>
            <a:ext cx="5795296" cy="3271860"/>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a:p>
            <a:pPr algn="ctr"/>
            <a:endParaRPr lang="en-US" dirty="0"/>
          </a:p>
        </p:txBody>
      </p:sp>
      <p:sp>
        <p:nvSpPr>
          <p:cNvPr id="17" name="TextBox 16">
            <a:extLst>
              <a:ext uri="{FF2B5EF4-FFF2-40B4-BE49-F238E27FC236}">
                <a16:creationId xmlns:a16="http://schemas.microsoft.com/office/drawing/2014/main" id="{49E40FD6-E24B-402A-BD81-E784EA4506E6}"/>
              </a:ext>
            </a:extLst>
          </p:cNvPr>
          <p:cNvSpPr txBox="1"/>
          <p:nvPr/>
        </p:nvSpPr>
        <p:spPr>
          <a:xfrm>
            <a:off x="6397432" y="3470678"/>
            <a:ext cx="5701554" cy="492443"/>
          </a:xfrm>
          <a:prstGeom prst="rect">
            <a:avLst/>
          </a:prstGeom>
          <a:noFill/>
        </p:spPr>
        <p:txBody>
          <a:bodyPr wrap="square" lIns="91440" tIns="45720" rIns="91440" bIns="45720" anchor="t">
            <a:spAutoFit/>
          </a:bodyPr>
          <a:lstStyle/>
          <a:p>
            <a:pPr algn="ctr"/>
            <a:r>
              <a:rPr lang="en-US" sz="1300" b="1" dirty="0">
                <a:solidFill>
                  <a:schemeClr val="bg1"/>
                </a:solidFill>
                <a:latin typeface="Arial"/>
                <a:cs typeface="Arial"/>
              </a:rPr>
              <a:t>GOAL:  </a:t>
            </a:r>
            <a:r>
              <a:rPr lang="en-US" sz="1300" dirty="0">
                <a:solidFill>
                  <a:schemeClr val="bg1"/>
                </a:solidFill>
                <a:latin typeface="Arial"/>
                <a:cs typeface="Arial"/>
              </a:rPr>
              <a:t>Fund early-stage tech to help make companies and their tech more attractive to private sector investors, customers, and partners.</a:t>
            </a:r>
          </a:p>
        </p:txBody>
      </p:sp>
      <p:sp>
        <p:nvSpPr>
          <p:cNvPr id="18" name="TextBox 17">
            <a:extLst>
              <a:ext uri="{FF2B5EF4-FFF2-40B4-BE49-F238E27FC236}">
                <a16:creationId xmlns:a16="http://schemas.microsoft.com/office/drawing/2014/main" id="{39AC34C7-AC31-4467-964C-9C9F08F75E66}"/>
              </a:ext>
            </a:extLst>
          </p:cNvPr>
          <p:cNvSpPr txBox="1"/>
          <p:nvPr/>
        </p:nvSpPr>
        <p:spPr>
          <a:xfrm>
            <a:off x="7148004" y="4599317"/>
            <a:ext cx="4044221" cy="523220"/>
          </a:xfrm>
          <a:prstGeom prst="rect">
            <a:avLst/>
          </a:prstGeom>
          <a:noFill/>
        </p:spPr>
        <p:txBody>
          <a:bodyPr wrap="square">
            <a:spAutoFit/>
          </a:bodyPr>
          <a:lstStyle/>
          <a:p>
            <a:pPr algn="ctr"/>
            <a:r>
              <a:rPr lang="en-US" sz="1400" b="1" dirty="0">
                <a:solidFill>
                  <a:schemeClr val="bg1"/>
                </a:solidFill>
              </a:rPr>
              <a:t>2023  PHASE I &amp; II AWARD AMOUNT / PERIOD OF PERFORMANCE</a:t>
            </a:r>
          </a:p>
        </p:txBody>
      </p:sp>
      <p:sp>
        <p:nvSpPr>
          <p:cNvPr id="19" name="TextBox 18">
            <a:extLst>
              <a:ext uri="{FF2B5EF4-FFF2-40B4-BE49-F238E27FC236}">
                <a16:creationId xmlns:a16="http://schemas.microsoft.com/office/drawing/2014/main" id="{57F5AB48-5C96-498F-A5C9-4E04AE9E11F6}"/>
              </a:ext>
            </a:extLst>
          </p:cNvPr>
          <p:cNvSpPr txBox="1"/>
          <p:nvPr/>
        </p:nvSpPr>
        <p:spPr>
          <a:xfrm>
            <a:off x="7222076" y="5095040"/>
            <a:ext cx="3769576" cy="276999"/>
          </a:xfrm>
          <a:prstGeom prst="rect">
            <a:avLst/>
          </a:prstGeom>
          <a:noFill/>
        </p:spPr>
        <p:txBody>
          <a:bodyPr wrap="square">
            <a:spAutoFit/>
          </a:bodyPr>
          <a:lstStyle/>
          <a:p>
            <a:pPr algn="ctr"/>
            <a:r>
              <a:rPr lang="en-US" sz="1200" dirty="0">
                <a:solidFill>
                  <a:schemeClr val="bg1"/>
                </a:solidFill>
              </a:rPr>
              <a:t>Same as traditional NASA SBIR Solicitation</a:t>
            </a:r>
          </a:p>
        </p:txBody>
      </p:sp>
      <p:sp>
        <p:nvSpPr>
          <p:cNvPr id="20" name="TextBox 19">
            <a:extLst>
              <a:ext uri="{FF2B5EF4-FFF2-40B4-BE49-F238E27FC236}">
                <a16:creationId xmlns:a16="http://schemas.microsoft.com/office/drawing/2014/main" id="{40CEEA1E-A223-49E8-BAB7-FDF1DC58A534}"/>
              </a:ext>
            </a:extLst>
          </p:cNvPr>
          <p:cNvSpPr txBox="1"/>
          <p:nvPr/>
        </p:nvSpPr>
        <p:spPr>
          <a:xfrm>
            <a:off x="7222076" y="5406416"/>
            <a:ext cx="3907474" cy="738664"/>
          </a:xfrm>
          <a:prstGeom prst="rect">
            <a:avLst/>
          </a:prstGeom>
          <a:noFill/>
        </p:spPr>
        <p:txBody>
          <a:bodyPr wrap="square" lIns="91440" tIns="45720" rIns="91440" bIns="45720" anchor="t">
            <a:spAutoFit/>
          </a:bodyPr>
          <a:lstStyle/>
          <a:p>
            <a:pPr algn="ctr"/>
            <a:r>
              <a:rPr lang="en-US" sz="1400" b="1" dirty="0">
                <a:solidFill>
                  <a:schemeClr val="bg1"/>
                </a:solidFill>
                <a:latin typeface="Arial"/>
                <a:cs typeface="Arial"/>
              </a:rPr>
              <a:t>LEARN MORE</a:t>
            </a:r>
          </a:p>
          <a:p>
            <a:pPr algn="ctr"/>
            <a:endParaRPr lang="en-US" sz="1400" b="1" dirty="0">
              <a:solidFill>
                <a:schemeClr val="bg1"/>
              </a:solidFill>
              <a:latin typeface="Arial"/>
              <a:cs typeface="Arial"/>
            </a:endParaRPr>
          </a:p>
          <a:p>
            <a:pPr algn="ctr"/>
            <a:endParaRPr lang="en-US" sz="1400" dirty="0">
              <a:solidFill>
                <a:schemeClr val="bg1"/>
              </a:solidFill>
              <a:latin typeface="Arial"/>
              <a:cs typeface="Arial"/>
            </a:endParaRPr>
          </a:p>
        </p:txBody>
      </p:sp>
      <p:cxnSp>
        <p:nvCxnSpPr>
          <p:cNvPr id="21" name="Straight Connector 20">
            <a:extLst>
              <a:ext uri="{FF2B5EF4-FFF2-40B4-BE49-F238E27FC236}">
                <a16:creationId xmlns:a16="http://schemas.microsoft.com/office/drawing/2014/main" id="{AE49B627-E92D-4F55-AD87-5C637C376BF4}"/>
              </a:ext>
              <a:ext uri="{C183D7F6-B498-43B3-948B-1728B52AA6E4}">
                <adec:decorative xmlns:adec="http://schemas.microsoft.com/office/drawing/2017/decorative" val="1"/>
              </a:ext>
            </a:extLst>
          </p:cNvPr>
          <p:cNvCxnSpPr>
            <a:cxnSpLocks/>
          </p:cNvCxnSpPr>
          <p:nvPr/>
        </p:nvCxnSpPr>
        <p:spPr>
          <a:xfrm>
            <a:off x="7397525" y="4562669"/>
            <a:ext cx="3510156" cy="874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4217CE-F657-4041-8CE3-BD7DD0BC9608}"/>
              </a:ext>
              <a:ext uri="{C183D7F6-B498-43B3-948B-1728B52AA6E4}">
                <adec:decorative xmlns:adec="http://schemas.microsoft.com/office/drawing/2017/decorative" val="1"/>
              </a:ext>
            </a:extLst>
          </p:cNvPr>
          <p:cNvCxnSpPr>
            <a:cxnSpLocks/>
          </p:cNvCxnSpPr>
          <p:nvPr/>
        </p:nvCxnSpPr>
        <p:spPr>
          <a:xfrm>
            <a:off x="7500118" y="5395281"/>
            <a:ext cx="343794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8201940-F1CA-4841-ABB8-58A8A05EA388}"/>
              </a:ext>
            </a:extLst>
          </p:cNvPr>
          <p:cNvSpPr txBox="1"/>
          <p:nvPr/>
        </p:nvSpPr>
        <p:spPr>
          <a:xfrm>
            <a:off x="7321793" y="4047946"/>
            <a:ext cx="3771043" cy="489838"/>
          </a:xfrm>
          <a:prstGeom prst="rect">
            <a:avLst/>
          </a:prstGeom>
          <a:noFill/>
        </p:spPr>
        <p:txBody>
          <a:bodyPr wrap="square">
            <a:spAutoFit/>
          </a:bodyPr>
          <a:lstStyle/>
          <a:p>
            <a:pPr algn="ctr"/>
            <a:r>
              <a:rPr lang="en-US" sz="1400" b="1" dirty="0">
                <a:solidFill>
                  <a:schemeClr val="bg1"/>
                </a:solidFill>
              </a:rPr>
              <a:t>2023 SUBMISSION PERIOD</a:t>
            </a:r>
            <a:endParaRPr lang="en-US" sz="1400" dirty="0">
              <a:solidFill>
                <a:schemeClr val="bg1"/>
              </a:solidFill>
            </a:endParaRPr>
          </a:p>
          <a:p>
            <a:pPr algn="ctr"/>
            <a:r>
              <a:rPr lang="en-US" sz="1200" dirty="0">
                <a:solidFill>
                  <a:schemeClr val="bg1"/>
                </a:solidFill>
              </a:rPr>
              <a:t>Opens summer 2023</a:t>
            </a:r>
          </a:p>
        </p:txBody>
      </p:sp>
      <p:cxnSp>
        <p:nvCxnSpPr>
          <p:cNvPr id="26" name="Straight Connector 25">
            <a:extLst>
              <a:ext uri="{FF2B5EF4-FFF2-40B4-BE49-F238E27FC236}">
                <a16:creationId xmlns:a16="http://schemas.microsoft.com/office/drawing/2014/main" id="{1AFA731B-B9F0-4A93-92F8-88A40BED6098}"/>
              </a:ext>
              <a:ext uri="{C183D7F6-B498-43B3-948B-1728B52AA6E4}">
                <adec:decorative xmlns:adec="http://schemas.microsoft.com/office/drawing/2017/decorative" val="1"/>
              </a:ext>
            </a:extLst>
          </p:cNvPr>
          <p:cNvCxnSpPr>
            <a:cxnSpLocks/>
          </p:cNvCxnSpPr>
          <p:nvPr/>
        </p:nvCxnSpPr>
        <p:spPr>
          <a:xfrm>
            <a:off x="7412324" y="4027515"/>
            <a:ext cx="3495357" cy="9297"/>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4DACB3E-40E1-4863-B4A0-F402A5E1D761}"/>
              </a:ext>
            </a:extLst>
          </p:cNvPr>
          <p:cNvPicPr>
            <a:picLocks noChangeAspect="1"/>
          </p:cNvPicPr>
          <p:nvPr/>
        </p:nvPicPr>
        <p:blipFill>
          <a:blip r:embed="rId5"/>
          <a:stretch>
            <a:fillRect/>
          </a:stretch>
        </p:blipFill>
        <p:spPr>
          <a:xfrm>
            <a:off x="150759" y="1139010"/>
            <a:ext cx="6152931" cy="4389474"/>
          </a:xfrm>
          <a:prstGeom prst="rect">
            <a:avLst/>
          </a:prstGeom>
        </p:spPr>
      </p:pic>
      <p:sp>
        <p:nvSpPr>
          <p:cNvPr id="32" name="TextBox 31">
            <a:extLst>
              <a:ext uri="{FF2B5EF4-FFF2-40B4-BE49-F238E27FC236}">
                <a16:creationId xmlns:a16="http://schemas.microsoft.com/office/drawing/2014/main" id="{CB491B98-7263-4E13-91B6-BFD7B3072177}"/>
              </a:ext>
            </a:extLst>
          </p:cNvPr>
          <p:cNvSpPr txBox="1"/>
          <p:nvPr/>
        </p:nvSpPr>
        <p:spPr>
          <a:xfrm>
            <a:off x="630376" y="5488006"/>
            <a:ext cx="5488537" cy="82847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oAutofit/>
          </a:bodyPr>
          <a:lstStyle/>
          <a:p>
            <a:pPr>
              <a:spcBef>
                <a:spcPts val="1200"/>
              </a:spcBef>
              <a:spcAft>
                <a:spcPts val="600"/>
              </a:spcAft>
            </a:pPr>
            <a:r>
              <a:rPr lang="en-US" sz="1400" dirty="0"/>
              <a:t>   - 2023 SBIR/STTR Phase I Solicitation Period: Jan 10 - Mar 13</a:t>
            </a:r>
          </a:p>
          <a:p>
            <a:pPr algn="ctr">
              <a:spcBef>
                <a:spcPts val="1200"/>
              </a:spcBef>
              <a:spcAft>
                <a:spcPts val="600"/>
              </a:spcAft>
            </a:pPr>
            <a:r>
              <a:rPr lang="en-US" sz="1400" dirty="0"/>
              <a:t> </a:t>
            </a:r>
          </a:p>
        </p:txBody>
      </p:sp>
      <p:sp>
        <p:nvSpPr>
          <p:cNvPr id="33" name="TextBox 32">
            <a:extLst>
              <a:ext uri="{FF2B5EF4-FFF2-40B4-BE49-F238E27FC236}">
                <a16:creationId xmlns:a16="http://schemas.microsoft.com/office/drawing/2014/main" id="{B08CAB29-21BA-4FBE-951B-CBC0F130B058}"/>
              </a:ext>
            </a:extLst>
          </p:cNvPr>
          <p:cNvSpPr txBox="1"/>
          <p:nvPr/>
        </p:nvSpPr>
        <p:spPr>
          <a:xfrm>
            <a:off x="568031" y="5748354"/>
            <a:ext cx="6094206" cy="307777"/>
          </a:xfrm>
          <a:prstGeom prst="rect">
            <a:avLst/>
          </a:prstGeom>
          <a:noFill/>
        </p:spPr>
        <p:txBody>
          <a:bodyPr wrap="square">
            <a:spAutoFit/>
          </a:bodyPr>
          <a:lstStyle/>
          <a:p>
            <a:r>
              <a:rPr lang="en-US" sz="1400" dirty="0">
                <a:solidFill>
                  <a:schemeClr val="bg1"/>
                </a:solidFill>
                <a:latin typeface="Arial"/>
                <a:cs typeface="Arial"/>
              </a:rPr>
              <a:t>   - 2023 Phase I Award Announcement – Tentatively June 5th</a:t>
            </a:r>
          </a:p>
        </p:txBody>
      </p:sp>
      <p:sp>
        <p:nvSpPr>
          <p:cNvPr id="34" name="TextBox 33">
            <a:extLst>
              <a:ext uri="{FF2B5EF4-FFF2-40B4-BE49-F238E27FC236}">
                <a16:creationId xmlns:a16="http://schemas.microsoft.com/office/drawing/2014/main" id="{0B04A38D-1B75-4A27-A102-E27351C81617}"/>
              </a:ext>
            </a:extLst>
          </p:cNvPr>
          <p:cNvSpPr txBox="1"/>
          <p:nvPr/>
        </p:nvSpPr>
        <p:spPr>
          <a:xfrm>
            <a:off x="568031" y="6008704"/>
            <a:ext cx="6094206" cy="307777"/>
          </a:xfrm>
          <a:prstGeom prst="rect">
            <a:avLst/>
          </a:prstGeom>
          <a:noFill/>
        </p:spPr>
        <p:txBody>
          <a:bodyPr wrap="square">
            <a:spAutoFit/>
          </a:bodyPr>
          <a:lstStyle/>
          <a:p>
            <a:r>
              <a:rPr lang="en-US" sz="1400" dirty="0">
                <a:solidFill>
                  <a:schemeClr val="bg1"/>
                </a:solidFill>
                <a:latin typeface="Arial"/>
                <a:cs typeface="Arial"/>
              </a:rPr>
              <a:t>   - 2024 SBIR/STTR Phase I Solicitation Release: Early Jan. 2024</a:t>
            </a:r>
          </a:p>
        </p:txBody>
      </p:sp>
      <p:sp>
        <p:nvSpPr>
          <p:cNvPr id="35" name="TextBox 34">
            <a:extLst>
              <a:ext uri="{FF2B5EF4-FFF2-40B4-BE49-F238E27FC236}">
                <a16:creationId xmlns:a16="http://schemas.microsoft.com/office/drawing/2014/main" id="{632AFD70-1294-4512-ACFF-366729DCC2AC}"/>
              </a:ext>
            </a:extLst>
          </p:cNvPr>
          <p:cNvSpPr txBox="1"/>
          <p:nvPr/>
        </p:nvSpPr>
        <p:spPr>
          <a:xfrm>
            <a:off x="7154594" y="5608775"/>
            <a:ext cx="4044221" cy="584775"/>
          </a:xfrm>
          <a:prstGeom prst="rect">
            <a:avLst/>
          </a:prstGeom>
          <a:noFill/>
        </p:spPr>
        <p:txBody>
          <a:bodyPr wrap="square">
            <a:spAutoFit/>
          </a:bodyPr>
          <a:lstStyle/>
          <a:p>
            <a:pPr algn="ctr"/>
            <a:endParaRPr lang="en-US" sz="1800" dirty="0">
              <a:solidFill>
                <a:schemeClr val="bg1"/>
              </a:solidFill>
              <a:latin typeface="Arial"/>
              <a:cs typeface="Arial"/>
            </a:endParaRPr>
          </a:p>
          <a:p>
            <a:pPr algn="ctr"/>
            <a:r>
              <a:rPr lang="en-US" sz="1400" dirty="0">
                <a:hlinkClick r:id="rId6"/>
              </a:rPr>
              <a:t>SBIR Ignite Preparation| H4XLabs</a:t>
            </a:r>
            <a:endParaRPr lang="en-US" sz="1400" dirty="0">
              <a:solidFill>
                <a:schemeClr val="bg1"/>
              </a:solidFill>
              <a:latin typeface="Arial"/>
              <a:cs typeface="Arial"/>
            </a:endParaRPr>
          </a:p>
        </p:txBody>
      </p:sp>
      <p:sp>
        <p:nvSpPr>
          <p:cNvPr id="36" name="TextBox 35">
            <a:extLst>
              <a:ext uri="{FF2B5EF4-FFF2-40B4-BE49-F238E27FC236}">
                <a16:creationId xmlns:a16="http://schemas.microsoft.com/office/drawing/2014/main" id="{53D782B1-10A4-4FE5-A72F-84CD57A546D7}"/>
              </a:ext>
            </a:extLst>
          </p:cNvPr>
          <p:cNvSpPr txBox="1"/>
          <p:nvPr/>
        </p:nvSpPr>
        <p:spPr>
          <a:xfrm>
            <a:off x="5904555" y="5592826"/>
            <a:ext cx="6267690" cy="307777"/>
          </a:xfrm>
          <a:prstGeom prst="rect">
            <a:avLst/>
          </a:prstGeom>
          <a:noFill/>
        </p:spPr>
        <p:txBody>
          <a:bodyPr wrap="square">
            <a:spAutoFit/>
          </a:bodyPr>
          <a:lstStyle/>
          <a:p>
            <a:pPr algn="ctr"/>
            <a:r>
              <a:rPr lang="en-US" sz="1400" dirty="0">
                <a:solidFill>
                  <a:schemeClr val="bg1"/>
                </a:solidFill>
                <a:latin typeface="Arial"/>
                <a:cs typeface="Arial"/>
                <a:hlinkClick r:id="rId7"/>
              </a:rPr>
              <a:t>sbir.nasa.gov/ignite</a:t>
            </a:r>
            <a:endParaRPr lang="en-US" sz="1400" dirty="0">
              <a:solidFill>
                <a:schemeClr val="bg1"/>
              </a:solidFill>
              <a:latin typeface="Arial"/>
              <a:cs typeface="Arial"/>
            </a:endParaRPr>
          </a:p>
        </p:txBody>
      </p:sp>
      <p:sp>
        <p:nvSpPr>
          <p:cNvPr id="37" name="TextBox 36">
            <a:extLst>
              <a:ext uri="{FF2B5EF4-FFF2-40B4-BE49-F238E27FC236}">
                <a16:creationId xmlns:a16="http://schemas.microsoft.com/office/drawing/2014/main" id="{92D958DE-89DE-4CE4-A70D-76998EFB8A8A}"/>
              </a:ext>
            </a:extLst>
          </p:cNvPr>
          <p:cNvSpPr txBox="1"/>
          <p:nvPr/>
        </p:nvSpPr>
        <p:spPr>
          <a:xfrm>
            <a:off x="7161185" y="5859572"/>
            <a:ext cx="4044221" cy="584775"/>
          </a:xfrm>
          <a:prstGeom prst="rect">
            <a:avLst/>
          </a:prstGeom>
          <a:noFill/>
        </p:spPr>
        <p:txBody>
          <a:bodyPr wrap="square">
            <a:spAutoFit/>
          </a:bodyPr>
          <a:lstStyle/>
          <a:p>
            <a:pPr algn="ctr"/>
            <a:endParaRPr lang="en-US" sz="1800" dirty="0">
              <a:solidFill>
                <a:schemeClr val="bg1"/>
              </a:solidFill>
              <a:latin typeface="Arial"/>
              <a:cs typeface="Arial"/>
            </a:endParaRPr>
          </a:p>
          <a:p>
            <a:pPr algn="ctr"/>
            <a:r>
              <a:rPr lang="en-US" sz="1400" dirty="0">
                <a:hlinkClick r:id="rId8"/>
              </a:rPr>
              <a:t>Review The Previous Solicitation</a:t>
            </a:r>
            <a:endParaRPr lang="en-US" sz="1400" dirty="0">
              <a:solidFill>
                <a:schemeClr val="bg1"/>
              </a:solidFill>
              <a:latin typeface="Arial"/>
              <a:cs typeface="Arial"/>
            </a:endParaRPr>
          </a:p>
        </p:txBody>
      </p:sp>
      <p:sp>
        <p:nvSpPr>
          <p:cNvPr id="38" name="TextBox 37">
            <a:extLst>
              <a:ext uri="{FF2B5EF4-FFF2-40B4-BE49-F238E27FC236}">
                <a16:creationId xmlns:a16="http://schemas.microsoft.com/office/drawing/2014/main" id="{175A4ED5-0683-4F0A-80A3-9DFFEFB8D747}"/>
              </a:ext>
            </a:extLst>
          </p:cNvPr>
          <p:cNvSpPr txBox="1"/>
          <p:nvPr/>
        </p:nvSpPr>
        <p:spPr>
          <a:xfrm>
            <a:off x="7148003" y="6097788"/>
            <a:ext cx="4044221" cy="584775"/>
          </a:xfrm>
          <a:prstGeom prst="rect">
            <a:avLst/>
          </a:prstGeom>
          <a:noFill/>
        </p:spPr>
        <p:txBody>
          <a:bodyPr wrap="square">
            <a:spAutoFit/>
          </a:bodyPr>
          <a:lstStyle/>
          <a:p>
            <a:pPr algn="ctr"/>
            <a:endParaRPr lang="en-US" sz="1800" dirty="0">
              <a:solidFill>
                <a:schemeClr val="bg1"/>
              </a:solidFill>
              <a:latin typeface="Arial"/>
              <a:cs typeface="Arial"/>
            </a:endParaRPr>
          </a:p>
          <a:p>
            <a:pPr algn="ctr"/>
            <a:r>
              <a:rPr lang="en-US" sz="1400" dirty="0">
                <a:hlinkClick r:id="rId9"/>
              </a:rPr>
              <a:t>Questions? Contact a CTTL</a:t>
            </a:r>
            <a:endParaRPr lang="en-US" sz="1400" dirty="0">
              <a:solidFill>
                <a:schemeClr val="bg1"/>
              </a:solidFill>
              <a:latin typeface="Arial"/>
              <a:cs typeface="Arial"/>
            </a:endParaRPr>
          </a:p>
        </p:txBody>
      </p:sp>
    </p:spTree>
    <p:extLst>
      <p:ext uri="{BB962C8B-B14F-4D97-AF65-F5344CB8AC3E}">
        <p14:creationId xmlns:p14="http://schemas.microsoft.com/office/powerpoint/2010/main" val="3552543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84BF5-F6DE-9447-81BA-6BDE1D2759BC}"/>
              </a:ext>
            </a:extLst>
          </p:cNvPr>
          <p:cNvSpPr/>
          <p:nvPr/>
        </p:nvSpPr>
        <p:spPr>
          <a:xfrm>
            <a:off x="1559169" y="6389627"/>
            <a:ext cx="9923585" cy="2121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B16C525-0D15-904F-97AA-44F85BF57659}"/>
              </a:ext>
            </a:extLst>
          </p:cNvPr>
          <p:cNvSpPr/>
          <p:nvPr/>
        </p:nvSpPr>
        <p:spPr>
          <a:xfrm>
            <a:off x="-11723" y="362316"/>
            <a:ext cx="7702062" cy="597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E2268F-1DEC-5B4C-A3B3-BEF3750AB65B}"/>
              </a:ext>
            </a:extLst>
          </p:cNvPr>
          <p:cNvPicPr>
            <a:picLocks noChangeAspect="1"/>
          </p:cNvPicPr>
          <p:nvPr/>
        </p:nvPicPr>
        <p:blipFill>
          <a:blip r:embed="rId3"/>
          <a:srcRect/>
          <a:stretch/>
        </p:blipFill>
        <p:spPr>
          <a:xfrm>
            <a:off x="10529188" y="191188"/>
            <a:ext cx="1545315" cy="471622"/>
          </a:xfrm>
          <a:prstGeom prst="rect">
            <a:avLst/>
          </a:prstGeom>
        </p:spPr>
      </p:pic>
      <p:sp>
        <p:nvSpPr>
          <p:cNvPr id="15" name="Title 1">
            <a:extLst>
              <a:ext uri="{FF2B5EF4-FFF2-40B4-BE49-F238E27FC236}">
                <a16:creationId xmlns:a16="http://schemas.microsoft.com/office/drawing/2014/main" id="{5CA68AC1-D0D2-4075-9086-36621AB947C3}"/>
              </a:ext>
            </a:extLst>
          </p:cNvPr>
          <p:cNvSpPr>
            <a:spLocks noGrp="1"/>
          </p:cNvSpPr>
          <p:nvPr>
            <p:ph type="title"/>
          </p:nvPr>
        </p:nvSpPr>
        <p:spPr>
          <a:xfrm>
            <a:off x="329586" y="422031"/>
            <a:ext cx="10370497" cy="523572"/>
          </a:xfrm>
        </p:spPr>
        <p:txBody>
          <a:bodyPr>
            <a:noAutofit/>
          </a:bodyPr>
          <a:lstStyle/>
          <a:p>
            <a:r>
              <a:rPr lang="fr-FR" sz="3200" b="1" dirty="0">
                <a:latin typeface="+mn-lt"/>
                <a:cs typeface="Arial" panose="020B0604020202020204" pitchFamily="34" charset="0"/>
              </a:rPr>
              <a:t>STRG Program Overview</a:t>
            </a:r>
            <a:endParaRPr lang="en-US" sz="3200" b="1" dirty="0">
              <a:latin typeface="+mn-lt"/>
              <a:cs typeface="Arial" panose="020B0604020202020204" pitchFamily="34" charset="0"/>
            </a:endParaRPr>
          </a:p>
        </p:txBody>
      </p:sp>
      <p:sp>
        <p:nvSpPr>
          <p:cNvPr id="28" name="TextBox 27">
            <a:extLst>
              <a:ext uri="{FF2B5EF4-FFF2-40B4-BE49-F238E27FC236}">
                <a16:creationId xmlns:a16="http://schemas.microsoft.com/office/drawing/2014/main" id="{2A675F56-193A-4728-B033-188118A8A10C}"/>
              </a:ext>
            </a:extLst>
          </p:cNvPr>
          <p:cNvSpPr txBox="1">
            <a:spLocks noChangeAspect="1"/>
          </p:cNvSpPr>
          <p:nvPr/>
        </p:nvSpPr>
        <p:spPr>
          <a:xfrm>
            <a:off x="257812" y="1815257"/>
            <a:ext cx="8498723" cy="4497229"/>
          </a:xfrm>
          <a:prstGeom prst="roundRect">
            <a:avLst>
              <a:gd name="adj" fmla="val 5089"/>
            </a:avLst>
          </a:prstGeom>
          <a:solidFill>
            <a:schemeClr val="bg1"/>
          </a:solidFill>
          <a:ln w="28575">
            <a:solidFill>
              <a:schemeClr val="accent1"/>
            </a:solidFill>
          </a:ln>
        </p:spPr>
        <p:txBody>
          <a:bodyPr wrap="square" rtlCol="0">
            <a:spAutoFit/>
          </a:bodyPr>
          <a:lstStyle/>
          <a:p>
            <a:pPr eaLnBrk="0" fontAlgn="base" hangingPunct="0">
              <a:spcBef>
                <a:spcPts val="600"/>
              </a:spcBef>
              <a:spcAft>
                <a:spcPct val="0"/>
              </a:spcAft>
              <a:buSzPct val="100000"/>
              <a:defRPr/>
            </a:pPr>
            <a:r>
              <a:rPr lang="en-US" sz="1400" b="1" kern="0" dirty="0">
                <a:solidFill>
                  <a:srgbClr val="1F4E79"/>
                </a:solidFill>
                <a:latin typeface="Calibri"/>
                <a:cs typeface="Calibri" panose="020F0502020204030204" pitchFamily="34" charset="0"/>
              </a:rPr>
              <a:t>NASA Space Technology Graduate Research Opportunities (NSTGRO)</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Graduate student research in space technology; research conducted on campuses and at NASA Centers and not-for-profit R&amp;D labs</a:t>
            </a:r>
          </a:p>
          <a:p>
            <a:pPr eaLnBrk="0" fontAlgn="base" hangingPunct="0">
              <a:spcBef>
                <a:spcPts val="1200"/>
              </a:spcBef>
              <a:spcAft>
                <a:spcPct val="0"/>
              </a:spcAft>
              <a:buSzPct val="100000"/>
              <a:defRPr/>
            </a:pPr>
            <a:r>
              <a:rPr lang="en-US" sz="1400" b="1" kern="0" dirty="0">
                <a:solidFill>
                  <a:srgbClr val="1F4E79"/>
                </a:solidFill>
                <a:latin typeface="Calibri"/>
                <a:cs typeface="Calibri" panose="020F0502020204030204" pitchFamily="34" charset="0"/>
              </a:rPr>
              <a:t>Early Career Faculty (ECF)</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Focused on supporting outstanding faculty researchers early in their careers as they conduct space technology research of high priority to NASA’s Mission Directorates </a:t>
            </a:r>
          </a:p>
          <a:p>
            <a:pPr eaLnBrk="0" fontAlgn="base" hangingPunct="0">
              <a:spcBef>
                <a:spcPts val="1200"/>
              </a:spcBef>
              <a:spcAft>
                <a:spcPct val="0"/>
              </a:spcAft>
              <a:buSzPct val="100000"/>
              <a:defRPr/>
            </a:pPr>
            <a:r>
              <a:rPr lang="en-US" sz="1400" b="1" kern="0" dirty="0">
                <a:solidFill>
                  <a:srgbClr val="1F4E79"/>
                </a:solidFill>
                <a:latin typeface="Calibri"/>
                <a:cs typeface="Calibri" panose="020F0502020204030204" pitchFamily="34" charset="0"/>
              </a:rPr>
              <a:t>Early Stage Innovations (ESI)</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University-led, possibly multiple investigator, efforts on early-stage space technology research of high priority to NASA’s Mission Directorates </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Paid teaming with other universities, industry, and non-profits permitted</a:t>
            </a:r>
          </a:p>
          <a:p>
            <a:pPr eaLnBrk="0" fontAlgn="base" hangingPunct="0">
              <a:spcBef>
                <a:spcPts val="1200"/>
              </a:spcBef>
              <a:spcAft>
                <a:spcPct val="0"/>
              </a:spcAft>
              <a:buSzPct val="100000"/>
              <a:defRPr/>
            </a:pPr>
            <a:r>
              <a:rPr lang="en-US" sz="1400" b="1" kern="0" dirty="0">
                <a:solidFill>
                  <a:srgbClr val="1F4E79"/>
                </a:solidFill>
                <a:latin typeface="Calibri"/>
                <a:cs typeface="Calibri" panose="020F0502020204030204" pitchFamily="34" charset="0"/>
              </a:rPr>
              <a:t>Lunar Surface Technology Research (</a:t>
            </a:r>
            <a:r>
              <a:rPr lang="en-US" sz="1400" b="1" kern="0" dirty="0" err="1">
                <a:solidFill>
                  <a:srgbClr val="1F4E79"/>
                </a:solidFill>
                <a:latin typeface="Calibri"/>
                <a:cs typeface="Calibri" panose="020F0502020204030204" pitchFamily="34" charset="0"/>
              </a:rPr>
              <a:t>LuSTR</a:t>
            </a:r>
            <a:r>
              <a:rPr lang="en-US" sz="1400" b="1" kern="0" dirty="0">
                <a:solidFill>
                  <a:srgbClr val="1F4E79"/>
                </a:solidFill>
                <a:latin typeface="Calibri"/>
                <a:cs typeface="Calibri" panose="020F0502020204030204" pitchFamily="34" charset="0"/>
              </a:rPr>
              <a:t>) Opportunities</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University-led efforts addressing high priority lunar surface challenges</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Short duration, high value grants with emphasis on technology development and  potential infusion</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Paid teaming with other universities, industry, and non-profits encouraged</a:t>
            </a:r>
          </a:p>
          <a:p>
            <a:pPr eaLnBrk="0" fontAlgn="base" hangingPunct="0">
              <a:spcBef>
                <a:spcPts val="1200"/>
              </a:spcBef>
              <a:spcAft>
                <a:spcPct val="0"/>
              </a:spcAft>
              <a:buSzPct val="100000"/>
              <a:defRPr/>
            </a:pPr>
            <a:r>
              <a:rPr lang="en-US" sz="1400" b="1" kern="0" dirty="0">
                <a:solidFill>
                  <a:srgbClr val="1F4E79"/>
                </a:solidFill>
                <a:latin typeface="Calibri"/>
                <a:cs typeface="Calibri" panose="020F0502020204030204" pitchFamily="34" charset="0"/>
              </a:rPr>
              <a:t>Space Technology Research Institutes (STRI)</a:t>
            </a:r>
          </a:p>
          <a:p>
            <a:pPr marL="465138" lvl="1" indent="-234950" eaLnBrk="0" fontAlgn="base" hangingPunct="0">
              <a:spcAft>
                <a:spcPct val="0"/>
              </a:spcAft>
              <a:buFont typeface="Arial Black" pitchFamily="34" charset="0"/>
              <a:buChar char="–"/>
              <a:defRPr/>
            </a:pPr>
            <a:r>
              <a:rPr lang="en-US" sz="1400" kern="0" dirty="0">
                <a:solidFill>
                  <a:srgbClr val="000000"/>
                </a:solidFill>
                <a:latin typeface="Calibri"/>
                <a:cs typeface="Calibri" panose="020F0502020204030204" pitchFamily="34" charset="0"/>
              </a:rPr>
              <a:t>University-led, integrated, multidisciplinary teams focused on high-priority early-stage space technology research for several years</a:t>
            </a:r>
          </a:p>
        </p:txBody>
      </p:sp>
      <p:sp>
        <p:nvSpPr>
          <p:cNvPr id="29" name="TextBox 28">
            <a:extLst>
              <a:ext uri="{FF2B5EF4-FFF2-40B4-BE49-F238E27FC236}">
                <a16:creationId xmlns:a16="http://schemas.microsoft.com/office/drawing/2014/main" id="{63C31D91-A4C2-48DB-B562-8146A30215FB}"/>
              </a:ext>
            </a:extLst>
          </p:cNvPr>
          <p:cNvSpPr txBox="1"/>
          <p:nvPr/>
        </p:nvSpPr>
        <p:spPr>
          <a:xfrm>
            <a:off x="257812" y="893653"/>
            <a:ext cx="9458749" cy="769441"/>
          </a:xfrm>
          <a:prstGeom prst="rect">
            <a:avLst/>
          </a:prstGeom>
          <a:noFill/>
          <a:ln>
            <a:noFill/>
          </a:ln>
        </p:spPr>
        <p:txBody>
          <a:bodyPr wrap="square" lIns="91440" tIns="45720" rIns="91440" bIns="45720" rtlCol="0" anchor="t">
            <a:spAutoFit/>
          </a:bodyPr>
          <a:lstStyle/>
          <a:p>
            <a:pPr defTabSz="685800">
              <a:defRPr/>
            </a:pPr>
            <a:r>
              <a:rPr lang="en-US" sz="1600" b="1" dirty="0">
                <a:solidFill>
                  <a:srgbClr val="1F4E79"/>
                </a:solidFill>
                <a:latin typeface="Calibri"/>
                <a:ea typeface="ＭＳ Ｐゴシック"/>
                <a:cs typeface="Calibri"/>
              </a:rPr>
              <a:t>Engage Academia</a:t>
            </a:r>
            <a:r>
              <a:rPr lang="en-US" sz="1600" i="1" dirty="0">
                <a:solidFill>
                  <a:srgbClr val="376092"/>
                </a:solidFill>
                <a:latin typeface="Calibri"/>
                <a:ea typeface="ＭＳ Ｐゴシック"/>
                <a:cs typeface="Calibri"/>
              </a:rPr>
              <a:t>:  </a:t>
            </a:r>
            <a:r>
              <a:rPr lang="en-US" sz="1400" b="1" dirty="0">
                <a:solidFill>
                  <a:srgbClr val="000000"/>
                </a:solidFill>
                <a:latin typeface="Calibri"/>
                <a:ea typeface="ＭＳ Ｐゴシック"/>
                <a:cs typeface="Calibri"/>
              </a:rPr>
              <a:t>Tap into spectrum of academic researchers, from graduate students to senior faculty members, to examine the theoretical feasibility of ideas and approaches that are critical to making science, including climate change and clean energy, space travel, and exploration more effective, affordable, and sustainable</a:t>
            </a:r>
            <a:r>
              <a:rPr lang="en-US" sz="1400" b="1" dirty="0">
                <a:solidFill>
                  <a:srgbClr val="376092"/>
                </a:solidFill>
                <a:latin typeface="Calibri"/>
                <a:ea typeface="ＭＳ Ｐゴシック"/>
                <a:cs typeface="Calibri"/>
              </a:rPr>
              <a:t>. </a:t>
            </a:r>
            <a:endParaRPr lang="en-US" sz="1400" b="1" dirty="0">
              <a:solidFill>
                <a:srgbClr val="376092"/>
              </a:solidFill>
              <a:latin typeface="Calibri"/>
              <a:ea typeface="ＭＳ Ｐゴシック" charset="-128"/>
              <a:cs typeface="Calibri" panose="020F0502020204030204" pitchFamily="34" charset="0"/>
            </a:endParaRPr>
          </a:p>
        </p:txBody>
      </p:sp>
      <p:grpSp>
        <p:nvGrpSpPr>
          <p:cNvPr id="30" name="Group 29">
            <a:extLst>
              <a:ext uri="{FF2B5EF4-FFF2-40B4-BE49-F238E27FC236}">
                <a16:creationId xmlns:a16="http://schemas.microsoft.com/office/drawing/2014/main" id="{E052CA71-8861-46CD-A69C-A835B33E9851}"/>
              </a:ext>
            </a:extLst>
          </p:cNvPr>
          <p:cNvGrpSpPr>
            <a:grpSpLocks noChangeAspect="1"/>
          </p:cNvGrpSpPr>
          <p:nvPr/>
        </p:nvGrpSpPr>
        <p:grpSpPr>
          <a:xfrm>
            <a:off x="9283522" y="1050552"/>
            <a:ext cx="2380250" cy="3975676"/>
            <a:chOff x="7753493" y="657278"/>
            <a:chExt cx="2452499" cy="4087113"/>
          </a:xfrm>
        </p:grpSpPr>
        <p:pic>
          <p:nvPicPr>
            <p:cNvPr id="31" name="Picture 30">
              <a:extLst>
                <a:ext uri="{FF2B5EF4-FFF2-40B4-BE49-F238E27FC236}">
                  <a16:creationId xmlns:a16="http://schemas.microsoft.com/office/drawing/2014/main" id="{97AA3118-496B-4621-B7D0-AB8064FC9982}"/>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640060" y="1805160"/>
              <a:ext cx="565931" cy="613092"/>
            </a:xfrm>
            <a:prstGeom prst="rect">
              <a:avLst/>
            </a:prstGeom>
            <a:effectLst>
              <a:outerShdw blurRad="50800" dist="38100" dir="8100000" algn="tr" rotWithShape="0">
                <a:prstClr val="black">
                  <a:alpha val="40000"/>
                </a:prstClr>
              </a:outerShdw>
            </a:effectLst>
          </p:spPr>
        </p:pic>
        <p:pic>
          <p:nvPicPr>
            <p:cNvPr id="39" name="Picture 38">
              <a:extLst>
                <a:ext uri="{FF2B5EF4-FFF2-40B4-BE49-F238E27FC236}">
                  <a16:creationId xmlns:a16="http://schemas.microsoft.com/office/drawing/2014/main" id="{A8986C61-E65A-4F55-901C-E6B8FA9F1E84}"/>
                </a:ext>
              </a:extLst>
            </p:cNvPr>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725266" y="657278"/>
              <a:ext cx="476848" cy="623783"/>
            </a:xfrm>
            <a:prstGeom prst="rect">
              <a:avLst/>
            </a:prstGeom>
            <a:effectLst>
              <a:outerShdw blurRad="50800" dist="38100" dir="8100000" algn="tr" rotWithShape="0">
                <a:prstClr val="black">
                  <a:alpha val="40000"/>
                </a:prstClr>
              </a:outerShdw>
            </a:effectLst>
          </p:spPr>
        </p:pic>
        <p:pic>
          <p:nvPicPr>
            <p:cNvPr id="40" name="Picture 39">
              <a:extLst>
                <a:ext uri="{FF2B5EF4-FFF2-40B4-BE49-F238E27FC236}">
                  <a16:creationId xmlns:a16="http://schemas.microsoft.com/office/drawing/2014/main" id="{02BCA20F-5FBA-4C76-B456-4F6068AEC597}"/>
                </a:ext>
              </a:extLst>
            </p:cNvPr>
            <p:cNvPicPr preferRelativeResize="0">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732239" y="2976856"/>
              <a:ext cx="473753" cy="613091"/>
            </a:xfrm>
            <a:prstGeom prst="rect">
              <a:avLst/>
            </a:prstGeom>
            <a:effectLst>
              <a:outerShdw blurRad="50800" dist="38100" dir="8100000" algn="tr" rotWithShape="0">
                <a:prstClr val="black">
                  <a:alpha val="40000"/>
                </a:prstClr>
              </a:outerShdw>
            </a:effectLst>
          </p:spPr>
        </p:pic>
        <p:pic>
          <p:nvPicPr>
            <p:cNvPr id="41" name="Picture 40">
              <a:extLst>
                <a:ext uri="{FF2B5EF4-FFF2-40B4-BE49-F238E27FC236}">
                  <a16:creationId xmlns:a16="http://schemas.microsoft.com/office/drawing/2014/main" id="{F0FF385E-2A1A-4DF6-8DE9-9CA4142E0ECA}"/>
                </a:ext>
              </a:extLst>
            </p:cNvPr>
            <p:cNvPicPr preferRelativeResize="0">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711949" y="4131299"/>
              <a:ext cx="494043" cy="613092"/>
            </a:xfrm>
            <a:prstGeom prst="rect">
              <a:avLst/>
            </a:prstGeom>
            <a:effectLst>
              <a:outerShdw blurRad="50800" dist="38100" dir="8100000" algn="tr" rotWithShape="0">
                <a:prstClr val="black">
                  <a:alpha val="40000"/>
                </a:prstClr>
              </a:outerShdw>
            </a:effectLst>
          </p:spPr>
        </p:pic>
        <p:pic>
          <p:nvPicPr>
            <p:cNvPr id="42" name="Picture 41">
              <a:extLst>
                <a:ext uri="{FF2B5EF4-FFF2-40B4-BE49-F238E27FC236}">
                  <a16:creationId xmlns:a16="http://schemas.microsoft.com/office/drawing/2014/main" id="{6D4C0170-726B-4BEC-8F18-343E3C3AB9FD}"/>
                </a:ext>
              </a:extLst>
            </p:cNvPr>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9319137" y="1196203"/>
              <a:ext cx="416870" cy="613091"/>
            </a:xfrm>
            <a:prstGeom prst="rect">
              <a:avLst/>
            </a:prstGeom>
            <a:effectLst>
              <a:outerShdw blurRad="50800" dist="38100" dir="8100000" algn="tr" rotWithShape="0">
                <a:prstClr val="black">
                  <a:alpha val="40000"/>
                </a:prstClr>
              </a:outerShdw>
            </a:effectLst>
          </p:spPr>
        </p:pic>
        <p:pic>
          <p:nvPicPr>
            <p:cNvPr id="43" name="Picture 42" descr="cid:image007.png@01D27343.414500D0">
              <a:extLst>
                <a:ext uri="{FF2B5EF4-FFF2-40B4-BE49-F238E27FC236}">
                  <a16:creationId xmlns:a16="http://schemas.microsoft.com/office/drawing/2014/main" id="{20179997-C9D7-4465-96B2-49454007BE14}"/>
                </a:ext>
              </a:extLst>
            </p:cNvPr>
            <p:cNvPicPr preferRelativeResize="0">
              <a:picLocks noChangeAspect="1" noChangeArrowheads="1"/>
            </p:cNvPicPr>
            <p:nvPr/>
          </p:nvPicPr>
          <p:blipFill>
            <a:blip r:embed="rId9" r:link="rId10">
              <a:extLst>
                <a:ext uri="{28A0092B-C50C-407E-A947-70E740481C1C}">
                  <a14:useLocalDpi xmlns:a14="http://schemas.microsoft.com/office/drawing/2010/main"/>
                </a:ext>
              </a:extLst>
            </a:blip>
            <a:srcRect/>
            <a:stretch>
              <a:fillRect/>
            </a:stretch>
          </p:blipFill>
          <p:spPr bwMode="auto">
            <a:xfrm>
              <a:off x="7972240" y="1445859"/>
              <a:ext cx="752578" cy="613091"/>
            </a:xfrm>
            <a:prstGeom prst="rect">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21" descr="image005">
              <a:extLst>
                <a:ext uri="{FF2B5EF4-FFF2-40B4-BE49-F238E27FC236}">
                  <a16:creationId xmlns:a16="http://schemas.microsoft.com/office/drawing/2014/main" id="{8184C7A8-4359-42C9-8EFF-6D8A4A68E519}"/>
                </a:ext>
              </a:extLst>
            </p:cNvPr>
            <p:cNvPicPr preferRelativeResize="0">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7825762" y="2430578"/>
              <a:ext cx="878847" cy="613092"/>
            </a:xfrm>
            <a:prstGeom prst="rect">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descr="image002">
              <a:extLst>
                <a:ext uri="{FF2B5EF4-FFF2-40B4-BE49-F238E27FC236}">
                  <a16:creationId xmlns:a16="http://schemas.microsoft.com/office/drawing/2014/main" id="{71C063C2-0AE6-4F77-8225-CE27FBBDFB70}"/>
                </a:ext>
              </a:extLst>
            </p:cNvPr>
            <p:cNvPicPr preferRelativeResize="0">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8716544" y="4113101"/>
              <a:ext cx="651071" cy="613091"/>
            </a:xfrm>
            <a:prstGeom prst="rect">
              <a:avLst/>
            </a:prstGeom>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DSC_0075.JPG">
              <a:extLst>
                <a:ext uri="{FF2B5EF4-FFF2-40B4-BE49-F238E27FC236}">
                  <a16:creationId xmlns:a16="http://schemas.microsoft.com/office/drawing/2014/main" id="{3A503105-0F38-4D75-ADF3-E6301AC46676}"/>
                </a:ext>
              </a:extLst>
            </p:cNvPr>
            <p:cNvPicPr preferRelativeResize="0">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53493" y="3541472"/>
              <a:ext cx="985036" cy="613092"/>
            </a:xfrm>
            <a:prstGeom prst="rect">
              <a:avLst/>
            </a:prstGeom>
            <a:effectLst>
              <a:outerShdw blurRad="50800" dist="38100" dir="8100000" algn="tr" rotWithShape="0">
                <a:prstClr val="black">
                  <a:alpha val="40000"/>
                </a:prstClr>
              </a:outerShdw>
            </a:effectLst>
          </p:spPr>
        </p:pic>
        <p:pic>
          <p:nvPicPr>
            <p:cNvPr id="47" name="slice-1.png">
              <a:extLst>
                <a:ext uri="{FF2B5EF4-FFF2-40B4-BE49-F238E27FC236}">
                  <a16:creationId xmlns:a16="http://schemas.microsoft.com/office/drawing/2014/main" id="{11077B79-F696-422D-8500-95FDDD8962C4}"/>
                </a:ext>
              </a:extLst>
            </p:cNvPr>
            <p:cNvPicPr preferRelativeResize="0">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12860" y="1818023"/>
              <a:ext cx="891232" cy="613092"/>
            </a:xfrm>
            <a:prstGeom prst="rect">
              <a:avLst/>
            </a:prstGeom>
            <a:effectLst>
              <a:outerShdw blurRad="50800" dist="38100" dir="8100000" algn="tr" rotWithShape="0">
                <a:prstClr val="black">
                  <a:alpha val="40000"/>
                </a:prstClr>
              </a:outerShdw>
            </a:effectLst>
          </p:spPr>
        </p:pic>
        <p:pic>
          <p:nvPicPr>
            <p:cNvPr id="48" name="Picture 47">
              <a:extLst>
                <a:ext uri="{FF2B5EF4-FFF2-40B4-BE49-F238E27FC236}">
                  <a16:creationId xmlns:a16="http://schemas.microsoft.com/office/drawing/2014/main" id="{168A185F-BF4B-4D86-9336-276BAB371A2C}"/>
                </a:ext>
              </a:extLst>
            </p:cNvPr>
            <p:cNvPicPr preferRelativeResize="0">
              <a:picLocks noChangeAspect="1"/>
            </p:cNvPicPr>
            <p:nvPr/>
          </p:nvPicPr>
          <p:blipFill>
            <a:blip r:embed="rId15"/>
            <a:stretch>
              <a:fillRect/>
            </a:stretch>
          </p:blipFill>
          <p:spPr>
            <a:xfrm>
              <a:off x="8706556" y="2984495"/>
              <a:ext cx="671046" cy="613092"/>
            </a:xfrm>
            <a:prstGeom prst="rect">
              <a:avLst/>
            </a:prstGeom>
            <a:effectLst>
              <a:outerShdw blurRad="50800" dist="38100" dir="8100000" algn="tr" rotWithShape="0">
                <a:prstClr val="black">
                  <a:alpha val="40000"/>
                </a:prstClr>
              </a:outerShdw>
            </a:effectLst>
          </p:spPr>
        </p:pic>
        <p:pic>
          <p:nvPicPr>
            <p:cNvPr id="49" name="Picture 48">
              <a:extLst>
                <a:ext uri="{FF2B5EF4-FFF2-40B4-BE49-F238E27FC236}">
                  <a16:creationId xmlns:a16="http://schemas.microsoft.com/office/drawing/2014/main" id="{FC505811-D58A-4876-B0BC-DF88707AC58C}"/>
                </a:ext>
              </a:extLst>
            </p:cNvPr>
            <p:cNvPicPr preferRelativeResize="0">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01363" y="2389651"/>
              <a:ext cx="441426" cy="613092"/>
            </a:xfrm>
            <a:prstGeom prst="rect">
              <a:avLst/>
            </a:prstGeom>
            <a:effectLst>
              <a:outerShdw blurRad="50800" dist="38100" dir="8100000" algn="tr" rotWithShape="0">
                <a:prstClr val="black">
                  <a:alpha val="40000"/>
                </a:prstClr>
              </a:outerShdw>
            </a:effectLst>
          </p:spPr>
        </p:pic>
        <p:pic>
          <p:nvPicPr>
            <p:cNvPr id="50" name="Picture 49">
              <a:extLst>
                <a:ext uri="{FF2B5EF4-FFF2-40B4-BE49-F238E27FC236}">
                  <a16:creationId xmlns:a16="http://schemas.microsoft.com/office/drawing/2014/main" id="{A4A57D04-C4F3-4C1F-B924-C9581BB65A6B}"/>
                </a:ext>
              </a:extLst>
            </p:cNvPr>
            <p:cNvPicPr preferRelativeResize="0">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9338258" y="3540386"/>
              <a:ext cx="493213" cy="613091"/>
            </a:xfrm>
            <a:prstGeom prst="rect">
              <a:avLst/>
            </a:prstGeom>
            <a:effectLst>
              <a:outerShdw blurRad="50800" dist="38100" dir="8100000" algn="tr" rotWithShape="0">
                <a:prstClr val="black">
                  <a:alpha val="40000"/>
                </a:prstClr>
              </a:outerShdw>
            </a:effectLst>
          </p:spPr>
        </p:pic>
      </p:grpSp>
      <p:sp>
        <p:nvSpPr>
          <p:cNvPr id="12" name="Content Placeholder 11">
            <a:extLst>
              <a:ext uri="{FF2B5EF4-FFF2-40B4-BE49-F238E27FC236}">
                <a16:creationId xmlns:a16="http://schemas.microsoft.com/office/drawing/2014/main" id="{ACF4D7A2-9E90-4BDD-B046-749D33D533CA}"/>
              </a:ext>
            </a:extLst>
          </p:cNvPr>
          <p:cNvSpPr>
            <a:spLocks noGrp="1"/>
          </p:cNvSpPr>
          <p:nvPr>
            <p:ph idx="1"/>
          </p:nvPr>
        </p:nvSpPr>
        <p:spPr>
          <a:xfrm>
            <a:off x="9044563" y="5309021"/>
            <a:ext cx="2969249" cy="893533"/>
          </a:xfrm>
          <a:solidFill>
            <a:schemeClr val="bg1"/>
          </a:solidFill>
          <a:ln w="25400" cap="rnd">
            <a:solidFill>
              <a:schemeClr val="accent1"/>
            </a:solidFill>
            <a:round/>
          </a:ln>
        </p:spPr>
        <p:txBody>
          <a:bodyPr>
            <a:noAutofit/>
          </a:bodyPr>
          <a:lstStyle/>
          <a:p>
            <a:pPr marL="0" indent="0">
              <a:buNone/>
            </a:pPr>
            <a:r>
              <a:rPr lang="en-US" sz="1400" b="1" dirty="0">
                <a:latin typeface="Calibri" panose="020F0502020204030204" pitchFamily="34" charset="0"/>
                <a:cs typeface="Calibri" panose="020F0502020204030204" pitchFamily="34" charset="0"/>
              </a:rPr>
              <a:t>NASA’s STRG Program:</a:t>
            </a:r>
          </a:p>
          <a:p>
            <a:pPr marL="0" indent="0">
              <a:buNone/>
            </a:pPr>
            <a:r>
              <a:rPr lang="en-US" sz="1400" dirty="0">
                <a:latin typeface="Calibri" panose="020F0502020204030204" pitchFamily="34" charset="0"/>
                <a:cs typeface="Calibri" panose="020F0502020204030204" pitchFamily="34" charset="0"/>
                <a:hlinkClick r:id="rId18"/>
              </a:rPr>
              <a:t>https://www.nasa.gov/directorates/spacetech/strg/about.html</a:t>
            </a:r>
            <a:r>
              <a:rPr lang="en-US" sz="1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836529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47333</TotalTime>
  <Words>2735</Words>
  <Application>Microsoft Office PowerPoint</Application>
  <PresentationFormat>Widescreen</PresentationFormat>
  <Paragraphs>366</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NASA Technology, Programs, and Partnerships</vt:lpstr>
      <vt:lpstr>NASA Centers and Installations</vt:lpstr>
      <vt:lpstr>NASA Glenn Research Center - Campuses</vt:lpstr>
      <vt:lpstr>NASA GRC - Core Competencies</vt:lpstr>
      <vt:lpstr>NASA Glenn - Unique Space Environmental Test Facilities </vt:lpstr>
      <vt:lpstr>NASA Glenn - Unique Aeronautics Test Facilities</vt:lpstr>
      <vt:lpstr>Ways to Partner with NASA</vt:lpstr>
      <vt:lpstr>Traditional SBIR &amp; STTR Solicitations / SBIR Ignite</vt:lpstr>
      <vt:lpstr>STRG Program Overview</vt:lpstr>
      <vt:lpstr>NASA Office of Small Business Programs (OSBP) </vt:lpstr>
      <vt:lpstr>Glenn Key Products and Service Offerings to Non-NASA Community</vt:lpstr>
      <vt:lpstr>Employment Opportunities</vt:lpstr>
      <vt:lpstr>NASA Resources/Opportunities</vt:lpstr>
      <vt:lpstr>Technology Transfer Program</vt:lpstr>
      <vt:lpstr>Technology Transfer Expansion (T2X) Program</vt:lpstr>
      <vt:lpstr>Technology Transfer Expansion (T2X) Program</vt:lpstr>
      <vt:lpstr>NASA Technology Spinoff Commercial Products</vt:lpstr>
      <vt:lpstr>NASA Technologies Available for Commercialization</vt:lpstr>
      <vt:lpstr>Searching the NASA Patent Portfolio</vt:lpstr>
      <vt:lpstr>NASA Technologies</vt:lpstr>
      <vt:lpstr>Technology Description Sheets</vt:lpstr>
      <vt:lpstr>Searching the NASA Software Catalog</vt:lpstr>
      <vt:lpstr>How to License NASA Technology</vt:lpstr>
      <vt:lpstr>thomas.m.doehne@NASA.gov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Amador, Jennifer R. (GRC-LSC0)</dc:creator>
  <cp:lastModifiedBy>Doehne, Thomas M. (GRC-TT00)</cp:lastModifiedBy>
  <cp:revision>208</cp:revision>
  <dcterms:created xsi:type="dcterms:W3CDTF">2021-10-06T17:26:23Z</dcterms:created>
  <dcterms:modified xsi:type="dcterms:W3CDTF">2023-10-06T12:19:46Z</dcterms:modified>
</cp:coreProperties>
</file>