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 id="2147483667" r:id="rId2"/>
    <p:sldMasterId id="2147483710" r:id="rId3"/>
  </p:sldMasterIdLst>
  <p:notesMasterIdLst>
    <p:notesMasterId r:id="rId58"/>
  </p:notesMasterIdLst>
  <p:sldIdLst>
    <p:sldId id="2141412377" r:id="rId4"/>
    <p:sldId id="2141412777" r:id="rId5"/>
    <p:sldId id="2141412778" r:id="rId6"/>
    <p:sldId id="2141412779" r:id="rId7"/>
    <p:sldId id="2141412780" r:id="rId8"/>
    <p:sldId id="2141412781" r:id="rId9"/>
    <p:sldId id="2141412782" r:id="rId10"/>
    <p:sldId id="2141412797" r:id="rId11"/>
    <p:sldId id="259" r:id="rId12"/>
    <p:sldId id="2141412792" r:id="rId13"/>
    <p:sldId id="2141412790" r:id="rId14"/>
    <p:sldId id="2141412798" r:id="rId15"/>
    <p:sldId id="2141412783" r:id="rId16"/>
    <p:sldId id="2141412784" r:id="rId17"/>
    <p:sldId id="2141412802" r:id="rId18"/>
    <p:sldId id="2141412735" r:id="rId19"/>
    <p:sldId id="2141412697" r:id="rId20"/>
    <p:sldId id="2141412658" r:id="rId21"/>
    <p:sldId id="2141412763" r:id="rId22"/>
    <p:sldId id="2141412801" r:id="rId23"/>
    <p:sldId id="263" r:id="rId24"/>
    <p:sldId id="2141412799" r:id="rId25"/>
    <p:sldId id="2141412786" r:id="rId26"/>
    <p:sldId id="260" r:id="rId27"/>
    <p:sldId id="2141412732" r:id="rId28"/>
    <p:sldId id="2141412771" r:id="rId29"/>
    <p:sldId id="269" r:id="rId30"/>
    <p:sldId id="2141412772" r:id="rId31"/>
    <p:sldId id="2141412773" r:id="rId32"/>
    <p:sldId id="2141412787" r:id="rId33"/>
    <p:sldId id="4138" r:id="rId34"/>
    <p:sldId id="2141412776" r:id="rId35"/>
    <p:sldId id="2141412601" r:id="rId36"/>
    <p:sldId id="2141412788" r:id="rId37"/>
    <p:sldId id="2141412659" r:id="rId38"/>
    <p:sldId id="2141412502" r:id="rId39"/>
    <p:sldId id="256" r:id="rId40"/>
    <p:sldId id="276" r:id="rId41"/>
    <p:sldId id="277" r:id="rId42"/>
    <p:sldId id="278" r:id="rId43"/>
    <p:sldId id="280" r:id="rId44"/>
    <p:sldId id="279" r:id="rId45"/>
    <p:sldId id="281" r:id="rId46"/>
    <p:sldId id="282" r:id="rId47"/>
    <p:sldId id="283" r:id="rId48"/>
    <p:sldId id="284" r:id="rId49"/>
    <p:sldId id="285" r:id="rId50"/>
    <p:sldId id="286" r:id="rId51"/>
    <p:sldId id="294" r:id="rId52"/>
    <p:sldId id="289" r:id="rId53"/>
    <p:sldId id="290" r:id="rId54"/>
    <p:sldId id="291" r:id="rId55"/>
    <p:sldId id="292" r:id="rId56"/>
    <p:sldId id="293" r:id="rId57"/>
  </p:sldIdLst>
  <p:sldSz cx="12192000" cy="6858000"/>
  <p:notesSz cx="7010400" cy="9296400"/>
  <p:embeddedFontLst>
    <p:embeddedFont>
      <p:font typeface="Arial Black" panose="020B0A04020102020204" pitchFamily="34" charset="0"/>
      <p:regular r:id="rId59"/>
      <p:bold r:id="rId60"/>
    </p:embeddedFont>
    <p:embeddedFont>
      <p:font typeface="Arial Narrow" panose="020B060602020203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Lato Light" panose="020F0502020204030203" pitchFamily="34" charset="0"/>
      <p:regular r:id="rId69"/>
      <p:italic r:id="rId70"/>
    </p:embeddedFont>
    <p:embeddedFont>
      <p:font typeface="Noto Sans Symbols" panose="020B0604020202020204" charset="0"/>
      <p:regular r:id="rId71"/>
      <p:bold r:id="rId72"/>
    </p:embeddedFont>
    <p:embeddedFont>
      <p:font typeface="Segoe UI" panose="020B0502040204020203" pitchFamily="34" charset="0"/>
      <p:regular r:id="rId73"/>
      <p:bold r:id="rId74"/>
      <p:italic r:id="rId75"/>
      <p:boldItalic r:id="rId76"/>
    </p:embeddedFont>
    <p:embeddedFont>
      <p:font typeface="Segoe UI Semibold" panose="020B0702040204020203"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userDrawn="1">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imcUwKgbgWQFi/iLFxt8hSJj9C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D9D9D9"/>
    <a:srgbClr val="A52714"/>
    <a:srgbClr val="9C27B0"/>
    <a:srgbClr val="DD0200"/>
    <a:srgbClr val="004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6CB7D-5691-42C3-98D4-040B14DAC919}" v="2" dt="2023-10-06T12:23:07.315"/>
  </p1510:revLst>
</p1510:revInfo>
</file>

<file path=ppt/tableStyles.xml><?xml version="1.0" encoding="utf-8"?>
<a:tblStyleLst xmlns:a="http://schemas.openxmlformats.org/drawingml/2006/main" def="{4B57F724-D504-49ED-A84F-0077F2D4C5EE}">
  <a:tblStyle styleId="{4B57F724-D504-49ED-A84F-0077F2D4C5E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81EF1B97-046C-45A1-8A91-AAD0AD8B02C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64" autoAdjust="0"/>
  </p:normalViewPr>
  <p:slideViewPr>
    <p:cSldViewPr snapToGrid="0">
      <p:cViewPr varScale="1">
        <p:scale>
          <a:sx n="76" d="100"/>
          <a:sy n="76" d="100"/>
        </p:scale>
        <p:origin x="946" y="43"/>
      </p:cViewPr>
      <p:guideLst>
        <p:guide orient="horz" pos="2232"/>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112" Type="http://schemas.microsoft.com/office/2016/11/relationships/changesInfo" Target="changesInfos/changesInfo1.xml"/><Relationship Id="rId16" Type="http://schemas.openxmlformats.org/officeDocument/2006/relationships/slide" Target="slides/slide13.xml"/><Relationship Id="rId107" Type="http://customschemas.google.com/relationships/presentationmetadata" Target="meta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113"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8.fntdata"/><Relationship Id="rId110" Type="http://schemas.openxmlformats.org/officeDocument/2006/relationships/theme" Target="theme/theme1.xml"/><Relationship Id="rId61"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Manofsky" userId="04939d17-6e30-4856-b723-89fe49d63255" providerId="ADAL" clId="{2AD6CB7D-5691-42C3-98D4-040B14DAC919}"/>
    <pc:docChg chg="custSel addSld delSld modSld">
      <pc:chgData name="Cynthia Manofsky" userId="04939d17-6e30-4856-b723-89fe49d63255" providerId="ADAL" clId="{2AD6CB7D-5691-42C3-98D4-040B14DAC919}" dt="2023-10-06T12:23:07.255" v="6"/>
      <pc:docMkLst>
        <pc:docMk/>
      </pc:docMkLst>
      <pc:sldChg chg="add">
        <pc:chgData name="Cynthia Manofsky" userId="04939d17-6e30-4856-b723-89fe49d63255" providerId="ADAL" clId="{2AD6CB7D-5691-42C3-98D4-040B14DAC919}" dt="2023-10-06T12:23:07.255" v="6"/>
        <pc:sldMkLst>
          <pc:docMk/>
          <pc:sldMk cId="3073826716" sldId="256"/>
        </pc:sldMkLst>
      </pc:sldChg>
      <pc:sldChg chg="add">
        <pc:chgData name="Cynthia Manofsky" userId="04939d17-6e30-4856-b723-89fe49d63255" providerId="ADAL" clId="{2AD6CB7D-5691-42C3-98D4-040B14DAC919}" dt="2023-10-06T12:21:50.659" v="0"/>
        <pc:sldMkLst>
          <pc:docMk/>
          <pc:sldMk cId="0" sldId="276"/>
        </pc:sldMkLst>
      </pc:sldChg>
      <pc:sldChg chg="modSp add">
        <pc:chgData name="Cynthia Manofsky" userId="04939d17-6e30-4856-b723-89fe49d63255" providerId="ADAL" clId="{2AD6CB7D-5691-42C3-98D4-040B14DAC919}" dt="2023-10-06T12:21:50.659" v="0"/>
        <pc:sldMkLst>
          <pc:docMk/>
          <pc:sldMk cId="0" sldId="277"/>
        </pc:sldMkLst>
        <pc:spChg chg="mod">
          <ac:chgData name="Cynthia Manofsky" userId="04939d17-6e30-4856-b723-89fe49d63255" providerId="ADAL" clId="{2AD6CB7D-5691-42C3-98D4-040B14DAC919}" dt="2023-10-06T12:21:50.659" v="0"/>
          <ac:spMkLst>
            <pc:docMk/>
            <pc:sldMk cId="0" sldId="277"/>
            <ac:spMk id="12293" creationId="{53A412C2-865D-0FE3-DADD-721BDDEB4826}"/>
          </ac:spMkLst>
        </pc:spChg>
      </pc:sldChg>
      <pc:sldChg chg="modSp add">
        <pc:chgData name="Cynthia Manofsky" userId="04939d17-6e30-4856-b723-89fe49d63255" providerId="ADAL" clId="{2AD6CB7D-5691-42C3-98D4-040B14DAC919}" dt="2023-10-06T12:21:50.659" v="0"/>
        <pc:sldMkLst>
          <pc:docMk/>
          <pc:sldMk cId="0" sldId="278"/>
        </pc:sldMkLst>
        <pc:spChg chg="mod">
          <ac:chgData name="Cynthia Manofsky" userId="04939d17-6e30-4856-b723-89fe49d63255" providerId="ADAL" clId="{2AD6CB7D-5691-42C3-98D4-040B14DAC919}" dt="2023-10-06T12:21:50.659" v="0"/>
          <ac:spMkLst>
            <pc:docMk/>
            <pc:sldMk cId="0" sldId="278"/>
            <ac:spMk id="14341" creationId="{07BC2B57-BB46-24E1-1FBC-BC3259CDF8C4}"/>
          </ac:spMkLst>
        </pc:spChg>
      </pc:sldChg>
      <pc:sldChg chg="modSp add">
        <pc:chgData name="Cynthia Manofsky" userId="04939d17-6e30-4856-b723-89fe49d63255" providerId="ADAL" clId="{2AD6CB7D-5691-42C3-98D4-040B14DAC919}" dt="2023-10-06T12:21:50.659" v="0"/>
        <pc:sldMkLst>
          <pc:docMk/>
          <pc:sldMk cId="0" sldId="279"/>
        </pc:sldMkLst>
        <pc:spChg chg="mod">
          <ac:chgData name="Cynthia Manofsky" userId="04939d17-6e30-4856-b723-89fe49d63255" providerId="ADAL" clId="{2AD6CB7D-5691-42C3-98D4-040B14DAC919}" dt="2023-10-06T12:21:50.659" v="0"/>
          <ac:spMkLst>
            <pc:docMk/>
            <pc:sldMk cId="0" sldId="279"/>
            <ac:spMk id="18438" creationId="{BAE8C19B-D2AA-40CC-D1C2-977CFE649F33}"/>
          </ac:spMkLst>
        </pc:spChg>
      </pc:sldChg>
      <pc:sldChg chg="modSp add">
        <pc:chgData name="Cynthia Manofsky" userId="04939d17-6e30-4856-b723-89fe49d63255" providerId="ADAL" clId="{2AD6CB7D-5691-42C3-98D4-040B14DAC919}" dt="2023-10-06T12:21:50.659" v="0"/>
        <pc:sldMkLst>
          <pc:docMk/>
          <pc:sldMk cId="0" sldId="280"/>
        </pc:sldMkLst>
        <pc:spChg chg="mod">
          <ac:chgData name="Cynthia Manofsky" userId="04939d17-6e30-4856-b723-89fe49d63255" providerId="ADAL" clId="{2AD6CB7D-5691-42C3-98D4-040B14DAC919}" dt="2023-10-06T12:21:50.659" v="0"/>
          <ac:spMkLst>
            <pc:docMk/>
            <pc:sldMk cId="0" sldId="280"/>
            <ac:spMk id="16469" creationId="{460BA391-9AFC-EB5D-047D-F5D8842B051D}"/>
          </ac:spMkLst>
        </pc:spChg>
      </pc:sldChg>
      <pc:sldChg chg="modSp add">
        <pc:chgData name="Cynthia Manofsky" userId="04939d17-6e30-4856-b723-89fe49d63255" providerId="ADAL" clId="{2AD6CB7D-5691-42C3-98D4-040B14DAC919}" dt="2023-10-06T12:21:50.659" v="0"/>
        <pc:sldMkLst>
          <pc:docMk/>
          <pc:sldMk cId="0" sldId="281"/>
        </pc:sldMkLst>
        <pc:spChg chg="mod">
          <ac:chgData name="Cynthia Manofsky" userId="04939d17-6e30-4856-b723-89fe49d63255" providerId="ADAL" clId="{2AD6CB7D-5691-42C3-98D4-040B14DAC919}" dt="2023-10-06T12:21:50.659" v="0"/>
          <ac:spMkLst>
            <pc:docMk/>
            <pc:sldMk cId="0" sldId="281"/>
            <ac:spMk id="20519" creationId="{4E0BA655-073A-F4AF-905E-A86E7AEA34D7}"/>
          </ac:spMkLst>
        </pc:spChg>
      </pc:sldChg>
      <pc:sldChg chg="modSp add">
        <pc:chgData name="Cynthia Manofsky" userId="04939d17-6e30-4856-b723-89fe49d63255" providerId="ADAL" clId="{2AD6CB7D-5691-42C3-98D4-040B14DAC919}" dt="2023-10-06T12:21:50.659" v="0"/>
        <pc:sldMkLst>
          <pc:docMk/>
          <pc:sldMk cId="0" sldId="282"/>
        </pc:sldMkLst>
        <pc:spChg chg="mod">
          <ac:chgData name="Cynthia Manofsky" userId="04939d17-6e30-4856-b723-89fe49d63255" providerId="ADAL" clId="{2AD6CB7D-5691-42C3-98D4-040B14DAC919}" dt="2023-10-06T12:21:50.659" v="0"/>
          <ac:spMkLst>
            <pc:docMk/>
            <pc:sldMk cId="0" sldId="282"/>
            <ac:spMk id="21509" creationId="{0CF59C12-58DF-B123-9FE2-6522AB72D391}"/>
          </ac:spMkLst>
        </pc:spChg>
      </pc:sldChg>
      <pc:sldChg chg="modSp add mod">
        <pc:chgData name="Cynthia Manofsky" userId="04939d17-6e30-4856-b723-89fe49d63255" providerId="ADAL" clId="{2AD6CB7D-5691-42C3-98D4-040B14DAC919}" dt="2023-10-06T12:21:52.176" v="1" actId="27636"/>
        <pc:sldMkLst>
          <pc:docMk/>
          <pc:sldMk cId="0" sldId="283"/>
        </pc:sldMkLst>
        <pc:spChg chg="mod">
          <ac:chgData name="Cynthia Manofsky" userId="04939d17-6e30-4856-b723-89fe49d63255" providerId="ADAL" clId="{2AD6CB7D-5691-42C3-98D4-040B14DAC919}" dt="2023-10-06T12:21:52.176" v="1" actId="27636"/>
          <ac:spMkLst>
            <pc:docMk/>
            <pc:sldMk cId="0" sldId="283"/>
            <ac:spMk id="2" creationId="{231062EA-2A02-531E-BAC9-806AC4A476E3}"/>
          </ac:spMkLst>
        </pc:spChg>
        <pc:spChg chg="mod">
          <ac:chgData name="Cynthia Manofsky" userId="04939d17-6e30-4856-b723-89fe49d63255" providerId="ADAL" clId="{2AD6CB7D-5691-42C3-98D4-040B14DAC919}" dt="2023-10-06T12:21:50.659" v="0"/>
          <ac:spMkLst>
            <pc:docMk/>
            <pc:sldMk cId="0" sldId="283"/>
            <ac:spMk id="23594" creationId="{7677D47E-6F4F-29D8-8D00-151024325CC9}"/>
          </ac:spMkLst>
        </pc:spChg>
      </pc:sldChg>
      <pc:sldChg chg="modSp add">
        <pc:chgData name="Cynthia Manofsky" userId="04939d17-6e30-4856-b723-89fe49d63255" providerId="ADAL" clId="{2AD6CB7D-5691-42C3-98D4-040B14DAC919}" dt="2023-10-06T12:21:50.659" v="0"/>
        <pc:sldMkLst>
          <pc:docMk/>
          <pc:sldMk cId="0" sldId="284"/>
        </pc:sldMkLst>
        <pc:spChg chg="mod">
          <ac:chgData name="Cynthia Manofsky" userId="04939d17-6e30-4856-b723-89fe49d63255" providerId="ADAL" clId="{2AD6CB7D-5691-42C3-98D4-040B14DAC919}" dt="2023-10-06T12:21:50.659" v="0"/>
          <ac:spMkLst>
            <pc:docMk/>
            <pc:sldMk cId="0" sldId="284"/>
            <ac:spMk id="25605" creationId="{BEB6CFFA-C6BA-2A39-413B-116F08DB5E4E}"/>
          </ac:spMkLst>
        </pc:spChg>
      </pc:sldChg>
      <pc:sldChg chg="modSp add">
        <pc:chgData name="Cynthia Manofsky" userId="04939d17-6e30-4856-b723-89fe49d63255" providerId="ADAL" clId="{2AD6CB7D-5691-42C3-98D4-040B14DAC919}" dt="2023-10-06T12:21:50.659" v="0"/>
        <pc:sldMkLst>
          <pc:docMk/>
          <pc:sldMk cId="0" sldId="285"/>
        </pc:sldMkLst>
        <pc:spChg chg="mod">
          <ac:chgData name="Cynthia Manofsky" userId="04939d17-6e30-4856-b723-89fe49d63255" providerId="ADAL" clId="{2AD6CB7D-5691-42C3-98D4-040B14DAC919}" dt="2023-10-06T12:21:50.659" v="0"/>
          <ac:spMkLst>
            <pc:docMk/>
            <pc:sldMk cId="0" sldId="285"/>
            <ac:spMk id="27654" creationId="{DD65BB8C-AD6F-3C39-6BDB-1C971C756E6B}"/>
          </ac:spMkLst>
        </pc:spChg>
      </pc:sldChg>
      <pc:sldChg chg="modSp add">
        <pc:chgData name="Cynthia Manofsky" userId="04939d17-6e30-4856-b723-89fe49d63255" providerId="ADAL" clId="{2AD6CB7D-5691-42C3-98D4-040B14DAC919}" dt="2023-10-06T12:21:50.659" v="0"/>
        <pc:sldMkLst>
          <pc:docMk/>
          <pc:sldMk cId="0" sldId="286"/>
        </pc:sldMkLst>
        <pc:spChg chg="mod">
          <ac:chgData name="Cynthia Manofsky" userId="04939d17-6e30-4856-b723-89fe49d63255" providerId="ADAL" clId="{2AD6CB7D-5691-42C3-98D4-040B14DAC919}" dt="2023-10-06T12:21:50.659" v="0"/>
          <ac:spMkLst>
            <pc:docMk/>
            <pc:sldMk cId="0" sldId="286"/>
            <ac:spMk id="28681" creationId="{F791A524-BAA5-FD74-A5E5-3F9B31800855}"/>
          </ac:spMkLst>
        </pc:spChg>
      </pc:sldChg>
      <pc:sldChg chg="modSp add">
        <pc:chgData name="Cynthia Manofsky" userId="04939d17-6e30-4856-b723-89fe49d63255" providerId="ADAL" clId="{2AD6CB7D-5691-42C3-98D4-040B14DAC919}" dt="2023-10-06T12:21:50.659" v="0"/>
        <pc:sldMkLst>
          <pc:docMk/>
          <pc:sldMk cId="0" sldId="289"/>
        </pc:sldMkLst>
        <pc:spChg chg="mod">
          <ac:chgData name="Cynthia Manofsky" userId="04939d17-6e30-4856-b723-89fe49d63255" providerId="ADAL" clId="{2AD6CB7D-5691-42C3-98D4-040B14DAC919}" dt="2023-10-06T12:21:50.659" v="0"/>
          <ac:spMkLst>
            <pc:docMk/>
            <pc:sldMk cId="0" sldId="289"/>
            <ac:spMk id="32773" creationId="{25EA7C5F-AE8F-44A7-C769-2DF3DB07D3C7}"/>
          </ac:spMkLst>
        </pc:spChg>
      </pc:sldChg>
      <pc:sldChg chg="modSp add mod">
        <pc:chgData name="Cynthia Manofsky" userId="04939d17-6e30-4856-b723-89fe49d63255" providerId="ADAL" clId="{2AD6CB7D-5691-42C3-98D4-040B14DAC919}" dt="2023-10-06T12:21:52.260" v="2" actId="27636"/>
        <pc:sldMkLst>
          <pc:docMk/>
          <pc:sldMk cId="0" sldId="290"/>
        </pc:sldMkLst>
        <pc:spChg chg="mod">
          <ac:chgData name="Cynthia Manofsky" userId="04939d17-6e30-4856-b723-89fe49d63255" providerId="ADAL" clId="{2AD6CB7D-5691-42C3-98D4-040B14DAC919}" dt="2023-10-06T12:21:52.260" v="2" actId="27636"/>
          <ac:spMkLst>
            <pc:docMk/>
            <pc:sldMk cId="0" sldId="290"/>
            <ac:spMk id="6" creationId="{FF63A177-29A2-48E1-9581-8264768D91B1}"/>
          </ac:spMkLst>
        </pc:spChg>
        <pc:spChg chg="mod">
          <ac:chgData name="Cynthia Manofsky" userId="04939d17-6e30-4856-b723-89fe49d63255" providerId="ADAL" clId="{2AD6CB7D-5691-42C3-98D4-040B14DAC919}" dt="2023-10-06T12:21:50.659" v="0"/>
          <ac:spMkLst>
            <pc:docMk/>
            <pc:sldMk cId="0" sldId="290"/>
            <ac:spMk id="34821" creationId="{C902EE26-1A51-1550-55AD-5FF7FB6DAB17}"/>
          </ac:spMkLst>
        </pc:spChg>
      </pc:sldChg>
      <pc:sldChg chg="modSp add mod">
        <pc:chgData name="Cynthia Manofsky" userId="04939d17-6e30-4856-b723-89fe49d63255" providerId="ADAL" clId="{2AD6CB7D-5691-42C3-98D4-040B14DAC919}" dt="2023-10-06T12:21:52.269" v="3" actId="27636"/>
        <pc:sldMkLst>
          <pc:docMk/>
          <pc:sldMk cId="0" sldId="291"/>
        </pc:sldMkLst>
        <pc:spChg chg="mod">
          <ac:chgData name="Cynthia Manofsky" userId="04939d17-6e30-4856-b723-89fe49d63255" providerId="ADAL" clId="{2AD6CB7D-5691-42C3-98D4-040B14DAC919}" dt="2023-10-06T12:21:52.269" v="3" actId="27636"/>
          <ac:spMkLst>
            <pc:docMk/>
            <pc:sldMk cId="0" sldId="291"/>
            <ac:spMk id="2" creationId="{7217FA6E-DA6E-E459-B3BA-0CD8552F7D54}"/>
          </ac:spMkLst>
        </pc:spChg>
        <pc:spChg chg="mod">
          <ac:chgData name="Cynthia Manofsky" userId="04939d17-6e30-4856-b723-89fe49d63255" providerId="ADAL" clId="{2AD6CB7D-5691-42C3-98D4-040B14DAC919}" dt="2023-10-06T12:21:50.659" v="0"/>
          <ac:spMkLst>
            <pc:docMk/>
            <pc:sldMk cId="0" sldId="291"/>
            <ac:spMk id="36871" creationId="{2DF0D10C-B02E-4BE2-7CB9-9AB994EDEE31}"/>
          </ac:spMkLst>
        </pc:spChg>
      </pc:sldChg>
      <pc:sldChg chg="modSp add">
        <pc:chgData name="Cynthia Manofsky" userId="04939d17-6e30-4856-b723-89fe49d63255" providerId="ADAL" clId="{2AD6CB7D-5691-42C3-98D4-040B14DAC919}" dt="2023-10-06T12:21:50.659" v="0"/>
        <pc:sldMkLst>
          <pc:docMk/>
          <pc:sldMk cId="0" sldId="292"/>
        </pc:sldMkLst>
        <pc:spChg chg="mod">
          <ac:chgData name="Cynthia Manofsky" userId="04939d17-6e30-4856-b723-89fe49d63255" providerId="ADAL" clId="{2AD6CB7D-5691-42C3-98D4-040B14DAC919}" dt="2023-10-06T12:21:50.659" v="0"/>
          <ac:spMkLst>
            <pc:docMk/>
            <pc:sldMk cId="0" sldId="292"/>
            <ac:spMk id="38917" creationId="{EEEA9935-C23A-EBB7-8408-A37CA92C3F99}"/>
          </ac:spMkLst>
        </pc:spChg>
      </pc:sldChg>
      <pc:sldChg chg="modSp add">
        <pc:chgData name="Cynthia Manofsky" userId="04939d17-6e30-4856-b723-89fe49d63255" providerId="ADAL" clId="{2AD6CB7D-5691-42C3-98D4-040B14DAC919}" dt="2023-10-06T12:21:50.659" v="0"/>
        <pc:sldMkLst>
          <pc:docMk/>
          <pc:sldMk cId="0" sldId="293"/>
        </pc:sldMkLst>
        <pc:spChg chg="mod">
          <ac:chgData name="Cynthia Manofsky" userId="04939d17-6e30-4856-b723-89fe49d63255" providerId="ADAL" clId="{2AD6CB7D-5691-42C3-98D4-040B14DAC919}" dt="2023-10-06T12:21:50.659" v="0"/>
          <ac:spMkLst>
            <pc:docMk/>
            <pc:sldMk cId="0" sldId="293"/>
            <ac:spMk id="39950" creationId="{2B8A5CD5-0E05-9B78-EFB9-8286692C0E47}"/>
          </ac:spMkLst>
        </pc:spChg>
      </pc:sldChg>
      <pc:sldChg chg="modSp add">
        <pc:chgData name="Cynthia Manofsky" userId="04939d17-6e30-4856-b723-89fe49d63255" providerId="ADAL" clId="{2AD6CB7D-5691-42C3-98D4-040B14DAC919}" dt="2023-10-06T12:21:50.659" v="0"/>
        <pc:sldMkLst>
          <pc:docMk/>
          <pc:sldMk cId="0" sldId="294"/>
        </pc:sldMkLst>
        <pc:spChg chg="mod">
          <ac:chgData name="Cynthia Manofsky" userId="04939d17-6e30-4856-b723-89fe49d63255" providerId="ADAL" clId="{2AD6CB7D-5691-42C3-98D4-040B14DAC919}" dt="2023-10-06T12:21:50.659" v="0"/>
          <ac:spMkLst>
            <pc:docMk/>
            <pc:sldMk cId="0" sldId="294"/>
            <ac:spMk id="30727" creationId="{E60372A8-18ED-8B07-186C-8FCCD9A65AEB}"/>
          </ac:spMkLst>
        </pc:spChg>
      </pc:sldChg>
      <pc:sldChg chg="new del">
        <pc:chgData name="Cynthia Manofsky" userId="04939d17-6e30-4856-b723-89fe49d63255" providerId="ADAL" clId="{2AD6CB7D-5691-42C3-98D4-040B14DAC919}" dt="2023-10-06T12:22:24.561" v="5" actId="47"/>
        <pc:sldMkLst>
          <pc:docMk/>
          <pc:sldMk cId="271610022" sldId="21414128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solidFill>
            <a:ln>
              <a:noFill/>
            </a:ln>
            <a:effectLst/>
          </c:spPr>
          <c:invertIfNegative val="0"/>
          <c:cat>
            <c:strRef>
              <c:f>Sheet1!$A$2:$A$4</c:f>
              <c:strCache>
                <c:ptCount val="3"/>
                <c:pt idx="0">
                  <c:v>Aircraft</c:v>
                </c:pt>
                <c:pt idx="1">
                  <c:v>Artillary Pieces</c:v>
                </c:pt>
                <c:pt idx="2">
                  <c:v>Tanks</c:v>
                </c:pt>
              </c:strCache>
            </c:strRef>
          </c:cat>
          <c:val>
            <c:numRef>
              <c:f>Sheet1!$B$2:$B$4</c:f>
              <c:numCache>
                <c:formatCode>#,##0</c:formatCode>
                <c:ptCount val="3"/>
                <c:pt idx="0">
                  <c:v>297000</c:v>
                </c:pt>
                <c:pt idx="1">
                  <c:v>193000</c:v>
                </c:pt>
                <c:pt idx="2">
                  <c:v>86000</c:v>
                </c:pt>
              </c:numCache>
            </c:numRef>
          </c:val>
          <c:extLst>
            <c:ext xmlns:c16="http://schemas.microsoft.com/office/drawing/2014/chart" uri="{C3380CC4-5D6E-409C-BE32-E72D297353CC}">
              <c16:uniqueId val="{00000000-1B18-4FBB-811B-FFEF16A65059}"/>
            </c:ext>
          </c:extLst>
        </c:ser>
        <c:dLbls>
          <c:showLegendKey val="0"/>
          <c:showVal val="0"/>
          <c:showCatName val="0"/>
          <c:showSerName val="0"/>
          <c:showPercent val="0"/>
          <c:showBubbleSize val="0"/>
        </c:dLbls>
        <c:gapWidth val="219"/>
        <c:overlap val="-27"/>
        <c:axId val="1925139727"/>
        <c:axId val="1925161359"/>
      </c:barChart>
      <c:catAx>
        <c:axId val="1925139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5161359"/>
        <c:crosses val="autoZero"/>
        <c:auto val="1"/>
        <c:lblAlgn val="ctr"/>
        <c:lblOffset val="100"/>
        <c:noMultiLvlLbl val="0"/>
      </c:catAx>
      <c:valAx>
        <c:axId val="19251613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5139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D6234-4F56-40C1-8382-0EF275360946}" type="doc">
      <dgm:prSet loTypeId="urn:microsoft.com/office/officeart/2005/8/layout/gear1" loCatId="cycle" qsTypeId="urn:microsoft.com/office/officeart/2005/8/quickstyle/simple1" qsCatId="simple" csTypeId="urn:microsoft.com/office/officeart/2005/8/colors/accent2_2" csCatId="accent2" phldr="1"/>
      <dgm:spPr/>
    </dgm:pt>
    <dgm:pt modelId="{60888BBD-8BBA-426A-B0F8-9D836AC3783B}">
      <dgm:prSet phldrT="[Text]" custT="1"/>
      <dgm:spPr>
        <a:solidFill>
          <a:srgbClr val="00B050"/>
        </a:solidFill>
      </dgm:spPr>
      <dgm:t>
        <a:bodyPr/>
        <a:lstStyle/>
        <a:p>
          <a:r>
            <a:rPr lang="en-US" sz="2400" b="1" dirty="0">
              <a:solidFill>
                <a:schemeClr val="tx1"/>
              </a:solidFill>
            </a:rPr>
            <a:t>Employers</a:t>
          </a:r>
        </a:p>
      </dgm:t>
    </dgm:pt>
    <dgm:pt modelId="{5CCE3096-E291-45B6-9FB8-8BAC6E3603BC}" type="parTrans" cxnId="{6BA356EC-C769-432C-B932-CCD1E1B98657}">
      <dgm:prSet/>
      <dgm:spPr/>
      <dgm:t>
        <a:bodyPr/>
        <a:lstStyle/>
        <a:p>
          <a:endParaRPr lang="en-US"/>
        </a:p>
      </dgm:t>
    </dgm:pt>
    <dgm:pt modelId="{D2EB96CD-F271-4ED4-AFCF-BB05DD236831}" type="sibTrans" cxnId="{6BA356EC-C769-432C-B932-CCD1E1B98657}">
      <dgm:prSet/>
      <dgm:spPr/>
      <dgm:t>
        <a:bodyPr/>
        <a:lstStyle/>
        <a:p>
          <a:endParaRPr lang="en-US"/>
        </a:p>
      </dgm:t>
    </dgm:pt>
    <dgm:pt modelId="{35191C1E-EEC1-4CE6-ABBE-44F5C523A961}">
      <dgm:prSet phldrT="[Text]"/>
      <dgm:spPr>
        <a:solidFill>
          <a:srgbClr val="FFC000"/>
        </a:solidFill>
      </dgm:spPr>
      <dgm:t>
        <a:bodyPr/>
        <a:lstStyle/>
        <a:p>
          <a:r>
            <a:rPr lang="en-US" dirty="0">
              <a:solidFill>
                <a:schemeClr val="tx1"/>
              </a:solidFill>
            </a:rPr>
            <a:t>Facilitators</a:t>
          </a:r>
        </a:p>
      </dgm:t>
    </dgm:pt>
    <dgm:pt modelId="{7472AA73-3009-4C38-B1A8-F7A93384E215}" type="parTrans" cxnId="{4A34015D-363E-4277-95F6-6633C90FAA90}">
      <dgm:prSet/>
      <dgm:spPr/>
      <dgm:t>
        <a:bodyPr/>
        <a:lstStyle/>
        <a:p>
          <a:endParaRPr lang="en-US"/>
        </a:p>
      </dgm:t>
    </dgm:pt>
    <dgm:pt modelId="{31318AD5-459A-46CB-9EB1-4B583F4D9C09}" type="sibTrans" cxnId="{4A34015D-363E-4277-95F6-6633C90FAA90}">
      <dgm:prSet/>
      <dgm:spPr/>
      <dgm:t>
        <a:bodyPr/>
        <a:lstStyle/>
        <a:p>
          <a:endParaRPr lang="en-US"/>
        </a:p>
      </dgm:t>
    </dgm:pt>
    <dgm:pt modelId="{CD379118-94CC-42AB-9D72-BB17AF3FD88B}">
      <dgm:prSet phldrT="[Text]"/>
      <dgm:spPr>
        <a:solidFill>
          <a:srgbClr val="00B0F0"/>
        </a:solidFill>
      </dgm:spPr>
      <dgm:t>
        <a:bodyPr/>
        <a:lstStyle/>
        <a:p>
          <a:r>
            <a:rPr lang="en-US" dirty="0">
              <a:solidFill>
                <a:schemeClr val="tx1"/>
              </a:solidFill>
            </a:rPr>
            <a:t>Pipelines</a:t>
          </a:r>
        </a:p>
      </dgm:t>
    </dgm:pt>
    <dgm:pt modelId="{607F533D-097E-41BE-AAFD-D3A4C19D697A}" type="parTrans" cxnId="{5A5FF81E-4826-4A33-80CC-F12855C969BB}">
      <dgm:prSet/>
      <dgm:spPr/>
      <dgm:t>
        <a:bodyPr/>
        <a:lstStyle/>
        <a:p>
          <a:endParaRPr lang="en-US"/>
        </a:p>
      </dgm:t>
    </dgm:pt>
    <dgm:pt modelId="{D7566132-3DDC-4C8E-A491-879B4E10A898}" type="sibTrans" cxnId="{5A5FF81E-4826-4A33-80CC-F12855C969BB}">
      <dgm:prSet/>
      <dgm:spPr/>
      <dgm:t>
        <a:bodyPr/>
        <a:lstStyle/>
        <a:p>
          <a:endParaRPr lang="en-US"/>
        </a:p>
      </dgm:t>
    </dgm:pt>
    <dgm:pt modelId="{493C2224-1F31-4EF0-84CE-5049A6000D6D}" type="pres">
      <dgm:prSet presAssocID="{766D6234-4F56-40C1-8382-0EF275360946}" presName="composite" presStyleCnt="0">
        <dgm:presLayoutVars>
          <dgm:chMax val="3"/>
          <dgm:animLvl val="lvl"/>
          <dgm:resizeHandles val="exact"/>
        </dgm:presLayoutVars>
      </dgm:prSet>
      <dgm:spPr/>
    </dgm:pt>
    <dgm:pt modelId="{BA3E94DF-9BB4-405A-B9B1-FEC5DC5367C2}" type="pres">
      <dgm:prSet presAssocID="{60888BBD-8BBA-426A-B0F8-9D836AC3783B}" presName="gear1" presStyleLbl="node1" presStyleIdx="0" presStyleCnt="3">
        <dgm:presLayoutVars>
          <dgm:chMax val="1"/>
          <dgm:bulletEnabled val="1"/>
        </dgm:presLayoutVars>
      </dgm:prSet>
      <dgm:spPr/>
    </dgm:pt>
    <dgm:pt modelId="{B0E29C57-B040-42C6-8BCF-0D411747A0BB}" type="pres">
      <dgm:prSet presAssocID="{60888BBD-8BBA-426A-B0F8-9D836AC3783B}" presName="gear1srcNode" presStyleLbl="node1" presStyleIdx="0" presStyleCnt="3"/>
      <dgm:spPr/>
    </dgm:pt>
    <dgm:pt modelId="{970D41B6-31FD-4489-859F-22C68D442BB8}" type="pres">
      <dgm:prSet presAssocID="{60888BBD-8BBA-426A-B0F8-9D836AC3783B}" presName="gear1dstNode" presStyleLbl="node1" presStyleIdx="0" presStyleCnt="3"/>
      <dgm:spPr/>
    </dgm:pt>
    <dgm:pt modelId="{F6630241-E1CE-4E76-BB53-9C84C150EB42}" type="pres">
      <dgm:prSet presAssocID="{35191C1E-EEC1-4CE6-ABBE-44F5C523A961}" presName="gear2" presStyleLbl="node1" presStyleIdx="1" presStyleCnt="3">
        <dgm:presLayoutVars>
          <dgm:chMax val="1"/>
          <dgm:bulletEnabled val="1"/>
        </dgm:presLayoutVars>
      </dgm:prSet>
      <dgm:spPr/>
    </dgm:pt>
    <dgm:pt modelId="{4BA2D9DC-8C7B-445F-9EE7-46A45C65A4F9}" type="pres">
      <dgm:prSet presAssocID="{35191C1E-EEC1-4CE6-ABBE-44F5C523A961}" presName="gear2srcNode" presStyleLbl="node1" presStyleIdx="1" presStyleCnt="3"/>
      <dgm:spPr/>
    </dgm:pt>
    <dgm:pt modelId="{2D5AC06E-6B31-4988-8304-49DF7FDE007D}" type="pres">
      <dgm:prSet presAssocID="{35191C1E-EEC1-4CE6-ABBE-44F5C523A961}" presName="gear2dstNode" presStyleLbl="node1" presStyleIdx="1" presStyleCnt="3"/>
      <dgm:spPr/>
    </dgm:pt>
    <dgm:pt modelId="{32A57525-ABF9-4BD1-A71D-985A43F3B2D1}" type="pres">
      <dgm:prSet presAssocID="{CD379118-94CC-42AB-9D72-BB17AF3FD88B}" presName="gear3" presStyleLbl="node1" presStyleIdx="2" presStyleCnt="3"/>
      <dgm:spPr/>
    </dgm:pt>
    <dgm:pt modelId="{7E0714CD-AFAF-481C-8335-4C8D4F05393C}" type="pres">
      <dgm:prSet presAssocID="{CD379118-94CC-42AB-9D72-BB17AF3FD88B}" presName="gear3tx" presStyleLbl="node1" presStyleIdx="2" presStyleCnt="3">
        <dgm:presLayoutVars>
          <dgm:chMax val="1"/>
          <dgm:bulletEnabled val="1"/>
        </dgm:presLayoutVars>
      </dgm:prSet>
      <dgm:spPr/>
    </dgm:pt>
    <dgm:pt modelId="{A0311FED-3B4E-4ADA-91F9-ECF22CFA5BEF}" type="pres">
      <dgm:prSet presAssocID="{CD379118-94CC-42AB-9D72-BB17AF3FD88B}" presName="gear3srcNode" presStyleLbl="node1" presStyleIdx="2" presStyleCnt="3"/>
      <dgm:spPr/>
    </dgm:pt>
    <dgm:pt modelId="{9253DECD-15F9-4A9B-8D09-90AE591DA7AF}" type="pres">
      <dgm:prSet presAssocID="{CD379118-94CC-42AB-9D72-BB17AF3FD88B}" presName="gear3dstNode" presStyleLbl="node1" presStyleIdx="2" presStyleCnt="3"/>
      <dgm:spPr/>
    </dgm:pt>
    <dgm:pt modelId="{06D77AA3-A73B-4218-A4A9-C6AFC5E4873D}" type="pres">
      <dgm:prSet presAssocID="{D2EB96CD-F271-4ED4-AFCF-BB05DD236831}" presName="connector1" presStyleLbl="sibTrans2D1" presStyleIdx="0" presStyleCnt="3"/>
      <dgm:spPr/>
    </dgm:pt>
    <dgm:pt modelId="{C778532E-6ACA-47A4-B866-1C227E13AB40}" type="pres">
      <dgm:prSet presAssocID="{31318AD5-459A-46CB-9EB1-4B583F4D9C09}" presName="connector2" presStyleLbl="sibTrans2D1" presStyleIdx="1" presStyleCnt="3"/>
      <dgm:spPr/>
    </dgm:pt>
    <dgm:pt modelId="{04FC2BAB-D7C0-406D-8415-F717E873EC64}" type="pres">
      <dgm:prSet presAssocID="{D7566132-3DDC-4C8E-A491-879B4E10A898}" presName="connector3" presStyleLbl="sibTrans2D1" presStyleIdx="2" presStyleCnt="3"/>
      <dgm:spPr/>
    </dgm:pt>
  </dgm:ptLst>
  <dgm:cxnLst>
    <dgm:cxn modelId="{1EBA5A0D-4FBA-4007-B007-3FDB3FB311FB}" type="presOf" srcId="{35191C1E-EEC1-4CE6-ABBE-44F5C523A961}" destId="{4BA2D9DC-8C7B-445F-9EE7-46A45C65A4F9}" srcOrd="1" destOrd="0" presId="urn:microsoft.com/office/officeart/2005/8/layout/gear1"/>
    <dgm:cxn modelId="{5A5FF81E-4826-4A33-80CC-F12855C969BB}" srcId="{766D6234-4F56-40C1-8382-0EF275360946}" destId="{CD379118-94CC-42AB-9D72-BB17AF3FD88B}" srcOrd="2" destOrd="0" parTransId="{607F533D-097E-41BE-AAFD-D3A4C19D697A}" sibTransId="{D7566132-3DDC-4C8E-A491-879B4E10A898}"/>
    <dgm:cxn modelId="{8EE7522B-BBA9-4D46-AE5E-B87BFCC86013}" type="presOf" srcId="{CD379118-94CC-42AB-9D72-BB17AF3FD88B}" destId="{A0311FED-3B4E-4ADA-91F9-ECF22CFA5BEF}" srcOrd="2" destOrd="0" presId="urn:microsoft.com/office/officeart/2005/8/layout/gear1"/>
    <dgm:cxn modelId="{872FFD3E-29F5-4250-9E77-FA3D810E39EE}" type="presOf" srcId="{35191C1E-EEC1-4CE6-ABBE-44F5C523A961}" destId="{2D5AC06E-6B31-4988-8304-49DF7FDE007D}" srcOrd="2" destOrd="0" presId="urn:microsoft.com/office/officeart/2005/8/layout/gear1"/>
    <dgm:cxn modelId="{4A34015D-363E-4277-95F6-6633C90FAA90}" srcId="{766D6234-4F56-40C1-8382-0EF275360946}" destId="{35191C1E-EEC1-4CE6-ABBE-44F5C523A961}" srcOrd="1" destOrd="0" parTransId="{7472AA73-3009-4C38-B1A8-F7A93384E215}" sibTransId="{31318AD5-459A-46CB-9EB1-4B583F4D9C09}"/>
    <dgm:cxn modelId="{DFEDCC64-78EF-4B65-B924-0A134EB9E7D8}" type="presOf" srcId="{766D6234-4F56-40C1-8382-0EF275360946}" destId="{493C2224-1F31-4EF0-84CE-5049A6000D6D}" srcOrd="0" destOrd="0" presId="urn:microsoft.com/office/officeart/2005/8/layout/gear1"/>
    <dgm:cxn modelId="{F37AF36B-04B4-4F67-9584-32340749E09B}" type="presOf" srcId="{CD379118-94CC-42AB-9D72-BB17AF3FD88B}" destId="{32A57525-ABF9-4BD1-A71D-985A43F3B2D1}" srcOrd="0" destOrd="0" presId="urn:microsoft.com/office/officeart/2005/8/layout/gear1"/>
    <dgm:cxn modelId="{DDC8C979-B1C0-415A-BE63-42840FCBC1B5}" type="presOf" srcId="{CD379118-94CC-42AB-9D72-BB17AF3FD88B}" destId="{9253DECD-15F9-4A9B-8D09-90AE591DA7AF}" srcOrd="3" destOrd="0" presId="urn:microsoft.com/office/officeart/2005/8/layout/gear1"/>
    <dgm:cxn modelId="{AF770B7E-7F28-461A-9D09-F407EC8965B6}" type="presOf" srcId="{CD379118-94CC-42AB-9D72-BB17AF3FD88B}" destId="{7E0714CD-AFAF-481C-8335-4C8D4F05393C}" srcOrd="1" destOrd="0" presId="urn:microsoft.com/office/officeart/2005/8/layout/gear1"/>
    <dgm:cxn modelId="{25A22385-CD41-4005-84F0-9A574A316786}" type="presOf" srcId="{D7566132-3DDC-4C8E-A491-879B4E10A898}" destId="{04FC2BAB-D7C0-406D-8415-F717E873EC64}" srcOrd="0" destOrd="0" presId="urn:microsoft.com/office/officeart/2005/8/layout/gear1"/>
    <dgm:cxn modelId="{30E9D886-7550-460A-AF27-0F6F4F12DAB2}" type="presOf" srcId="{60888BBD-8BBA-426A-B0F8-9D836AC3783B}" destId="{B0E29C57-B040-42C6-8BCF-0D411747A0BB}" srcOrd="1" destOrd="0" presId="urn:microsoft.com/office/officeart/2005/8/layout/gear1"/>
    <dgm:cxn modelId="{89119B89-EEB7-4D0F-97E5-FF06025630AC}" type="presOf" srcId="{60888BBD-8BBA-426A-B0F8-9D836AC3783B}" destId="{BA3E94DF-9BB4-405A-B9B1-FEC5DC5367C2}" srcOrd="0" destOrd="0" presId="urn:microsoft.com/office/officeart/2005/8/layout/gear1"/>
    <dgm:cxn modelId="{F59D30BE-94ED-457A-B6BD-C75BD018E339}" type="presOf" srcId="{60888BBD-8BBA-426A-B0F8-9D836AC3783B}" destId="{970D41B6-31FD-4489-859F-22C68D442BB8}" srcOrd="2" destOrd="0" presId="urn:microsoft.com/office/officeart/2005/8/layout/gear1"/>
    <dgm:cxn modelId="{A36067C9-23F9-42AC-8C27-B971195D79E3}" type="presOf" srcId="{D2EB96CD-F271-4ED4-AFCF-BB05DD236831}" destId="{06D77AA3-A73B-4218-A4A9-C6AFC5E4873D}" srcOrd="0" destOrd="0" presId="urn:microsoft.com/office/officeart/2005/8/layout/gear1"/>
    <dgm:cxn modelId="{FF826FE6-89E1-47D0-B426-67254F9C7D64}" type="presOf" srcId="{35191C1E-EEC1-4CE6-ABBE-44F5C523A961}" destId="{F6630241-E1CE-4E76-BB53-9C84C150EB42}" srcOrd="0" destOrd="0" presId="urn:microsoft.com/office/officeart/2005/8/layout/gear1"/>
    <dgm:cxn modelId="{75F23EEB-7688-4DB5-9427-594E20804BB3}" type="presOf" srcId="{31318AD5-459A-46CB-9EB1-4B583F4D9C09}" destId="{C778532E-6ACA-47A4-B866-1C227E13AB40}" srcOrd="0" destOrd="0" presId="urn:microsoft.com/office/officeart/2005/8/layout/gear1"/>
    <dgm:cxn modelId="{6BA356EC-C769-432C-B932-CCD1E1B98657}" srcId="{766D6234-4F56-40C1-8382-0EF275360946}" destId="{60888BBD-8BBA-426A-B0F8-9D836AC3783B}" srcOrd="0" destOrd="0" parTransId="{5CCE3096-E291-45B6-9FB8-8BAC6E3603BC}" sibTransId="{D2EB96CD-F271-4ED4-AFCF-BB05DD236831}"/>
    <dgm:cxn modelId="{558B434D-C54B-45FB-9F98-F7935CAECB5B}" type="presParOf" srcId="{493C2224-1F31-4EF0-84CE-5049A6000D6D}" destId="{BA3E94DF-9BB4-405A-B9B1-FEC5DC5367C2}" srcOrd="0" destOrd="0" presId="urn:microsoft.com/office/officeart/2005/8/layout/gear1"/>
    <dgm:cxn modelId="{124B09AE-2101-4F15-8F2D-472BB8B19EF7}" type="presParOf" srcId="{493C2224-1F31-4EF0-84CE-5049A6000D6D}" destId="{B0E29C57-B040-42C6-8BCF-0D411747A0BB}" srcOrd="1" destOrd="0" presId="urn:microsoft.com/office/officeart/2005/8/layout/gear1"/>
    <dgm:cxn modelId="{DB68FAD7-34DF-4B86-8E7B-02361ECDFB3C}" type="presParOf" srcId="{493C2224-1F31-4EF0-84CE-5049A6000D6D}" destId="{970D41B6-31FD-4489-859F-22C68D442BB8}" srcOrd="2" destOrd="0" presId="urn:microsoft.com/office/officeart/2005/8/layout/gear1"/>
    <dgm:cxn modelId="{CE01F910-17CE-44E7-BB36-A4493F6DB0DA}" type="presParOf" srcId="{493C2224-1F31-4EF0-84CE-5049A6000D6D}" destId="{F6630241-E1CE-4E76-BB53-9C84C150EB42}" srcOrd="3" destOrd="0" presId="urn:microsoft.com/office/officeart/2005/8/layout/gear1"/>
    <dgm:cxn modelId="{B4EECD8E-01F9-44C8-A84C-C7AF17F9589E}" type="presParOf" srcId="{493C2224-1F31-4EF0-84CE-5049A6000D6D}" destId="{4BA2D9DC-8C7B-445F-9EE7-46A45C65A4F9}" srcOrd="4" destOrd="0" presId="urn:microsoft.com/office/officeart/2005/8/layout/gear1"/>
    <dgm:cxn modelId="{AC10FBC6-3A66-4125-8050-EECEAFC3EDAA}" type="presParOf" srcId="{493C2224-1F31-4EF0-84CE-5049A6000D6D}" destId="{2D5AC06E-6B31-4988-8304-49DF7FDE007D}" srcOrd="5" destOrd="0" presId="urn:microsoft.com/office/officeart/2005/8/layout/gear1"/>
    <dgm:cxn modelId="{5062358F-4B3C-4F9B-A29F-0B8A753951FC}" type="presParOf" srcId="{493C2224-1F31-4EF0-84CE-5049A6000D6D}" destId="{32A57525-ABF9-4BD1-A71D-985A43F3B2D1}" srcOrd="6" destOrd="0" presId="urn:microsoft.com/office/officeart/2005/8/layout/gear1"/>
    <dgm:cxn modelId="{BCCA4073-AD00-4AFD-8862-71A4361D06B4}" type="presParOf" srcId="{493C2224-1F31-4EF0-84CE-5049A6000D6D}" destId="{7E0714CD-AFAF-481C-8335-4C8D4F05393C}" srcOrd="7" destOrd="0" presId="urn:microsoft.com/office/officeart/2005/8/layout/gear1"/>
    <dgm:cxn modelId="{ED825F4D-50A7-4179-A278-37BFFE381859}" type="presParOf" srcId="{493C2224-1F31-4EF0-84CE-5049A6000D6D}" destId="{A0311FED-3B4E-4ADA-91F9-ECF22CFA5BEF}" srcOrd="8" destOrd="0" presId="urn:microsoft.com/office/officeart/2005/8/layout/gear1"/>
    <dgm:cxn modelId="{B9559426-CE4C-414B-A64C-DBA608095664}" type="presParOf" srcId="{493C2224-1F31-4EF0-84CE-5049A6000D6D}" destId="{9253DECD-15F9-4A9B-8D09-90AE591DA7AF}" srcOrd="9" destOrd="0" presId="urn:microsoft.com/office/officeart/2005/8/layout/gear1"/>
    <dgm:cxn modelId="{D9352323-A393-48CF-A0EE-7D5A6C1037A2}" type="presParOf" srcId="{493C2224-1F31-4EF0-84CE-5049A6000D6D}" destId="{06D77AA3-A73B-4218-A4A9-C6AFC5E4873D}" srcOrd="10" destOrd="0" presId="urn:microsoft.com/office/officeart/2005/8/layout/gear1"/>
    <dgm:cxn modelId="{8A82F258-38A3-4958-9940-BC13997FB831}" type="presParOf" srcId="{493C2224-1F31-4EF0-84CE-5049A6000D6D}" destId="{C778532E-6ACA-47A4-B866-1C227E13AB40}" srcOrd="11" destOrd="0" presId="urn:microsoft.com/office/officeart/2005/8/layout/gear1"/>
    <dgm:cxn modelId="{E608BA75-E244-4893-9569-AA86B02BAFF1}" type="presParOf" srcId="{493C2224-1F31-4EF0-84CE-5049A6000D6D}" destId="{04FC2BAB-D7C0-406D-8415-F717E873EC6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A6FF6-372D-49DA-AD52-6F0EAEEA04D4}"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US"/>
        </a:p>
      </dgm:t>
    </dgm:pt>
    <dgm:pt modelId="{0265C5EA-E38B-4494-B0D5-EE8F4C47BF6B}">
      <dgm:prSet phldrT="[Text]"/>
      <dgm:spPr>
        <a:solidFill>
          <a:srgbClr val="00B050"/>
        </a:solidFill>
      </dgm:spPr>
      <dgm:t>
        <a:bodyPr/>
        <a:lstStyle/>
        <a:p>
          <a:r>
            <a:rPr lang="en-US" dirty="0"/>
            <a:t>Employer</a:t>
          </a:r>
        </a:p>
      </dgm:t>
    </dgm:pt>
    <dgm:pt modelId="{3B7610EA-5D90-45DA-A240-457DEBD2BFCA}" type="parTrans" cxnId="{57F6DB49-9BFD-4DA3-8104-A550B536590C}">
      <dgm:prSet/>
      <dgm:spPr/>
      <dgm:t>
        <a:bodyPr/>
        <a:lstStyle/>
        <a:p>
          <a:endParaRPr lang="en-US"/>
        </a:p>
      </dgm:t>
    </dgm:pt>
    <dgm:pt modelId="{D4C0A910-B6F0-4627-A245-9069D7DD0358}" type="sibTrans" cxnId="{57F6DB49-9BFD-4DA3-8104-A550B536590C}">
      <dgm:prSet/>
      <dgm:spPr/>
      <dgm:t>
        <a:bodyPr/>
        <a:lstStyle/>
        <a:p>
          <a:endParaRPr lang="en-US"/>
        </a:p>
      </dgm:t>
    </dgm:pt>
    <dgm:pt modelId="{CD30BFFB-0FF4-43CF-8BDF-1D496016EE97}">
      <dgm:prSet phldrT="[Text]"/>
      <dgm:spPr/>
      <dgm:t>
        <a:bodyPr/>
        <a:lstStyle/>
        <a:p>
          <a:r>
            <a:rPr lang="en-US" dirty="0"/>
            <a:t>Training</a:t>
          </a:r>
        </a:p>
      </dgm:t>
    </dgm:pt>
    <dgm:pt modelId="{31F264B3-790A-4002-8BD8-E217BDBE77F7}" type="parTrans" cxnId="{1CD3CE40-89CC-4258-B99D-C3B5B7D9E8E5}">
      <dgm:prSet/>
      <dgm:spPr/>
      <dgm:t>
        <a:bodyPr/>
        <a:lstStyle/>
        <a:p>
          <a:endParaRPr lang="en-US"/>
        </a:p>
      </dgm:t>
    </dgm:pt>
    <dgm:pt modelId="{C8B4275E-9323-4C41-8866-11D194DE9ED5}" type="sibTrans" cxnId="{1CD3CE40-89CC-4258-B99D-C3B5B7D9E8E5}">
      <dgm:prSet/>
      <dgm:spPr/>
      <dgm:t>
        <a:bodyPr/>
        <a:lstStyle/>
        <a:p>
          <a:endParaRPr lang="en-US"/>
        </a:p>
      </dgm:t>
    </dgm:pt>
    <dgm:pt modelId="{6395B088-8E72-46E2-9B87-8173B2E61686}">
      <dgm:prSet phldrT="[Text]"/>
      <dgm:spPr/>
      <dgm:t>
        <a:bodyPr/>
        <a:lstStyle/>
        <a:p>
          <a:r>
            <a:rPr lang="en-US" dirty="0"/>
            <a:t>Support</a:t>
          </a:r>
        </a:p>
      </dgm:t>
    </dgm:pt>
    <dgm:pt modelId="{13BE7531-EED3-43DF-A5D2-92871E0F3CFA}" type="parTrans" cxnId="{877FC113-CF87-4D64-AD85-71001489FDB4}">
      <dgm:prSet/>
      <dgm:spPr/>
      <dgm:t>
        <a:bodyPr/>
        <a:lstStyle/>
        <a:p>
          <a:endParaRPr lang="en-US"/>
        </a:p>
      </dgm:t>
    </dgm:pt>
    <dgm:pt modelId="{C5D3957B-0337-4BA4-8F91-235DAA6F0907}" type="sibTrans" cxnId="{877FC113-CF87-4D64-AD85-71001489FDB4}">
      <dgm:prSet/>
      <dgm:spPr/>
      <dgm:t>
        <a:bodyPr/>
        <a:lstStyle/>
        <a:p>
          <a:endParaRPr lang="en-US"/>
        </a:p>
      </dgm:t>
    </dgm:pt>
    <dgm:pt modelId="{ACC770B6-F4B3-4689-A11E-B78306A75632}">
      <dgm:prSet phldrT="[Text]"/>
      <dgm:spPr/>
      <dgm:t>
        <a:bodyPr/>
        <a:lstStyle/>
        <a:p>
          <a:r>
            <a:rPr lang="en-US" dirty="0"/>
            <a:t>Improved</a:t>
          </a:r>
        </a:p>
        <a:p>
          <a:r>
            <a:rPr lang="en-US" dirty="0"/>
            <a:t>Tools</a:t>
          </a:r>
        </a:p>
      </dgm:t>
    </dgm:pt>
    <dgm:pt modelId="{336285FA-67BE-438D-A9DD-321C4D45F6A8}" type="parTrans" cxnId="{9C52DAFF-EF3D-41C1-AECC-5823855B8097}">
      <dgm:prSet/>
      <dgm:spPr/>
      <dgm:t>
        <a:bodyPr/>
        <a:lstStyle/>
        <a:p>
          <a:endParaRPr lang="en-US"/>
        </a:p>
      </dgm:t>
    </dgm:pt>
    <dgm:pt modelId="{291ED831-14C7-41AE-911B-9CC343FF7477}" type="sibTrans" cxnId="{9C52DAFF-EF3D-41C1-AECC-5823855B8097}">
      <dgm:prSet/>
      <dgm:spPr/>
      <dgm:t>
        <a:bodyPr/>
        <a:lstStyle/>
        <a:p>
          <a:endParaRPr lang="en-US"/>
        </a:p>
      </dgm:t>
    </dgm:pt>
    <dgm:pt modelId="{66AEC99E-C99E-4389-BA3F-B193DD4C4F0C}">
      <dgm:prSet phldrT="[Text]"/>
      <dgm:spPr/>
      <dgm:t>
        <a:bodyPr/>
        <a:lstStyle/>
        <a:p>
          <a:r>
            <a:rPr lang="en-US" dirty="0"/>
            <a:t>Coaching</a:t>
          </a:r>
        </a:p>
      </dgm:t>
    </dgm:pt>
    <dgm:pt modelId="{B55AE28E-8B7D-4068-A91E-5C9F3FFEA1CD}" type="parTrans" cxnId="{E76E11BC-6E6D-44FB-AAA2-49A5214686F9}">
      <dgm:prSet/>
      <dgm:spPr/>
      <dgm:t>
        <a:bodyPr/>
        <a:lstStyle/>
        <a:p>
          <a:endParaRPr lang="en-US"/>
        </a:p>
      </dgm:t>
    </dgm:pt>
    <dgm:pt modelId="{A9E5D019-6498-4645-ADC0-4FFA454AC427}" type="sibTrans" cxnId="{E76E11BC-6E6D-44FB-AAA2-49A5214686F9}">
      <dgm:prSet/>
      <dgm:spPr/>
      <dgm:t>
        <a:bodyPr/>
        <a:lstStyle/>
        <a:p>
          <a:endParaRPr lang="en-US"/>
        </a:p>
      </dgm:t>
    </dgm:pt>
    <dgm:pt modelId="{3F414DCC-AEC2-4885-94B3-9D9809C0EDE2}">
      <dgm:prSet phldrT="[Text]"/>
      <dgm:spPr/>
      <dgm:t>
        <a:bodyPr/>
        <a:lstStyle/>
        <a:p>
          <a:r>
            <a:rPr lang="en-US" dirty="0"/>
            <a:t>Keep Score</a:t>
          </a:r>
        </a:p>
      </dgm:t>
    </dgm:pt>
    <dgm:pt modelId="{A27C16A1-8FB9-4133-ACE7-114D95014603}" type="parTrans" cxnId="{1CE18034-9B2D-497B-BFDA-5F518A63723B}">
      <dgm:prSet/>
      <dgm:spPr/>
      <dgm:t>
        <a:bodyPr/>
        <a:lstStyle/>
        <a:p>
          <a:endParaRPr lang="en-US"/>
        </a:p>
      </dgm:t>
    </dgm:pt>
    <dgm:pt modelId="{8522A7E6-7537-4993-B623-3C23F5586F39}" type="sibTrans" cxnId="{1CE18034-9B2D-497B-BFDA-5F518A63723B}">
      <dgm:prSet/>
      <dgm:spPr/>
      <dgm:t>
        <a:bodyPr/>
        <a:lstStyle/>
        <a:p>
          <a:endParaRPr lang="en-US"/>
        </a:p>
      </dgm:t>
    </dgm:pt>
    <dgm:pt modelId="{D8C3C8B6-8EAC-416C-A55C-54B3ECA0F7BC}" type="pres">
      <dgm:prSet presAssocID="{68EA6FF6-372D-49DA-AD52-6F0EAEEA04D4}" presName="Name0" presStyleCnt="0">
        <dgm:presLayoutVars>
          <dgm:chMax val="1"/>
          <dgm:dir/>
          <dgm:animLvl val="ctr"/>
          <dgm:resizeHandles val="exact"/>
        </dgm:presLayoutVars>
      </dgm:prSet>
      <dgm:spPr/>
    </dgm:pt>
    <dgm:pt modelId="{89563055-E680-4D46-83D8-DFD7D5E3A228}" type="pres">
      <dgm:prSet presAssocID="{0265C5EA-E38B-4494-B0D5-EE8F4C47BF6B}" presName="centerShape" presStyleLbl="node0" presStyleIdx="0" presStyleCnt="1"/>
      <dgm:spPr/>
    </dgm:pt>
    <dgm:pt modelId="{202D4B61-6F95-40C9-A75E-1E38636C39D2}" type="pres">
      <dgm:prSet presAssocID="{CD30BFFB-0FF4-43CF-8BDF-1D496016EE97}" presName="node" presStyleLbl="node1" presStyleIdx="0" presStyleCnt="5">
        <dgm:presLayoutVars>
          <dgm:bulletEnabled val="1"/>
        </dgm:presLayoutVars>
      </dgm:prSet>
      <dgm:spPr/>
    </dgm:pt>
    <dgm:pt modelId="{0093B8E5-CCCE-4708-AE59-984E77F7D700}" type="pres">
      <dgm:prSet presAssocID="{CD30BFFB-0FF4-43CF-8BDF-1D496016EE97}" presName="dummy" presStyleCnt="0"/>
      <dgm:spPr/>
    </dgm:pt>
    <dgm:pt modelId="{5FBB1F87-E746-40E6-8F91-7E98E14AF96A}" type="pres">
      <dgm:prSet presAssocID="{C8B4275E-9323-4C41-8866-11D194DE9ED5}" presName="sibTrans" presStyleLbl="sibTrans2D1" presStyleIdx="0" presStyleCnt="5"/>
      <dgm:spPr/>
    </dgm:pt>
    <dgm:pt modelId="{0522D620-CB24-4060-86CC-FECBB936A7B1}" type="pres">
      <dgm:prSet presAssocID="{6395B088-8E72-46E2-9B87-8173B2E61686}" presName="node" presStyleLbl="node1" presStyleIdx="1" presStyleCnt="5">
        <dgm:presLayoutVars>
          <dgm:bulletEnabled val="1"/>
        </dgm:presLayoutVars>
      </dgm:prSet>
      <dgm:spPr/>
    </dgm:pt>
    <dgm:pt modelId="{9FAF2680-1CB4-430F-8187-4CE9DBBC9DE0}" type="pres">
      <dgm:prSet presAssocID="{6395B088-8E72-46E2-9B87-8173B2E61686}" presName="dummy" presStyleCnt="0"/>
      <dgm:spPr/>
    </dgm:pt>
    <dgm:pt modelId="{ADC2E264-9001-429D-AC84-B5B3FD3D55D3}" type="pres">
      <dgm:prSet presAssocID="{C5D3957B-0337-4BA4-8F91-235DAA6F0907}" presName="sibTrans" presStyleLbl="sibTrans2D1" presStyleIdx="1" presStyleCnt="5"/>
      <dgm:spPr/>
    </dgm:pt>
    <dgm:pt modelId="{B18719E7-4B04-4648-A219-D3FA855DC8F7}" type="pres">
      <dgm:prSet presAssocID="{ACC770B6-F4B3-4689-A11E-B78306A75632}" presName="node" presStyleLbl="node1" presStyleIdx="2" presStyleCnt="5">
        <dgm:presLayoutVars>
          <dgm:bulletEnabled val="1"/>
        </dgm:presLayoutVars>
      </dgm:prSet>
      <dgm:spPr/>
    </dgm:pt>
    <dgm:pt modelId="{4AA9DBD2-4785-45E4-B3E1-D30CE4E98FA6}" type="pres">
      <dgm:prSet presAssocID="{ACC770B6-F4B3-4689-A11E-B78306A75632}" presName="dummy" presStyleCnt="0"/>
      <dgm:spPr/>
    </dgm:pt>
    <dgm:pt modelId="{260CD169-25F2-4D01-A698-057FD5BC598E}" type="pres">
      <dgm:prSet presAssocID="{291ED831-14C7-41AE-911B-9CC343FF7477}" presName="sibTrans" presStyleLbl="sibTrans2D1" presStyleIdx="2" presStyleCnt="5"/>
      <dgm:spPr/>
    </dgm:pt>
    <dgm:pt modelId="{53C6D4BA-3E90-4521-98B4-E77C1DAEE44A}" type="pres">
      <dgm:prSet presAssocID="{66AEC99E-C99E-4389-BA3F-B193DD4C4F0C}" presName="node" presStyleLbl="node1" presStyleIdx="3" presStyleCnt="5">
        <dgm:presLayoutVars>
          <dgm:bulletEnabled val="1"/>
        </dgm:presLayoutVars>
      </dgm:prSet>
      <dgm:spPr/>
    </dgm:pt>
    <dgm:pt modelId="{2CA2513A-3290-4C5B-9DD9-0B060899A6AB}" type="pres">
      <dgm:prSet presAssocID="{66AEC99E-C99E-4389-BA3F-B193DD4C4F0C}" presName="dummy" presStyleCnt="0"/>
      <dgm:spPr/>
    </dgm:pt>
    <dgm:pt modelId="{9E9412B2-6A0A-4B25-816F-E86CF2EBE755}" type="pres">
      <dgm:prSet presAssocID="{A9E5D019-6498-4645-ADC0-4FFA454AC427}" presName="sibTrans" presStyleLbl="sibTrans2D1" presStyleIdx="3" presStyleCnt="5"/>
      <dgm:spPr/>
    </dgm:pt>
    <dgm:pt modelId="{192B3CDB-186D-4DDA-906E-D6F14B194094}" type="pres">
      <dgm:prSet presAssocID="{3F414DCC-AEC2-4885-94B3-9D9809C0EDE2}" presName="node" presStyleLbl="node1" presStyleIdx="4" presStyleCnt="5">
        <dgm:presLayoutVars>
          <dgm:bulletEnabled val="1"/>
        </dgm:presLayoutVars>
      </dgm:prSet>
      <dgm:spPr/>
    </dgm:pt>
    <dgm:pt modelId="{5F054C3A-19DA-4E8E-A06E-4C771A2F992E}" type="pres">
      <dgm:prSet presAssocID="{3F414DCC-AEC2-4885-94B3-9D9809C0EDE2}" presName="dummy" presStyleCnt="0"/>
      <dgm:spPr/>
    </dgm:pt>
    <dgm:pt modelId="{A4360547-FAEA-46D2-8E7F-01887F98675A}" type="pres">
      <dgm:prSet presAssocID="{8522A7E6-7537-4993-B623-3C23F5586F39}" presName="sibTrans" presStyleLbl="sibTrans2D1" presStyleIdx="4" presStyleCnt="5"/>
      <dgm:spPr/>
    </dgm:pt>
  </dgm:ptLst>
  <dgm:cxnLst>
    <dgm:cxn modelId="{283F6003-2113-4578-8F5A-46B0D57DFF7D}" type="presOf" srcId="{C5D3957B-0337-4BA4-8F91-235DAA6F0907}" destId="{ADC2E264-9001-429D-AC84-B5B3FD3D55D3}" srcOrd="0" destOrd="0" presId="urn:microsoft.com/office/officeart/2005/8/layout/radial6"/>
    <dgm:cxn modelId="{3FD6CC04-F3CF-4958-91F5-FE89F3DC4C88}" type="presOf" srcId="{C8B4275E-9323-4C41-8866-11D194DE9ED5}" destId="{5FBB1F87-E746-40E6-8F91-7E98E14AF96A}" srcOrd="0" destOrd="0" presId="urn:microsoft.com/office/officeart/2005/8/layout/radial6"/>
    <dgm:cxn modelId="{877FC113-CF87-4D64-AD85-71001489FDB4}" srcId="{0265C5EA-E38B-4494-B0D5-EE8F4C47BF6B}" destId="{6395B088-8E72-46E2-9B87-8173B2E61686}" srcOrd="1" destOrd="0" parTransId="{13BE7531-EED3-43DF-A5D2-92871E0F3CFA}" sibTransId="{C5D3957B-0337-4BA4-8F91-235DAA6F0907}"/>
    <dgm:cxn modelId="{9AA86F14-6EB7-4331-96C2-8360AA055B34}" type="presOf" srcId="{0265C5EA-E38B-4494-B0D5-EE8F4C47BF6B}" destId="{89563055-E680-4D46-83D8-DFD7D5E3A228}" srcOrd="0" destOrd="0" presId="urn:microsoft.com/office/officeart/2005/8/layout/radial6"/>
    <dgm:cxn modelId="{814DE025-2D3D-49F5-A7C6-6F7012DAB0B6}" type="presOf" srcId="{8522A7E6-7537-4993-B623-3C23F5586F39}" destId="{A4360547-FAEA-46D2-8E7F-01887F98675A}" srcOrd="0" destOrd="0" presId="urn:microsoft.com/office/officeart/2005/8/layout/radial6"/>
    <dgm:cxn modelId="{1CE18034-9B2D-497B-BFDA-5F518A63723B}" srcId="{0265C5EA-E38B-4494-B0D5-EE8F4C47BF6B}" destId="{3F414DCC-AEC2-4885-94B3-9D9809C0EDE2}" srcOrd="4" destOrd="0" parTransId="{A27C16A1-8FB9-4133-ACE7-114D95014603}" sibTransId="{8522A7E6-7537-4993-B623-3C23F5586F39}"/>
    <dgm:cxn modelId="{1CD3CE40-89CC-4258-B99D-C3B5B7D9E8E5}" srcId="{0265C5EA-E38B-4494-B0D5-EE8F4C47BF6B}" destId="{CD30BFFB-0FF4-43CF-8BDF-1D496016EE97}" srcOrd="0" destOrd="0" parTransId="{31F264B3-790A-4002-8BD8-E217BDBE77F7}" sibTransId="{C8B4275E-9323-4C41-8866-11D194DE9ED5}"/>
    <dgm:cxn modelId="{B54A4946-45E6-48A3-B47B-3BF23949C971}" type="presOf" srcId="{291ED831-14C7-41AE-911B-9CC343FF7477}" destId="{260CD169-25F2-4D01-A698-057FD5BC598E}" srcOrd="0" destOrd="0" presId="urn:microsoft.com/office/officeart/2005/8/layout/radial6"/>
    <dgm:cxn modelId="{57F6DB49-9BFD-4DA3-8104-A550B536590C}" srcId="{68EA6FF6-372D-49DA-AD52-6F0EAEEA04D4}" destId="{0265C5EA-E38B-4494-B0D5-EE8F4C47BF6B}" srcOrd="0" destOrd="0" parTransId="{3B7610EA-5D90-45DA-A240-457DEBD2BFCA}" sibTransId="{D4C0A910-B6F0-4627-A245-9069D7DD0358}"/>
    <dgm:cxn modelId="{264CDF6E-7AFF-43A4-BE0D-D159FF92C2C5}" type="presOf" srcId="{66AEC99E-C99E-4389-BA3F-B193DD4C4F0C}" destId="{53C6D4BA-3E90-4521-98B4-E77C1DAEE44A}" srcOrd="0" destOrd="0" presId="urn:microsoft.com/office/officeart/2005/8/layout/radial6"/>
    <dgm:cxn modelId="{15ADC577-6694-4335-B5C6-71A45498AA1F}" type="presOf" srcId="{ACC770B6-F4B3-4689-A11E-B78306A75632}" destId="{B18719E7-4B04-4648-A219-D3FA855DC8F7}" srcOrd="0" destOrd="0" presId="urn:microsoft.com/office/officeart/2005/8/layout/radial6"/>
    <dgm:cxn modelId="{6F224281-CA31-45AC-A8FC-40AAD3FF9453}" type="presOf" srcId="{CD30BFFB-0FF4-43CF-8BDF-1D496016EE97}" destId="{202D4B61-6F95-40C9-A75E-1E38636C39D2}" srcOrd="0" destOrd="0" presId="urn:microsoft.com/office/officeart/2005/8/layout/radial6"/>
    <dgm:cxn modelId="{CE3D4A85-E935-4FB6-B389-43C7FBBBCA46}" type="presOf" srcId="{3F414DCC-AEC2-4885-94B3-9D9809C0EDE2}" destId="{192B3CDB-186D-4DDA-906E-D6F14B194094}" srcOrd="0" destOrd="0" presId="urn:microsoft.com/office/officeart/2005/8/layout/radial6"/>
    <dgm:cxn modelId="{30442492-90F0-4934-9C29-504E1E45C4CA}" type="presOf" srcId="{6395B088-8E72-46E2-9B87-8173B2E61686}" destId="{0522D620-CB24-4060-86CC-FECBB936A7B1}" srcOrd="0" destOrd="0" presId="urn:microsoft.com/office/officeart/2005/8/layout/radial6"/>
    <dgm:cxn modelId="{E76E11BC-6E6D-44FB-AAA2-49A5214686F9}" srcId="{0265C5EA-E38B-4494-B0D5-EE8F4C47BF6B}" destId="{66AEC99E-C99E-4389-BA3F-B193DD4C4F0C}" srcOrd="3" destOrd="0" parTransId="{B55AE28E-8B7D-4068-A91E-5C9F3FFEA1CD}" sibTransId="{A9E5D019-6498-4645-ADC0-4FFA454AC427}"/>
    <dgm:cxn modelId="{9D6C90C7-EC62-4C3A-B742-46DFC6235E61}" type="presOf" srcId="{A9E5D019-6498-4645-ADC0-4FFA454AC427}" destId="{9E9412B2-6A0A-4B25-816F-E86CF2EBE755}" srcOrd="0" destOrd="0" presId="urn:microsoft.com/office/officeart/2005/8/layout/radial6"/>
    <dgm:cxn modelId="{F09248FB-0F15-4D02-95EF-628650C5C11A}" type="presOf" srcId="{68EA6FF6-372D-49DA-AD52-6F0EAEEA04D4}" destId="{D8C3C8B6-8EAC-416C-A55C-54B3ECA0F7BC}" srcOrd="0" destOrd="0" presId="urn:microsoft.com/office/officeart/2005/8/layout/radial6"/>
    <dgm:cxn modelId="{9C52DAFF-EF3D-41C1-AECC-5823855B8097}" srcId="{0265C5EA-E38B-4494-B0D5-EE8F4C47BF6B}" destId="{ACC770B6-F4B3-4689-A11E-B78306A75632}" srcOrd="2" destOrd="0" parTransId="{336285FA-67BE-438D-A9DD-321C4D45F6A8}" sibTransId="{291ED831-14C7-41AE-911B-9CC343FF7477}"/>
    <dgm:cxn modelId="{94876A47-5015-480C-8C85-9A91084B0BAC}" type="presParOf" srcId="{D8C3C8B6-8EAC-416C-A55C-54B3ECA0F7BC}" destId="{89563055-E680-4D46-83D8-DFD7D5E3A228}" srcOrd="0" destOrd="0" presId="urn:microsoft.com/office/officeart/2005/8/layout/radial6"/>
    <dgm:cxn modelId="{D4F3D916-D89B-4F1E-A626-A67D90FE0FB7}" type="presParOf" srcId="{D8C3C8B6-8EAC-416C-A55C-54B3ECA0F7BC}" destId="{202D4B61-6F95-40C9-A75E-1E38636C39D2}" srcOrd="1" destOrd="0" presId="urn:microsoft.com/office/officeart/2005/8/layout/radial6"/>
    <dgm:cxn modelId="{4A842BF6-C70D-4898-B406-A98D12794B2C}" type="presParOf" srcId="{D8C3C8B6-8EAC-416C-A55C-54B3ECA0F7BC}" destId="{0093B8E5-CCCE-4708-AE59-984E77F7D700}" srcOrd="2" destOrd="0" presId="urn:microsoft.com/office/officeart/2005/8/layout/radial6"/>
    <dgm:cxn modelId="{7316F3CE-EA30-43BE-8453-8933B872689C}" type="presParOf" srcId="{D8C3C8B6-8EAC-416C-A55C-54B3ECA0F7BC}" destId="{5FBB1F87-E746-40E6-8F91-7E98E14AF96A}" srcOrd="3" destOrd="0" presId="urn:microsoft.com/office/officeart/2005/8/layout/radial6"/>
    <dgm:cxn modelId="{A9372ED3-4D88-464D-A40E-D8E13FFD5AE5}" type="presParOf" srcId="{D8C3C8B6-8EAC-416C-A55C-54B3ECA0F7BC}" destId="{0522D620-CB24-4060-86CC-FECBB936A7B1}" srcOrd="4" destOrd="0" presId="urn:microsoft.com/office/officeart/2005/8/layout/radial6"/>
    <dgm:cxn modelId="{040AD1D4-D6C1-4A9D-A9FE-AB55E434662F}" type="presParOf" srcId="{D8C3C8B6-8EAC-416C-A55C-54B3ECA0F7BC}" destId="{9FAF2680-1CB4-430F-8187-4CE9DBBC9DE0}" srcOrd="5" destOrd="0" presId="urn:microsoft.com/office/officeart/2005/8/layout/radial6"/>
    <dgm:cxn modelId="{1A02ADAD-555E-4691-9035-DBB69B16C516}" type="presParOf" srcId="{D8C3C8B6-8EAC-416C-A55C-54B3ECA0F7BC}" destId="{ADC2E264-9001-429D-AC84-B5B3FD3D55D3}" srcOrd="6" destOrd="0" presId="urn:microsoft.com/office/officeart/2005/8/layout/radial6"/>
    <dgm:cxn modelId="{9734FFE2-8579-405C-BD61-19867670C01D}" type="presParOf" srcId="{D8C3C8B6-8EAC-416C-A55C-54B3ECA0F7BC}" destId="{B18719E7-4B04-4648-A219-D3FA855DC8F7}" srcOrd="7" destOrd="0" presId="urn:microsoft.com/office/officeart/2005/8/layout/radial6"/>
    <dgm:cxn modelId="{4F36A8B9-926F-47F2-9447-3FEB4EE41726}" type="presParOf" srcId="{D8C3C8B6-8EAC-416C-A55C-54B3ECA0F7BC}" destId="{4AA9DBD2-4785-45E4-B3E1-D30CE4E98FA6}" srcOrd="8" destOrd="0" presId="urn:microsoft.com/office/officeart/2005/8/layout/radial6"/>
    <dgm:cxn modelId="{6771BBCF-8387-4778-989B-3DB3002F2519}" type="presParOf" srcId="{D8C3C8B6-8EAC-416C-A55C-54B3ECA0F7BC}" destId="{260CD169-25F2-4D01-A698-057FD5BC598E}" srcOrd="9" destOrd="0" presId="urn:microsoft.com/office/officeart/2005/8/layout/radial6"/>
    <dgm:cxn modelId="{5BF0F717-897A-4AB2-B0BE-D59BC24968BC}" type="presParOf" srcId="{D8C3C8B6-8EAC-416C-A55C-54B3ECA0F7BC}" destId="{53C6D4BA-3E90-4521-98B4-E77C1DAEE44A}" srcOrd="10" destOrd="0" presId="urn:microsoft.com/office/officeart/2005/8/layout/radial6"/>
    <dgm:cxn modelId="{BD00581A-24C4-4050-B9B4-1239F5BBCA26}" type="presParOf" srcId="{D8C3C8B6-8EAC-416C-A55C-54B3ECA0F7BC}" destId="{2CA2513A-3290-4C5B-9DD9-0B060899A6AB}" srcOrd="11" destOrd="0" presId="urn:microsoft.com/office/officeart/2005/8/layout/radial6"/>
    <dgm:cxn modelId="{F6A70B35-5BCB-4972-AB41-9BF931AD79F4}" type="presParOf" srcId="{D8C3C8B6-8EAC-416C-A55C-54B3ECA0F7BC}" destId="{9E9412B2-6A0A-4B25-816F-E86CF2EBE755}" srcOrd="12" destOrd="0" presId="urn:microsoft.com/office/officeart/2005/8/layout/radial6"/>
    <dgm:cxn modelId="{A45B1D84-3AA7-4FE7-9C94-30A70790CC45}" type="presParOf" srcId="{D8C3C8B6-8EAC-416C-A55C-54B3ECA0F7BC}" destId="{192B3CDB-186D-4DDA-906E-D6F14B194094}" srcOrd="13" destOrd="0" presId="urn:microsoft.com/office/officeart/2005/8/layout/radial6"/>
    <dgm:cxn modelId="{B43B8976-0E4D-475D-9E53-3BE763CAC9E9}" type="presParOf" srcId="{D8C3C8B6-8EAC-416C-A55C-54B3ECA0F7BC}" destId="{5F054C3A-19DA-4E8E-A06E-4C771A2F992E}" srcOrd="14" destOrd="0" presId="urn:microsoft.com/office/officeart/2005/8/layout/radial6"/>
    <dgm:cxn modelId="{C6F8C8EE-CD24-4D77-BAC1-5C1166114C67}" type="presParOf" srcId="{D8C3C8B6-8EAC-416C-A55C-54B3ECA0F7BC}" destId="{A4360547-FAEA-46D2-8E7F-01887F98675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E94DF-9BB4-405A-B9B1-FEC5DC5367C2}">
      <dsp:nvSpPr>
        <dsp:cNvPr id="0" name=""/>
        <dsp:cNvSpPr/>
      </dsp:nvSpPr>
      <dsp:spPr>
        <a:xfrm>
          <a:off x="3793066" y="2438400"/>
          <a:ext cx="2980266" cy="2980266"/>
        </a:xfrm>
        <a:prstGeom prst="gear9">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Employers</a:t>
          </a:r>
        </a:p>
      </dsp:txBody>
      <dsp:txXfrm>
        <a:off x="4392232" y="3136513"/>
        <a:ext cx="1781934" cy="1531918"/>
      </dsp:txXfrm>
    </dsp:sp>
    <dsp:sp modelId="{F6630241-E1CE-4E76-BB53-9C84C150EB42}">
      <dsp:nvSpPr>
        <dsp:cNvPr id="0" name=""/>
        <dsp:cNvSpPr/>
      </dsp:nvSpPr>
      <dsp:spPr>
        <a:xfrm>
          <a:off x="2059093" y="1733973"/>
          <a:ext cx="2167466" cy="2167466"/>
        </a:xfrm>
        <a:prstGeom prst="gear6">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Facilitators</a:t>
          </a:r>
        </a:p>
      </dsp:txBody>
      <dsp:txXfrm>
        <a:off x="2604759" y="2282937"/>
        <a:ext cx="1076134" cy="1069538"/>
      </dsp:txXfrm>
    </dsp:sp>
    <dsp:sp modelId="{32A57525-ABF9-4BD1-A71D-985A43F3B2D1}">
      <dsp:nvSpPr>
        <dsp:cNvPr id="0" name=""/>
        <dsp:cNvSpPr/>
      </dsp:nvSpPr>
      <dsp:spPr>
        <a:xfrm rot="20700000">
          <a:off x="3273095" y="238642"/>
          <a:ext cx="2123675" cy="2123675"/>
        </a:xfrm>
        <a:prstGeom prst="gear6">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Pipelines</a:t>
          </a:r>
        </a:p>
      </dsp:txBody>
      <dsp:txXfrm rot="-20700000">
        <a:off x="3738879" y="704426"/>
        <a:ext cx="1192106" cy="1192106"/>
      </dsp:txXfrm>
    </dsp:sp>
    <dsp:sp modelId="{06D77AA3-A73B-4218-A4A9-C6AFC5E4873D}">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78532E-6ACA-47A4-B866-1C227E13AB40}">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C2BAB-D7C0-406D-8415-F717E873EC64}">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60547-FAEA-46D2-8E7F-01887F98675A}">
      <dsp:nvSpPr>
        <dsp:cNvPr id="0" name=""/>
        <dsp:cNvSpPr/>
      </dsp:nvSpPr>
      <dsp:spPr>
        <a:xfrm>
          <a:off x="3777441" y="618426"/>
          <a:ext cx="4119591" cy="4119591"/>
        </a:xfrm>
        <a:prstGeom prst="blockArc">
          <a:avLst>
            <a:gd name="adj1" fmla="val 11880000"/>
            <a:gd name="adj2" fmla="val 1620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9412B2-6A0A-4B25-816F-E86CF2EBE755}">
      <dsp:nvSpPr>
        <dsp:cNvPr id="0" name=""/>
        <dsp:cNvSpPr/>
      </dsp:nvSpPr>
      <dsp:spPr>
        <a:xfrm>
          <a:off x="3777441" y="618426"/>
          <a:ext cx="4119591" cy="4119591"/>
        </a:xfrm>
        <a:prstGeom prst="blockArc">
          <a:avLst>
            <a:gd name="adj1" fmla="val 7560000"/>
            <a:gd name="adj2" fmla="val 1188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0CD169-25F2-4D01-A698-057FD5BC598E}">
      <dsp:nvSpPr>
        <dsp:cNvPr id="0" name=""/>
        <dsp:cNvSpPr/>
      </dsp:nvSpPr>
      <dsp:spPr>
        <a:xfrm>
          <a:off x="3777441" y="618426"/>
          <a:ext cx="4119591" cy="4119591"/>
        </a:xfrm>
        <a:prstGeom prst="blockArc">
          <a:avLst>
            <a:gd name="adj1" fmla="val 3240000"/>
            <a:gd name="adj2" fmla="val 756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C2E264-9001-429D-AC84-B5B3FD3D55D3}">
      <dsp:nvSpPr>
        <dsp:cNvPr id="0" name=""/>
        <dsp:cNvSpPr/>
      </dsp:nvSpPr>
      <dsp:spPr>
        <a:xfrm>
          <a:off x="3777441" y="618426"/>
          <a:ext cx="4119591" cy="4119591"/>
        </a:xfrm>
        <a:prstGeom prst="blockArc">
          <a:avLst>
            <a:gd name="adj1" fmla="val 20520000"/>
            <a:gd name="adj2" fmla="val 324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BB1F87-E746-40E6-8F91-7E98E14AF96A}">
      <dsp:nvSpPr>
        <dsp:cNvPr id="0" name=""/>
        <dsp:cNvSpPr/>
      </dsp:nvSpPr>
      <dsp:spPr>
        <a:xfrm>
          <a:off x="3777441" y="618426"/>
          <a:ext cx="4119591" cy="4119591"/>
        </a:xfrm>
        <a:prstGeom prst="blockArc">
          <a:avLst>
            <a:gd name="adj1" fmla="val 16200000"/>
            <a:gd name="adj2" fmla="val 20520000"/>
            <a:gd name="adj3" fmla="val 463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563055-E680-4D46-83D8-DFD7D5E3A228}">
      <dsp:nvSpPr>
        <dsp:cNvPr id="0" name=""/>
        <dsp:cNvSpPr/>
      </dsp:nvSpPr>
      <dsp:spPr>
        <a:xfrm>
          <a:off x="4889541" y="1730526"/>
          <a:ext cx="1895392" cy="1895392"/>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Employer</a:t>
          </a:r>
        </a:p>
      </dsp:txBody>
      <dsp:txXfrm>
        <a:off x="5167115" y="2008100"/>
        <a:ext cx="1340244" cy="1340244"/>
      </dsp:txXfrm>
    </dsp:sp>
    <dsp:sp modelId="{202D4B61-6F95-40C9-A75E-1E38636C39D2}">
      <dsp:nvSpPr>
        <dsp:cNvPr id="0" name=""/>
        <dsp:cNvSpPr/>
      </dsp:nvSpPr>
      <dsp:spPr>
        <a:xfrm>
          <a:off x="5173850" y="2803"/>
          <a:ext cx="1326774" cy="13267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Training</a:t>
          </a:r>
        </a:p>
      </dsp:txBody>
      <dsp:txXfrm>
        <a:off x="5368152" y="197105"/>
        <a:ext cx="938170" cy="938170"/>
      </dsp:txXfrm>
    </dsp:sp>
    <dsp:sp modelId="{0522D620-CB24-4060-86CC-FECBB936A7B1}">
      <dsp:nvSpPr>
        <dsp:cNvPr id="0" name=""/>
        <dsp:cNvSpPr/>
      </dsp:nvSpPr>
      <dsp:spPr>
        <a:xfrm>
          <a:off x="7087406" y="1393083"/>
          <a:ext cx="1326774" cy="13267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Support</a:t>
          </a:r>
        </a:p>
      </dsp:txBody>
      <dsp:txXfrm>
        <a:off x="7281708" y="1587385"/>
        <a:ext cx="938170" cy="938170"/>
      </dsp:txXfrm>
    </dsp:sp>
    <dsp:sp modelId="{B18719E7-4B04-4648-A219-D3FA855DC8F7}">
      <dsp:nvSpPr>
        <dsp:cNvPr id="0" name=""/>
        <dsp:cNvSpPr/>
      </dsp:nvSpPr>
      <dsp:spPr>
        <a:xfrm>
          <a:off x="6356493" y="3642603"/>
          <a:ext cx="1326774" cy="13267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Improved</a:t>
          </a:r>
        </a:p>
        <a:p>
          <a:pPr marL="0" lvl="0" indent="0" algn="ctr" defTabSz="711200">
            <a:lnSpc>
              <a:spcPct val="90000"/>
            </a:lnSpc>
            <a:spcBef>
              <a:spcPct val="0"/>
            </a:spcBef>
            <a:spcAft>
              <a:spcPct val="35000"/>
            </a:spcAft>
            <a:buNone/>
          </a:pPr>
          <a:r>
            <a:rPr lang="en-US" sz="1600" kern="1200" dirty="0"/>
            <a:t>Tools</a:t>
          </a:r>
        </a:p>
      </dsp:txBody>
      <dsp:txXfrm>
        <a:off x="6550795" y="3836905"/>
        <a:ext cx="938170" cy="938170"/>
      </dsp:txXfrm>
    </dsp:sp>
    <dsp:sp modelId="{53C6D4BA-3E90-4521-98B4-E77C1DAEE44A}">
      <dsp:nvSpPr>
        <dsp:cNvPr id="0" name=""/>
        <dsp:cNvSpPr/>
      </dsp:nvSpPr>
      <dsp:spPr>
        <a:xfrm>
          <a:off x="3991207" y="3642603"/>
          <a:ext cx="1326774" cy="13267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Coaching</a:t>
          </a:r>
        </a:p>
      </dsp:txBody>
      <dsp:txXfrm>
        <a:off x="4185509" y="3836905"/>
        <a:ext cx="938170" cy="938170"/>
      </dsp:txXfrm>
    </dsp:sp>
    <dsp:sp modelId="{192B3CDB-186D-4DDA-906E-D6F14B194094}">
      <dsp:nvSpPr>
        <dsp:cNvPr id="0" name=""/>
        <dsp:cNvSpPr/>
      </dsp:nvSpPr>
      <dsp:spPr>
        <a:xfrm>
          <a:off x="3260294" y="1393083"/>
          <a:ext cx="1326774" cy="13267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Keep Score</a:t>
          </a:r>
        </a:p>
      </dsp:txBody>
      <dsp:txXfrm>
        <a:off x="3454596" y="1587385"/>
        <a:ext cx="938170" cy="93817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5"/>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5"/>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0" cy="466434"/>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8"/>
            <a:ext cx="3037840" cy="466434"/>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2: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93" name="Google Shape;493;p52: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26" name="Google Shape;126;p10: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2635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0" name="Google Shape;90;p8: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915415d12_1_0:notes"/>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91 SIB Suppliers $1.8B</a:t>
            </a:r>
            <a:endParaRPr dirty="0"/>
          </a:p>
        </p:txBody>
      </p:sp>
      <p:sp>
        <p:nvSpPr>
          <p:cNvPr id="94" name="Google Shape;94;g13915415d12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95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915415d12_1_0:notes"/>
          <p:cNvSpPr txBox="1">
            <a:spLocks noGrp="1"/>
          </p:cNvSpPr>
          <p:nvPr>
            <p:ph type="body" idx="1"/>
          </p:nvPr>
        </p:nvSpPr>
        <p:spPr>
          <a:xfrm>
            <a:off x="701675" y="4473575"/>
            <a:ext cx="5607000" cy="36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g13915415d12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36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7: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14" name="Google Shape;414;p47: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0: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78" name="Google Shape;478;p50: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1: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US" dirty="0" err="1"/>
              <a:t>Rie</a:t>
            </a:r>
            <a:r>
              <a:rPr lang="en-US" dirty="0"/>
              <a:t> </a:t>
            </a:r>
            <a:endParaRPr dirty="0"/>
          </a:p>
        </p:txBody>
      </p:sp>
      <p:sp>
        <p:nvSpPr>
          <p:cNvPr id="485" name="Google Shape;485;p51: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7" name="Google Shape;97;p7: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224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2: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493" name="Google Shape;493;p52: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96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summer of 1939, just weeks before Germany invaded Poland, then Brigadier General George Patton took command of a US tank unit with 325 tanks that needed a specific nut/bolt combination to keep them working. Patton tried to order the parts through the standard channels without success.  In the end, he ordered them from Sears Roebuck and paid for them out of his own pocket.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4362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8: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62" name="Google Shape;562;p58: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4A9E65A-7B48-1789-FADA-E1D982E704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836E939-20ED-8FF0-2A06-75EA2D34A9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2E0211E3-7BD8-FC8F-377E-2DB4D353D5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5E5A21E0-72E6-41B4-903A-404F0A3EC149}"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4B20256-8CB8-F361-3768-8D840C219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F5987FF8-45DB-B654-444D-03DE8AF71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DE4B274B-0F3D-9139-C12B-B4C1EB768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6570350E-2F7C-4F5E-844E-0DBF12BAB74E}" type="slidenum">
              <a:rPr lang="en-US" altLang="en-US">
                <a:solidFill>
                  <a:srgbClr val="000000"/>
                </a:solidFill>
                <a:latin typeface="Calibri" panose="020F0502020204030204" pitchFamily="34" charset="0"/>
              </a:rPr>
              <a:pPr/>
              <a:t>39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8A30742-EF1E-14A8-7499-4817561F8E23}"/>
              </a:ext>
            </a:extLst>
          </p:cNvPr>
          <p:cNvSpPr>
            <a:spLocks noGrp="1" noRot="1" noChangeAspect="1" noTextEdit="1"/>
          </p:cNvSpPr>
          <p:nvPr>
            <p:ph type="sldImg"/>
          </p:nvPr>
        </p:nvSpPr>
        <p:spPr bwMode="auto">
          <a:xfrm>
            <a:off x="811213" y="698500"/>
            <a:ext cx="2997200" cy="1687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50A6ECF-2E56-C9CA-7D03-8BB42DE77F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78A92632-DD2D-9099-D794-CDAE1F09B8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F51F8101-22B5-4C29-86C2-119FCF41B9AE}"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B1806AF-0159-4FA2-3F40-C3116A35D5B4}"/>
              </a:ext>
            </a:extLst>
          </p:cNvPr>
          <p:cNvSpPr>
            <a:spLocks noGrp="1" noRot="1" noChangeAspect="1" noTextEdit="1"/>
          </p:cNvSpPr>
          <p:nvPr>
            <p:ph type="sldImg"/>
          </p:nvPr>
        </p:nvSpPr>
        <p:spPr bwMode="auto">
          <a:xfrm>
            <a:off x="811213" y="698500"/>
            <a:ext cx="2997200" cy="1687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846D6C0-9D07-8A5F-DBDE-788544AE43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B78FD78E-DE27-C64E-80BA-6624C1BB21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FE9BF906-C6ED-430A-92A4-EF46AC6468AC}" type="slidenum">
              <a:rPr lang="en-US" altLang="en-US">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D1A7AFF-8983-3A1F-A5E2-FD6C16C7B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5CC57C8-4802-4144-D754-71540A63A2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7F9FF4C2-911A-2F1F-E358-B46D4D145D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0760FB4A-C245-4006-9D59-542C32EB1C64}" type="slidenum">
              <a:rPr lang="en-US" altLang="en-US">
                <a:solidFill>
                  <a:srgbClr val="000000"/>
                </a:solidFill>
                <a:latin typeface="Calibri" panose="020F0502020204030204" pitchFamily="34" charset="0"/>
              </a:rPr>
              <a:pPr/>
              <a:t>42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AE704FD-104F-00FC-3D40-D2F991E9F120}"/>
              </a:ext>
            </a:extLst>
          </p:cNvPr>
          <p:cNvSpPr>
            <a:spLocks noGrp="1" noRot="1" noChangeAspect="1" noTextEdit="1"/>
          </p:cNvSpPr>
          <p:nvPr>
            <p:ph type="sldImg"/>
          </p:nvPr>
        </p:nvSpPr>
        <p:spPr bwMode="auto">
          <a:xfrm>
            <a:off x="1130300" y="1171575"/>
            <a:ext cx="2401888" cy="1350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a:extLst>
              <a:ext uri="{FF2B5EF4-FFF2-40B4-BE49-F238E27FC236}">
                <a16:creationId xmlns:a16="http://schemas.microsoft.com/office/drawing/2014/main" id="{DC39A6B8-7B5B-ACE9-4CFC-E402950063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D34C2407-7E7F-4797-A23C-8DE49BA3A505}" type="slidenum">
              <a:rPr lang="bg-BG" altLang="en-US">
                <a:solidFill>
                  <a:srgbClr val="000000"/>
                </a:solidFill>
                <a:latin typeface="Calibri" panose="020F0502020204030204" pitchFamily="34" charset="0"/>
              </a:rPr>
              <a:pPr/>
              <a:t>44</a:t>
            </a:fld>
            <a:endParaRPr lang="bg-BG" altLang="en-US">
              <a:solidFill>
                <a:srgbClr val="000000"/>
              </a:solidFill>
              <a:latin typeface="Calibri" panose="020F0502020204030204" pitchFamily="34" charset="0"/>
            </a:endParaRPr>
          </a:p>
        </p:txBody>
      </p:sp>
      <p:sp>
        <p:nvSpPr>
          <p:cNvPr id="22532" name="Notes Placeholder 4">
            <a:extLst>
              <a:ext uri="{FF2B5EF4-FFF2-40B4-BE49-F238E27FC236}">
                <a16:creationId xmlns:a16="http://schemas.microsoft.com/office/drawing/2014/main" id="{E0EFA701-B418-02F3-E254-FF712DD53EC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D8DF2A7-C1F3-8882-3669-2CE3559E555D}"/>
              </a:ext>
            </a:extLst>
          </p:cNvPr>
          <p:cNvSpPr>
            <a:spLocks noGrp="1" noRot="1" noChangeAspect="1" noTextEdit="1"/>
          </p:cNvSpPr>
          <p:nvPr>
            <p:ph type="sldImg"/>
          </p:nvPr>
        </p:nvSpPr>
        <p:spPr bwMode="auto">
          <a:xfrm>
            <a:off x="811213" y="698500"/>
            <a:ext cx="2997200" cy="1687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lide Number Placeholder 3">
            <a:extLst>
              <a:ext uri="{FF2B5EF4-FFF2-40B4-BE49-F238E27FC236}">
                <a16:creationId xmlns:a16="http://schemas.microsoft.com/office/drawing/2014/main" id="{EC30DD4F-FD6B-5DF6-4849-F3B435759F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DF2A3E07-FBB9-415A-AD10-78A3D9E546A7}" type="slidenum">
              <a:rPr lang="en-US" altLang="en-US">
                <a:solidFill>
                  <a:srgbClr val="000000"/>
                </a:solidFill>
                <a:latin typeface="Calibri" panose="020F0502020204030204" pitchFamily="34" charset="0"/>
              </a:rPr>
              <a:pPr/>
              <a:t>45</a:t>
            </a:fld>
            <a:endParaRPr lang="en-US" altLang="en-US">
              <a:solidFill>
                <a:srgbClr val="000000"/>
              </a:solidFill>
              <a:latin typeface="Calibri" panose="020F0502020204030204" pitchFamily="34" charset="0"/>
            </a:endParaRPr>
          </a:p>
        </p:txBody>
      </p:sp>
      <p:sp>
        <p:nvSpPr>
          <p:cNvPr id="24580" name="Notes Placeholder 4">
            <a:extLst>
              <a:ext uri="{FF2B5EF4-FFF2-40B4-BE49-F238E27FC236}">
                <a16:creationId xmlns:a16="http://schemas.microsoft.com/office/drawing/2014/main" id="{5B8C1603-47A5-73A8-E9DF-CCACE7BDA05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42BF3DA-C46B-42B7-5E05-EDA821CA0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5FE19CB-4D74-CFF4-0CE0-DA92B116AB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515153A3-5665-CF21-28E7-C625670BEF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E8F49261-B454-4065-AECC-721840B6A0EF}" type="slidenum">
              <a:rPr lang="en-US" altLang="en-US">
                <a:solidFill>
                  <a:srgbClr val="000000"/>
                </a:solidFill>
                <a:latin typeface="Calibri" panose="020F0502020204030204" pitchFamily="34" charset="0"/>
              </a:rPr>
              <a:pPr/>
              <a:t>46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A5731FB-0EDC-C1CA-5322-6FF36C4FC2B3}"/>
              </a:ext>
            </a:extLst>
          </p:cNvPr>
          <p:cNvSpPr>
            <a:spLocks noGrp="1" noRot="1" noChangeAspect="1" noTextEdit="1"/>
          </p:cNvSpPr>
          <p:nvPr>
            <p:ph type="sldImg"/>
          </p:nvPr>
        </p:nvSpPr>
        <p:spPr bwMode="auto">
          <a:xfrm>
            <a:off x="811213" y="698500"/>
            <a:ext cx="2997200" cy="1687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4B7E9B5-DD60-8288-CE83-329C2DE91C48}"/>
              </a:ext>
            </a:extLst>
          </p:cNvPr>
          <p:cNvSpPr>
            <a:spLocks noGrp="1"/>
          </p:cNvSpPr>
          <p:nvPr>
            <p:ph type="body" idx="1"/>
          </p:nvPr>
        </p:nvSpPr>
        <p:spPr bwMode="auto">
          <a:xfrm>
            <a:off x="701675" y="2673350"/>
            <a:ext cx="561975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US" altLang="en-US" sz="1100"/>
          </a:p>
        </p:txBody>
      </p:sp>
      <p:sp>
        <p:nvSpPr>
          <p:cNvPr id="29700" name="Slide Number Placeholder 3">
            <a:extLst>
              <a:ext uri="{FF2B5EF4-FFF2-40B4-BE49-F238E27FC236}">
                <a16:creationId xmlns:a16="http://schemas.microsoft.com/office/drawing/2014/main" id="{CFF441A1-95B6-64CB-6D74-F662376BB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3B05DB77-B17A-490A-8FB0-8C088132BDEB}" type="slidenum">
              <a:rPr lang="en-US" altLang="en-US">
                <a:latin typeface="Calibri" panose="020F0502020204030204" pitchFamily="34" charset="0"/>
              </a:rPr>
              <a:pPr/>
              <a:t>48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years of rationing, American’s were ready to spend</a:t>
            </a:r>
          </a:p>
          <a:p>
            <a:r>
              <a:rPr lang="en-US" dirty="0"/>
              <a:t>Massive conversion from Military to Consumer manufacturing as the focus</a:t>
            </a:r>
          </a:p>
          <a:p>
            <a:r>
              <a:rPr lang="en-US" dirty="0"/>
              <a:t>Cold war kept focus on Defense Industrial Base</a:t>
            </a:r>
          </a:p>
          <a:p>
            <a:r>
              <a:rPr lang="en-US" dirty="0"/>
              <a:t>This stayed constant through mid-90’s</a:t>
            </a:r>
          </a:p>
          <a:p>
            <a:r>
              <a:rPr lang="en-US" dirty="0"/>
              <a:t> The Cold War “Peace Dividend” shifted focus – enter High Tech</a:t>
            </a:r>
          </a:p>
          <a:p>
            <a:r>
              <a:rPr lang="en-US" dirty="0"/>
              <a:t>2000’s focus on Defense Industrial Base to support war efforts in Iraq and Afghanistan</a:t>
            </a:r>
          </a:p>
          <a:p>
            <a:r>
              <a:rPr lang="en-US" dirty="0"/>
              <a:t>Began to see fewer and few numbers of Manufactures overall, and fewer in Defense Industrial Base</a:t>
            </a:r>
          </a:p>
          <a:p>
            <a:r>
              <a:rPr lang="en-US" dirty="0"/>
              <a:t>Today, roughly 720,000 manufacturers in US</a:t>
            </a:r>
          </a:p>
          <a:p>
            <a:pPr lvl="1"/>
            <a:r>
              <a:rPr lang="en-US" dirty="0"/>
              <a:t>In 1985, about 30% of manufacturing capacity was connected to the Defense Industrial Base, today that capacity is barely 10%</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950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8511898-603C-2255-83AA-A2472E0BFE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B3304953-2D59-7286-F476-09ED3EA71E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B1B6F2CA-5AB1-EFEA-98D8-7D8A5AB6A7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FC9631CA-B753-4449-B9C2-ACCD112064DF}" type="slidenum">
              <a:rPr lang="en-US" altLang="en-US">
                <a:solidFill>
                  <a:srgbClr val="000000"/>
                </a:solidFill>
                <a:latin typeface="Calibri" panose="020F0502020204030204" pitchFamily="34" charset="0"/>
              </a:rPr>
              <a:pPr/>
              <a:t>49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B8CEB25-09C5-2214-962C-3BFF6E2441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C13D75FF-C171-3EF1-192C-5D7A21F152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11482C5D-4243-4B47-768E-1DE0889A24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2FC57E9C-3ECE-446E-92CD-6E55F7B96C39}" type="slidenum">
              <a:rPr lang="en-US" altLang="en-US">
                <a:solidFill>
                  <a:srgbClr val="000000"/>
                </a:solidFill>
                <a:latin typeface="Calibri" panose="020F0502020204030204" pitchFamily="34" charset="0"/>
              </a:rPr>
              <a:pPr/>
              <a:t>50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2F9BC3B-7E49-39F6-5A00-13FF296722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A050BC8-174A-FC67-A53B-718CA02996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949EFCE1-578E-F4BD-28B6-60A29B9230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F1180B94-06AD-40DA-8F53-7CA69AB17F08}" type="slidenum">
              <a:rPr lang="en-US" altLang="en-US">
                <a:solidFill>
                  <a:srgbClr val="000000"/>
                </a:solidFill>
                <a:latin typeface="Calibri" panose="020F0502020204030204" pitchFamily="34" charset="0"/>
              </a:rPr>
              <a:pPr/>
              <a:t>51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E228D51-C639-76F5-43D0-4BC394D1B6F9}"/>
              </a:ext>
            </a:extLst>
          </p:cNvPr>
          <p:cNvSpPr>
            <a:spLocks noGrp="1" noRot="1" noChangeAspect="1" noTextEdit="1"/>
          </p:cNvSpPr>
          <p:nvPr>
            <p:ph type="sldImg"/>
          </p:nvPr>
        </p:nvSpPr>
        <p:spPr bwMode="auto">
          <a:xfrm>
            <a:off x="1130300" y="1171575"/>
            <a:ext cx="2401888" cy="1350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lide Number Placeholder 3">
            <a:extLst>
              <a:ext uri="{FF2B5EF4-FFF2-40B4-BE49-F238E27FC236}">
                <a16:creationId xmlns:a16="http://schemas.microsoft.com/office/drawing/2014/main" id="{239CE4D8-E00C-9D6E-EE36-942DEF7528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BB8D50E7-74C5-462C-8AB3-D8DBA96BD5AF}" type="slidenum">
              <a:rPr lang="bg-BG" altLang="en-US">
                <a:solidFill>
                  <a:srgbClr val="000000"/>
                </a:solidFill>
                <a:latin typeface="Calibri" panose="020F0502020204030204" pitchFamily="34" charset="0"/>
              </a:rPr>
              <a:pPr/>
              <a:t>52</a:t>
            </a:fld>
            <a:endParaRPr lang="bg-BG" altLang="en-US">
              <a:solidFill>
                <a:srgbClr val="000000"/>
              </a:solidFill>
              <a:latin typeface="Calibri" panose="020F0502020204030204" pitchFamily="34" charset="0"/>
            </a:endParaRPr>
          </a:p>
        </p:txBody>
      </p:sp>
      <p:sp>
        <p:nvSpPr>
          <p:cNvPr id="37892" name="Notes Placeholder 4">
            <a:extLst>
              <a:ext uri="{FF2B5EF4-FFF2-40B4-BE49-F238E27FC236}">
                <a16:creationId xmlns:a16="http://schemas.microsoft.com/office/drawing/2014/main" id="{5E67AAFE-049D-DF5D-25D4-3CF4138D68C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7475" lvl="1" eaLnBrk="1" hangingPunct="1">
              <a:spcBef>
                <a:spcPct val="0"/>
              </a:spcBef>
            </a:pPr>
            <a:endParaRPr lang="en-US" altLang="en-US" sz="2000">
              <a:solidFill>
                <a:srgbClr val="FFFF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5864014-137B-6F1F-9452-C841BC7E1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A89E22A-F842-84C8-98D8-6E09046B6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840A9CDD-F90B-9BB7-81E4-D297CC04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fld id="{B9EBED94-7B86-4376-A9C9-E3772FD7162A}" type="slidenum">
              <a:rPr lang="en-US" altLang="en-US">
                <a:solidFill>
                  <a:srgbClr val="000000"/>
                </a:solidFill>
                <a:latin typeface="Calibri" panose="020F0502020204030204" pitchFamily="34" charset="0"/>
              </a:rPr>
              <a:pPr/>
              <a:t>54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1:notes"/>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dirty="0"/>
              <a:t>Persistent and Growing Workforce Gaps. In U.S. manufacturing, the gap between open positions and available workers is not expected to close, with an “estimated 2.1 million unfilled jobs by 2030”64 and a 2030 deficit of 383,000 highly skilled workers—over 10 percent of the highly skilled workforce. 65 Defense manufacturing will be competing with all industrial sectors for increasingly scarce workers.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Reduced Recruitment and Retention. In the past, manufacturing provided middle income jobs that supported local economies and provided stability to American families. This is no longer the case across all manufacturing skill levels. Wage growth depends on worker productivity growth, which depends on capital investments to adopt advanced manufacturing technologies and processes. U.S. worker productivity growth from 2010 to 2020 fell below 1 percent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Erosion of Skilled Manufacturing Workforce Development Pipelines. The increased employment opportunities in other sectors and the dwindling entry-level population continue the long-term erosion of the career and technical education (CTE) pipeline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Lack of Visibility into Manufacturing Workforce Supply and Demand. Sufficiently representative and detailed data are not yet available to understand and assess changing DIB workforce needs.</a:t>
            </a:r>
            <a:endParaRPr dirty="0"/>
          </a:p>
        </p:txBody>
      </p:sp>
      <p:sp>
        <p:nvSpPr>
          <p:cNvPr id="69" name="Google Shape;69;p31: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64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73063" y="571500"/>
            <a:ext cx="6159500" cy="3465513"/>
          </a:xfrm>
          <a:noFill/>
          <a:ln>
            <a:solidFill>
              <a:srgbClr val="000000"/>
            </a:solidFill>
            <a:miter lim="800000"/>
            <a:headEnd/>
            <a:tailEnd/>
          </a:ln>
        </p:spPr>
      </p:sp>
      <p:sp>
        <p:nvSpPr>
          <p:cNvPr id="2" name="Slide Number Placeholder 1"/>
          <p:cNvSpPr>
            <a:spLocks noGrp="1"/>
          </p:cNvSpPr>
          <p:nvPr>
            <p:ph type="sldNum" sz="quarter" idx="10"/>
          </p:nvPr>
        </p:nvSpPr>
        <p:spPr/>
        <p:txBody>
          <a:bodyPr/>
          <a:lstStyle/>
          <a:p>
            <a:pPr>
              <a:defRPr/>
            </a:pPr>
            <a:fld id="{AB56E7C9-70F2-48C1-AF5A-7CA8FDCB29B4}"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72042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Rectangle 4"/>
          <p:cNvSpPr/>
          <p:nvPr/>
        </p:nvSpPr>
        <p:spPr>
          <a:xfrm>
            <a:off x="4572000" y="2101275"/>
            <a:ext cx="4572000" cy="584775"/>
          </a:xfrm>
          <a:prstGeom prst="rect">
            <a:avLst/>
          </a:prstGeom>
        </p:spPr>
        <p:txBody>
          <a:bodyPr>
            <a:spAutoFit/>
          </a:bodyPr>
          <a:lstStyle/>
          <a:p>
            <a:r>
              <a:rPr lang="en-US" sz="800" dirty="0"/>
              <a:t>https://www.google.com/url?sa=i&amp;url=https%3A%2F%2Fwww.nationaldefensemagazine.org%2Farticles%2F2020%2F1%2F31%2Fmilitary-facing-tight-deadlines-to-modernize-nuclear-triad&amp;psig=AOvVaw3ZGr6MofoyARnoayRaKXv1&amp;ust=1615395609749000&amp;source=images&amp;cd=vfe&amp;ved=2ahUKEwj4jpnd16PvAhXM654KHZlfD18Qr4kDegUIARC8AQ</a:t>
            </a:r>
          </a:p>
        </p:txBody>
      </p:sp>
      <p:sp>
        <p:nvSpPr>
          <p:cNvPr id="6" name="Rectangle 5"/>
          <p:cNvSpPr/>
          <p:nvPr/>
        </p:nvSpPr>
        <p:spPr>
          <a:xfrm>
            <a:off x="88433" y="8276472"/>
            <a:ext cx="7156427"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Program Initiation to Last CLB Delivered 2008-2042 = </a:t>
            </a:r>
            <a:r>
              <a:rPr lang="en-US" u="sng" dirty="0">
                <a:latin typeface="Arial" panose="020B0604020202020204" pitchFamily="34" charset="0"/>
                <a:cs typeface="Arial" panose="020B0604020202020204" pitchFamily="34" charset="0"/>
              </a:rPr>
              <a:t>34 years</a:t>
            </a:r>
          </a:p>
          <a:p>
            <a:r>
              <a:rPr lang="en-US" dirty="0">
                <a:latin typeface="Arial" panose="020B0604020202020204" pitchFamily="34" charset="0"/>
                <a:cs typeface="Arial" panose="020B0604020202020204" pitchFamily="34" charset="0"/>
              </a:rPr>
              <a:t>Program Initiation to Decommissioning 2008-2084 = </a:t>
            </a:r>
            <a:r>
              <a:rPr lang="en-US" u="sng" dirty="0">
                <a:latin typeface="Arial" panose="020B0604020202020204" pitchFamily="34" charset="0"/>
                <a:cs typeface="Arial" panose="020B0604020202020204" pitchFamily="34" charset="0"/>
              </a:rPr>
              <a:t>76 years</a:t>
            </a:r>
          </a:p>
        </p:txBody>
      </p:sp>
      <p:sp>
        <p:nvSpPr>
          <p:cNvPr id="7" name="Rectangle 6"/>
          <p:cNvSpPr/>
          <p:nvPr/>
        </p:nvSpPr>
        <p:spPr>
          <a:xfrm>
            <a:off x="88433" y="6778174"/>
            <a:ext cx="7297104"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Each military person symbol represents 10 people</a:t>
            </a:r>
          </a:p>
        </p:txBody>
      </p:sp>
      <p:sp>
        <p:nvSpPr>
          <p:cNvPr id="9" name="Rectangle 8"/>
          <p:cNvSpPr/>
          <p:nvPr/>
        </p:nvSpPr>
        <p:spPr>
          <a:xfrm>
            <a:off x="100157" y="4372638"/>
            <a:ext cx="7297104" cy="923330"/>
          </a:xfrm>
          <a:prstGeom prst="rect">
            <a:avLst/>
          </a:prstGeom>
        </p:spPr>
        <p:txBody>
          <a:bodyPr wrap="square">
            <a:spAutoFit/>
          </a:bodyPr>
          <a:lstStyle/>
          <a:p>
            <a:r>
              <a:rPr lang="en-US" b="1" dirty="0">
                <a:solidFill>
                  <a:schemeClr val="bg1">
                    <a:lumMod val="85000"/>
                  </a:schemeClr>
                </a:solidFill>
                <a:latin typeface="Arial" panose="020B0604020202020204" pitchFamily="34" charset="0"/>
                <a:cs typeface="Arial" panose="020B0604020202020204" pitchFamily="34" charset="0"/>
              </a:rPr>
              <a:t>2008-2022 = </a:t>
            </a:r>
            <a:r>
              <a:rPr lang="en-US" b="1" u="sng" dirty="0">
                <a:solidFill>
                  <a:schemeClr val="bg1">
                    <a:lumMod val="85000"/>
                  </a:schemeClr>
                </a:solidFill>
                <a:latin typeface="Arial" panose="020B0604020202020204" pitchFamily="34" charset="0"/>
                <a:cs typeface="Arial" panose="020B0604020202020204" pitchFamily="34" charset="0"/>
              </a:rPr>
              <a:t>5 PMs</a:t>
            </a:r>
            <a:endParaRPr lang="en-US" b="1" dirty="0">
              <a:solidFill>
                <a:schemeClr val="bg1">
                  <a:lumMod val="85000"/>
                </a:schemeClr>
              </a:solidFill>
              <a:latin typeface="Arial" panose="020B0604020202020204" pitchFamily="34" charset="0"/>
              <a:cs typeface="Arial" panose="020B0604020202020204" pitchFamily="34" charset="0"/>
            </a:endParaRPr>
          </a:p>
          <a:p>
            <a:r>
              <a:rPr lang="en-US" b="1" dirty="0">
                <a:solidFill>
                  <a:schemeClr val="bg1">
                    <a:lumMod val="85000"/>
                  </a:schemeClr>
                </a:solidFill>
                <a:latin typeface="Arial" panose="020B0604020202020204" pitchFamily="34" charset="0"/>
                <a:cs typeface="Arial" panose="020B0604020202020204" pitchFamily="34" charset="0"/>
              </a:rPr>
              <a:t>2022-2084 = 62 years</a:t>
            </a:r>
          </a:p>
          <a:p>
            <a:r>
              <a:rPr lang="en-US" b="1" dirty="0">
                <a:solidFill>
                  <a:schemeClr val="bg1">
                    <a:lumMod val="85000"/>
                  </a:schemeClr>
                </a:solidFill>
                <a:latin typeface="Arial" panose="020B0604020202020204" pitchFamily="34" charset="0"/>
                <a:cs typeface="Arial" panose="020B0604020202020204" pitchFamily="34" charset="0"/>
              </a:rPr>
              <a:t>62 years / 3 years = </a:t>
            </a:r>
            <a:r>
              <a:rPr lang="en-US" b="1" u="sng" dirty="0">
                <a:solidFill>
                  <a:schemeClr val="bg1">
                    <a:lumMod val="85000"/>
                  </a:schemeClr>
                </a:solidFill>
                <a:latin typeface="Arial" panose="020B0604020202020204" pitchFamily="34" charset="0"/>
                <a:cs typeface="Arial" panose="020B0604020202020204" pitchFamily="34" charset="0"/>
              </a:rPr>
              <a:t>20 PMs</a:t>
            </a:r>
            <a:r>
              <a:rPr lang="en-US" b="1" dirty="0">
                <a:solidFill>
                  <a:schemeClr val="bg1">
                    <a:lumMod val="85000"/>
                  </a:schemeClr>
                </a:solidFill>
                <a:latin typeface="Arial" panose="020B0604020202020204" pitchFamily="34" charset="0"/>
                <a:cs typeface="Arial" panose="020B0604020202020204" pitchFamily="34" charset="0"/>
              </a:rPr>
              <a:t> -&gt; </a:t>
            </a:r>
            <a:r>
              <a:rPr lang="en-US" b="1" u="sng" dirty="0">
                <a:solidFill>
                  <a:schemeClr val="bg1">
                    <a:lumMod val="85000"/>
                  </a:schemeClr>
                </a:solidFill>
                <a:latin typeface="Arial" panose="020B0604020202020204" pitchFamily="34" charset="0"/>
                <a:cs typeface="Arial" panose="020B0604020202020204" pitchFamily="34" charset="0"/>
              </a:rPr>
              <a:t>25 PMs TOTAL</a:t>
            </a:r>
          </a:p>
        </p:txBody>
      </p:sp>
      <p:sp>
        <p:nvSpPr>
          <p:cNvPr id="10" name="Rectangle 9"/>
          <p:cNvSpPr/>
          <p:nvPr/>
        </p:nvSpPr>
        <p:spPr>
          <a:xfrm>
            <a:off x="93784" y="5429126"/>
            <a:ext cx="7297104"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Each person symbol represents 25 people</a:t>
            </a:r>
          </a:p>
        </p:txBody>
      </p:sp>
      <p:sp>
        <p:nvSpPr>
          <p:cNvPr id="11" name="Rectangle 10"/>
          <p:cNvSpPr/>
          <p:nvPr/>
        </p:nvSpPr>
        <p:spPr>
          <a:xfrm>
            <a:off x="88433" y="6120889"/>
            <a:ext cx="7297104"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Each $ symbol represents $10B dollars</a:t>
            </a:r>
          </a:p>
        </p:txBody>
      </p:sp>
    </p:spTree>
    <p:extLst>
      <p:ext uri="{BB962C8B-B14F-4D97-AF65-F5344CB8AC3E}">
        <p14:creationId xmlns:p14="http://schemas.microsoft.com/office/powerpoint/2010/main" val="301389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AI Engineer</a:t>
            </a:r>
          </a:p>
          <a:p>
            <a:pPr lvl="1"/>
            <a:r>
              <a:rPr lang="en-US" dirty="0"/>
              <a:t>Driverless Car Engineer</a:t>
            </a:r>
          </a:p>
          <a:p>
            <a:pPr lvl="1"/>
            <a:r>
              <a:rPr lang="en-US" dirty="0"/>
              <a:t>Mobile App Developer</a:t>
            </a:r>
          </a:p>
          <a:p>
            <a:pPr lvl="1"/>
            <a:r>
              <a:rPr lang="en-US" dirty="0"/>
              <a:t>Podcast Producer</a:t>
            </a:r>
          </a:p>
          <a:p>
            <a:pPr lvl="1"/>
            <a:r>
              <a:rPr lang="en-US" dirty="0"/>
              <a:t>Uber Driver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56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body" idx="1"/>
          </p:nvPr>
        </p:nvSpPr>
        <p:spPr>
          <a:xfrm>
            <a:off x="701040" y="4473894"/>
            <a:ext cx="5608320" cy="3660457"/>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7" name="Google Shape;97;p7: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241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701040" y="4473894"/>
            <a:ext cx="5608320" cy="3660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77" name="Google Shape;77;p2:notes"/>
          <p:cNvSpPr>
            <a:spLocks noGrp="1" noRot="1" noChangeAspect="1"/>
          </p:cNvSpPr>
          <p:nvPr>
            <p:ph type="sldImg" idx="2"/>
          </p:nvPr>
        </p:nvSpPr>
        <p:spPr>
          <a:xfrm>
            <a:off x="714375" y="1160463"/>
            <a:ext cx="5581650"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163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amp; Content">
  <p:cSld name="3_Title &amp; Content">
    <p:spTree>
      <p:nvGrpSpPr>
        <p:cNvPr id="1" name="Shape 45"/>
        <p:cNvGrpSpPr/>
        <p:nvPr/>
      </p:nvGrpSpPr>
      <p:grpSpPr>
        <a:xfrm>
          <a:off x="0" y="0"/>
          <a:ext cx="0" cy="0"/>
          <a:chOff x="0" y="0"/>
          <a:chExt cx="0" cy="0"/>
        </a:xfrm>
      </p:grpSpPr>
      <p:sp>
        <p:nvSpPr>
          <p:cNvPr id="46" name="Google Shape;46;p60"/>
          <p:cNvSpPr txBox="1">
            <a:spLocks noGrp="1"/>
          </p:cNvSpPr>
          <p:nvPr>
            <p:ph type="title"/>
          </p:nvPr>
        </p:nvSpPr>
        <p:spPr>
          <a:xfrm>
            <a:off x="1070187" y="89883"/>
            <a:ext cx="10038080" cy="60166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solidFill>
                  <a:srgbClr val="161645"/>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47" name="Google Shape;47;p60"/>
          <p:cNvSpPr txBox="1">
            <a:spLocks noGrp="1"/>
          </p:cNvSpPr>
          <p:nvPr>
            <p:ph type="body" idx="1"/>
          </p:nvPr>
        </p:nvSpPr>
        <p:spPr>
          <a:xfrm>
            <a:off x="226484" y="1036638"/>
            <a:ext cx="11675533"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
        <p:nvSpPr>
          <p:cNvPr id="48" name="Google Shape;48;p60"/>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1pPr>
            <a:lvl2pPr marL="0" lvl="1"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2pPr>
            <a:lvl3pPr marL="0" lvl="2"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3pPr>
            <a:lvl4pPr marL="0" lvl="3"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4pPr>
            <a:lvl5pPr marL="0" lvl="4"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5pPr>
            <a:lvl6pPr marL="0" lvl="5"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6pPr>
            <a:lvl7pPr marL="0" lvl="6"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7pPr>
            <a:lvl8pPr marL="0" lvl="7"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8pPr>
            <a:lvl9pPr marL="0" lvl="8"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B3633E-71E7-4B6A-BA90-969644D4A1BC}"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6DEA5-5169-43F3-B3E3-A8423E423E7D}" type="slidenum">
              <a:rPr lang="en-US" smtClean="0"/>
              <a:t>‹#›</a:t>
            </a:fld>
            <a:endParaRPr lang="en-US"/>
          </a:p>
        </p:txBody>
      </p:sp>
    </p:spTree>
    <p:extLst>
      <p:ext uri="{BB962C8B-B14F-4D97-AF65-F5344CB8AC3E}">
        <p14:creationId xmlns:p14="http://schemas.microsoft.com/office/powerpoint/2010/main" val="279491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itle Placeholder 4"/>
          <p:cNvSpPr>
            <a:spLocks noGrp="1"/>
          </p:cNvSpPr>
          <p:nvPr>
            <p:ph type="title" hasCustomPrompt="1"/>
          </p:nvPr>
        </p:nvSpPr>
        <p:spPr>
          <a:xfrm>
            <a:off x="1058335" y="136154"/>
            <a:ext cx="10063480" cy="535061"/>
          </a:xfrm>
          <a:prstGeom prst="rect">
            <a:avLst/>
          </a:prstGeom>
        </p:spPr>
        <p:txBody>
          <a:bodyPr vert="horz" lIns="91440" tIns="45720" rIns="91440" bIns="45720" rtlCol="0" anchor="ctr">
            <a:normAutofit/>
          </a:bodyPr>
          <a:lstStyle>
            <a:lvl1pPr algn="ctr">
              <a:defRPr>
                <a:solidFill>
                  <a:schemeClr val="accent6">
                    <a:lumMod val="50000"/>
                  </a:schemeClr>
                </a:solidFill>
                <a:latin typeface="+mn-lt"/>
              </a:defRPr>
            </a:lvl1pPr>
          </a:lstStyle>
          <a:p>
            <a:r>
              <a:rPr lang="en-US" dirty="0"/>
              <a:t>Agenda</a:t>
            </a:r>
          </a:p>
        </p:txBody>
      </p:sp>
      <p:sp>
        <p:nvSpPr>
          <p:cNvPr id="11" name="Text Placeholder 10"/>
          <p:cNvSpPr>
            <a:spLocks noGrp="1"/>
          </p:cNvSpPr>
          <p:nvPr>
            <p:ph type="body" sz="quarter" idx="10" hasCustomPrompt="1"/>
          </p:nvPr>
        </p:nvSpPr>
        <p:spPr>
          <a:xfrm>
            <a:off x="402013" y="1103575"/>
            <a:ext cx="11224379" cy="4948433"/>
          </a:xfrm>
        </p:spPr>
        <p:txBody>
          <a:bodyPr/>
          <a:lstStyle>
            <a:lvl1pPr marL="173038" indent="-173038">
              <a:buFont typeface="Wingdings" panose="05000000000000000000" pitchFamily="2" charset="2"/>
              <a:buChar char="Ø"/>
              <a:defRPr>
                <a:solidFill>
                  <a:schemeClr val="accent6">
                    <a:lumMod val="50000"/>
                  </a:schemeClr>
                </a:solidFill>
                <a:latin typeface="+mn-lt"/>
              </a:defRPr>
            </a:lvl1pPr>
            <a:lvl2pPr marL="512763" indent="-225425">
              <a:buFont typeface="Wingdings" panose="05000000000000000000" pitchFamily="2" charset="2"/>
              <a:buChar char="Ø"/>
              <a:defRPr/>
            </a:lvl2pPr>
            <a:lvl3pPr marL="801688" indent="-174625">
              <a:buFont typeface="Wingdings" panose="05000000000000000000" pitchFamily="2" charset="2"/>
              <a:buChar char="Ø"/>
              <a:defRPr/>
            </a:lvl3pPr>
            <a:lvl4pPr marL="1143000" indent="-227013">
              <a:buFont typeface="Wingdings" panose="05000000000000000000" pitchFamily="2" charset="2"/>
              <a:buChar char="Ø"/>
              <a:defRPr/>
            </a:lvl4pPr>
            <a:lvl5pPr marL="1490663" indent="-233363">
              <a:buFont typeface="Wingdings" panose="05000000000000000000" pitchFamily="2" charset="2"/>
              <a:buChar char="Ø"/>
              <a:defRPr/>
            </a:lvl5pPr>
          </a:lstStyle>
          <a:p>
            <a:pPr lvl="0"/>
            <a:r>
              <a:rPr lang="en-US" dirty="0"/>
              <a:t>Edit Master text styles</a:t>
            </a:r>
          </a:p>
          <a:p>
            <a:pPr lvl="0"/>
            <a:r>
              <a:rPr lang="en-US" dirty="0"/>
              <a:t>Text</a:t>
            </a:r>
          </a:p>
          <a:p>
            <a:pPr lvl="0"/>
            <a:r>
              <a:rPr lang="en-US" dirty="0"/>
              <a:t>Text</a:t>
            </a:r>
          </a:p>
          <a:p>
            <a:pPr lvl="0"/>
            <a:r>
              <a:rPr lang="en-US" dirty="0"/>
              <a:t>Text</a:t>
            </a:r>
          </a:p>
        </p:txBody>
      </p:sp>
      <p:sp>
        <p:nvSpPr>
          <p:cNvPr id="6" name="Slide Number Placeholder 11">
            <a:extLst>
              <a:ext uri="{FF2B5EF4-FFF2-40B4-BE49-F238E27FC236}">
                <a16:creationId xmlns:a16="http://schemas.microsoft.com/office/drawing/2014/main" id="{B84136A9-7D6E-5A45-8B4B-A224700B2E47}"/>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1190491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1070187" y="89883"/>
            <a:ext cx="10038080" cy="601663"/>
          </a:xfrm>
          <a:prstGeom prst="rect">
            <a:avLst/>
          </a:prstGeom>
        </p:spPr>
        <p:txBody>
          <a:bodyPr/>
          <a:lstStyle>
            <a:lvl1pPr>
              <a:defRPr>
                <a:solidFill>
                  <a:schemeClr val="accent6">
                    <a:lumMod val="50000"/>
                  </a:schemeClr>
                </a:solidFill>
              </a:defRPr>
            </a:lvl1pPr>
          </a:lstStyle>
          <a:p>
            <a:r>
              <a:rPr lang="en-US"/>
              <a:t>Click to edit Master title style</a:t>
            </a:r>
          </a:p>
        </p:txBody>
      </p:sp>
      <p:sp>
        <p:nvSpPr>
          <p:cNvPr id="5" name="Content Placeholder 4"/>
          <p:cNvSpPr>
            <a:spLocks noGrp="1"/>
          </p:cNvSpPr>
          <p:nvPr>
            <p:ph sz="quarter" idx="10" hasCustomPrompt="1"/>
          </p:nvPr>
        </p:nvSpPr>
        <p:spPr>
          <a:xfrm>
            <a:off x="226484" y="1036638"/>
            <a:ext cx="11675533" cy="5008562"/>
          </a:xfrm>
        </p:spPr>
        <p:txBody>
          <a:bodyPr/>
          <a:lstStyle>
            <a:lvl1pPr marL="173038" indent="-173038">
              <a:buFont typeface="Arial" panose="020B0604020202020204" pitchFamily="34" charset="0"/>
              <a:buChar char="–"/>
              <a:defRPr>
                <a:solidFill>
                  <a:schemeClr val="accent6">
                    <a:lumMod val="50000"/>
                  </a:schemeClr>
                </a:solidFill>
                <a:latin typeface="Arial Narrow" panose="020B0606020202030204" pitchFamily="34" charset="0"/>
              </a:defRPr>
            </a:lvl1pPr>
            <a:lvl2pPr>
              <a:lnSpc>
                <a:spcPct val="100000"/>
              </a:lnSpc>
              <a:defRPr>
                <a:solidFill>
                  <a:schemeClr val="accent6">
                    <a:lumMod val="50000"/>
                  </a:schemeClr>
                </a:solidFill>
                <a:latin typeface="Arial Narrow" panose="020B0606020202030204" pitchFamily="34" charset="0"/>
              </a:defRPr>
            </a:lvl2pPr>
            <a:lvl3pPr>
              <a:lnSpc>
                <a:spcPct val="100000"/>
              </a:lnSpc>
              <a:defRPr>
                <a:solidFill>
                  <a:schemeClr val="accent6">
                    <a:lumMod val="50000"/>
                  </a:schemeClr>
                </a:solidFill>
                <a:latin typeface="Arial Narrow" panose="020B0606020202030204" pitchFamily="34" charset="0"/>
              </a:defRPr>
            </a:lvl3pPr>
            <a:lvl4pPr>
              <a:lnSpc>
                <a:spcPct val="100000"/>
              </a:lnSpc>
              <a:defRPr sz="1800">
                <a:solidFill>
                  <a:schemeClr val="accent6">
                    <a:lumMod val="50000"/>
                  </a:schemeClr>
                </a:solidFill>
                <a:latin typeface="Arial Narrow" panose="020B0606020202030204" pitchFamily="34" charset="0"/>
              </a:defRPr>
            </a:lvl4pPr>
            <a:lvl5pPr marL="1257300" indent="0">
              <a:buNone/>
              <a:defRPr>
                <a:solidFill>
                  <a:schemeClr val="accent6">
                    <a:lumMod val="50000"/>
                  </a:schemeClr>
                </a:solidFill>
                <a:latin typeface="Arial Narrow" panose="020B0606020202030204" pitchFamily="34" charset="0"/>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7" name="Slide Number Placeholder 11">
            <a:extLst>
              <a:ext uri="{FF2B5EF4-FFF2-40B4-BE49-F238E27FC236}">
                <a16:creationId xmlns:a16="http://schemas.microsoft.com/office/drawing/2014/main" id="{819649DF-9EA1-5541-9596-3C7FA78AE7E4}"/>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37144738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6834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96207" y="1748788"/>
            <a:ext cx="8326717" cy="871299"/>
          </a:xfrm>
        </p:spPr>
        <p:txBody>
          <a:bodyPr/>
          <a:lstStyle>
            <a:lvl1pPr>
              <a:defRPr>
                <a:solidFill>
                  <a:srgbClr val="002060"/>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263969" y="3390128"/>
            <a:ext cx="3431116" cy="316742"/>
          </a:xfrm>
          <a:prstGeom prst="rect">
            <a:avLst/>
          </a:prstGeom>
        </p:spPr>
        <p:txBody>
          <a:bodyPr/>
          <a:lstStyle>
            <a:lvl1pPr>
              <a:defRPr b="1" baseline="0">
                <a:solidFill>
                  <a:srgbClr val="002060"/>
                </a:solidFill>
              </a:defRPr>
            </a:lvl1pPr>
          </a:lstStyle>
          <a:p>
            <a:pPr lvl="0"/>
            <a:r>
              <a:rPr lang="en-US" dirty="0"/>
              <a:t>Name</a:t>
            </a:r>
          </a:p>
          <a:p>
            <a:pPr lvl="0"/>
            <a:endParaRPr lang="en-US" dirty="0"/>
          </a:p>
        </p:txBody>
      </p:sp>
      <p:sp>
        <p:nvSpPr>
          <p:cNvPr id="12" name="Text Placeholder 13"/>
          <p:cNvSpPr txBox="1">
            <a:spLocks/>
          </p:cNvSpPr>
          <p:nvPr userDrawn="1"/>
        </p:nvSpPr>
        <p:spPr>
          <a:xfrm>
            <a:off x="1524356" y="3255848"/>
            <a:ext cx="1729228" cy="982066"/>
          </a:xfrm>
          <a:prstGeom prst="rect">
            <a:avLst/>
          </a:prstGeom>
        </p:spPr>
        <p:txBody>
          <a:bodyPr tIns="9144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a:buNone/>
              <a:tabLst>
                <a:tab pos="1257300" algn="l"/>
                <a:tab pos="4171950" algn="l"/>
                <a:tab pos="5486400" algn="l"/>
              </a:tabLst>
              <a:defRPr/>
            </a:pPr>
            <a:r>
              <a:rPr lang="en-US" sz="1600" b="1" i="1" kern="1200" noProof="0" dirty="0">
                <a:solidFill>
                  <a:srgbClr val="002060"/>
                </a:solidFill>
                <a:latin typeface="Arial Narrow" panose="020B0606020202030204" pitchFamily="34" charset="0"/>
                <a:ea typeface="+mn-ea"/>
                <a:cs typeface="+mn-cs"/>
              </a:rPr>
              <a:t>Presented by:</a:t>
            </a:r>
          </a:p>
        </p:txBody>
      </p:sp>
      <p:sp>
        <p:nvSpPr>
          <p:cNvPr id="14" name="Text Placeholder 13"/>
          <p:cNvSpPr>
            <a:spLocks noGrp="1"/>
          </p:cNvSpPr>
          <p:nvPr>
            <p:ph type="body" sz="quarter" idx="13" hasCustomPrompt="1"/>
          </p:nvPr>
        </p:nvSpPr>
        <p:spPr>
          <a:xfrm>
            <a:off x="8419110" y="3389370"/>
            <a:ext cx="1888067" cy="317500"/>
          </a:xfrm>
          <a:prstGeom prst="rect">
            <a:avLst/>
          </a:prstGeom>
        </p:spPr>
        <p:txBody>
          <a:bodyPr/>
          <a:lstStyle>
            <a:lvl1pPr>
              <a:defRPr>
                <a:solidFill>
                  <a:srgbClr val="002060"/>
                </a:solidFill>
              </a:defRPr>
            </a:lvl1pPr>
          </a:lstStyle>
          <a:p>
            <a:pPr lvl="0"/>
            <a:r>
              <a:rPr lang="en-US" dirty="0"/>
              <a:t>Date</a:t>
            </a:r>
          </a:p>
        </p:txBody>
      </p:sp>
      <p:sp>
        <p:nvSpPr>
          <p:cNvPr id="16" name="Text Placeholder 15"/>
          <p:cNvSpPr>
            <a:spLocks noGrp="1"/>
          </p:cNvSpPr>
          <p:nvPr>
            <p:ph type="body" sz="quarter" idx="14" hasCustomPrompt="1"/>
          </p:nvPr>
        </p:nvSpPr>
        <p:spPr>
          <a:xfrm>
            <a:off x="3263969" y="3983198"/>
            <a:ext cx="3431116" cy="493713"/>
          </a:xfrm>
          <a:prstGeom prst="rect">
            <a:avLst/>
          </a:prstGeom>
        </p:spPr>
        <p:txBody>
          <a:bodyPr/>
          <a:lstStyle>
            <a:lvl1pPr>
              <a:defRPr b="0">
                <a:solidFill>
                  <a:srgbClr val="002060"/>
                </a:solidFill>
              </a:defRPr>
            </a:lvl1pPr>
          </a:lstStyle>
          <a:p>
            <a:pPr lvl="0"/>
            <a:r>
              <a:rPr lang="en-US" dirty="0"/>
              <a:t>Title</a:t>
            </a:r>
          </a:p>
        </p:txBody>
      </p:sp>
      <p:sp>
        <p:nvSpPr>
          <p:cNvPr id="9" name="Slide Number Placeholder 11">
            <a:extLst>
              <a:ext uri="{FF2B5EF4-FFF2-40B4-BE49-F238E27FC236}">
                <a16:creationId xmlns:a16="http://schemas.microsoft.com/office/drawing/2014/main" id="{70B85654-A2AC-0346-99AF-09211844A91A}"/>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rgbClr val="002060"/>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164396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15240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2FD44-BC4A-4FB1-A553-88B551EF07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4423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5" y="152401"/>
            <a:ext cx="11104561" cy="523875"/>
          </a:xfrm>
        </p:spPr>
        <p:txBody>
          <a:bodyPr/>
          <a:lstStyle>
            <a:lvl1pPr>
              <a:defRPr sz="1800" spc="-28" baseline="0">
                <a:solidFill>
                  <a:schemeClr val="tx1"/>
                </a:solidFill>
                <a:latin typeface="Segoe UI Semibold" panose="020B0702040204020203" pitchFamily="34" charset="0"/>
              </a:defRPr>
            </a:lvl1pPr>
          </a:lstStyle>
          <a:p>
            <a:r>
              <a:rPr lang="en-US" dirty="0"/>
              <a:t>Click to edit title</a:t>
            </a:r>
          </a:p>
        </p:txBody>
      </p:sp>
      <p:sp>
        <p:nvSpPr>
          <p:cNvPr id="3" name="Content Placeholder 2"/>
          <p:cNvSpPr>
            <a:spLocks noGrp="1"/>
          </p:cNvSpPr>
          <p:nvPr>
            <p:ph idx="1" hasCustomPrompt="1"/>
          </p:nvPr>
        </p:nvSpPr>
        <p:spPr>
          <a:xfrm>
            <a:off x="552453" y="1284491"/>
            <a:ext cx="11104563" cy="4899942"/>
          </a:xfrm>
        </p:spPr>
        <p:txBody>
          <a:bodyPr/>
          <a:lstStyle>
            <a:lvl1pPr>
              <a:defRPr sz="1125">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a:defRPr sz="1125">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2pPr>
            <a:lvl3pPr>
              <a:defRPr sz="1125">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3pPr>
            <a:lvl4pPr>
              <a:defRPr sz="1125">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4pPr>
            <a:lvl5pPr>
              <a:defRPr sz="1125">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dirty="0"/>
              <a:t>Click to edit text styles – text should be no smaller than Segoe UI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552449" y="861131"/>
            <a:ext cx="11104563" cy="322263"/>
          </a:xfrm>
        </p:spPr>
        <p:txBody>
          <a:bodyPr>
            <a:noAutofit/>
          </a:bodyPr>
          <a:lstStyle>
            <a:lvl1pPr algn="ctr">
              <a:defRPr sz="900" b="0" i="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Click to edit subtitle</a:t>
            </a:r>
          </a:p>
        </p:txBody>
      </p:sp>
      <p:sp>
        <p:nvSpPr>
          <p:cNvPr id="7" name="Slide Number Placeholder 6">
            <a:extLst>
              <a:ext uri="{FF2B5EF4-FFF2-40B4-BE49-F238E27FC236}">
                <a16:creationId xmlns:a16="http://schemas.microsoft.com/office/drawing/2014/main" id="{07A0FEB6-77F7-4F34-B767-F444C3FA287E}"/>
              </a:ext>
            </a:extLst>
          </p:cNvPr>
          <p:cNvSpPr>
            <a:spLocks noGrp="1"/>
          </p:cNvSpPr>
          <p:nvPr>
            <p:ph type="sldNum" sz="quarter" idx="19"/>
          </p:nvPr>
        </p:nvSpPr>
        <p:spPr>
          <a:xfrm>
            <a:off x="11434764" y="6356358"/>
            <a:ext cx="528637" cy="365125"/>
          </a:xfrm>
          <a:prstGeom prst="rect">
            <a:avLst/>
          </a:prstGeom>
        </p:spPr>
        <p:txBody>
          <a:bodyPr/>
          <a:lstStyle/>
          <a:p>
            <a:pPr>
              <a:defRPr/>
            </a:pPr>
            <a:fld id="{19EA765C-CD49-4BDB-A592-436F34D48239}"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408145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5">
            <a:extLst>
              <a:ext uri="{FF2B5EF4-FFF2-40B4-BE49-F238E27FC236}">
                <a16:creationId xmlns:a16="http://schemas.microsoft.com/office/drawing/2014/main" id="{D5D39382-7084-E343-863F-C26413E0133C}"/>
              </a:ext>
            </a:extLst>
          </p:cNvPr>
          <p:cNvSpPr>
            <a:spLocks noGrp="1"/>
          </p:cNvSpPr>
          <p:nvPr>
            <p:ph type="title"/>
          </p:nvPr>
        </p:nvSpPr>
        <p:spPr>
          <a:xfrm>
            <a:off x="838200" y="857840"/>
            <a:ext cx="10515600" cy="83284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99185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02999D5-C9C7-CA4E-8060-9FB9B40B7D71}"/>
              </a:ext>
            </a:extLst>
          </p:cNvPr>
          <p:cNvSpPr>
            <a:spLocks noGrp="1"/>
          </p:cNvSpPr>
          <p:nvPr>
            <p:ph type="title"/>
          </p:nvPr>
        </p:nvSpPr>
        <p:spPr>
          <a:xfrm>
            <a:off x="839788" y="987427"/>
            <a:ext cx="3932237" cy="977561"/>
          </a:xfrm>
          <a:prstGeom prst="rect">
            <a:avLst/>
          </a:prstGeom>
        </p:spPr>
        <p:txBody>
          <a:bodyPr anchor="b">
            <a:normAutofit/>
          </a:bodyPr>
          <a:lstStyle>
            <a:lvl1pPr>
              <a:defRPr sz="2800" baseline="0"/>
            </a:lvl1pPr>
          </a:lstStyle>
          <a:p>
            <a:r>
              <a:rPr lang="en-US"/>
              <a:t>Click to edit Master title style</a:t>
            </a:r>
          </a:p>
        </p:txBody>
      </p:sp>
    </p:spTree>
    <p:extLst>
      <p:ext uri="{BB962C8B-B14F-4D97-AF65-F5344CB8AC3E}">
        <p14:creationId xmlns:p14="http://schemas.microsoft.com/office/powerpoint/2010/main" val="1745228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5">
            <a:extLst>
              <a:ext uri="{FF2B5EF4-FFF2-40B4-BE49-F238E27FC236}">
                <a16:creationId xmlns:a16="http://schemas.microsoft.com/office/drawing/2014/main" id="{ADC249AC-E02F-0E4E-8EC1-D64D83D56C5D}"/>
              </a:ext>
            </a:extLst>
          </p:cNvPr>
          <p:cNvSpPr>
            <a:spLocks noGrp="1"/>
          </p:cNvSpPr>
          <p:nvPr>
            <p:ph type="title"/>
          </p:nvPr>
        </p:nvSpPr>
        <p:spPr>
          <a:xfrm>
            <a:off x="838200" y="857840"/>
            <a:ext cx="10515600" cy="83284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348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1058334" y="136154"/>
            <a:ext cx="10018609" cy="53506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609600" y="950769"/>
            <a:ext cx="10972800" cy="5673437"/>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00"/>
              </a:spcBef>
              <a:spcAft>
                <a:spcPts val="0"/>
              </a:spcAft>
              <a:buSzPts val="2400"/>
              <a:buChar char="—"/>
              <a:defRPr/>
            </a:lvl1pPr>
            <a:lvl2pPr marL="914400" lvl="1" indent="-355600" algn="l">
              <a:lnSpc>
                <a:spcPct val="100000"/>
              </a:lnSpc>
              <a:spcBef>
                <a:spcPts val="600"/>
              </a:spcBef>
              <a:spcAft>
                <a:spcPts val="0"/>
              </a:spcAft>
              <a:buSzPts val="2000"/>
              <a:buChar char="▪"/>
              <a:defRPr/>
            </a:lvl2pPr>
            <a:lvl3pPr marL="1371600" lvl="2" indent="-342900" algn="l">
              <a:lnSpc>
                <a:spcPct val="100000"/>
              </a:lnSpc>
              <a:spcBef>
                <a:spcPts val="600"/>
              </a:spcBef>
              <a:spcAft>
                <a:spcPts val="0"/>
              </a:spcAft>
              <a:buSzPts val="18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85000"/>
              </a:lnSpc>
              <a:spcBef>
                <a:spcPts val="60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dirty="0"/>
          </a:p>
        </p:txBody>
      </p:sp>
      <p:sp>
        <p:nvSpPr>
          <p:cNvPr id="60" name="Google Shape;60;p26"/>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a:extLst>
              <a:ext uri="{FF2B5EF4-FFF2-40B4-BE49-F238E27FC236}">
                <a16:creationId xmlns:a16="http://schemas.microsoft.com/office/drawing/2014/main" id="{D755D742-9A07-324D-8946-F64F55C64700}"/>
              </a:ext>
            </a:extLst>
          </p:cNvPr>
          <p:cNvSpPr>
            <a:spLocks noGrp="1"/>
          </p:cNvSpPr>
          <p:nvPr>
            <p:ph type="title"/>
          </p:nvPr>
        </p:nvSpPr>
        <p:spPr>
          <a:xfrm>
            <a:off x="838200" y="857840"/>
            <a:ext cx="10515600" cy="83284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64910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A04A976E-CDAB-0944-9AE8-CF1E430F94DB}"/>
              </a:ext>
            </a:extLst>
          </p:cNvPr>
          <p:cNvSpPr>
            <a:spLocks noGrp="1"/>
          </p:cNvSpPr>
          <p:nvPr>
            <p:ph type="title"/>
          </p:nvPr>
        </p:nvSpPr>
        <p:spPr>
          <a:xfrm>
            <a:off x="839788" y="987427"/>
            <a:ext cx="3932237" cy="977561"/>
          </a:xfrm>
          <a:prstGeom prst="rect">
            <a:avLst/>
          </a:prstGeom>
        </p:spPr>
        <p:txBody>
          <a:bodyPr anchor="b">
            <a:normAutofit/>
          </a:bodyPr>
          <a:lstStyle>
            <a:lvl1pPr>
              <a:defRPr sz="2800" baseline="0"/>
            </a:lvl1pPr>
          </a:lstStyle>
          <a:p>
            <a:r>
              <a:rPr lang="en-US"/>
              <a:t>Click to edit Master title style</a:t>
            </a:r>
          </a:p>
        </p:txBody>
      </p:sp>
    </p:spTree>
    <p:extLst>
      <p:ext uri="{BB962C8B-B14F-4D97-AF65-F5344CB8AC3E}">
        <p14:creationId xmlns:p14="http://schemas.microsoft.com/office/powerpoint/2010/main" val="1372931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2096207" y="2608900"/>
            <a:ext cx="8326717" cy="87129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060"/>
              </a:buClr>
              <a:buSzPts val="2400"/>
              <a:buFont typeface="Arial Narrow"/>
              <a:buNone/>
              <a:defRPr>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3277482" y="4067799"/>
            <a:ext cx="3431116" cy="3167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2060"/>
              </a:buClr>
              <a:buSzPts val="1400"/>
              <a:buFont typeface="Arial"/>
              <a:buNone/>
              <a:defRPr sz="1400" b="1" i="1" u="none" strike="noStrike" cap="none">
                <a:solidFill>
                  <a:srgbClr val="002060"/>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body" idx="2"/>
          </p:nvPr>
        </p:nvSpPr>
        <p:spPr>
          <a:xfrm>
            <a:off x="8534857" y="4741228"/>
            <a:ext cx="1888067" cy="317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2060"/>
              </a:buClr>
              <a:buSzPts val="1400"/>
              <a:buFont typeface="Arial"/>
              <a:buNone/>
              <a:defRPr sz="1400" b="1" i="1" u="none" strike="noStrike" cap="none">
                <a:solidFill>
                  <a:srgbClr val="002060"/>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23"/>
          <p:cNvSpPr txBox="1">
            <a:spLocks noGrp="1"/>
          </p:cNvSpPr>
          <p:nvPr>
            <p:ph type="body" idx="3"/>
          </p:nvPr>
        </p:nvSpPr>
        <p:spPr>
          <a:xfrm>
            <a:off x="3277482" y="4653121"/>
            <a:ext cx="3431116" cy="493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2060"/>
              </a:buClr>
              <a:buSzPts val="1400"/>
              <a:buFont typeface="Arial"/>
              <a:buNone/>
              <a:defRPr sz="1400" b="0" i="1" u="none" strike="noStrike" cap="none">
                <a:solidFill>
                  <a:srgbClr val="002060"/>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3"/>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2110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1070187" y="89883"/>
            <a:ext cx="10038080" cy="601663"/>
          </a:xfrm>
          <a:prstGeom prst="rect">
            <a:avLst/>
          </a:prstGeom>
        </p:spPr>
        <p:txBody>
          <a:bodyPr/>
          <a:lstStyle>
            <a:lvl1pPr>
              <a:defRPr>
                <a:solidFill>
                  <a:schemeClr val="accent6">
                    <a:lumMod val="50000"/>
                  </a:schemeClr>
                </a:solidFill>
              </a:defRPr>
            </a:lvl1pPr>
          </a:lstStyle>
          <a:p>
            <a:r>
              <a:rPr lang="en-US"/>
              <a:t>Click to edit Master title style</a:t>
            </a:r>
          </a:p>
        </p:txBody>
      </p:sp>
      <p:sp>
        <p:nvSpPr>
          <p:cNvPr id="5" name="Content Placeholder 4"/>
          <p:cNvSpPr>
            <a:spLocks noGrp="1"/>
          </p:cNvSpPr>
          <p:nvPr>
            <p:ph sz="quarter" idx="10" hasCustomPrompt="1"/>
          </p:nvPr>
        </p:nvSpPr>
        <p:spPr>
          <a:xfrm>
            <a:off x="226484" y="1036638"/>
            <a:ext cx="11675533" cy="5008562"/>
          </a:xfrm>
        </p:spPr>
        <p:txBody>
          <a:bodyPr/>
          <a:lstStyle>
            <a:lvl1pPr marL="173038" indent="-173038">
              <a:buFont typeface="Arial" panose="020B0604020202020204" pitchFamily="34" charset="0"/>
              <a:buChar char="–"/>
              <a:defRPr>
                <a:solidFill>
                  <a:schemeClr val="accent6">
                    <a:lumMod val="50000"/>
                  </a:schemeClr>
                </a:solidFill>
                <a:latin typeface="Arial Narrow" panose="020B0606020202030204" pitchFamily="34" charset="0"/>
              </a:defRPr>
            </a:lvl1pPr>
            <a:lvl2pPr>
              <a:lnSpc>
                <a:spcPct val="100000"/>
              </a:lnSpc>
              <a:defRPr>
                <a:solidFill>
                  <a:schemeClr val="accent6">
                    <a:lumMod val="50000"/>
                  </a:schemeClr>
                </a:solidFill>
                <a:latin typeface="Arial Narrow" panose="020B0606020202030204" pitchFamily="34" charset="0"/>
              </a:defRPr>
            </a:lvl2pPr>
            <a:lvl3pPr>
              <a:lnSpc>
                <a:spcPct val="100000"/>
              </a:lnSpc>
              <a:defRPr>
                <a:solidFill>
                  <a:schemeClr val="accent6">
                    <a:lumMod val="50000"/>
                  </a:schemeClr>
                </a:solidFill>
                <a:latin typeface="Arial Narrow" panose="020B0606020202030204" pitchFamily="34" charset="0"/>
              </a:defRPr>
            </a:lvl3pPr>
            <a:lvl4pPr>
              <a:lnSpc>
                <a:spcPct val="100000"/>
              </a:lnSpc>
              <a:defRPr sz="1800">
                <a:solidFill>
                  <a:schemeClr val="accent6">
                    <a:lumMod val="50000"/>
                  </a:schemeClr>
                </a:solidFill>
                <a:latin typeface="Arial Narrow" panose="020B0606020202030204" pitchFamily="34" charset="0"/>
              </a:defRPr>
            </a:lvl4pPr>
            <a:lvl5pPr marL="1257300" indent="0">
              <a:buNone/>
              <a:defRPr>
                <a:solidFill>
                  <a:schemeClr val="accent6">
                    <a:lumMod val="50000"/>
                  </a:schemeClr>
                </a:solidFill>
                <a:latin typeface="Arial Narrow" panose="020B0606020202030204" pitchFamily="34" charset="0"/>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7" name="Slide Number Placeholder 11">
            <a:extLst>
              <a:ext uri="{FF2B5EF4-FFF2-40B4-BE49-F238E27FC236}">
                <a16:creationId xmlns:a16="http://schemas.microsoft.com/office/drawing/2014/main" id="{819649DF-9EA1-5541-9596-3C7FA78AE7E4}"/>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8648590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mp; Content">
  <p:cSld name="2_Title &amp; Content">
    <p:spTree>
      <p:nvGrpSpPr>
        <p:cNvPr id="1" name="Shape 21"/>
        <p:cNvGrpSpPr/>
        <p:nvPr/>
      </p:nvGrpSpPr>
      <p:grpSpPr>
        <a:xfrm>
          <a:off x="0" y="0"/>
          <a:ext cx="0" cy="0"/>
          <a:chOff x="0" y="0"/>
          <a:chExt cx="0" cy="0"/>
        </a:xfrm>
      </p:grpSpPr>
      <p:sp>
        <p:nvSpPr>
          <p:cNvPr id="22" name="Google Shape;22;p36"/>
          <p:cNvSpPr txBox="1">
            <a:spLocks noGrp="1"/>
          </p:cNvSpPr>
          <p:nvPr>
            <p:ph type="title"/>
          </p:nvPr>
        </p:nvSpPr>
        <p:spPr>
          <a:xfrm>
            <a:off x="1070187" y="89883"/>
            <a:ext cx="10038080" cy="60166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solidFill>
                  <a:srgbClr val="161645"/>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3" name="Google Shape;23;p36"/>
          <p:cNvSpPr txBox="1">
            <a:spLocks noGrp="1"/>
          </p:cNvSpPr>
          <p:nvPr>
            <p:ph type="body" idx="1"/>
          </p:nvPr>
        </p:nvSpPr>
        <p:spPr>
          <a:xfrm>
            <a:off x="226484" y="1036638"/>
            <a:ext cx="11675533"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
        <p:nvSpPr>
          <p:cNvPr id="24" name="Google Shape;24;p36"/>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1pPr>
            <a:lvl2pPr marL="0" lvl="1"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2pPr>
            <a:lvl3pPr marL="0" lvl="2"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3pPr>
            <a:lvl4pPr marL="0" lvl="3"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4pPr>
            <a:lvl5pPr marL="0" lvl="4"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5pPr>
            <a:lvl6pPr marL="0" lvl="5"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6pPr>
            <a:lvl7pPr marL="0" lvl="6"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7pPr>
            <a:lvl8pPr marL="0" lvl="7"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8pPr>
            <a:lvl9pPr marL="0" lvl="8" indent="0" algn="ctr">
              <a:lnSpc>
                <a:spcPct val="100000"/>
              </a:lnSpc>
              <a:spcBef>
                <a:spcPts val="0"/>
              </a:spcBef>
              <a:spcAft>
                <a:spcPts val="0"/>
              </a:spcAft>
              <a:buSzPts val="1050"/>
              <a:buNone/>
              <a:defRPr sz="1050" b="1" i="0" u="none" strike="noStrike" cap="none">
                <a:solidFill>
                  <a:srgbClr val="161645"/>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4196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1058334" y="136154"/>
            <a:ext cx="10018609" cy="53506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609600" y="950769"/>
            <a:ext cx="10972800" cy="5673437"/>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00"/>
              </a:spcBef>
              <a:spcAft>
                <a:spcPts val="0"/>
              </a:spcAft>
              <a:buSzPts val="2400"/>
              <a:buChar char="—"/>
              <a:defRPr/>
            </a:lvl1pPr>
            <a:lvl2pPr marL="914400" lvl="1" indent="-355600" algn="l">
              <a:lnSpc>
                <a:spcPct val="100000"/>
              </a:lnSpc>
              <a:spcBef>
                <a:spcPts val="600"/>
              </a:spcBef>
              <a:spcAft>
                <a:spcPts val="0"/>
              </a:spcAft>
              <a:buSzPts val="2000"/>
              <a:buChar char="▪"/>
              <a:defRPr/>
            </a:lvl2pPr>
            <a:lvl3pPr marL="1371600" lvl="2" indent="-342900" algn="l">
              <a:lnSpc>
                <a:spcPct val="100000"/>
              </a:lnSpc>
              <a:spcBef>
                <a:spcPts val="600"/>
              </a:spcBef>
              <a:spcAft>
                <a:spcPts val="0"/>
              </a:spcAft>
              <a:buSzPts val="18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85000"/>
              </a:lnSpc>
              <a:spcBef>
                <a:spcPts val="60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
        <p:nvSpPr>
          <p:cNvPr id="58" name="Google Shape;58;p2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2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0" name="Google Shape;60;p26"/>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915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mp; Content">
  <p:cSld name="1_Title &amp; Conten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1070187" y="89883"/>
            <a:ext cx="10038080" cy="60166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solidFill>
                  <a:srgbClr val="161645"/>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3" name="Google Shape;63;p38"/>
          <p:cNvSpPr txBox="1">
            <a:spLocks noGrp="1"/>
          </p:cNvSpPr>
          <p:nvPr>
            <p:ph type="body" idx="1"/>
          </p:nvPr>
        </p:nvSpPr>
        <p:spPr>
          <a:xfrm>
            <a:off x="226485" y="1036638"/>
            <a:ext cx="5591876"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
        <p:nvSpPr>
          <p:cNvPr id="64" name="Google Shape;64;p38"/>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5" name="Google Shape;65;p38"/>
          <p:cNvSpPr txBox="1">
            <a:spLocks noGrp="1"/>
          </p:cNvSpPr>
          <p:nvPr>
            <p:ph type="body" idx="2"/>
          </p:nvPr>
        </p:nvSpPr>
        <p:spPr>
          <a:xfrm>
            <a:off x="6211831" y="1036638"/>
            <a:ext cx="5591876"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157974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Title Placeholder 4"/>
          <p:cNvSpPr>
            <a:spLocks noGrp="1"/>
          </p:cNvSpPr>
          <p:nvPr>
            <p:ph type="title" hasCustomPrompt="1"/>
          </p:nvPr>
        </p:nvSpPr>
        <p:spPr>
          <a:xfrm>
            <a:off x="1058335" y="136154"/>
            <a:ext cx="10063480" cy="535061"/>
          </a:xfrm>
          <a:prstGeom prst="rect">
            <a:avLst/>
          </a:prstGeom>
        </p:spPr>
        <p:txBody>
          <a:bodyPr vert="horz" lIns="91440" tIns="45720" rIns="91440" bIns="45720" rtlCol="0" anchor="ctr">
            <a:normAutofit/>
          </a:bodyPr>
          <a:lstStyle>
            <a:lvl1pPr algn="ctr">
              <a:defRPr>
                <a:solidFill>
                  <a:schemeClr val="accent6">
                    <a:lumMod val="50000"/>
                  </a:schemeClr>
                </a:solidFill>
                <a:latin typeface="+mn-lt"/>
              </a:defRPr>
            </a:lvl1pPr>
          </a:lstStyle>
          <a:p>
            <a:r>
              <a:rPr lang="en-US" dirty="0"/>
              <a:t>Agenda</a:t>
            </a:r>
          </a:p>
        </p:txBody>
      </p:sp>
      <p:sp>
        <p:nvSpPr>
          <p:cNvPr id="11" name="Text Placeholder 10"/>
          <p:cNvSpPr>
            <a:spLocks noGrp="1"/>
          </p:cNvSpPr>
          <p:nvPr>
            <p:ph type="body" sz="quarter" idx="10" hasCustomPrompt="1"/>
          </p:nvPr>
        </p:nvSpPr>
        <p:spPr>
          <a:xfrm>
            <a:off x="402013" y="1103575"/>
            <a:ext cx="11224379" cy="4948433"/>
          </a:xfrm>
        </p:spPr>
        <p:txBody>
          <a:bodyPr/>
          <a:lstStyle>
            <a:lvl1pPr marL="173038" indent="-173038">
              <a:buFont typeface="Wingdings" panose="05000000000000000000" pitchFamily="2" charset="2"/>
              <a:buChar char="Ø"/>
              <a:defRPr>
                <a:solidFill>
                  <a:schemeClr val="accent6">
                    <a:lumMod val="50000"/>
                  </a:schemeClr>
                </a:solidFill>
                <a:latin typeface="+mn-lt"/>
              </a:defRPr>
            </a:lvl1pPr>
            <a:lvl2pPr marL="512763" indent="-225425">
              <a:buFont typeface="Wingdings" panose="05000000000000000000" pitchFamily="2" charset="2"/>
              <a:buChar char="Ø"/>
              <a:defRPr/>
            </a:lvl2pPr>
            <a:lvl3pPr marL="801688" indent="-174625">
              <a:buFont typeface="Wingdings" panose="05000000000000000000" pitchFamily="2" charset="2"/>
              <a:buChar char="Ø"/>
              <a:defRPr/>
            </a:lvl3pPr>
            <a:lvl4pPr marL="1143000" indent="-227013">
              <a:buFont typeface="Wingdings" panose="05000000000000000000" pitchFamily="2" charset="2"/>
              <a:buChar char="Ø"/>
              <a:defRPr/>
            </a:lvl4pPr>
            <a:lvl5pPr marL="1490663" indent="-233363">
              <a:buFont typeface="Wingdings" panose="05000000000000000000" pitchFamily="2" charset="2"/>
              <a:buChar char="Ø"/>
              <a:defRPr/>
            </a:lvl5pPr>
          </a:lstStyle>
          <a:p>
            <a:pPr lvl="0"/>
            <a:r>
              <a:rPr lang="en-US" dirty="0"/>
              <a:t>Edit Master text styles</a:t>
            </a:r>
          </a:p>
          <a:p>
            <a:pPr lvl="0"/>
            <a:r>
              <a:rPr lang="en-US" dirty="0"/>
              <a:t>Text</a:t>
            </a:r>
          </a:p>
          <a:p>
            <a:pPr lvl="0"/>
            <a:r>
              <a:rPr lang="en-US" dirty="0"/>
              <a:t>Text</a:t>
            </a:r>
          </a:p>
          <a:p>
            <a:pPr lvl="0"/>
            <a:r>
              <a:rPr lang="en-US" dirty="0"/>
              <a:t>Text</a:t>
            </a:r>
          </a:p>
        </p:txBody>
      </p:sp>
      <p:sp>
        <p:nvSpPr>
          <p:cNvPr id="6" name="Slide Number Placeholder 11">
            <a:extLst>
              <a:ext uri="{FF2B5EF4-FFF2-40B4-BE49-F238E27FC236}">
                <a16:creationId xmlns:a16="http://schemas.microsoft.com/office/drawing/2014/main" id="{B84136A9-7D6E-5A45-8B4B-A224700B2E47}"/>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3729015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9"/>
        <p:cNvGrpSpPr/>
        <p:nvPr/>
      </p:nvGrpSpPr>
      <p:grpSpPr>
        <a:xfrm>
          <a:off x="0" y="0"/>
          <a:ext cx="0" cy="0"/>
          <a:chOff x="0" y="0"/>
          <a:chExt cx="0" cy="0"/>
        </a:xfrm>
      </p:grpSpPr>
      <p:sp>
        <p:nvSpPr>
          <p:cNvPr id="50" name="Google Shape;50;p6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SzPts val="1400"/>
              <a:buNone/>
              <a:defRPr sz="60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51" name="Google Shape;51;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85000"/>
              </a:lnSpc>
              <a:spcBef>
                <a:spcPts val="1200"/>
              </a:spcBef>
              <a:spcAft>
                <a:spcPts val="0"/>
              </a:spcAft>
              <a:buSzPts val="2400"/>
              <a:buNone/>
              <a:defRPr sz="2400"/>
            </a:lvl1pPr>
            <a:lvl2pPr lvl="1" algn="ctr">
              <a:lnSpc>
                <a:spcPct val="85000"/>
              </a:lnSpc>
              <a:spcBef>
                <a:spcPts val="700"/>
              </a:spcBef>
              <a:spcAft>
                <a:spcPts val="0"/>
              </a:spcAft>
              <a:buSzPts val="2000"/>
              <a:buNone/>
              <a:defRPr sz="2000"/>
            </a:lvl2pPr>
            <a:lvl3pPr lvl="2" algn="ctr">
              <a:lnSpc>
                <a:spcPct val="85000"/>
              </a:lnSpc>
              <a:spcBef>
                <a:spcPts val="360"/>
              </a:spcBef>
              <a:spcAft>
                <a:spcPts val="0"/>
              </a:spcAft>
              <a:buSzPts val="1800"/>
              <a:buNone/>
              <a:defRPr sz="1800"/>
            </a:lvl3pPr>
            <a:lvl4pPr lvl="3" algn="ctr">
              <a:lnSpc>
                <a:spcPct val="85000"/>
              </a:lnSpc>
              <a:spcBef>
                <a:spcPts val="400"/>
              </a:spcBef>
              <a:spcAft>
                <a:spcPts val="0"/>
              </a:spcAft>
              <a:buSzPts val="2000"/>
              <a:buNone/>
              <a:defRPr sz="1600"/>
            </a:lvl4pPr>
            <a:lvl5pPr lvl="4" algn="ctr">
              <a:lnSpc>
                <a:spcPct val="85000"/>
              </a:lnSpc>
              <a:spcBef>
                <a:spcPts val="400"/>
              </a:spcBef>
              <a:spcAft>
                <a:spcPts val="0"/>
              </a:spcAft>
              <a:buSzPts val="2000"/>
              <a:buNone/>
              <a:defRPr sz="1600"/>
            </a:lvl5pPr>
            <a:lvl6pPr lvl="5" algn="ctr">
              <a:lnSpc>
                <a:spcPct val="85000"/>
              </a:lnSpc>
              <a:spcBef>
                <a:spcPts val="360"/>
              </a:spcBef>
              <a:spcAft>
                <a:spcPts val="0"/>
              </a:spcAft>
              <a:buSzPts val="1800"/>
              <a:buNone/>
              <a:defRPr sz="1600"/>
            </a:lvl6pPr>
            <a:lvl7pPr lvl="6" algn="ctr">
              <a:lnSpc>
                <a:spcPct val="85000"/>
              </a:lnSpc>
              <a:spcBef>
                <a:spcPts val="360"/>
              </a:spcBef>
              <a:spcAft>
                <a:spcPts val="0"/>
              </a:spcAft>
              <a:buSzPts val="1800"/>
              <a:buNone/>
              <a:defRPr sz="1600"/>
            </a:lvl7pPr>
            <a:lvl8pPr lvl="7" algn="ctr">
              <a:lnSpc>
                <a:spcPct val="85000"/>
              </a:lnSpc>
              <a:spcBef>
                <a:spcPts val="360"/>
              </a:spcBef>
              <a:spcAft>
                <a:spcPts val="0"/>
              </a:spcAft>
              <a:buSzPts val="1800"/>
              <a:buNone/>
              <a:defRPr sz="1600"/>
            </a:lvl8pPr>
            <a:lvl9pPr lvl="8" algn="ctr">
              <a:lnSpc>
                <a:spcPct val="85000"/>
              </a:lnSpc>
              <a:spcBef>
                <a:spcPts val="360"/>
              </a:spcBef>
              <a:spcAft>
                <a:spcPts val="0"/>
              </a:spcAft>
              <a:buSzPts val="1800"/>
              <a:buNone/>
              <a:defRPr sz="1600"/>
            </a:lvl9pPr>
          </a:lstStyle>
          <a:p>
            <a:endParaRPr/>
          </a:p>
        </p:txBody>
      </p:sp>
      <p:sp>
        <p:nvSpPr>
          <p:cNvPr id="52" name="Google Shape;52;p6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6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4" name="Google Shape;54;p61"/>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a:lvl1pPr>
            <a:lvl2pPr marL="0" marR="0" lvl="1" indent="0" algn="ctr">
              <a:lnSpc>
                <a:spcPct val="100000"/>
              </a:lnSpc>
              <a:spcBef>
                <a:spcPts val="0"/>
              </a:spcBef>
              <a:spcAft>
                <a:spcPts val="0"/>
              </a:spcAft>
              <a:buClr>
                <a:srgbClr val="000000"/>
              </a:buClr>
              <a:buSzPts val="1050"/>
              <a:buFont typeface="Arial"/>
              <a:buNone/>
              <a:defRPr/>
            </a:lvl2pPr>
            <a:lvl3pPr marL="0" marR="0" lvl="2" indent="0" algn="ctr">
              <a:lnSpc>
                <a:spcPct val="100000"/>
              </a:lnSpc>
              <a:spcBef>
                <a:spcPts val="0"/>
              </a:spcBef>
              <a:spcAft>
                <a:spcPts val="0"/>
              </a:spcAft>
              <a:buClr>
                <a:srgbClr val="000000"/>
              </a:buClr>
              <a:buSzPts val="1050"/>
              <a:buFont typeface="Arial"/>
              <a:buNone/>
              <a:defRPr/>
            </a:lvl3pPr>
            <a:lvl4pPr marL="0" marR="0" lvl="3" indent="0" algn="ctr">
              <a:lnSpc>
                <a:spcPct val="100000"/>
              </a:lnSpc>
              <a:spcBef>
                <a:spcPts val="0"/>
              </a:spcBef>
              <a:spcAft>
                <a:spcPts val="0"/>
              </a:spcAft>
              <a:buClr>
                <a:srgbClr val="000000"/>
              </a:buClr>
              <a:buSzPts val="1050"/>
              <a:buFont typeface="Arial"/>
              <a:buNone/>
              <a:defRPr/>
            </a:lvl4pPr>
            <a:lvl5pPr marL="0" marR="0" lvl="4" indent="0" algn="ctr">
              <a:lnSpc>
                <a:spcPct val="100000"/>
              </a:lnSpc>
              <a:spcBef>
                <a:spcPts val="0"/>
              </a:spcBef>
              <a:spcAft>
                <a:spcPts val="0"/>
              </a:spcAft>
              <a:buClr>
                <a:srgbClr val="000000"/>
              </a:buClr>
              <a:buSzPts val="1050"/>
              <a:buFont typeface="Arial"/>
              <a:buNone/>
              <a:defRPr/>
            </a:lvl5pPr>
            <a:lvl6pPr marL="0" marR="0" lvl="5" indent="0" algn="ctr">
              <a:lnSpc>
                <a:spcPct val="100000"/>
              </a:lnSpc>
              <a:spcBef>
                <a:spcPts val="0"/>
              </a:spcBef>
              <a:spcAft>
                <a:spcPts val="0"/>
              </a:spcAft>
              <a:buClr>
                <a:srgbClr val="000000"/>
              </a:buClr>
              <a:buSzPts val="1050"/>
              <a:buFont typeface="Arial"/>
              <a:buNone/>
              <a:defRPr/>
            </a:lvl6pPr>
            <a:lvl7pPr marL="0" marR="0" lvl="6" indent="0" algn="ctr">
              <a:lnSpc>
                <a:spcPct val="100000"/>
              </a:lnSpc>
              <a:spcBef>
                <a:spcPts val="0"/>
              </a:spcBef>
              <a:spcAft>
                <a:spcPts val="0"/>
              </a:spcAft>
              <a:buClr>
                <a:srgbClr val="000000"/>
              </a:buClr>
              <a:buSzPts val="1050"/>
              <a:buFont typeface="Arial"/>
              <a:buNone/>
              <a:defRPr/>
            </a:lvl7pPr>
            <a:lvl8pPr marL="0" marR="0" lvl="7" indent="0" algn="ctr">
              <a:lnSpc>
                <a:spcPct val="100000"/>
              </a:lnSpc>
              <a:spcBef>
                <a:spcPts val="0"/>
              </a:spcBef>
              <a:spcAft>
                <a:spcPts val="0"/>
              </a:spcAft>
              <a:buClr>
                <a:srgbClr val="000000"/>
              </a:buClr>
              <a:buSzPts val="1050"/>
              <a:buFont typeface="Arial"/>
              <a:buNone/>
              <a:defRPr/>
            </a:lvl8pPr>
            <a:lvl9pPr marL="0" marR="0" lvl="8" indent="0" algn="ctr">
              <a:lnSpc>
                <a:spcPct val="100000"/>
              </a:lnSpc>
              <a:spcBef>
                <a:spcPts val="0"/>
              </a:spcBef>
              <a:spcAft>
                <a:spcPts val="0"/>
              </a:spcAft>
              <a:buClr>
                <a:srgbClr val="000000"/>
              </a:buClr>
              <a:buSzPts val="1050"/>
              <a:buFont typeface="Arial"/>
              <a:buNone/>
              <a:defRPr/>
            </a:lvl9p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318950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Title 1"/>
          <p:cNvSpPr>
            <a:spLocks noGrp="1"/>
          </p:cNvSpPr>
          <p:nvPr>
            <p:ph type="title"/>
          </p:nvPr>
        </p:nvSpPr>
        <p:spPr>
          <a:xfrm>
            <a:off x="1070187" y="89883"/>
            <a:ext cx="10038080" cy="601663"/>
          </a:xfrm>
          <a:prstGeom prst="rect">
            <a:avLst/>
          </a:prstGeom>
        </p:spPr>
        <p:txBody>
          <a:bodyPr/>
          <a:lstStyle>
            <a:lvl1pPr>
              <a:defRPr>
                <a:solidFill>
                  <a:schemeClr val="accent6">
                    <a:lumMod val="50000"/>
                  </a:schemeClr>
                </a:solidFill>
              </a:defRPr>
            </a:lvl1pPr>
          </a:lstStyle>
          <a:p>
            <a:r>
              <a:rPr lang="en-US"/>
              <a:t>Click to edit Master title style</a:t>
            </a:r>
          </a:p>
        </p:txBody>
      </p:sp>
      <p:sp>
        <p:nvSpPr>
          <p:cNvPr id="5" name="Content Placeholder 4"/>
          <p:cNvSpPr>
            <a:spLocks noGrp="1"/>
          </p:cNvSpPr>
          <p:nvPr>
            <p:ph sz="quarter" idx="10" hasCustomPrompt="1"/>
          </p:nvPr>
        </p:nvSpPr>
        <p:spPr>
          <a:xfrm>
            <a:off x="226484" y="1036638"/>
            <a:ext cx="11675533" cy="5008562"/>
          </a:xfrm>
        </p:spPr>
        <p:txBody>
          <a:bodyPr/>
          <a:lstStyle>
            <a:lvl1pPr marL="173038" indent="-173038">
              <a:buFont typeface="Arial" panose="020B0604020202020204" pitchFamily="34" charset="0"/>
              <a:buChar char="–"/>
              <a:defRPr>
                <a:solidFill>
                  <a:schemeClr val="accent6">
                    <a:lumMod val="50000"/>
                  </a:schemeClr>
                </a:solidFill>
                <a:latin typeface="Arial Narrow" panose="020B0606020202030204" pitchFamily="34" charset="0"/>
              </a:defRPr>
            </a:lvl1pPr>
            <a:lvl2pPr>
              <a:lnSpc>
                <a:spcPct val="100000"/>
              </a:lnSpc>
              <a:defRPr>
                <a:solidFill>
                  <a:schemeClr val="accent6">
                    <a:lumMod val="50000"/>
                  </a:schemeClr>
                </a:solidFill>
                <a:latin typeface="Arial Narrow" panose="020B0606020202030204" pitchFamily="34" charset="0"/>
              </a:defRPr>
            </a:lvl2pPr>
            <a:lvl3pPr>
              <a:lnSpc>
                <a:spcPct val="100000"/>
              </a:lnSpc>
              <a:defRPr>
                <a:solidFill>
                  <a:schemeClr val="accent6">
                    <a:lumMod val="50000"/>
                  </a:schemeClr>
                </a:solidFill>
                <a:latin typeface="Arial Narrow" panose="020B0606020202030204" pitchFamily="34" charset="0"/>
              </a:defRPr>
            </a:lvl3pPr>
            <a:lvl4pPr>
              <a:lnSpc>
                <a:spcPct val="100000"/>
              </a:lnSpc>
              <a:defRPr sz="1800">
                <a:solidFill>
                  <a:schemeClr val="accent6">
                    <a:lumMod val="50000"/>
                  </a:schemeClr>
                </a:solidFill>
                <a:latin typeface="Arial Narrow" panose="020B0606020202030204" pitchFamily="34" charset="0"/>
              </a:defRPr>
            </a:lvl4pPr>
            <a:lvl5pPr marL="1257300" indent="0">
              <a:buNone/>
              <a:defRPr>
                <a:solidFill>
                  <a:schemeClr val="accent6">
                    <a:lumMod val="50000"/>
                  </a:schemeClr>
                </a:solidFill>
                <a:latin typeface="Arial Narrow" panose="020B0606020202030204" pitchFamily="34" charset="0"/>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7" name="Slide Number Placeholder 11">
            <a:extLst>
              <a:ext uri="{FF2B5EF4-FFF2-40B4-BE49-F238E27FC236}">
                <a16:creationId xmlns:a16="http://schemas.microsoft.com/office/drawing/2014/main" id="{819649DF-9EA1-5541-9596-3C7FA78AE7E4}"/>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24826163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BC02-C5D4-CAA5-D574-9348F7A880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65E75F1-FE60-CB3A-F7E2-414DB122E670}"/>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0520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mp; Content">
  <p:cSld name="2_Title &amp; Content">
    <p:spTree>
      <p:nvGrpSpPr>
        <p:cNvPr id="1" name="Shape 35"/>
        <p:cNvGrpSpPr/>
        <p:nvPr/>
      </p:nvGrpSpPr>
      <p:grpSpPr>
        <a:xfrm>
          <a:off x="0" y="0"/>
          <a:ext cx="0" cy="0"/>
          <a:chOff x="0" y="0"/>
          <a:chExt cx="0" cy="0"/>
        </a:xfrm>
      </p:grpSpPr>
      <p:sp>
        <p:nvSpPr>
          <p:cNvPr id="36" name="Google Shape;36;p26"/>
          <p:cNvSpPr txBox="1">
            <a:spLocks noGrp="1"/>
          </p:cNvSpPr>
          <p:nvPr>
            <p:ph type="title"/>
          </p:nvPr>
        </p:nvSpPr>
        <p:spPr>
          <a:xfrm>
            <a:off x="1214731" y="89882"/>
            <a:ext cx="9827343" cy="60166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7" name="Google Shape;37;p26"/>
          <p:cNvSpPr txBox="1">
            <a:spLocks noGrp="1"/>
          </p:cNvSpPr>
          <p:nvPr>
            <p:ph type="body" idx="1"/>
          </p:nvPr>
        </p:nvSpPr>
        <p:spPr>
          <a:xfrm>
            <a:off x="226484" y="1036638"/>
            <a:ext cx="11675533" cy="54403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87628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mp; Content">
  <p:cSld name="1_Title &amp; Content">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1070187" y="89882"/>
            <a:ext cx="10038080" cy="60166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1400"/>
              <a:buNone/>
              <a:defRPr>
                <a:solidFill>
                  <a:srgbClr val="161645"/>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40" name="Google Shape;40;p28"/>
          <p:cNvSpPr txBox="1">
            <a:spLocks noGrp="1"/>
          </p:cNvSpPr>
          <p:nvPr>
            <p:ph type="body" idx="1"/>
          </p:nvPr>
        </p:nvSpPr>
        <p:spPr>
          <a:xfrm>
            <a:off x="226485" y="1036638"/>
            <a:ext cx="5591876"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
        <p:nvSpPr>
          <p:cNvPr id="41" name="Google Shape;41;p28"/>
          <p:cNvSpPr txBox="1">
            <a:spLocks noGrp="1"/>
          </p:cNvSpPr>
          <p:nvPr>
            <p:ph type="sldNum" idx="12"/>
          </p:nvPr>
        </p:nvSpPr>
        <p:spPr>
          <a:xfrm>
            <a:off x="5635839" y="6574155"/>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2" name="Google Shape;42;p28"/>
          <p:cNvSpPr txBox="1">
            <a:spLocks noGrp="1"/>
          </p:cNvSpPr>
          <p:nvPr>
            <p:ph type="body" idx="2"/>
          </p:nvPr>
        </p:nvSpPr>
        <p:spPr>
          <a:xfrm>
            <a:off x="6211831" y="1036638"/>
            <a:ext cx="5591876" cy="5008562"/>
          </a:xfrm>
          <a:prstGeom prst="rect">
            <a:avLst/>
          </a:prstGeom>
          <a:noFill/>
          <a:ln>
            <a:noFill/>
          </a:ln>
        </p:spPr>
        <p:txBody>
          <a:bodyPr spcFirstLastPara="1" wrap="square" lIns="91425" tIns="45700" rIns="91425" bIns="45700" anchor="t" anchorCtr="0">
            <a:noAutofit/>
          </a:bodyPr>
          <a:lstStyle>
            <a:lvl1pPr marL="457200" lvl="0" indent="-381000" algn="l">
              <a:lnSpc>
                <a:spcPct val="85000"/>
              </a:lnSpc>
              <a:spcBef>
                <a:spcPts val="1200"/>
              </a:spcBef>
              <a:spcAft>
                <a:spcPts val="0"/>
              </a:spcAft>
              <a:buSzPts val="2400"/>
              <a:buFont typeface="Arial"/>
              <a:buChar char="–"/>
              <a:defRPr>
                <a:solidFill>
                  <a:srgbClr val="161645"/>
                </a:solidFill>
                <a:latin typeface="Arial Narrow"/>
                <a:ea typeface="Arial Narrow"/>
                <a:cs typeface="Arial Narrow"/>
                <a:sym typeface="Arial Narrow"/>
              </a:defRPr>
            </a:lvl1pPr>
            <a:lvl2pPr marL="914400" lvl="1" indent="-355600" algn="l">
              <a:lnSpc>
                <a:spcPct val="100000"/>
              </a:lnSpc>
              <a:spcBef>
                <a:spcPts val="700"/>
              </a:spcBef>
              <a:spcAft>
                <a:spcPts val="0"/>
              </a:spcAft>
              <a:buSzPts val="2000"/>
              <a:buChar char="▪"/>
              <a:defRPr>
                <a:solidFill>
                  <a:srgbClr val="161645"/>
                </a:solidFill>
                <a:latin typeface="Arial Narrow"/>
                <a:ea typeface="Arial Narrow"/>
                <a:cs typeface="Arial Narrow"/>
                <a:sym typeface="Arial Narrow"/>
              </a:defRPr>
            </a:lvl2pPr>
            <a:lvl3pPr marL="1371600" lvl="2" indent="-342900" algn="l">
              <a:lnSpc>
                <a:spcPct val="100000"/>
              </a:lnSpc>
              <a:spcBef>
                <a:spcPts val="360"/>
              </a:spcBef>
              <a:spcAft>
                <a:spcPts val="0"/>
              </a:spcAft>
              <a:buSzPts val="1800"/>
              <a:buChar char="⮚"/>
              <a:defRPr>
                <a:solidFill>
                  <a:srgbClr val="161645"/>
                </a:solidFill>
                <a:latin typeface="Arial Narrow"/>
                <a:ea typeface="Arial Narrow"/>
                <a:cs typeface="Arial Narrow"/>
                <a:sym typeface="Arial Narrow"/>
              </a:defRPr>
            </a:lvl3pPr>
            <a:lvl4pPr marL="1828800" lvl="3" indent="-355600" algn="l">
              <a:lnSpc>
                <a:spcPct val="100000"/>
              </a:lnSpc>
              <a:spcBef>
                <a:spcPts val="400"/>
              </a:spcBef>
              <a:spcAft>
                <a:spcPts val="0"/>
              </a:spcAft>
              <a:buSzPts val="2000"/>
              <a:buChar char="•"/>
              <a:defRPr sz="1800">
                <a:solidFill>
                  <a:srgbClr val="161645"/>
                </a:solidFill>
                <a:latin typeface="Arial Narrow"/>
                <a:ea typeface="Arial Narrow"/>
                <a:cs typeface="Arial Narrow"/>
                <a:sym typeface="Arial Narrow"/>
              </a:defRPr>
            </a:lvl4pPr>
            <a:lvl5pPr marL="2286000" lvl="4" indent="-228600" algn="l">
              <a:lnSpc>
                <a:spcPct val="85000"/>
              </a:lnSpc>
              <a:spcBef>
                <a:spcPts val="400"/>
              </a:spcBef>
              <a:spcAft>
                <a:spcPts val="0"/>
              </a:spcAft>
              <a:buSzPts val="2000"/>
              <a:buNone/>
              <a:defRPr>
                <a:solidFill>
                  <a:srgbClr val="161645"/>
                </a:solidFill>
                <a:latin typeface="Arial Narrow"/>
                <a:ea typeface="Arial Narrow"/>
                <a:cs typeface="Arial Narrow"/>
                <a:sym typeface="Arial Narrow"/>
              </a:defRPr>
            </a:lvl5pPr>
            <a:lvl6pPr marL="2743200" lvl="5" indent="-342900" algn="l">
              <a:lnSpc>
                <a:spcPct val="85000"/>
              </a:lnSpc>
              <a:spcBef>
                <a:spcPts val="360"/>
              </a:spcBef>
              <a:spcAft>
                <a:spcPts val="0"/>
              </a:spcAft>
              <a:buSzPts val="1800"/>
              <a:buChar char="•"/>
              <a:defRPr/>
            </a:lvl6pPr>
            <a:lvl7pPr marL="3200400" lvl="6" indent="-342900" algn="l">
              <a:lnSpc>
                <a:spcPct val="85000"/>
              </a:lnSpc>
              <a:spcBef>
                <a:spcPts val="360"/>
              </a:spcBef>
              <a:spcAft>
                <a:spcPts val="0"/>
              </a:spcAft>
              <a:buSzPts val="1800"/>
              <a:buChar char="•"/>
              <a:defRPr/>
            </a:lvl7pPr>
            <a:lvl8pPr marL="3657600" lvl="7" indent="-342900" algn="l">
              <a:lnSpc>
                <a:spcPct val="85000"/>
              </a:lnSpc>
              <a:spcBef>
                <a:spcPts val="360"/>
              </a:spcBef>
              <a:spcAft>
                <a:spcPts val="0"/>
              </a:spcAft>
              <a:buSzPts val="1800"/>
              <a:buChar char="•"/>
              <a:defRPr/>
            </a:lvl8pPr>
            <a:lvl9pPr marL="4114800" lvl="8" indent="-342900" algn="l">
              <a:lnSpc>
                <a:spcPct val="85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17931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1058334" y="136154"/>
            <a:ext cx="10018609" cy="53506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Clr>
                <a:srgbClr val="161645"/>
              </a:buClr>
              <a:buSzPts val="1400"/>
              <a:buFont typeface="Arial"/>
              <a:buNone/>
              <a:defRPr/>
            </a:lvl1pPr>
            <a:lvl2pPr lvl="1" algn="l">
              <a:lnSpc>
                <a:spcPct val="85000"/>
              </a:lnSpc>
              <a:spcBef>
                <a:spcPts val="0"/>
              </a:spcBef>
              <a:spcAft>
                <a:spcPts val="0"/>
              </a:spcAft>
              <a:buClr>
                <a:srgbClr val="FFCC00"/>
              </a:buClr>
              <a:buSzPts val="1400"/>
              <a:buFont typeface="Arial Black"/>
              <a:buNone/>
              <a:defRPr/>
            </a:lvl2pPr>
            <a:lvl3pPr lvl="2" algn="l">
              <a:lnSpc>
                <a:spcPct val="85000"/>
              </a:lnSpc>
              <a:spcBef>
                <a:spcPts val="0"/>
              </a:spcBef>
              <a:spcAft>
                <a:spcPts val="0"/>
              </a:spcAft>
              <a:buClr>
                <a:srgbClr val="FFCC00"/>
              </a:buClr>
              <a:buSzPts val="1400"/>
              <a:buFont typeface="Arial Black"/>
              <a:buNone/>
              <a:defRPr/>
            </a:lvl3pPr>
            <a:lvl4pPr lvl="3" algn="l">
              <a:lnSpc>
                <a:spcPct val="85000"/>
              </a:lnSpc>
              <a:spcBef>
                <a:spcPts val="0"/>
              </a:spcBef>
              <a:spcAft>
                <a:spcPts val="0"/>
              </a:spcAft>
              <a:buClr>
                <a:srgbClr val="FFCC00"/>
              </a:buClr>
              <a:buSzPts val="1400"/>
              <a:buFont typeface="Arial Black"/>
              <a:buNone/>
              <a:defRPr/>
            </a:lvl4pPr>
            <a:lvl5pPr lvl="4" algn="l">
              <a:lnSpc>
                <a:spcPct val="85000"/>
              </a:lnSpc>
              <a:spcBef>
                <a:spcPts val="0"/>
              </a:spcBef>
              <a:spcAft>
                <a:spcPts val="0"/>
              </a:spcAft>
              <a:buClr>
                <a:srgbClr val="FFCC00"/>
              </a:buClr>
              <a:buSzPts val="1400"/>
              <a:buFont typeface="Arial Black"/>
              <a:buNone/>
              <a:defRPr/>
            </a:lvl5pPr>
            <a:lvl6pPr lvl="5" algn="l">
              <a:lnSpc>
                <a:spcPct val="85000"/>
              </a:lnSpc>
              <a:spcBef>
                <a:spcPts val="0"/>
              </a:spcBef>
              <a:spcAft>
                <a:spcPts val="0"/>
              </a:spcAft>
              <a:buClr>
                <a:srgbClr val="FFCC00"/>
              </a:buClr>
              <a:buSzPts val="1400"/>
              <a:buFont typeface="Arial Black"/>
              <a:buNone/>
              <a:defRPr/>
            </a:lvl6pPr>
            <a:lvl7pPr lvl="6" algn="l">
              <a:lnSpc>
                <a:spcPct val="85000"/>
              </a:lnSpc>
              <a:spcBef>
                <a:spcPts val="0"/>
              </a:spcBef>
              <a:spcAft>
                <a:spcPts val="0"/>
              </a:spcAft>
              <a:buClr>
                <a:srgbClr val="FFCC00"/>
              </a:buClr>
              <a:buSzPts val="1400"/>
              <a:buFont typeface="Arial Black"/>
              <a:buNone/>
              <a:defRPr/>
            </a:lvl7pPr>
            <a:lvl8pPr lvl="7" algn="l">
              <a:lnSpc>
                <a:spcPct val="85000"/>
              </a:lnSpc>
              <a:spcBef>
                <a:spcPts val="0"/>
              </a:spcBef>
              <a:spcAft>
                <a:spcPts val="0"/>
              </a:spcAft>
              <a:buClr>
                <a:srgbClr val="FFCC00"/>
              </a:buClr>
              <a:buSzPts val="1400"/>
              <a:buFont typeface="Arial Black"/>
              <a:buNone/>
              <a:defRPr/>
            </a:lvl8pPr>
            <a:lvl9pPr lvl="8" algn="l">
              <a:lnSpc>
                <a:spcPct val="85000"/>
              </a:lnSpc>
              <a:spcBef>
                <a:spcPts val="0"/>
              </a:spcBef>
              <a:spcAft>
                <a:spcPts val="0"/>
              </a:spcAft>
              <a:buClr>
                <a:srgbClr val="FFCC00"/>
              </a:buClr>
              <a:buSzPts val="1400"/>
              <a:buFont typeface="Arial Black"/>
              <a:buNone/>
              <a:defRPr/>
            </a:lvl9pPr>
          </a:lstStyle>
          <a:p>
            <a:endParaRPr/>
          </a:p>
        </p:txBody>
      </p:sp>
      <p:sp>
        <p:nvSpPr>
          <p:cNvPr id="27" name="Google Shape;27;p12"/>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1pPr>
            <a:lvl2pPr marL="0" marR="0" lvl="1"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2pPr>
            <a:lvl3pPr marL="0" marR="0" lvl="2"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3pPr>
            <a:lvl4pPr marL="0" marR="0" lvl="3"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4pPr>
            <a:lvl5pPr marL="0" marR="0" lvl="4"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5pPr>
            <a:lvl6pPr marL="0" marR="0" lvl="5"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6pPr>
            <a:lvl7pPr marL="0" marR="0" lvl="6"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7pPr>
            <a:lvl8pPr marL="0" marR="0" lvl="7"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8pPr>
            <a:lvl9pPr marL="0" marR="0" lvl="8" indent="0" algn="ctr">
              <a:lnSpc>
                <a:spcPct val="100000"/>
              </a:lnSpc>
              <a:spcBef>
                <a:spcPts val="0"/>
              </a:spcBef>
              <a:spcAft>
                <a:spcPts val="0"/>
              </a:spcAft>
              <a:buClr>
                <a:srgbClr val="161645"/>
              </a:buClr>
              <a:buSzPts val="1050"/>
              <a:buFont typeface="Arial"/>
              <a:buNone/>
              <a:defRPr sz="1050" b="1" i="0" u="none" strike="noStrike" cap="none">
                <a:solidFill>
                  <a:srgbClr val="16164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8" name="Google Shape;28;p12"/>
          <p:cNvSpPr txBox="1">
            <a:spLocks noGrp="1"/>
          </p:cNvSpPr>
          <p:nvPr>
            <p:ph type="body" idx="1"/>
          </p:nvPr>
        </p:nvSpPr>
        <p:spPr>
          <a:xfrm>
            <a:off x="220717" y="1035269"/>
            <a:ext cx="5517931" cy="4876800"/>
          </a:xfrm>
          <a:prstGeom prst="rect">
            <a:avLst/>
          </a:prstGeom>
          <a:noFill/>
          <a:ln>
            <a:noFill/>
          </a:ln>
        </p:spPr>
        <p:txBody>
          <a:bodyPr spcFirstLastPara="1" wrap="square" lIns="91425" tIns="45700" rIns="91425" bIns="45700" anchor="t" anchorCtr="0">
            <a:noAutofit/>
          </a:bodyPr>
          <a:lstStyle>
            <a:lvl1pPr marL="457200" lvl="0" indent="-342900" algn="l">
              <a:lnSpc>
                <a:spcPct val="85000"/>
              </a:lnSpc>
              <a:spcBef>
                <a:spcPts val="900"/>
              </a:spcBef>
              <a:spcAft>
                <a:spcPts val="0"/>
              </a:spcAft>
              <a:buClr>
                <a:srgbClr val="161645"/>
              </a:buClr>
              <a:buSzPts val="1800"/>
              <a:buChar char="—"/>
              <a:defRPr/>
            </a:lvl1pPr>
            <a:lvl2pPr marL="914400" lvl="1" indent="-342900" algn="l">
              <a:lnSpc>
                <a:spcPct val="85000"/>
              </a:lnSpc>
              <a:spcBef>
                <a:spcPts val="630"/>
              </a:spcBef>
              <a:spcAft>
                <a:spcPts val="0"/>
              </a:spcAft>
              <a:buClr>
                <a:srgbClr val="161645"/>
              </a:buClr>
              <a:buSzPts val="1800"/>
              <a:buChar char="▪"/>
              <a:defRPr/>
            </a:lvl2pPr>
            <a:lvl3pPr marL="1371600" lvl="2" indent="-342900" algn="l">
              <a:lnSpc>
                <a:spcPct val="85000"/>
              </a:lnSpc>
              <a:spcBef>
                <a:spcPts val="360"/>
              </a:spcBef>
              <a:spcAft>
                <a:spcPts val="0"/>
              </a:spcAft>
              <a:buClr>
                <a:srgbClr val="161645"/>
              </a:buClr>
              <a:buSzPts val="1800"/>
              <a:buChar char="⮚"/>
              <a:defRPr/>
            </a:lvl3pPr>
            <a:lvl4pPr marL="1828800" lvl="3" indent="-342900" algn="l">
              <a:lnSpc>
                <a:spcPct val="85000"/>
              </a:lnSpc>
              <a:spcBef>
                <a:spcPts val="360"/>
              </a:spcBef>
              <a:spcAft>
                <a:spcPts val="0"/>
              </a:spcAft>
              <a:buClr>
                <a:srgbClr val="00225D"/>
              </a:buClr>
              <a:buSzPts val="1800"/>
              <a:buFont typeface="Arial"/>
              <a:buChar char="•"/>
              <a:defRPr/>
            </a:lvl4pPr>
            <a:lvl5pPr marL="2286000" lvl="4" indent="-342900" algn="l">
              <a:lnSpc>
                <a:spcPct val="85000"/>
              </a:lnSpc>
              <a:spcBef>
                <a:spcPts val="360"/>
              </a:spcBef>
              <a:spcAft>
                <a:spcPts val="0"/>
              </a:spcAft>
              <a:buClr>
                <a:srgbClr val="00225D"/>
              </a:buClr>
              <a:buSzPts val="1800"/>
              <a:buFont typeface="Arial"/>
              <a:buChar char="•"/>
              <a:defRPr/>
            </a:lvl5pPr>
            <a:lvl6pPr marL="2743200" lvl="5" indent="-342900" algn="l">
              <a:lnSpc>
                <a:spcPct val="85000"/>
              </a:lnSpc>
              <a:spcBef>
                <a:spcPts val="360"/>
              </a:spcBef>
              <a:spcAft>
                <a:spcPts val="0"/>
              </a:spcAft>
              <a:buClr>
                <a:srgbClr val="00225D"/>
              </a:buClr>
              <a:buSzPts val="1800"/>
              <a:buFont typeface="Arial"/>
              <a:buChar char="•"/>
              <a:defRPr/>
            </a:lvl6pPr>
            <a:lvl7pPr marL="3200400" lvl="6" indent="-342900" algn="l">
              <a:lnSpc>
                <a:spcPct val="85000"/>
              </a:lnSpc>
              <a:spcBef>
                <a:spcPts val="360"/>
              </a:spcBef>
              <a:spcAft>
                <a:spcPts val="0"/>
              </a:spcAft>
              <a:buClr>
                <a:srgbClr val="00225D"/>
              </a:buClr>
              <a:buSzPts val="1800"/>
              <a:buFont typeface="Arial"/>
              <a:buChar char="•"/>
              <a:defRPr/>
            </a:lvl7pPr>
            <a:lvl8pPr marL="3657600" lvl="7" indent="-342900" algn="l">
              <a:lnSpc>
                <a:spcPct val="85000"/>
              </a:lnSpc>
              <a:spcBef>
                <a:spcPts val="360"/>
              </a:spcBef>
              <a:spcAft>
                <a:spcPts val="0"/>
              </a:spcAft>
              <a:buClr>
                <a:srgbClr val="00225D"/>
              </a:buClr>
              <a:buSzPts val="1800"/>
              <a:buFont typeface="Arial"/>
              <a:buChar char="•"/>
              <a:defRPr/>
            </a:lvl8pPr>
            <a:lvl9pPr marL="4114800" lvl="8" indent="-342900" algn="l">
              <a:lnSpc>
                <a:spcPct val="85000"/>
              </a:lnSpc>
              <a:spcBef>
                <a:spcPts val="360"/>
              </a:spcBef>
              <a:spcAft>
                <a:spcPts val="0"/>
              </a:spcAft>
              <a:buClr>
                <a:srgbClr val="00225D"/>
              </a:buClr>
              <a:buSzPts val="1800"/>
              <a:buFont typeface="Arial"/>
              <a:buChar char="•"/>
              <a:defRPr/>
            </a:lvl9pPr>
          </a:lstStyle>
          <a:p>
            <a:endParaRPr/>
          </a:p>
        </p:txBody>
      </p:sp>
      <p:sp>
        <p:nvSpPr>
          <p:cNvPr id="29" name="Google Shape;29;p12"/>
          <p:cNvSpPr txBox="1">
            <a:spLocks noGrp="1"/>
          </p:cNvSpPr>
          <p:nvPr>
            <p:ph type="body" idx="2"/>
          </p:nvPr>
        </p:nvSpPr>
        <p:spPr>
          <a:xfrm>
            <a:off x="5980386" y="1035269"/>
            <a:ext cx="6064469" cy="4876799"/>
          </a:xfrm>
          <a:prstGeom prst="rect">
            <a:avLst/>
          </a:prstGeom>
          <a:noFill/>
          <a:ln>
            <a:noFill/>
          </a:ln>
        </p:spPr>
        <p:txBody>
          <a:bodyPr spcFirstLastPara="1" wrap="square" lIns="91425" tIns="45700" rIns="91425" bIns="45700" anchor="t" anchorCtr="0">
            <a:noAutofit/>
          </a:bodyPr>
          <a:lstStyle>
            <a:lvl1pPr marL="457200" lvl="0" indent="-342900" algn="l">
              <a:lnSpc>
                <a:spcPct val="85000"/>
              </a:lnSpc>
              <a:spcBef>
                <a:spcPts val="900"/>
              </a:spcBef>
              <a:spcAft>
                <a:spcPts val="0"/>
              </a:spcAft>
              <a:buClr>
                <a:srgbClr val="161645"/>
              </a:buClr>
              <a:buSzPts val="1800"/>
              <a:buChar char="—"/>
              <a:defRPr/>
            </a:lvl1pPr>
            <a:lvl2pPr marL="914400" lvl="1" indent="-342900" algn="l">
              <a:lnSpc>
                <a:spcPct val="85000"/>
              </a:lnSpc>
              <a:spcBef>
                <a:spcPts val="630"/>
              </a:spcBef>
              <a:spcAft>
                <a:spcPts val="0"/>
              </a:spcAft>
              <a:buClr>
                <a:srgbClr val="161645"/>
              </a:buClr>
              <a:buSzPts val="1800"/>
              <a:buChar char="▪"/>
              <a:defRPr/>
            </a:lvl2pPr>
            <a:lvl3pPr marL="1371600" lvl="2" indent="-342900" algn="l">
              <a:lnSpc>
                <a:spcPct val="85000"/>
              </a:lnSpc>
              <a:spcBef>
                <a:spcPts val="360"/>
              </a:spcBef>
              <a:spcAft>
                <a:spcPts val="0"/>
              </a:spcAft>
              <a:buClr>
                <a:srgbClr val="161645"/>
              </a:buClr>
              <a:buSzPts val="1800"/>
              <a:buChar char="⮚"/>
              <a:defRPr/>
            </a:lvl3pPr>
            <a:lvl4pPr marL="1828800" lvl="3" indent="-342900" algn="l">
              <a:lnSpc>
                <a:spcPct val="85000"/>
              </a:lnSpc>
              <a:spcBef>
                <a:spcPts val="360"/>
              </a:spcBef>
              <a:spcAft>
                <a:spcPts val="0"/>
              </a:spcAft>
              <a:buClr>
                <a:srgbClr val="00225D"/>
              </a:buClr>
              <a:buSzPts val="1800"/>
              <a:buFont typeface="Arial"/>
              <a:buChar char="•"/>
              <a:defRPr/>
            </a:lvl4pPr>
            <a:lvl5pPr marL="2286000" lvl="4" indent="-342900" algn="l">
              <a:lnSpc>
                <a:spcPct val="85000"/>
              </a:lnSpc>
              <a:spcBef>
                <a:spcPts val="360"/>
              </a:spcBef>
              <a:spcAft>
                <a:spcPts val="0"/>
              </a:spcAft>
              <a:buClr>
                <a:srgbClr val="00225D"/>
              </a:buClr>
              <a:buSzPts val="1800"/>
              <a:buFont typeface="Arial"/>
              <a:buChar char="•"/>
              <a:defRPr/>
            </a:lvl5pPr>
            <a:lvl6pPr marL="2743200" lvl="5" indent="-342900" algn="l">
              <a:lnSpc>
                <a:spcPct val="85000"/>
              </a:lnSpc>
              <a:spcBef>
                <a:spcPts val="360"/>
              </a:spcBef>
              <a:spcAft>
                <a:spcPts val="0"/>
              </a:spcAft>
              <a:buClr>
                <a:srgbClr val="00225D"/>
              </a:buClr>
              <a:buSzPts val="1800"/>
              <a:buFont typeface="Arial"/>
              <a:buChar char="•"/>
              <a:defRPr/>
            </a:lvl6pPr>
            <a:lvl7pPr marL="3200400" lvl="6" indent="-342900" algn="l">
              <a:lnSpc>
                <a:spcPct val="85000"/>
              </a:lnSpc>
              <a:spcBef>
                <a:spcPts val="360"/>
              </a:spcBef>
              <a:spcAft>
                <a:spcPts val="0"/>
              </a:spcAft>
              <a:buClr>
                <a:srgbClr val="00225D"/>
              </a:buClr>
              <a:buSzPts val="1800"/>
              <a:buFont typeface="Arial"/>
              <a:buChar char="•"/>
              <a:defRPr/>
            </a:lvl7pPr>
            <a:lvl8pPr marL="3657600" lvl="7" indent="-342900" algn="l">
              <a:lnSpc>
                <a:spcPct val="85000"/>
              </a:lnSpc>
              <a:spcBef>
                <a:spcPts val="360"/>
              </a:spcBef>
              <a:spcAft>
                <a:spcPts val="0"/>
              </a:spcAft>
              <a:buClr>
                <a:srgbClr val="00225D"/>
              </a:buClr>
              <a:buSzPts val="1800"/>
              <a:buFont typeface="Arial"/>
              <a:buChar char="•"/>
              <a:defRPr/>
            </a:lvl8pPr>
            <a:lvl9pPr marL="4114800" lvl="8" indent="-342900" algn="l">
              <a:lnSpc>
                <a:spcPct val="85000"/>
              </a:lnSpc>
              <a:spcBef>
                <a:spcPts val="360"/>
              </a:spcBef>
              <a:spcAft>
                <a:spcPts val="0"/>
              </a:spcAft>
              <a:buClr>
                <a:srgbClr val="00225D"/>
              </a:buClr>
              <a:buSzPts val="1800"/>
              <a:buFont typeface="Arial"/>
              <a:buChar char="•"/>
              <a:defRPr/>
            </a:lvl9pPr>
          </a:lstStyle>
          <a:p>
            <a:endParaRPr/>
          </a:p>
        </p:txBody>
      </p:sp>
    </p:spTree>
    <p:extLst>
      <p:ext uri="{BB962C8B-B14F-4D97-AF65-F5344CB8AC3E}">
        <p14:creationId xmlns:p14="http://schemas.microsoft.com/office/powerpoint/2010/main" val="183537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7" name="Title Placeholder 4"/>
          <p:cNvSpPr>
            <a:spLocks noGrp="1"/>
          </p:cNvSpPr>
          <p:nvPr>
            <p:ph type="title" hasCustomPrompt="1"/>
          </p:nvPr>
        </p:nvSpPr>
        <p:spPr>
          <a:xfrm>
            <a:off x="1058335" y="136154"/>
            <a:ext cx="10063480" cy="535061"/>
          </a:xfrm>
          <a:prstGeom prst="rect">
            <a:avLst/>
          </a:prstGeom>
        </p:spPr>
        <p:txBody>
          <a:bodyPr vert="horz" lIns="91440" tIns="45720" rIns="91440" bIns="45720" rtlCol="0" anchor="ctr">
            <a:normAutofit/>
          </a:bodyPr>
          <a:lstStyle>
            <a:lvl1pPr algn="ctr">
              <a:defRPr>
                <a:solidFill>
                  <a:schemeClr val="accent6">
                    <a:lumMod val="50000"/>
                  </a:schemeClr>
                </a:solidFill>
                <a:latin typeface="+mn-lt"/>
              </a:defRPr>
            </a:lvl1pPr>
          </a:lstStyle>
          <a:p>
            <a:r>
              <a:rPr lang="en-US" dirty="0"/>
              <a:t>Agenda</a:t>
            </a:r>
          </a:p>
        </p:txBody>
      </p:sp>
      <p:sp>
        <p:nvSpPr>
          <p:cNvPr id="11" name="Text Placeholder 10"/>
          <p:cNvSpPr>
            <a:spLocks noGrp="1"/>
          </p:cNvSpPr>
          <p:nvPr>
            <p:ph type="body" sz="quarter" idx="10" hasCustomPrompt="1"/>
          </p:nvPr>
        </p:nvSpPr>
        <p:spPr>
          <a:xfrm>
            <a:off x="402013" y="1103575"/>
            <a:ext cx="11224379" cy="4948433"/>
          </a:xfrm>
        </p:spPr>
        <p:txBody>
          <a:bodyPr/>
          <a:lstStyle>
            <a:lvl1pPr marL="173038" indent="-173038">
              <a:buFont typeface="Wingdings" panose="05000000000000000000" pitchFamily="2" charset="2"/>
              <a:buChar char="Ø"/>
              <a:defRPr>
                <a:solidFill>
                  <a:schemeClr val="accent6">
                    <a:lumMod val="50000"/>
                  </a:schemeClr>
                </a:solidFill>
                <a:latin typeface="+mn-lt"/>
              </a:defRPr>
            </a:lvl1pPr>
            <a:lvl2pPr marL="512763" indent="-225425">
              <a:buFont typeface="Wingdings" panose="05000000000000000000" pitchFamily="2" charset="2"/>
              <a:buChar char="Ø"/>
              <a:defRPr/>
            </a:lvl2pPr>
            <a:lvl3pPr marL="801688" indent="-174625">
              <a:buFont typeface="Wingdings" panose="05000000000000000000" pitchFamily="2" charset="2"/>
              <a:buChar char="Ø"/>
              <a:defRPr/>
            </a:lvl3pPr>
            <a:lvl4pPr marL="1143000" indent="-227013">
              <a:buFont typeface="Wingdings" panose="05000000000000000000" pitchFamily="2" charset="2"/>
              <a:buChar char="Ø"/>
              <a:defRPr/>
            </a:lvl4pPr>
            <a:lvl5pPr marL="1490663" indent="-233363">
              <a:buFont typeface="Wingdings" panose="05000000000000000000" pitchFamily="2" charset="2"/>
              <a:buChar char="Ø"/>
              <a:defRPr/>
            </a:lvl5pPr>
          </a:lstStyle>
          <a:p>
            <a:pPr lvl="0"/>
            <a:r>
              <a:rPr lang="en-US" dirty="0"/>
              <a:t>Edit Master text styles</a:t>
            </a:r>
          </a:p>
          <a:p>
            <a:pPr lvl="0"/>
            <a:r>
              <a:rPr lang="en-US" dirty="0"/>
              <a:t>Text</a:t>
            </a:r>
          </a:p>
          <a:p>
            <a:pPr lvl="0"/>
            <a:r>
              <a:rPr lang="en-US" dirty="0"/>
              <a:t>Text</a:t>
            </a:r>
          </a:p>
          <a:p>
            <a:pPr lvl="0"/>
            <a:r>
              <a:rPr lang="en-US" dirty="0"/>
              <a:t>Text</a:t>
            </a:r>
          </a:p>
        </p:txBody>
      </p:sp>
      <p:sp>
        <p:nvSpPr>
          <p:cNvPr id="6" name="Slide Number Placeholder 11">
            <a:extLst>
              <a:ext uri="{FF2B5EF4-FFF2-40B4-BE49-F238E27FC236}">
                <a16:creationId xmlns:a16="http://schemas.microsoft.com/office/drawing/2014/main" id="{B84136A9-7D6E-5A45-8B4B-A224700B2E47}"/>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spTree>
    <p:extLst>
      <p:ext uri="{BB962C8B-B14F-4D97-AF65-F5344CB8AC3E}">
        <p14:creationId xmlns:p14="http://schemas.microsoft.com/office/powerpoint/2010/main" val="37026523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B3633E-71E7-4B6A-BA90-969644D4A1BC}"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6DEA5-5169-43F3-B3E3-A8423E423E7D}" type="slidenum">
              <a:rPr lang="en-US" smtClean="0"/>
              <a:t>‹#›</a:t>
            </a:fld>
            <a:endParaRPr lang="en-US"/>
          </a:p>
        </p:txBody>
      </p:sp>
    </p:spTree>
    <p:extLst>
      <p:ext uri="{BB962C8B-B14F-4D97-AF65-F5344CB8AC3E}">
        <p14:creationId xmlns:p14="http://schemas.microsoft.com/office/powerpoint/2010/main" val="4154528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7.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slideLayout" Target="../slideLayouts/slideLayout23.xml"/><Relationship Id="rId16"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gif"/><Relationship Id="rId5" Type="http://schemas.openxmlformats.org/officeDocument/2006/relationships/slideLayout" Target="../slideLayouts/slideLayout26.xml"/><Relationship Id="rId1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slideLayout" Target="../slideLayouts/slideLayout25.xml"/><Relationship Id="rId9" Type="http://schemas.openxmlformats.org/officeDocument/2006/relationships/image" Target="../media/image2.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8" name="Google Shape;28;p24"/>
          <p:cNvSpPr txBox="1"/>
          <p:nvPr/>
        </p:nvSpPr>
        <p:spPr>
          <a:xfrm>
            <a:off x="11800418" y="6645570"/>
            <a:ext cx="452967"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29" name="Google Shape;29;p24"/>
          <p:cNvSpPr txBox="1">
            <a:spLocks noGrp="1"/>
          </p:cNvSpPr>
          <p:nvPr>
            <p:ph type="body" idx="1"/>
          </p:nvPr>
        </p:nvSpPr>
        <p:spPr>
          <a:xfrm>
            <a:off x="302684" y="1040401"/>
            <a:ext cx="11580283" cy="505005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85000"/>
              </a:lnSpc>
              <a:spcBef>
                <a:spcPts val="1200"/>
              </a:spcBef>
              <a:spcAft>
                <a:spcPts val="0"/>
              </a:spcAft>
              <a:buClr>
                <a:srgbClr val="161645"/>
              </a:buClr>
              <a:buSzPts val="2400"/>
              <a:buFont typeface="Arial"/>
              <a:buChar char="—"/>
              <a:defRPr sz="2400" b="1" i="0" u="none" strike="noStrike" cap="none">
                <a:solidFill>
                  <a:srgbClr val="161645"/>
                </a:solidFill>
                <a:latin typeface="Arial"/>
                <a:ea typeface="Arial"/>
                <a:cs typeface="Arial"/>
                <a:sym typeface="Arial"/>
              </a:defRPr>
            </a:lvl1pPr>
            <a:lvl2pPr marL="914400" marR="0" lvl="1" indent="-355600" algn="l" rtl="0">
              <a:lnSpc>
                <a:spcPct val="85000"/>
              </a:lnSpc>
              <a:spcBef>
                <a:spcPts val="700"/>
              </a:spcBef>
              <a:spcAft>
                <a:spcPts val="0"/>
              </a:spcAft>
              <a:buClr>
                <a:srgbClr val="161645"/>
              </a:buClr>
              <a:buSzPts val="2000"/>
              <a:buFont typeface="Noto Sans Symbols"/>
              <a:buChar char="▪"/>
              <a:defRPr sz="2000" b="1" i="0" u="none" strike="noStrike" cap="none">
                <a:solidFill>
                  <a:srgbClr val="161645"/>
                </a:solidFill>
                <a:latin typeface="Arial"/>
                <a:ea typeface="Arial"/>
                <a:cs typeface="Arial"/>
                <a:sym typeface="Arial"/>
              </a:defRPr>
            </a:lvl2pPr>
            <a:lvl3pPr marL="1371600" marR="0" lvl="2" indent="-342900" algn="l" rtl="0">
              <a:lnSpc>
                <a:spcPct val="85000"/>
              </a:lnSpc>
              <a:spcBef>
                <a:spcPts val="360"/>
              </a:spcBef>
              <a:spcAft>
                <a:spcPts val="0"/>
              </a:spcAft>
              <a:buClr>
                <a:srgbClr val="161645"/>
              </a:buClr>
              <a:buSzPts val="1800"/>
              <a:buFont typeface="Noto Sans Symbols"/>
              <a:buChar char="⮚"/>
              <a:defRPr sz="1800" b="1" i="0" u="none" strike="noStrike" cap="none">
                <a:solidFill>
                  <a:srgbClr val="161645"/>
                </a:solidFill>
                <a:latin typeface="Arial"/>
                <a:ea typeface="Arial"/>
                <a:cs typeface="Arial"/>
                <a:sym typeface="Arial"/>
              </a:defRPr>
            </a:lvl3pPr>
            <a:lvl4pPr marL="1828800" marR="0" lvl="3" indent="-355600" algn="l" rtl="0">
              <a:lnSpc>
                <a:spcPct val="85000"/>
              </a:lnSpc>
              <a:spcBef>
                <a:spcPts val="400"/>
              </a:spcBef>
              <a:spcAft>
                <a:spcPts val="0"/>
              </a:spcAft>
              <a:buClr>
                <a:srgbClr val="00225D"/>
              </a:buClr>
              <a:buSzPts val="2000"/>
              <a:buFont typeface="Arial"/>
              <a:buChar char="•"/>
              <a:defRPr sz="2000" b="1" i="0" u="none" strike="noStrike" cap="none">
                <a:solidFill>
                  <a:srgbClr val="00225D"/>
                </a:solidFill>
                <a:latin typeface="Arial"/>
                <a:ea typeface="Arial"/>
                <a:cs typeface="Arial"/>
                <a:sym typeface="Arial"/>
              </a:defRPr>
            </a:lvl4pPr>
            <a:lvl5pPr marL="2286000" marR="0" lvl="4" indent="-355600" algn="l" rtl="0">
              <a:lnSpc>
                <a:spcPct val="85000"/>
              </a:lnSpc>
              <a:spcBef>
                <a:spcPts val="400"/>
              </a:spcBef>
              <a:spcAft>
                <a:spcPts val="0"/>
              </a:spcAft>
              <a:buClr>
                <a:srgbClr val="00225D"/>
              </a:buClr>
              <a:buSzPts val="2000"/>
              <a:buFont typeface="Arial"/>
              <a:buChar char="•"/>
              <a:defRPr sz="2000" b="1" i="0" u="none" strike="noStrike" cap="none">
                <a:solidFill>
                  <a:srgbClr val="00225D"/>
                </a:solidFill>
                <a:latin typeface="Arial"/>
                <a:ea typeface="Arial"/>
                <a:cs typeface="Arial"/>
                <a:sym typeface="Arial"/>
              </a:defRPr>
            </a:lvl5pPr>
            <a:lvl6pPr marL="2743200" marR="0" lvl="5" indent="-342900" algn="l" rtl="0">
              <a:lnSpc>
                <a:spcPct val="85000"/>
              </a:lnSpc>
              <a:spcBef>
                <a:spcPts val="360"/>
              </a:spcBef>
              <a:spcAft>
                <a:spcPts val="0"/>
              </a:spcAft>
              <a:buClr>
                <a:srgbClr val="00225D"/>
              </a:buClr>
              <a:buSzPts val="1800"/>
              <a:buFont typeface="Arial"/>
              <a:buChar char="•"/>
              <a:defRPr sz="1800" b="1" i="0" u="none" strike="noStrike" cap="none">
                <a:solidFill>
                  <a:srgbClr val="00225D"/>
                </a:solidFill>
                <a:latin typeface="Arial"/>
                <a:ea typeface="Arial"/>
                <a:cs typeface="Arial"/>
                <a:sym typeface="Arial"/>
              </a:defRPr>
            </a:lvl6pPr>
            <a:lvl7pPr marL="3200400" marR="0" lvl="6" indent="-342900" algn="l" rtl="0">
              <a:lnSpc>
                <a:spcPct val="85000"/>
              </a:lnSpc>
              <a:spcBef>
                <a:spcPts val="360"/>
              </a:spcBef>
              <a:spcAft>
                <a:spcPts val="0"/>
              </a:spcAft>
              <a:buClr>
                <a:srgbClr val="00225D"/>
              </a:buClr>
              <a:buSzPts val="1800"/>
              <a:buFont typeface="Arial"/>
              <a:buChar char="•"/>
              <a:defRPr sz="1800" b="1" i="0" u="none" strike="noStrike" cap="none">
                <a:solidFill>
                  <a:srgbClr val="00225D"/>
                </a:solidFill>
                <a:latin typeface="Arial"/>
                <a:ea typeface="Arial"/>
                <a:cs typeface="Arial"/>
                <a:sym typeface="Arial"/>
              </a:defRPr>
            </a:lvl7pPr>
            <a:lvl8pPr marL="3657600" marR="0" lvl="7" indent="-342900" algn="l" rtl="0">
              <a:lnSpc>
                <a:spcPct val="85000"/>
              </a:lnSpc>
              <a:spcBef>
                <a:spcPts val="360"/>
              </a:spcBef>
              <a:spcAft>
                <a:spcPts val="0"/>
              </a:spcAft>
              <a:buClr>
                <a:srgbClr val="00225D"/>
              </a:buClr>
              <a:buSzPts val="1800"/>
              <a:buFont typeface="Arial"/>
              <a:buChar char="•"/>
              <a:defRPr sz="1800" b="1" i="0" u="none" strike="noStrike" cap="none">
                <a:solidFill>
                  <a:srgbClr val="00225D"/>
                </a:solidFill>
                <a:latin typeface="Arial"/>
                <a:ea typeface="Arial"/>
                <a:cs typeface="Arial"/>
                <a:sym typeface="Arial"/>
              </a:defRPr>
            </a:lvl8pPr>
            <a:lvl9pPr marL="4114800" marR="0" lvl="8" indent="-342900" algn="l" rtl="0">
              <a:lnSpc>
                <a:spcPct val="85000"/>
              </a:lnSpc>
              <a:spcBef>
                <a:spcPts val="360"/>
              </a:spcBef>
              <a:spcAft>
                <a:spcPts val="0"/>
              </a:spcAft>
              <a:buClr>
                <a:srgbClr val="00225D"/>
              </a:buClr>
              <a:buSzPts val="1800"/>
              <a:buFont typeface="Arial"/>
              <a:buChar char="•"/>
              <a:defRPr sz="1800" b="1" i="0" u="none" strike="noStrike" cap="none">
                <a:solidFill>
                  <a:srgbClr val="00225D"/>
                </a:solidFill>
                <a:latin typeface="Arial"/>
                <a:ea typeface="Arial"/>
                <a:cs typeface="Arial"/>
                <a:sym typeface="Arial"/>
              </a:defRPr>
            </a:lvl9pPr>
          </a:lstStyle>
          <a:p>
            <a:endParaRPr/>
          </a:p>
        </p:txBody>
      </p:sp>
      <p:sp>
        <p:nvSpPr>
          <p:cNvPr id="30" name="Google Shape;30;p24"/>
          <p:cNvSpPr/>
          <p:nvPr/>
        </p:nvSpPr>
        <p:spPr>
          <a:xfrm>
            <a:off x="-12569" y="767006"/>
            <a:ext cx="12204569" cy="109571"/>
          </a:xfrm>
          <a:prstGeom prst="rect">
            <a:avLst/>
          </a:prstGeom>
          <a:solidFill>
            <a:srgbClr val="16164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24"/>
          <p:cNvSpPr txBox="1">
            <a:spLocks noGrp="1"/>
          </p:cNvSpPr>
          <p:nvPr>
            <p:ph type="title"/>
          </p:nvPr>
        </p:nvSpPr>
        <p:spPr>
          <a:xfrm>
            <a:off x="1058334" y="136154"/>
            <a:ext cx="10018609" cy="535061"/>
          </a:xfrm>
          <a:prstGeom prst="rect">
            <a:avLst/>
          </a:prstGeom>
          <a:noFill/>
          <a:ln>
            <a:noFill/>
          </a:ln>
        </p:spPr>
        <p:txBody>
          <a:bodyPr spcFirstLastPara="1" wrap="square" lIns="91425" tIns="45700" rIns="91425" bIns="45700" anchor="ctr" anchorCtr="0">
            <a:normAutofit/>
          </a:bodyPr>
          <a:lstStyle>
            <a:lvl1pPr marR="0" lvl="0" algn="ctr" rtl="0">
              <a:lnSpc>
                <a:spcPct val="85000"/>
              </a:lnSpc>
              <a:spcBef>
                <a:spcPts val="0"/>
              </a:spcBef>
              <a:spcAft>
                <a:spcPts val="0"/>
              </a:spcAft>
              <a:buClr>
                <a:srgbClr val="000000"/>
              </a:buClr>
              <a:buSzPts val="1400"/>
              <a:buFont typeface="Arial"/>
              <a:buNone/>
              <a:defRPr sz="2800" b="1" i="0" u="none" strike="noStrike" cap="none">
                <a:solidFill>
                  <a:srgbClr val="161645"/>
                </a:solidFill>
                <a:latin typeface="Arial"/>
                <a:ea typeface="Arial"/>
                <a:cs typeface="Arial"/>
                <a:sym typeface="Arial"/>
              </a:defRPr>
            </a:lvl1pPr>
            <a:lvl2pPr marR="0" lvl="1"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2pPr>
            <a:lvl3pPr marR="0" lvl="2"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3pPr>
            <a:lvl4pPr marR="0" lvl="3"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4pPr>
            <a:lvl5pPr marR="0" lvl="4"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5pPr>
            <a:lvl6pPr marR="0" lvl="5"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6pPr>
            <a:lvl7pPr marR="0" lvl="6"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7pPr>
            <a:lvl8pPr marR="0" lvl="7"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8pPr>
            <a:lvl9pPr marR="0" lvl="8" algn="l" rtl="0">
              <a:lnSpc>
                <a:spcPct val="85000"/>
              </a:lnSpc>
              <a:spcBef>
                <a:spcPts val="0"/>
              </a:spcBef>
              <a:spcAft>
                <a:spcPts val="0"/>
              </a:spcAft>
              <a:buClr>
                <a:srgbClr val="000000"/>
              </a:buClr>
              <a:buSzPts val="1400"/>
              <a:buFont typeface="Arial"/>
              <a:buNone/>
              <a:defRPr sz="2800" b="0" i="1" u="none" strike="noStrike" cap="none">
                <a:solidFill>
                  <a:srgbClr val="FFCC00"/>
                </a:solidFill>
                <a:latin typeface="Arial Black"/>
                <a:ea typeface="Arial Black"/>
                <a:cs typeface="Arial Black"/>
                <a:sym typeface="Arial Black"/>
              </a:defRPr>
            </a:lvl9pPr>
          </a:lstStyle>
          <a:p>
            <a:endParaRPr/>
          </a:p>
        </p:txBody>
      </p:sp>
      <p:sp>
        <p:nvSpPr>
          <p:cNvPr id="33" name="Google Shape;33;p24"/>
          <p:cNvSpPr/>
          <p:nvPr/>
        </p:nvSpPr>
        <p:spPr>
          <a:xfrm>
            <a:off x="1210357" y="6540037"/>
            <a:ext cx="9330223" cy="45719"/>
          </a:xfrm>
          <a:prstGeom prst="rect">
            <a:avLst/>
          </a:prstGeom>
          <a:solidFill>
            <a:srgbClr val="16164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24"/>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50"/>
              <a:buFont typeface="Arial"/>
              <a:buNone/>
              <a:defRPr sz="1050" b="1" i="0" u="none" strike="noStrike" cap="none">
                <a:solidFill>
                  <a:srgbClr val="16164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24" descr="Logo&#10;&#10;Description automatically generated"/>
          <p:cNvPicPr preferRelativeResize="0"/>
          <p:nvPr/>
        </p:nvPicPr>
        <p:blipFill rotWithShape="1">
          <a:blip r:embed="rId12">
            <a:alphaModFix/>
          </a:blip>
          <a:srcRect/>
          <a:stretch/>
        </p:blipFill>
        <p:spPr>
          <a:xfrm>
            <a:off x="11164073" y="26810"/>
            <a:ext cx="975360" cy="1013590"/>
          </a:xfrm>
          <a:prstGeom prst="rect">
            <a:avLst/>
          </a:prstGeom>
          <a:noFill/>
          <a:ln>
            <a:noFill/>
          </a:ln>
        </p:spPr>
      </p:pic>
      <p:pic>
        <p:nvPicPr>
          <p:cNvPr id="36" name="Google Shape;36;p24"/>
          <p:cNvPicPr preferRelativeResize="0"/>
          <p:nvPr/>
        </p:nvPicPr>
        <p:blipFill rotWithShape="1">
          <a:blip r:embed="rId13">
            <a:alphaModFix/>
          </a:blip>
          <a:srcRect/>
          <a:stretch/>
        </p:blipFill>
        <p:spPr>
          <a:xfrm>
            <a:off x="196771" y="26809"/>
            <a:ext cx="1013586" cy="1013591"/>
          </a:xfrm>
          <a:prstGeom prst="rect">
            <a:avLst/>
          </a:prstGeom>
          <a:noFill/>
          <a:ln>
            <a:noFill/>
          </a:ln>
        </p:spPr>
      </p:pic>
      <p:pic>
        <p:nvPicPr>
          <p:cNvPr id="37" name="Google Shape;37;p24" descr="NAVSEA Logo - LogoDix"/>
          <p:cNvPicPr preferRelativeResize="0"/>
          <p:nvPr/>
        </p:nvPicPr>
        <p:blipFill rotWithShape="1">
          <a:blip r:embed="rId14">
            <a:alphaModFix/>
          </a:blip>
          <a:srcRect/>
          <a:stretch/>
        </p:blipFill>
        <p:spPr>
          <a:xfrm>
            <a:off x="10491899" y="6250179"/>
            <a:ext cx="1617272" cy="481138"/>
          </a:xfrm>
          <a:prstGeom prst="rect">
            <a:avLst/>
          </a:prstGeom>
          <a:noFill/>
          <a:ln>
            <a:noFill/>
          </a:ln>
        </p:spPr>
      </p:pic>
      <p:pic>
        <p:nvPicPr>
          <p:cNvPr id="2" name="Picture 1">
            <a:extLst>
              <a:ext uri="{FF2B5EF4-FFF2-40B4-BE49-F238E27FC236}">
                <a16:creationId xmlns:a16="http://schemas.microsoft.com/office/drawing/2014/main" id="{3F9C4CF5-07DA-8F33-65A2-27248156CFE0}"/>
              </a:ext>
            </a:extLst>
          </p:cNvPr>
          <p:cNvPicPr>
            <a:picLocks noChangeAspect="1"/>
          </p:cNvPicPr>
          <p:nvPr userDrawn="1"/>
        </p:nvPicPr>
        <p:blipFill>
          <a:blip r:embed="rId15"/>
          <a:stretch>
            <a:fillRect/>
          </a:stretch>
        </p:blipFill>
        <p:spPr>
          <a:xfrm>
            <a:off x="46218" y="6085690"/>
            <a:ext cx="1530905" cy="645627"/>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64" r:id="rId3"/>
    <p:sldLayoutId id="2147483666" r:id="rId4"/>
    <p:sldLayoutId id="2147483704" r:id="rId5"/>
    <p:sldLayoutId id="2147483705" r:id="rId6"/>
    <p:sldLayoutId id="2147483706" r:id="rId7"/>
    <p:sldLayoutId id="2147483707" r:id="rId8"/>
    <p:sldLayoutId id="2147483708" r:id="rId9"/>
    <p:sldLayoutId id="214748370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ltGray">
          <a:xfrm>
            <a:off x="-1" y="239019"/>
            <a:ext cx="12192001" cy="307777"/>
          </a:xfrm>
          <a:prstGeom prst="rect">
            <a:avLst/>
          </a:prstGeom>
          <a:solidFill>
            <a:schemeClr val="bg2">
              <a:lumMod val="60000"/>
              <a:lumOff val="40000"/>
            </a:schemeClr>
          </a:solidFill>
          <a:ln w="12700">
            <a:solidFill>
              <a:schemeClr val="tx1"/>
            </a:solidFill>
            <a:miter lim="800000"/>
            <a:headEnd/>
            <a:tailEnd/>
          </a:ln>
          <a:effectLst/>
          <a:scene3d>
            <a:camera prst="orthographicFront"/>
            <a:lightRig rig="threePt" dir="t"/>
          </a:scene3d>
          <a:sp3d>
            <a:bevelT prst="slope"/>
          </a:sp3d>
        </p:spPr>
        <p:txBody>
          <a:bodyPr wrap="square" anchor="ctr">
            <a:spAutoFit/>
          </a:bodyPr>
          <a:lstStyle/>
          <a:p>
            <a:pPr fontAlgn="base">
              <a:spcBef>
                <a:spcPct val="0"/>
              </a:spcBef>
              <a:spcAft>
                <a:spcPct val="0"/>
              </a:spcAft>
              <a:defRPr/>
            </a:pPr>
            <a:endParaRPr lang="en-US" sz="1400" dirty="0">
              <a:solidFill>
                <a:srgbClr val="000000"/>
              </a:solidFill>
            </a:endParaRPr>
          </a:p>
        </p:txBody>
      </p:sp>
      <p:sp>
        <p:nvSpPr>
          <p:cNvPr id="46088" name="Text Box 8"/>
          <p:cNvSpPr txBox="1">
            <a:spLocks noChangeArrowheads="1"/>
          </p:cNvSpPr>
          <p:nvPr/>
        </p:nvSpPr>
        <p:spPr bwMode="auto">
          <a:xfrm>
            <a:off x="11800418" y="6645570"/>
            <a:ext cx="341760" cy="246221"/>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fld id="{BB4C2856-44B2-4332-9708-E4DCC40BFAB6}" type="slidenum">
              <a:rPr lang="en-US" sz="1000" b="0">
                <a:solidFill>
                  <a:schemeClr val="bg1"/>
                </a:solidFill>
              </a:rPr>
              <a:pPr eaLnBrk="0" fontAlgn="base" hangingPunct="0">
                <a:spcBef>
                  <a:spcPct val="0"/>
                </a:spcBef>
                <a:spcAft>
                  <a:spcPct val="0"/>
                </a:spcAft>
                <a:defRPr/>
              </a:pPr>
              <a:t>‹#›</a:t>
            </a:fld>
            <a:endParaRPr lang="en-US" sz="1000" b="0" dirty="0">
              <a:solidFill>
                <a:schemeClr val="bg1"/>
              </a:solidFill>
            </a:endParaRPr>
          </a:p>
        </p:txBody>
      </p:sp>
      <p:sp>
        <p:nvSpPr>
          <p:cNvPr id="4105" name="Rectangle 10"/>
          <p:cNvSpPr>
            <a:spLocks noGrp="1" noChangeArrowheads="1"/>
          </p:cNvSpPr>
          <p:nvPr>
            <p:ph type="body" idx="1"/>
          </p:nvPr>
        </p:nvSpPr>
        <p:spPr bwMode="auto">
          <a:xfrm>
            <a:off x="302684" y="1040401"/>
            <a:ext cx="11580283" cy="5050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 Click to edit Master text styles</a:t>
            </a:r>
          </a:p>
          <a:p>
            <a:pPr lvl="1"/>
            <a:r>
              <a:rPr lang="en-US" dirty="0"/>
              <a:t>Second level</a:t>
            </a:r>
          </a:p>
          <a:p>
            <a:pPr lvl="2"/>
            <a:r>
              <a:rPr lang="en-US" dirty="0"/>
              <a:t>Third level</a:t>
            </a:r>
          </a:p>
        </p:txBody>
      </p:sp>
      <p:sp>
        <p:nvSpPr>
          <p:cNvPr id="46092" name="Rectangle 12"/>
          <p:cNvSpPr>
            <a:spLocks noChangeArrowheads="1"/>
          </p:cNvSpPr>
          <p:nvPr/>
        </p:nvSpPr>
        <p:spPr bwMode="auto">
          <a:xfrm>
            <a:off x="-12569" y="767006"/>
            <a:ext cx="12204569" cy="109571"/>
          </a:xfrm>
          <a:prstGeom prst="rect">
            <a:avLst/>
          </a:prstGeom>
          <a:solidFill>
            <a:schemeClr val="accent6">
              <a:lumMod val="50000"/>
            </a:schemeClr>
          </a:solidFill>
          <a:ln w="12700">
            <a:noFill/>
            <a:miter lim="800000"/>
            <a:headEnd type="none" w="sm" len="sm"/>
            <a:tailEnd type="none" w="sm" len="sm"/>
          </a:ln>
          <a:effectLst>
            <a:outerShdw blurRad="50800" dist="38100" dir="5400000" algn="t" rotWithShape="0">
              <a:prstClr val="black">
                <a:alpha val="40000"/>
              </a:prstClr>
            </a:outerShdw>
          </a:effectLst>
          <a:scene3d>
            <a:camera prst="orthographicFront"/>
            <a:lightRig rig="threePt" dir="t"/>
          </a:scene3d>
          <a:sp3d>
            <a:bevelT w="152400" h="50800" prst="softRound"/>
          </a:sp3d>
        </p:spPr>
        <p:txBody>
          <a:bodyPr wrap="none" anchor="ctr"/>
          <a:lstStyle/>
          <a:p>
            <a:pPr fontAlgn="base">
              <a:spcBef>
                <a:spcPct val="0"/>
              </a:spcBef>
              <a:spcAft>
                <a:spcPct val="0"/>
              </a:spcAft>
              <a:defRPr/>
            </a:pPr>
            <a:endParaRPr lang="en-US" sz="1400">
              <a:solidFill>
                <a:srgbClr val="000000"/>
              </a:solidFill>
            </a:endParaRPr>
          </a:p>
        </p:txBody>
      </p:sp>
      <p:sp>
        <p:nvSpPr>
          <p:cNvPr id="5" name="Title Placeholder 4"/>
          <p:cNvSpPr>
            <a:spLocks noGrp="1"/>
          </p:cNvSpPr>
          <p:nvPr>
            <p:ph type="title"/>
          </p:nvPr>
        </p:nvSpPr>
        <p:spPr>
          <a:xfrm>
            <a:off x="1058334" y="136154"/>
            <a:ext cx="10018609" cy="535061"/>
          </a:xfrm>
          <a:prstGeom prst="rect">
            <a:avLst/>
          </a:prstGeom>
        </p:spPr>
        <p:txBody>
          <a:bodyPr vert="horz" lIns="91440" tIns="45720" rIns="91440" bIns="45720" rtlCol="0" anchor="ctr">
            <a:normAutofit/>
          </a:bodyPr>
          <a:lstStyle/>
          <a:p>
            <a:r>
              <a:rPr lang="en-US" dirty="0"/>
              <a:t>Click to edit Master title style</a:t>
            </a:r>
          </a:p>
        </p:txBody>
      </p:sp>
      <p:pic>
        <p:nvPicPr>
          <p:cNvPr id="11" name="Picture 10">
            <a:extLst>
              <a:ext uri="{FF2B5EF4-FFF2-40B4-BE49-F238E27FC236}">
                <a16:creationId xmlns:a16="http://schemas.microsoft.com/office/drawing/2014/main" id="{72EABBA1-1682-4B31-92BA-E918147399D5}"/>
              </a:ext>
            </a:extLst>
          </p:cNvPr>
          <p:cNvPicPr>
            <a:picLocks noChangeAspect="1"/>
          </p:cNvPicPr>
          <p:nvPr userDrawn="1"/>
        </p:nvPicPr>
        <p:blipFill>
          <a:blip r:embed="rId1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30" y="6090452"/>
            <a:ext cx="865707" cy="767548"/>
          </a:xfrm>
          <a:prstGeom prst="rect">
            <a:avLst/>
          </a:prstGeom>
        </p:spPr>
      </p:pic>
      <p:pic>
        <p:nvPicPr>
          <p:cNvPr id="7" name="Picture 6" descr="Logo&#10;&#10;Description automatically generated">
            <a:extLst>
              <a:ext uri="{FF2B5EF4-FFF2-40B4-BE49-F238E27FC236}">
                <a16:creationId xmlns:a16="http://schemas.microsoft.com/office/drawing/2014/main" id="{8BF87641-C3EE-6F42-8203-5E27BDA903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8234" y="37867"/>
            <a:ext cx="746643" cy="710079"/>
          </a:xfrm>
          <a:prstGeom prst="rect">
            <a:avLst/>
          </a:prstGeom>
        </p:spPr>
      </p:pic>
      <p:sp>
        <p:nvSpPr>
          <p:cNvPr id="15" name="Rectangle 12">
            <a:extLst>
              <a:ext uri="{FF2B5EF4-FFF2-40B4-BE49-F238E27FC236}">
                <a16:creationId xmlns:a16="http://schemas.microsoft.com/office/drawing/2014/main" id="{51BC287C-506A-CC49-A3E5-636CDB124AAB}"/>
              </a:ext>
            </a:extLst>
          </p:cNvPr>
          <p:cNvSpPr>
            <a:spLocks noChangeArrowheads="1"/>
          </p:cNvSpPr>
          <p:nvPr userDrawn="1"/>
        </p:nvSpPr>
        <p:spPr bwMode="auto">
          <a:xfrm>
            <a:off x="1210357" y="6540037"/>
            <a:ext cx="9330223" cy="45719"/>
          </a:xfrm>
          <a:prstGeom prst="rect">
            <a:avLst/>
          </a:prstGeom>
          <a:solidFill>
            <a:schemeClr val="accent6">
              <a:lumMod val="50000"/>
            </a:schemeClr>
          </a:solidFill>
          <a:ln w="12700">
            <a:noFill/>
            <a:miter lim="800000"/>
            <a:headEnd type="none" w="sm" len="sm"/>
            <a:tailEnd type="none" w="sm" len="sm"/>
          </a:ln>
          <a:effectLst>
            <a:outerShdw blurRad="50800" dist="38100" dir="5400000" algn="t" rotWithShape="0">
              <a:prstClr val="black">
                <a:alpha val="40000"/>
              </a:prstClr>
            </a:outerShdw>
          </a:effectLst>
          <a:scene3d>
            <a:camera prst="orthographicFront"/>
            <a:lightRig rig="threePt" dir="t"/>
          </a:scene3d>
          <a:sp3d>
            <a:bevelT w="152400" h="50800" prst="softRound"/>
          </a:sp3d>
        </p:spPr>
        <p:txBody>
          <a:bodyPr wrap="none" anchor="ctr"/>
          <a:lstStyle/>
          <a:p>
            <a:pPr fontAlgn="base">
              <a:spcBef>
                <a:spcPct val="0"/>
              </a:spcBef>
              <a:spcAft>
                <a:spcPct val="0"/>
              </a:spcAft>
              <a:defRPr/>
            </a:pPr>
            <a:endParaRPr lang="en-US" sz="1400">
              <a:solidFill>
                <a:srgbClr val="000000"/>
              </a:solidFill>
            </a:endParaRPr>
          </a:p>
        </p:txBody>
      </p:sp>
      <p:pic>
        <p:nvPicPr>
          <p:cNvPr id="16" name="Picture 1">
            <a:extLst>
              <a:ext uri="{FF2B5EF4-FFF2-40B4-BE49-F238E27FC236}">
                <a16:creationId xmlns:a16="http://schemas.microsoft.com/office/drawing/2014/main" id="{DCD3CDF8-725C-DB48-8DB9-E24CB0D9D784}"/>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0643873" y="6346824"/>
            <a:ext cx="1410121" cy="42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11">
            <a:extLst>
              <a:ext uri="{FF2B5EF4-FFF2-40B4-BE49-F238E27FC236}">
                <a16:creationId xmlns:a16="http://schemas.microsoft.com/office/drawing/2014/main" id="{5682CAD5-6290-F542-91BC-E2D863598098}"/>
              </a:ext>
            </a:extLst>
          </p:cNvPr>
          <p:cNvSpPr>
            <a:spLocks noGrp="1"/>
          </p:cNvSpPr>
          <p:nvPr>
            <p:ph type="sldNum" sz="quarter" idx="4"/>
          </p:nvPr>
        </p:nvSpPr>
        <p:spPr>
          <a:xfrm>
            <a:off x="5635840" y="6574156"/>
            <a:ext cx="1410121" cy="314325"/>
          </a:xfrm>
          <a:prstGeom prst="rect">
            <a:avLst/>
          </a:prstGeom>
        </p:spPr>
        <p:txBody>
          <a:bodyPr vert="horz" lIns="91440" tIns="45720" rIns="91440" bIns="45720" rtlCol="0" anchor="ctr"/>
          <a:lstStyle>
            <a:lvl1pPr algn="ctr">
              <a:defRPr sz="1050" b="1">
                <a:solidFill>
                  <a:schemeClr val="accent6">
                    <a:lumMod val="50000"/>
                  </a:schemeClr>
                </a:solidFill>
              </a:defRPr>
            </a:lvl1pPr>
          </a:lstStyle>
          <a:p>
            <a:fld id="{AD841CFD-2F8C-C74B-8CA8-709FDE53E11E}" type="slidenum">
              <a:rPr lang="en-US" smtClean="0"/>
              <a:pPr/>
              <a:t>‹#›</a:t>
            </a:fld>
            <a:endParaRPr lang="en-US"/>
          </a:p>
        </p:txBody>
      </p:sp>
      <p:pic>
        <p:nvPicPr>
          <p:cNvPr id="3" name="Picture 2">
            <a:extLst>
              <a:ext uri="{FF2B5EF4-FFF2-40B4-BE49-F238E27FC236}">
                <a16:creationId xmlns:a16="http://schemas.microsoft.com/office/drawing/2014/main" id="{83D657FD-EDF1-E74D-A3D3-33B229BEEB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270400" y="10102"/>
            <a:ext cx="785117" cy="756904"/>
          </a:xfrm>
          <a:prstGeom prst="rect">
            <a:avLst/>
          </a:prstGeom>
        </p:spPr>
      </p:pic>
    </p:spTree>
    <p:extLst>
      <p:ext uri="{BB962C8B-B14F-4D97-AF65-F5344CB8AC3E}">
        <p14:creationId xmlns:p14="http://schemas.microsoft.com/office/powerpoint/2010/main" val="9456076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p:hf hdr="0" ftr="0" dt="0"/>
  <p:txStyles>
    <p:titleStyle>
      <a:lvl1pPr algn="ctr" rtl="0" eaLnBrk="0" fontAlgn="base" hangingPunct="0">
        <a:lnSpc>
          <a:spcPct val="85000"/>
        </a:lnSpc>
        <a:spcBef>
          <a:spcPct val="0"/>
        </a:spcBef>
        <a:spcAft>
          <a:spcPct val="0"/>
        </a:spcAft>
        <a:defRPr sz="2800" b="1" i="0">
          <a:solidFill>
            <a:schemeClr val="accent6">
              <a:lumMod val="50000"/>
            </a:schemeClr>
          </a:solidFill>
          <a:effectLst/>
          <a:latin typeface="+mn-lt"/>
          <a:ea typeface="+mj-ea"/>
          <a:cs typeface="+mj-cs"/>
        </a:defRPr>
      </a:lvl1pPr>
      <a:lvl2pPr algn="l" rtl="0" eaLnBrk="0" fontAlgn="base" hangingPunct="0">
        <a:lnSpc>
          <a:spcPct val="85000"/>
        </a:lnSpc>
        <a:spcBef>
          <a:spcPct val="0"/>
        </a:spcBef>
        <a:spcAft>
          <a:spcPct val="0"/>
        </a:spcAft>
        <a:defRPr sz="2800" i="1">
          <a:solidFill>
            <a:srgbClr val="FFCC00"/>
          </a:solidFill>
          <a:latin typeface="Arial Black" pitchFamily="34" charset="0"/>
        </a:defRPr>
      </a:lvl2pPr>
      <a:lvl3pPr algn="l" rtl="0" eaLnBrk="0" fontAlgn="base" hangingPunct="0">
        <a:lnSpc>
          <a:spcPct val="85000"/>
        </a:lnSpc>
        <a:spcBef>
          <a:spcPct val="0"/>
        </a:spcBef>
        <a:spcAft>
          <a:spcPct val="0"/>
        </a:spcAft>
        <a:defRPr sz="2800" i="1">
          <a:solidFill>
            <a:srgbClr val="FFCC00"/>
          </a:solidFill>
          <a:latin typeface="Arial Black" pitchFamily="34" charset="0"/>
        </a:defRPr>
      </a:lvl3pPr>
      <a:lvl4pPr algn="l" rtl="0" eaLnBrk="0" fontAlgn="base" hangingPunct="0">
        <a:lnSpc>
          <a:spcPct val="85000"/>
        </a:lnSpc>
        <a:spcBef>
          <a:spcPct val="0"/>
        </a:spcBef>
        <a:spcAft>
          <a:spcPct val="0"/>
        </a:spcAft>
        <a:defRPr sz="2800" i="1">
          <a:solidFill>
            <a:srgbClr val="FFCC00"/>
          </a:solidFill>
          <a:latin typeface="Arial Black" pitchFamily="34" charset="0"/>
        </a:defRPr>
      </a:lvl4pPr>
      <a:lvl5pPr algn="l" rtl="0" eaLnBrk="0" fontAlgn="base" hangingPunct="0">
        <a:lnSpc>
          <a:spcPct val="85000"/>
        </a:lnSpc>
        <a:spcBef>
          <a:spcPct val="0"/>
        </a:spcBef>
        <a:spcAft>
          <a:spcPct val="0"/>
        </a:spcAft>
        <a:defRPr sz="2800" i="1">
          <a:solidFill>
            <a:srgbClr val="FFCC00"/>
          </a:solidFill>
          <a:latin typeface="Arial Black" pitchFamily="34" charset="0"/>
        </a:defRPr>
      </a:lvl5pPr>
      <a:lvl6pPr marL="457200" algn="l" rtl="0" fontAlgn="base">
        <a:lnSpc>
          <a:spcPct val="85000"/>
        </a:lnSpc>
        <a:spcBef>
          <a:spcPct val="0"/>
        </a:spcBef>
        <a:spcAft>
          <a:spcPct val="0"/>
        </a:spcAft>
        <a:defRPr sz="2800" i="1">
          <a:solidFill>
            <a:srgbClr val="FFCC00"/>
          </a:solidFill>
          <a:latin typeface="Arial Black" pitchFamily="34" charset="0"/>
        </a:defRPr>
      </a:lvl6pPr>
      <a:lvl7pPr marL="914400" algn="l" rtl="0" fontAlgn="base">
        <a:lnSpc>
          <a:spcPct val="85000"/>
        </a:lnSpc>
        <a:spcBef>
          <a:spcPct val="0"/>
        </a:spcBef>
        <a:spcAft>
          <a:spcPct val="0"/>
        </a:spcAft>
        <a:defRPr sz="2800" i="1">
          <a:solidFill>
            <a:srgbClr val="FFCC00"/>
          </a:solidFill>
          <a:latin typeface="Arial Black" pitchFamily="34" charset="0"/>
        </a:defRPr>
      </a:lvl7pPr>
      <a:lvl8pPr marL="1371600" algn="l" rtl="0" fontAlgn="base">
        <a:lnSpc>
          <a:spcPct val="85000"/>
        </a:lnSpc>
        <a:spcBef>
          <a:spcPct val="0"/>
        </a:spcBef>
        <a:spcAft>
          <a:spcPct val="0"/>
        </a:spcAft>
        <a:defRPr sz="2800" i="1">
          <a:solidFill>
            <a:srgbClr val="FFCC00"/>
          </a:solidFill>
          <a:latin typeface="Arial Black" pitchFamily="34" charset="0"/>
        </a:defRPr>
      </a:lvl8pPr>
      <a:lvl9pPr marL="1828800" algn="l" rtl="0" fontAlgn="base">
        <a:lnSpc>
          <a:spcPct val="85000"/>
        </a:lnSpc>
        <a:spcBef>
          <a:spcPct val="0"/>
        </a:spcBef>
        <a:spcAft>
          <a:spcPct val="0"/>
        </a:spcAft>
        <a:defRPr sz="2800" i="1">
          <a:solidFill>
            <a:srgbClr val="FFCC00"/>
          </a:solidFill>
          <a:latin typeface="Arial Black" pitchFamily="34" charset="0"/>
        </a:defRPr>
      </a:lvl9pPr>
    </p:titleStyle>
    <p:bodyStyle>
      <a:lvl1pPr marL="173038" indent="-173038" algn="l" rtl="0" eaLnBrk="0" fontAlgn="base" hangingPunct="0">
        <a:lnSpc>
          <a:spcPct val="85000"/>
        </a:lnSpc>
        <a:spcBef>
          <a:spcPct val="50000"/>
        </a:spcBef>
        <a:spcAft>
          <a:spcPct val="15000"/>
        </a:spcAft>
        <a:buFont typeface="Arial" panose="020B0604020202020204" pitchFamily="34" charset="0"/>
        <a:buChar char="—"/>
        <a:defRPr sz="2400" b="1">
          <a:solidFill>
            <a:schemeClr val="accent6">
              <a:lumMod val="50000"/>
            </a:schemeClr>
          </a:solidFill>
          <a:latin typeface="+mn-lt"/>
          <a:ea typeface="+mn-ea"/>
          <a:cs typeface="+mn-cs"/>
        </a:defRPr>
      </a:lvl1pPr>
      <a:lvl2pPr marL="512763" indent="-225425" algn="l" rtl="0" eaLnBrk="0" fontAlgn="base" hangingPunct="0">
        <a:lnSpc>
          <a:spcPct val="85000"/>
        </a:lnSpc>
        <a:spcBef>
          <a:spcPct val="35000"/>
        </a:spcBef>
        <a:spcAft>
          <a:spcPct val="0"/>
        </a:spcAft>
        <a:buFont typeface="Wingdings" panose="05000000000000000000" pitchFamily="2" charset="2"/>
        <a:buChar char="§"/>
        <a:defRPr sz="2000" b="1">
          <a:solidFill>
            <a:schemeClr val="accent6">
              <a:lumMod val="50000"/>
            </a:schemeClr>
          </a:solidFill>
          <a:latin typeface="+mn-lt"/>
        </a:defRPr>
      </a:lvl2pPr>
      <a:lvl3pPr marL="801688" indent="-174625" algn="l" rtl="0" eaLnBrk="0" fontAlgn="base" hangingPunct="0">
        <a:lnSpc>
          <a:spcPct val="85000"/>
        </a:lnSpc>
        <a:spcBef>
          <a:spcPct val="20000"/>
        </a:spcBef>
        <a:spcAft>
          <a:spcPct val="0"/>
        </a:spcAft>
        <a:buFont typeface="Wingdings" panose="05000000000000000000" pitchFamily="2" charset="2"/>
        <a:buChar char="Ø"/>
        <a:defRPr sz="1800" b="1">
          <a:solidFill>
            <a:schemeClr val="accent6">
              <a:lumMod val="50000"/>
            </a:schemeClr>
          </a:solidFill>
          <a:latin typeface="+mn-lt"/>
        </a:defRPr>
      </a:lvl3pPr>
      <a:lvl4pPr marL="1143000" indent="-227013" algn="l" rtl="0" eaLnBrk="0" fontAlgn="base" hangingPunct="0">
        <a:lnSpc>
          <a:spcPct val="85000"/>
        </a:lnSpc>
        <a:spcBef>
          <a:spcPct val="20000"/>
        </a:spcBef>
        <a:spcAft>
          <a:spcPct val="0"/>
        </a:spcAft>
        <a:buChar char="•"/>
        <a:defRPr sz="2000" b="1">
          <a:solidFill>
            <a:srgbClr val="00225D"/>
          </a:solidFill>
          <a:latin typeface="+mn-lt"/>
        </a:defRPr>
      </a:lvl4pPr>
      <a:lvl5pPr marL="1490663" indent="-233363" algn="l" rtl="0" eaLnBrk="0" fontAlgn="base" hangingPunct="0">
        <a:lnSpc>
          <a:spcPct val="85000"/>
        </a:lnSpc>
        <a:spcBef>
          <a:spcPct val="20000"/>
        </a:spcBef>
        <a:spcAft>
          <a:spcPct val="0"/>
        </a:spcAft>
        <a:buChar char="•"/>
        <a:defRPr sz="2000" b="1">
          <a:solidFill>
            <a:srgbClr val="00225D"/>
          </a:solidFill>
          <a:latin typeface="+mn-lt"/>
        </a:defRPr>
      </a:lvl5pPr>
      <a:lvl6pPr marL="1947863" indent="-233363" algn="l" rtl="0" fontAlgn="base">
        <a:lnSpc>
          <a:spcPct val="85000"/>
        </a:lnSpc>
        <a:spcBef>
          <a:spcPct val="20000"/>
        </a:spcBef>
        <a:spcAft>
          <a:spcPct val="0"/>
        </a:spcAft>
        <a:buChar char="•"/>
        <a:defRPr b="1">
          <a:solidFill>
            <a:srgbClr val="00225D"/>
          </a:solidFill>
          <a:latin typeface="+mn-lt"/>
        </a:defRPr>
      </a:lvl6pPr>
      <a:lvl7pPr marL="2405063" indent="-233363" algn="l" rtl="0" fontAlgn="base">
        <a:lnSpc>
          <a:spcPct val="85000"/>
        </a:lnSpc>
        <a:spcBef>
          <a:spcPct val="20000"/>
        </a:spcBef>
        <a:spcAft>
          <a:spcPct val="0"/>
        </a:spcAft>
        <a:buChar char="•"/>
        <a:defRPr b="1">
          <a:solidFill>
            <a:srgbClr val="00225D"/>
          </a:solidFill>
          <a:latin typeface="+mn-lt"/>
        </a:defRPr>
      </a:lvl7pPr>
      <a:lvl8pPr marL="2862263" indent="-233363" algn="l" rtl="0" fontAlgn="base">
        <a:lnSpc>
          <a:spcPct val="85000"/>
        </a:lnSpc>
        <a:spcBef>
          <a:spcPct val="20000"/>
        </a:spcBef>
        <a:spcAft>
          <a:spcPct val="0"/>
        </a:spcAft>
        <a:buChar char="•"/>
        <a:defRPr b="1">
          <a:solidFill>
            <a:srgbClr val="00225D"/>
          </a:solidFill>
          <a:latin typeface="+mn-lt"/>
        </a:defRPr>
      </a:lvl8pPr>
      <a:lvl9pPr marL="3319463" indent="-233363" algn="l" rtl="0" fontAlgn="base">
        <a:lnSpc>
          <a:spcPct val="85000"/>
        </a:lnSpc>
        <a:spcBef>
          <a:spcPct val="20000"/>
        </a:spcBef>
        <a:spcAft>
          <a:spcPct val="0"/>
        </a:spcAft>
        <a:buChar char="•"/>
        <a:defRPr b="1">
          <a:solidFill>
            <a:srgbClr val="00225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1926356" y="2867815"/>
            <a:ext cx="8326717" cy="871299"/>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rgbClr val="002060"/>
              </a:buClr>
              <a:buSzPts val="2400"/>
              <a:buFont typeface="Arial Narrow"/>
              <a:buNone/>
              <a:defRPr sz="2400" b="1" i="0" u="none" strike="noStrike" cap="none">
                <a:solidFill>
                  <a:srgbClr val="002060"/>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 name="Google Shape;11;p22"/>
          <p:cNvPicPr preferRelativeResize="0"/>
          <p:nvPr/>
        </p:nvPicPr>
        <p:blipFill rotWithShape="1">
          <a:blip r:embed="rId9">
            <a:alphaModFix/>
          </a:blip>
          <a:srcRect/>
          <a:stretch/>
        </p:blipFill>
        <p:spPr>
          <a:xfrm>
            <a:off x="5319028" y="5460852"/>
            <a:ext cx="1367610" cy="1194648"/>
          </a:xfrm>
          <a:prstGeom prst="rect">
            <a:avLst/>
          </a:prstGeom>
          <a:noFill/>
          <a:ln>
            <a:noFill/>
          </a:ln>
        </p:spPr>
      </p:pic>
      <p:grpSp>
        <p:nvGrpSpPr>
          <p:cNvPr id="12" name="Google Shape;12;p22"/>
          <p:cNvGrpSpPr/>
          <p:nvPr/>
        </p:nvGrpSpPr>
        <p:grpSpPr>
          <a:xfrm>
            <a:off x="-12569" y="1435484"/>
            <a:ext cx="12204569" cy="668315"/>
            <a:chOff x="0" y="3328533"/>
            <a:chExt cx="9153427" cy="668315"/>
          </a:xfrm>
        </p:grpSpPr>
        <p:sp>
          <p:nvSpPr>
            <p:cNvPr id="13" name="Google Shape;13;p22"/>
            <p:cNvSpPr/>
            <p:nvPr/>
          </p:nvSpPr>
          <p:spPr>
            <a:xfrm>
              <a:off x="9426" y="3328533"/>
              <a:ext cx="9144001" cy="369291"/>
            </a:xfrm>
            <a:prstGeom prst="rect">
              <a:avLst/>
            </a:prstGeom>
            <a:solidFill>
              <a:srgbClr val="B2B2B2"/>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4" name="Google Shape;14;p22"/>
            <p:cNvSpPr/>
            <p:nvPr/>
          </p:nvSpPr>
          <p:spPr>
            <a:xfrm>
              <a:off x="0" y="3887277"/>
              <a:ext cx="9153427" cy="109571"/>
            </a:xfrm>
            <a:prstGeom prst="rect">
              <a:avLst/>
            </a:prstGeom>
            <a:solidFill>
              <a:srgbClr val="16164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grpSp>
      <p:sp>
        <p:nvSpPr>
          <p:cNvPr id="16" name="Google Shape;16;p22"/>
          <p:cNvSpPr txBox="1">
            <a:spLocks noGrp="1"/>
          </p:cNvSpPr>
          <p:nvPr>
            <p:ph type="sldNum" idx="12"/>
          </p:nvPr>
        </p:nvSpPr>
        <p:spPr>
          <a:xfrm>
            <a:off x="5136642" y="6492082"/>
            <a:ext cx="1410121" cy="3143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050"/>
              <a:buFont typeface="Arial"/>
              <a:buNone/>
              <a:defRPr sz="1050" b="1" i="0" u="none" strike="noStrike" cap="none">
                <a:solidFill>
                  <a:srgbClr val="0020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17" name="Google Shape;17;p22" descr="Logo&#10;&#10;Description automatically generated"/>
          <p:cNvPicPr preferRelativeResize="0"/>
          <p:nvPr/>
        </p:nvPicPr>
        <p:blipFill rotWithShape="1">
          <a:blip r:embed="rId10">
            <a:alphaModFix/>
          </a:blip>
          <a:srcRect/>
          <a:stretch/>
        </p:blipFill>
        <p:spPr>
          <a:xfrm>
            <a:off x="7439159" y="5407737"/>
            <a:ext cx="1203909" cy="1194649"/>
          </a:xfrm>
          <a:prstGeom prst="rect">
            <a:avLst/>
          </a:prstGeom>
          <a:noFill/>
          <a:ln>
            <a:noFill/>
          </a:ln>
        </p:spPr>
      </p:pic>
      <p:pic>
        <p:nvPicPr>
          <p:cNvPr id="18" name="Google Shape;18;p22" descr="NAVSEA Logo - LogoDix"/>
          <p:cNvPicPr preferRelativeResize="0"/>
          <p:nvPr/>
        </p:nvPicPr>
        <p:blipFill rotWithShape="1">
          <a:blip r:embed="rId11">
            <a:alphaModFix/>
          </a:blip>
          <a:srcRect/>
          <a:stretch/>
        </p:blipFill>
        <p:spPr>
          <a:xfrm>
            <a:off x="9395589" y="5766268"/>
            <a:ext cx="2644817" cy="786833"/>
          </a:xfrm>
          <a:prstGeom prst="rect">
            <a:avLst/>
          </a:prstGeom>
          <a:noFill/>
          <a:ln>
            <a:noFill/>
          </a:ln>
        </p:spPr>
      </p:pic>
      <p:pic>
        <p:nvPicPr>
          <p:cNvPr id="15" name="Google Shape;19;p22" descr="IBAS | The Institute for Advanced Learning and Research">
            <a:extLst>
              <a:ext uri="{FF2B5EF4-FFF2-40B4-BE49-F238E27FC236}">
                <a16:creationId xmlns:a16="http://schemas.microsoft.com/office/drawing/2014/main" id="{A0A58BCD-C6AC-2649-65F5-04FEFC1AD18B}"/>
              </a:ext>
            </a:extLst>
          </p:cNvPr>
          <p:cNvPicPr preferRelativeResize="0"/>
          <p:nvPr userDrawn="1"/>
        </p:nvPicPr>
        <p:blipFill rotWithShape="1">
          <a:blip r:embed="rId12">
            <a:alphaModFix/>
          </a:blip>
          <a:srcRect/>
          <a:stretch/>
        </p:blipFill>
        <p:spPr>
          <a:xfrm>
            <a:off x="255039" y="5728258"/>
            <a:ext cx="1926874" cy="722238"/>
          </a:xfrm>
          <a:prstGeom prst="rect">
            <a:avLst/>
          </a:prstGeom>
          <a:noFill/>
          <a:ln>
            <a:noFill/>
          </a:ln>
        </p:spPr>
      </p:pic>
      <p:pic>
        <p:nvPicPr>
          <p:cNvPr id="2" name="Picture 1">
            <a:extLst>
              <a:ext uri="{FF2B5EF4-FFF2-40B4-BE49-F238E27FC236}">
                <a16:creationId xmlns:a16="http://schemas.microsoft.com/office/drawing/2014/main" id="{B674F1AA-05F5-883E-536D-C3E12985526D}"/>
              </a:ext>
            </a:extLst>
          </p:cNvPr>
          <p:cNvPicPr>
            <a:picLocks noChangeAspect="1"/>
          </p:cNvPicPr>
          <p:nvPr userDrawn="1"/>
        </p:nvPicPr>
        <p:blipFill>
          <a:blip r:embed="rId13"/>
          <a:stretch>
            <a:fillRect/>
          </a:stretch>
        </p:blipFill>
        <p:spPr>
          <a:xfrm>
            <a:off x="2934434" y="5762204"/>
            <a:ext cx="1632073" cy="688292"/>
          </a:xfrm>
          <a:prstGeom prst="rect">
            <a:avLst/>
          </a:prstGeom>
        </p:spPr>
      </p:pic>
      <p:grpSp>
        <p:nvGrpSpPr>
          <p:cNvPr id="4" name="Group 3">
            <a:extLst>
              <a:ext uri="{FF2B5EF4-FFF2-40B4-BE49-F238E27FC236}">
                <a16:creationId xmlns:a16="http://schemas.microsoft.com/office/drawing/2014/main" id="{FB560B2D-5304-5110-C558-66E83A1F9A62}"/>
              </a:ext>
            </a:extLst>
          </p:cNvPr>
          <p:cNvGrpSpPr/>
          <p:nvPr userDrawn="1"/>
        </p:nvGrpSpPr>
        <p:grpSpPr>
          <a:xfrm>
            <a:off x="3236446" y="61768"/>
            <a:ext cx="5822977" cy="1373716"/>
            <a:chOff x="3236446" y="61768"/>
            <a:chExt cx="5822977" cy="1373716"/>
          </a:xfrm>
        </p:grpSpPr>
        <p:pic>
          <p:nvPicPr>
            <p:cNvPr id="5" name="Picture 4" descr="Logo&#10;&#10;Description automatically generated">
              <a:extLst>
                <a:ext uri="{FF2B5EF4-FFF2-40B4-BE49-F238E27FC236}">
                  <a16:creationId xmlns:a16="http://schemas.microsoft.com/office/drawing/2014/main" id="{5A559C90-166B-B7F9-E39D-5E78216AC05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36446" y="61768"/>
              <a:ext cx="1373716" cy="1373716"/>
            </a:xfrm>
            <a:prstGeom prst="rect">
              <a:avLst/>
            </a:prstGeom>
          </p:spPr>
        </p:pic>
        <p:pic>
          <p:nvPicPr>
            <p:cNvPr id="6" name="Picture 5" descr="Logo&#10;&#10;Description automatically generated">
              <a:extLst>
                <a:ext uri="{FF2B5EF4-FFF2-40B4-BE49-F238E27FC236}">
                  <a16:creationId xmlns:a16="http://schemas.microsoft.com/office/drawing/2014/main" id="{A0249818-2EBA-5CA0-9383-CE4D1FB8B12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79437" y="61768"/>
              <a:ext cx="1373716" cy="1373716"/>
            </a:xfrm>
            <a:prstGeom prst="rect">
              <a:avLst/>
            </a:prstGeom>
          </p:spPr>
        </p:pic>
        <p:pic>
          <p:nvPicPr>
            <p:cNvPr id="7" name="Picture 6" descr="Logo&#10;&#10;Description automatically generated">
              <a:extLst>
                <a:ext uri="{FF2B5EF4-FFF2-40B4-BE49-F238E27FC236}">
                  <a16:creationId xmlns:a16="http://schemas.microsoft.com/office/drawing/2014/main" id="{935F6B14-80D5-0B44-945E-D070929DDB7D}"/>
                </a:ext>
              </a:extLst>
            </p:cNvPr>
            <p:cNvPicPr>
              <a:picLocks noChangeAspect="1"/>
            </p:cNvPicPr>
            <p:nvPr userDrawn="1"/>
          </p:nvPicPr>
          <p:blipFill>
            <a:blip r:embed="rId16"/>
            <a:stretch>
              <a:fillRect/>
            </a:stretch>
          </p:blipFill>
          <p:spPr>
            <a:xfrm>
              <a:off x="6212308" y="61768"/>
              <a:ext cx="1371600" cy="1371600"/>
            </a:xfrm>
            <a:prstGeom prst="rect">
              <a:avLst/>
            </a:prstGeom>
          </p:spPr>
        </p:pic>
        <p:pic>
          <p:nvPicPr>
            <p:cNvPr id="8" name="Picture 7" descr="A picture containing symbol, emblem, font, text&#10;&#10;Description automatically generated">
              <a:extLst>
                <a:ext uri="{FF2B5EF4-FFF2-40B4-BE49-F238E27FC236}">
                  <a16:creationId xmlns:a16="http://schemas.microsoft.com/office/drawing/2014/main" id="{70679F10-7F00-C442-5569-BB3BF1FD3CD9}"/>
                </a:ext>
              </a:extLst>
            </p:cNvPr>
            <p:cNvPicPr>
              <a:picLocks noChangeAspect="1"/>
            </p:cNvPicPr>
            <p:nvPr userDrawn="1"/>
          </p:nvPicPr>
          <p:blipFill>
            <a:blip r:embed="rId17"/>
            <a:stretch>
              <a:fillRect/>
            </a:stretch>
          </p:blipFill>
          <p:spPr>
            <a:xfrm>
              <a:off x="7743063" y="83349"/>
              <a:ext cx="1316360" cy="1316360"/>
            </a:xfrm>
            <a:prstGeom prst="rect">
              <a:avLst/>
            </a:prstGeom>
          </p:spPr>
        </p:pic>
      </p:grpSp>
    </p:spTree>
    <p:extLst>
      <p:ext uri="{BB962C8B-B14F-4D97-AF65-F5344CB8AC3E}">
        <p14:creationId xmlns:p14="http://schemas.microsoft.com/office/powerpoint/2010/main" val="755231626"/>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image" Target="../media/image31.png"/><Relationship Id="rId16" Type="http://schemas.openxmlformats.org/officeDocument/2006/relationships/image" Target="../media/image45.jpeg"/><Relationship Id="rId20"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bls.gov/regions/midwest/news-release/jobopeningslaborturnover_ohio.htm" TargetMode="External"/><Relationship Id="rId2" Type="http://schemas.openxmlformats.org/officeDocument/2006/relationships/hyperlink" Target="https://www.bls.gov/regions/midwest/news-release/jobopeningslaborturnover_ohio.htm#JOLTSTable1Ohio.xlsx.f.p"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ww.linkedin.com/company/presentermedia-com" TargetMode="External"/><Relationship Id="rId3" Type="http://schemas.openxmlformats.org/officeDocument/2006/relationships/hyperlink" Target="https://www.navysbir.com/" TargetMode="External"/><Relationship Id="rId7" Type="http://schemas.openxmlformats.org/officeDocument/2006/relationships/hyperlink" Target="http://www.linkedin.com/company/donsbi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twitter.com/donsbir" TargetMode="External"/><Relationship Id="rId5" Type="http://schemas.openxmlformats.org/officeDocument/2006/relationships/hyperlink" Target="https://twitter.com/donsbir" TargetMode="External"/><Relationship Id="rId10" Type="http://schemas.openxmlformats.org/officeDocument/2006/relationships/image" Target="../media/image74.png"/><Relationship Id="rId4" Type="http://schemas.openxmlformats.org/officeDocument/2006/relationships/hyperlink" Target="mailto:navy-sbir-sttr@navy.mil" TargetMode="External"/><Relationship Id="rId9"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258687262"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5.xml"/><Relationship Id="rId1" Type="http://schemas.openxmlformats.org/officeDocument/2006/relationships/video" Target="https://player.vimeo.com/video/258687262?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title"/>
          </p:nvPr>
        </p:nvSpPr>
        <p:spPr>
          <a:xfrm>
            <a:off x="963488" y="2607363"/>
            <a:ext cx="10265024" cy="116354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ct val="111111"/>
              <a:buNone/>
            </a:pPr>
            <a:r>
              <a:rPr lang="en-US" sz="3600" dirty="0">
                <a:latin typeface="+mn-lt"/>
              </a:rPr>
              <a:t>Talent Pipeline Program</a:t>
            </a:r>
            <a:endParaRPr sz="2000" dirty="0">
              <a:latin typeface="+mn-lt"/>
            </a:endParaRPr>
          </a:p>
        </p:txBody>
      </p:sp>
      <p:sp>
        <p:nvSpPr>
          <p:cNvPr id="8" name="TextBox 7">
            <a:extLst>
              <a:ext uri="{FF2B5EF4-FFF2-40B4-BE49-F238E27FC236}">
                <a16:creationId xmlns:a16="http://schemas.microsoft.com/office/drawing/2014/main" id="{AEB891E5-4DEB-5DDC-7E7D-7AEB48EEDC7B}"/>
              </a:ext>
            </a:extLst>
          </p:cNvPr>
          <p:cNvSpPr txBox="1"/>
          <p:nvPr/>
        </p:nvSpPr>
        <p:spPr>
          <a:xfrm>
            <a:off x="1176390" y="4041086"/>
            <a:ext cx="4262063" cy="1477328"/>
          </a:xfrm>
          <a:prstGeom prst="rect">
            <a:avLst/>
          </a:prstGeom>
          <a:noFill/>
        </p:spPr>
        <p:txBody>
          <a:bodyPr wrap="square">
            <a:spAutoFit/>
          </a:bodyPr>
          <a:lstStyle/>
          <a:p>
            <a:pPr marL="0" lvl="0" indent="0" algn="l" rtl="0">
              <a:lnSpc>
                <a:spcPct val="90000"/>
              </a:lnSpc>
              <a:spcBef>
                <a:spcPts val="0"/>
              </a:spcBef>
              <a:spcAft>
                <a:spcPts val="0"/>
              </a:spcAft>
              <a:buSzPts val="1400"/>
              <a:buNone/>
            </a:pPr>
            <a:r>
              <a:rPr lang="en-US" sz="2000" dirty="0">
                <a:solidFill>
                  <a:srgbClr val="002060"/>
                </a:solidFill>
                <a:latin typeface="+mn-lt"/>
              </a:rPr>
              <a:t>Ken “Joey” Pettit, PMP, LSSBB</a:t>
            </a:r>
          </a:p>
          <a:p>
            <a:pPr marL="0" lvl="0" indent="0" algn="l" rtl="0">
              <a:lnSpc>
                <a:spcPct val="90000"/>
              </a:lnSpc>
              <a:spcBef>
                <a:spcPts val="0"/>
              </a:spcBef>
              <a:spcAft>
                <a:spcPts val="0"/>
              </a:spcAft>
              <a:buSzPts val="1400"/>
              <a:buNone/>
            </a:pPr>
            <a:r>
              <a:rPr lang="en-US" sz="2000" dirty="0">
                <a:solidFill>
                  <a:srgbClr val="002060"/>
                </a:solidFill>
                <a:latin typeface="+mn-lt"/>
              </a:rPr>
              <a:t>Pittsburgh Flag Network Coach</a:t>
            </a:r>
          </a:p>
          <a:p>
            <a:pPr marL="0" lvl="0" indent="0" algn="l" rtl="0">
              <a:lnSpc>
                <a:spcPct val="90000"/>
              </a:lnSpc>
              <a:spcBef>
                <a:spcPts val="0"/>
              </a:spcBef>
              <a:spcAft>
                <a:spcPts val="0"/>
              </a:spcAft>
              <a:buSzPts val="1400"/>
              <a:buNone/>
            </a:pPr>
            <a:r>
              <a:rPr lang="en-US" sz="2000" dirty="0">
                <a:solidFill>
                  <a:srgbClr val="002060"/>
                </a:solidFill>
                <a:latin typeface="+mn-lt"/>
              </a:rPr>
              <a:t>Data Analyst</a:t>
            </a:r>
          </a:p>
          <a:p>
            <a:pPr marL="0" lvl="0" indent="0" algn="l" rtl="0">
              <a:lnSpc>
                <a:spcPct val="90000"/>
              </a:lnSpc>
              <a:spcBef>
                <a:spcPts val="0"/>
              </a:spcBef>
              <a:spcAft>
                <a:spcPts val="0"/>
              </a:spcAft>
              <a:buSzPts val="1400"/>
              <a:buNone/>
            </a:pPr>
            <a:r>
              <a:rPr lang="en-US" sz="2000" dirty="0">
                <a:solidFill>
                  <a:srgbClr val="002060"/>
                </a:solidFill>
                <a:latin typeface="+mn-lt"/>
              </a:rPr>
              <a:t>kpettit@tmgva.com</a:t>
            </a:r>
          </a:p>
          <a:p>
            <a:pPr marL="0" lvl="0" indent="0" algn="l" rtl="0">
              <a:lnSpc>
                <a:spcPct val="90000"/>
              </a:lnSpc>
              <a:spcBef>
                <a:spcPts val="0"/>
              </a:spcBef>
              <a:spcAft>
                <a:spcPts val="0"/>
              </a:spcAft>
              <a:buSzPts val="1400"/>
              <a:buNone/>
            </a:pPr>
            <a:r>
              <a:rPr lang="en-US" sz="2000" dirty="0">
                <a:solidFill>
                  <a:srgbClr val="002060"/>
                </a:solidFill>
                <a:latin typeface="+mn-lt"/>
              </a:rPr>
              <a:t>757-262-8564</a:t>
            </a:r>
          </a:p>
        </p:txBody>
      </p:sp>
      <p:sp>
        <p:nvSpPr>
          <p:cNvPr id="10" name="TextBox 9">
            <a:extLst>
              <a:ext uri="{FF2B5EF4-FFF2-40B4-BE49-F238E27FC236}">
                <a16:creationId xmlns:a16="http://schemas.microsoft.com/office/drawing/2014/main" id="{930721F1-7683-85C8-908A-17CDD2120CDB}"/>
              </a:ext>
            </a:extLst>
          </p:cNvPr>
          <p:cNvSpPr txBox="1"/>
          <p:nvPr/>
        </p:nvSpPr>
        <p:spPr>
          <a:xfrm>
            <a:off x="7582328" y="4359584"/>
            <a:ext cx="2917861" cy="369332"/>
          </a:xfrm>
          <a:prstGeom prst="rect">
            <a:avLst/>
          </a:prstGeom>
          <a:noFill/>
        </p:spPr>
        <p:txBody>
          <a:bodyPr wrap="square">
            <a:spAutoFit/>
          </a:bodyPr>
          <a:lstStyle/>
          <a:p>
            <a:pPr marL="0" lvl="0" indent="0" algn="l" rtl="0">
              <a:lnSpc>
                <a:spcPct val="90000"/>
              </a:lnSpc>
              <a:spcBef>
                <a:spcPts val="0"/>
              </a:spcBef>
              <a:spcAft>
                <a:spcPts val="0"/>
              </a:spcAft>
              <a:buSzPts val="1600"/>
              <a:buNone/>
            </a:pPr>
            <a:r>
              <a:rPr lang="en-US" sz="2000" dirty="0">
                <a:solidFill>
                  <a:srgbClr val="002060"/>
                </a:solidFill>
              </a:rPr>
              <a:t>Date: October 6,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A402-F975-0D2A-48B6-A2CFDE243CA7}"/>
              </a:ext>
            </a:extLst>
          </p:cNvPr>
          <p:cNvSpPr>
            <a:spLocks noGrp="1"/>
          </p:cNvSpPr>
          <p:nvPr>
            <p:ph type="title"/>
          </p:nvPr>
        </p:nvSpPr>
        <p:spPr/>
        <p:txBody>
          <a:bodyPr>
            <a:normAutofit fontScale="90000"/>
          </a:bodyPr>
          <a:lstStyle/>
          <a:p>
            <a:r>
              <a:rPr lang="en-US" dirty="0"/>
              <a:t>COLUMBIA Class Program</a:t>
            </a:r>
            <a:br>
              <a:rPr lang="en-US" dirty="0"/>
            </a:br>
            <a:r>
              <a:rPr lang="en-US" sz="2000" dirty="0"/>
              <a:t>A Holistic Plan to Deliver SBSD: “Aligned Execution of Multiple Discrete Elements”</a:t>
            </a:r>
            <a:endParaRPr lang="en-US" dirty="0"/>
          </a:p>
        </p:txBody>
      </p:sp>
      <p:sp>
        <p:nvSpPr>
          <p:cNvPr id="3" name="Slide Number Placeholder 2">
            <a:extLst>
              <a:ext uri="{FF2B5EF4-FFF2-40B4-BE49-F238E27FC236}">
                <a16:creationId xmlns:a16="http://schemas.microsoft.com/office/drawing/2014/main" id="{E93F563F-F145-2B25-B357-17F2F809D120}"/>
              </a:ext>
            </a:extLst>
          </p:cNvPr>
          <p:cNvSpPr>
            <a:spLocks noGrp="1"/>
          </p:cNvSpPr>
          <p:nvPr>
            <p:ph type="sldNum" sz="quarter" idx="12"/>
          </p:nvPr>
        </p:nvSpPr>
        <p:spPr/>
        <p:txBody>
          <a:bodyPr/>
          <a:lstStyle/>
          <a:p>
            <a:fld id="{4256DEA5-5169-43F3-B3E3-A8423E423E7D}" type="slidenum">
              <a:rPr lang="en-US" smtClean="0"/>
              <a:t>10</a:t>
            </a:fld>
            <a:endParaRPr lang="en-US"/>
          </a:p>
        </p:txBody>
      </p:sp>
      <p:sp>
        <p:nvSpPr>
          <p:cNvPr id="4" name="Oval 3">
            <a:extLst>
              <a:ext uri="{FF2B5EF4-FFF2-40B4-BE49-F238E27FC236}">
                <a16:creationId xmlns:a16="http://schemas.microsoft.com/office/drawing/2014/main" id="{FA052800-E171-576F-FA4D-2F0AD5E52395}"/>
              </a:ext>
            </a:extLst>
          </p:cNvPr>
          <p:cNvSpPr/>
          <p:nvPr/>
        </p:nvSpPr>
        <p:spPr>
          <a:xfrm>
            <a:off x="1596887" y="1789131"/>
            <a:ext cx="9144000" cy="420052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71C996C-8796-A84B-6A79-4278265F9E66}"/>
              </a:ext>
            </a:extLst>
          </p:cNvPr>
          <p:cNvSpPr/>
          <p:nvPr/>
        </p:nvSpPr>
        <p:spPr>
          <a:xfrm>
            <a:off x="6295288" y="2013826"/>
            <a:ext cx="1638131" cy="3619658"/>
          </a:xfrm>
          <a:prstGeom prst="rect">
            <a:avLst/>
          </a:prstGeom>
          <a:solidFill>
            <a:srgbClr val="D9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E1F9ECB-EC1D-ECDB-89BC-7179ADA5AEDA}"/>
              </a:ext>
            </a:extLst>
          </p:cNvPr>
          <p:cNvSpPr/>
          <p:nvPr/>
        </p:nvSpPr>
        <p:spPr>
          <a:xfrm>
            <a:off x="4345959" y="1985494"/>
            <a:ext cx="1789783" cy="36479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16E8D57-5DE5-6315-705E-4AA3FDE0207B}"/>
              </a:ext>
            </a:extLst>
          </p:cNvPr>
          <p:cNvSpPr/>
          <p:nvPr/>
        </p:nvSpPr>
        <p:spPr>
          <a:xfrm>
            <a:off x="8073888" y="2608449"/>
            <a:ext cx="1352225" cy="267065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panose="020B0604020202020204" pitchFamily="34" charset="0"/>
              <a:cs typeface="Arial" panose="020B0604020202020204" pitchFamily="34" charset="0"/>
            </a:endParaRPr>
          </a:p>
        </p:txBody>
      </p:sp>
      <p:pic>
        <p:nvPicPr>
          <p:cNvPr id="8" name="Picture 1">
            <a:extLst>
              <a:ext uri="{FF2B5EF4-FFF2-40B4-BE49-F238E27FC236}">
                <a16:creationId xmlns:a16="http://schemas.microsoft.com/office/drawing/2014/main" id="{F45ECD15-0FBB-C298-6397-4AF2AD8B9493}"/>
              </a:ext>
            </a:extLst>
          </p:cNvPr>
          <p:cNvPicPr>
            <a:picLocks noChangeAspect="1" noChangeArrowheads="1"/>
          </p:cNvPicPr>
          <p:nvPr/>
        </p:nvPicPr>
        <p:blipFill>
          <a:blip r:embed="rId2" cstate="print">
            <a:lum contrast="30000"/>
          </a:blip>
          <a:srcRect l="4497"/>
          <a:stretch>
            <a:fillRect/>
          </a:stretch>
        </p:blipFill>
        <p:spPr bwMode="auto">
          <a:xfrm>
            <a:off x="5007681" y="2710672"/>
            <a:ext cx="1058692" cy="742337"/>
          </a:xfrm>
          <a:prstGeom prst="rect">
            <a:avLst/>
          </a:prstGeom>
          <a:noFill/>
          <a:ln w="3175">
            <a:solidFill>
              <a:schemeClr val="tx1"/>
            </a:solidFill>
            <a:miter lim="800000"/>
            <a:headEnd/>
            <a:tailEnd/>
          </a:ln>
        </p:spPr>
      </p:pic>
      <p:pic>
        <p:nvPicPr>
          <p:cNvPr id="9" name="Picture 8">
            <a:extLst>
              <a:ext uri="{FF2B5EF4-FFF2-40B4-BE49-F238E27FC236}">
                <a16:creationId xmlns:a16="http://schemas.microsoft.com/office/drawing/2014/main" id="{F7591386-BA9B-F814-392F-A07D4D4B77DE}"/>
              </a:ext>
            </a:extLst>
          </p:cNvPr>
          <p:cNvPicPr>
            <a:picLocks noChangeAspect="1" noChangeArrowheads="1"/>
          </p:cNvPicPr>
          <p:nvPr/>
        </p:nvPicPr>
        <p:blipFill>
          <a:blip r:embed="rId3" cstate="print">
            <a:lum bright="24000" contrast="12000"/>
          </a:blip>
          <a:srcRect/>
          <a:stretch>
            <a:fillRect/>
          </a:stretch>
        </p:blipFill>
        <p:spPr bwMode="auto">
          <a:xfrm>
            <a:off x="6574473" y="2131069"/>
            <a:ext cx="1168400" cy="777875"/>
          </a:xfrm>
          <a:prstGeom prst="rect">
            <a:avLst/>
          </a:prstGeom>
          <a:noFill/>
          <a:ln w="9525">
            <a:solidFill>
              <a:schemeClr val="tx1"/>
            </a:solidFill>
            <a:miter lim="800000"/>
            <a:headEnd/>
            <a:tailEnd/>
          </a:ln>
        </p:spPr>
      </p:pic>
      <p:grpSp>
        <p:nvGrpSpPr>
          <p:cNvPr id="10" name="Group 53">
            <a:extLst>
              <a:ext uri="{FF2B5EF4-FFF2-40B4-BE49-F238E27FC236}">
                <a16:creationId xmlns:a16="http://schemas.microsoft.com/office/drawing/2014/main" id="{C9F520DB-C307-B41E-9E30-2F886966AB38}"/>
              </a:ext>
            </a:extLst>
          </p:cNvPr>
          <p:cNvGrpSpPr>
            <a:grpSpLocks/>
          </p:cNvGrpSpPr>
          <p:nvPr/>
        </p:nvGrpSpPr>
        <p:grpSpPr bwMode="auto">
          <a:xfrm>
            <a:off x="2281269" y="3014681"/>
            <a:ext cx="1308100" cy="874712"/>
            <a:chOff x="6654366" y="5583643"/>
            <a:chExt cx="1021916" cy="485711"/>
          </a:xfrm>
        </p:grpSpPr>
        <p:pic>
          <p:nvPicPr>
            <p:cNvPr id="11" name="Picture 3" descr="4-Pack with People (Burns, DeSanto, Wall, Bass) - FOUO brightened rev a">
              <a:extLst>
                <a:ext uri="{FF2B5EF4-FFF2-40B4-BE49-F238E27FC236}">
                  <a16:creationId xmlns:a16="http://schemas.microsoft.com/office/drawing/2014/main" id="{651563A3-DFD2-091E-FE18-A3BEBEA810D2}"/>
                </a:ext>
              </a:extLst>
            </p:cNvPr>
            <p:cNvPicPr>
              <a:picLocks noChangeAspect="1" noChangeArrowheads="1"/>
            </p:cNvPicPr>
            <p:nvPr/>
          </p:nvPicPr>
          <p:blipFill>
            <a:blip r:embed="rId4" cstate="print"/>
            <a:srcRect/>
            <a:stretch>
              <a:fillRect/>
            </a:stretch>
          </p:blipFill>
          <p:spPr bwMode="auto">
            <a:xfrm>
              <a:off x="7039685" y="5584722"/>
              <a:ext cx="636597" cy="484632"/>
            </a:xfrm>
            <a:prstGeom prst="rect">
              <a:avLst/>
            </a:prstGeom>
            <a:noFill/>
            <a:ln w="9525">
              <a:solidFill>
                <a:schemeClr val="tx1"/>
              </a:solidFill>
              <a:miter lim="800000"/>
              <a:headEnd/>
              <a:tailEnd/>
            </a:ln>
          </p:spPr>
        </p:pic>
        <p:pic>
          <p:nvPicPr>
            <p:cNvPr id="12" name="Picture 4" descr="Patrice  0726 45">
              <a:extLst>
                <a:ext uri="{FF2B5EF4-FFF2-40B4-BE49-F238E27FC236}">
                  <a16:creationId xmlns:a16="http://schemas.microsoft.com/office/drawing/2014/main" id="{E96C15AB-699D-4FF8-28BD-17A83A540513}"/>
                </a:ext>
              </a:extLst>
            </p:cNvPr>
            <p:cNvPicPr>
              <a:picLocks noChangeAspect="1" noChangeArrowheads="1"/>
            </p:cNvPicPr>
            <p:nvPr/>
          </p:nvPicPr>
          <p:blipFill>
            <a:blip r:embed="rId5" cstate="print"/>
            <a:srcRect t="5400"/>
            <a:stretch>
              <a:fillRect/>
            </a:stretch>
          </p:blipFill>
          <p:spPr bwMode="auto">
            <a:xfrm>
              <a:off x="6654366" y="5583643"/>
              <a:ext cx="384222" cy="484632"/>
            </a:xfrm>
            <a:prstGeom prst="rect">
              <a:avLst/>
            </a:prstGeom>
            <a:noFill/>
            <a:ln w="9525">
              <a:solidFill>
                <a:schemeClr val="tx1"/>
              </a:solidFill>
              <a:miter lim="800000"/>
              <a:headEnd/>
              <a:tailEnd/>
            </a:ln>
          </p:spPr>
        </p:pic>
      </p:grpSp>
      <p:pic>
        <p:nvPicPr>
          <p:cNvPr id="13" name="Picture 75" descr="OR with call outs.png">
            <a:extLst>
              <a:ext uri="{FF2B5EF4-FFF2-40B4-BE49-F238E27FC236}">
                <a16:creationId xmlns:a16="http://schemas.microsoft.com/office/drawing/2014/main" id="{E64D4C7D-64CB-51C6-91AF-0D6B7C0E8E60}"/>
              </a:ext>
            </a:extLst>
          </p:cNvPr>
          <p:cNvPicPr>
            <a:picLocks noChangeAspect="1"/>
          </p:cNvPicPr>
          <p:nvPr/>
        </p:nvPicPr>
        <p:blipFill>
          <a:blip r:embed="rId6" cstate="print">
            <a:clrChange>
              <a:clrFrom>
                <a:srgbClr val="FFFFFF"/>
              </a:clrFrom>
              <a:clrTo>
                <a:srgbClr val="FFFFFF">
                  <a:alpha val="0"/>
                </a:srgbClr>
              </a:clrTo>
            </a:clrChange>
          </a:blip>
          <a:srcRect l="1953" t="42464" r="92662" b="43031"/>
          <a:stretch>
            <a:fillRect/>
          </a:stretch>
        </p:blipFill>
        <p:spPr bwMode="auto">
          <a:xfrm>
            <a:off x="5175964" y="2041590"/>
            <a:ext cx="689874" cy="589993"/>
          </a:xfrm>
          <a:prstGeom prst="rect">
            <a:avLst/>
          </a:prstGeom>
          <a:noFill/>
          <a:ln w="9525">
            <a:noFill/>
            <a:miter lim="800000"/>
            <a:headEnd/>
            <a:tailEnd/>
          </a:ln>
        </p:spPr>
      </p:pic>
      <p:pic>
        <p:nvPicPr>
          <p:cNvPr id="14" name="Picture 2" descr="D:\Documents and Settings\robert.p.mayer\Local Settings\Temporary Internet Files\Content.Outlook\A3OHLO11\build_plan_4.gif">
            <a:extLst>
              <a:ext uri="{FF2B5EF4-FFF2-40B4-BE49-F238E27FC236}">
                <a16:creationId xmlns:a16="http://schemas.microsoft.com/office/drawing/2014/main" id="{5600CB96-7925-A9E0-C0FF-1405A979E6B7}"/>
              </a:ext>
            </a:extLst>
          </p:cNvPr>
          <p:cNvPicPr>
            <a:picLocks noChangeAspect="1" noChangeArrowheads="1"/>
          </p:cNvPicPr>
          <p:nvPr/>
        </p:nvPicPr>
        <p:blipFill>
          <a:blip r:embed="rId7" cstate="print"/>
          <a:srcRect l="4959" r="25313" b="28104"/>
          <a:stretch>
            <a:fillRect/>
          </a:stretch>
        </p:blipFill>
        <p:spPr bwMode="auto">
          <a:xfrm>
            <a:off x="3066104" y="4162403"/>
            <a:ext cx="1192213" cy="952500"/>
          </a:xfrm>
          <a:prstGeom prst="rect">
            <a:avLst/>
          </a:prstGeom>
          <a:noFill/>
          <a:ln w="9525">
            <a:solidFill>
              <a:schemeClr val="tx1"/>
            </a:solidFill>
            <a:miter lim="800000"/>
            <a:headEnd/>
            <a:tailEnd/>
          </a:ln>
        </p:spPr>
      </p:pic>
      <p:grpSp>
        <p:nvGrpSpPr>
          <p:cNvPr id="15" name="Group 34">
            <a:extLst>
              <a:ext uri="{FF2B5EF4-FFF2-40B4-BE49-F238E27FC236}">
                <a16:creationId xmlns:a16="http://schemas.microsoft.com/office/drawing/2014/main" id="{92343C28-9373-CC00-6158-FB833DE1FE97}"/>
              </a:ext>
            </a:extLst>
          </p:cNvPr>
          <p:cNvGrpSpPr>
            <a:grpSpLocks/>
          </p:cNvGrpSpPr>
          <p:nvPr/>
        </p:nvGrpSpPr>
        <p:grpSpPr bwMode="auto">
          <a:xfrm>
            <a:off x="3226309" y="2110903"/>
            <a:ext cx="1031875" cy="996116"/>
            <a:chOff x="2817006" y="4929886"/>
            <a:chExt cx="1631998" cy="1415803"/>
          </a:xfrm>
        </p:grpSpPr>
        <p:grpSp>
          <p:nvGrpSpPr>
            <p:cNvPr id="16" name="Group 22">
              <a:extLst>
                <a:ext uri="{FF2B5EF4-FFF2-40B4-BE49-F238E27FC236}">
                  <a16:creationId xmlns:a16="http://schemas.microsoft.com/office/drawing/2014/main" id="{212702F9-A292-CDBD-4E2D-4ED349ACA7B7}"/>
                </a:ext>
              </a:extLst>
            </p:cNvPr>
            <p:cNvGrpSpPr>
              <a:grpSpLocks/>
            </p:cNvGrpSpPr>
            <p:nvPr/>
          </p:nvGrpSpPr>
          <p:grpSpPr bwMode="auto">
            <a:xfrm rot="-521084">
              <a:off x="2817006" y="5121999"/>
              <a:ext cx="1631998" cy="1223690"/>
              <a:chOff x="1820" y="2859"/>
              <a:chExt cx="1444" cy="1083"/>
            </a:xfrm>
          </p:grpSpPr>
          <p:grpSp>
            <p:nvGrpSpPr>
              <p:cNvPr id="18" name="Group 12">
                <a:extLst>
                  <a:ext uri="{FF2B5EF4-FFF2-40B4-BE49-F238E27FC236}">
                    <a16:creationId xmlns:a16="http://schemas.microsoft.com/office/drawing/2014/main" id="{0F8FA464-BBA7-314D-4C8C-F58AEC9A6B70}"/>
                  </a:ext>
                </a:extLst>
              </p:cNvPr>
              <p:cNvGrpSpPr>
                <a:grpSpLocks/>
              </p:cNvGrpSpPr>
              <p:nvPr/>
            </p:nvGrpSpPr>
            <p:grpSpPr bwMode="auto">
              <a:xfrm>
                <a:off x="1820" y="2859"/>
                <a:ext cx="318" cy="279"/>
                <a:chOff x="3412" y="1593"/>
                <a:chExt cx="318" cy="279"/>
              </a:xfrm>
            </p:grpSpPr>
            <p:pic>
              <p:nvPicPr>
                <p:cNvPr id="22" name="Picture 13" descr="shaft_and_propulsor">
                  <a:extLst>
                    <a:ext uri="{FF2B5EF4-FFF2-40B4-BE49-F238E27FC236}">
                      <a16:creationId xmlns:a16="http://schemas.microsoft.com/office/drawing/2014/main" id="{079C0FD2-E405-3E8C-EC5C-7C44CE78014E}"/>
                    </a:ext>
                  </a:extLst>
                </p:cNvPr>
                <p:cNvPicPr>
                  <a:picLocks noChangeAspect="1" noChangeArrowheads="1"/>
                </p:cNvPicPr>
                <p:nvPr/>
              </p:nvPicPr>
              <p:blipFill>
                <a:blip r:embed="rId8" cstate="print">
                  <a:clrChange>
                    <a:clrFrom>
                      <a:srgbClr val="FFFFFF"/>
                    </a:clrFrom>
                    <a:clrTo>
                      <a:srgbClr val="FFFFFF">
                        <a:alpha val="0"/>
                      </a:srgbClr>
                    </a:clrTo>
                  </a:clrChange>
                </a:blip>
                <a:srcRect l="17641" t="20160" r="48000" b="46400"/>
                <a:stretch>
                  <a:fillRect/>
                </a:stretch>
              </p:blipFill>
              <p:spPr bwMode="auto">
                <a:xfrm>
                  <a:off x="3428" y="1630"/>
                  <a:ext cx="190" cy="140"/>
                </a:xfrm>
                <a:prstGeom prst="rect">
                  <a:avLst/>
                </a:prstGeom>
                <a:noFill/>
                <a:ln w="9525">
                  <a:noFill/>
                  <a:miter lim="800000"/>
                  <a:headEnd/>
                  <a:tailEnd/>
                </a:ln>
              </p:spPr>
            </p:pic>
            <p:grpSp>
              <p:nvGrpSpPr>
                <p:cNvPr id="23" name="Group 14">
                  <a:extLst>
                    <a:ext uri="{FF2B5EF4-FFF2-40B4-BE49-F238E27FC236}">
                      <a16:creationId xmlns:a16="http://schemas.microsoft.com/office/drawing/2014/main" id="{BC6ED5B6-FA68-AA23-1822-6D39276DAF8E}"/>
                    </a:ext>
                  </a:extLst>
                </p:cNvPr>
                <p:cNvGrpSpPr>
                  <a:grpSpLocks/>
                </p:cNvGrpSpPr>
                <p:nvPr/>
              </p:nvGrpSpPr>
              <p:grpSpPr bwMode="auto">
                <a:xfrm>
                  <a:off x="3412" y="1593"/>
                  <a:ext cx="298" cy="274"/>
                  <a:chOff x="3514" y="1507"/>
                  <a:chExt cx="298" cy="274"/>
                </a:xfrm>
              </p:grpSpPr>
              <p:pic>
                <p:nvPicPr>
                  <p:cNvPr id="26" name="Picture 15" descr="Module 8-9">
                    <a:extLst>
                      <a:ext uri="{FF2B5EF4-FFF2-40B4-BE49-F238E27FC236}">
                        <a16:creationId xmlns:a16="http://schemas.microsoft.com/office/drawing/2014/main" id="{0B32A6DC-620E-3607-43A5-6AA5E08EC234}"/>
                      </a:ext>
                    </a:extLst>
                  </p:cNvPr>
                  <p:cNvPicPr>
                    <a:picLocks noChangeAspect="1" noChangeArrowheads="1"/>
                  </p:cNvPicPr>
                  <p:nvPr/>
                </p:nvPicPr>
                <p:blipFill>
                  <a:blip r:embed="rId9" cstate="print">
                    <a:clrChange>
                      <a:clrFrom>
                        <a:srgbClr val="FFFFFF"/>
                      </a:clrFrom>
                      <a:clrTo>
                        <a:srgbClr val="FFFFFF">
                          <a:alpha val="0"/>
                        </a:srgbClr>
                      </a:clrTo>
                    </a:clrChange>
                  </a:blip>
                  <a:srcRect r="77292" b="70389"/>
                  <a:stretch>
                    <a:fillRect/>
                  </a:stretch>
                </p:blipFill>
                <p:spPr bwMode="auto">
                  <a:xfrm>
                    <a:off x="3514" y="1507"/>
                    <a:ext cx="279" cy="274"/>
                  </a:xfrm>
                  <a:prstGeom prst="rect">
                    <a:avLst/>
                  </a:prstGeom>
                  <a:noFill/>
                  <a:ln w="9525">
                    <a:noFill/>
                    <a:miter lim="800000"/>
                    <a:headEnd/>
                    <a:tailEnd/>
                  </a:ln>
                </p:spPr>
              </p:pic>
              <p:pic>
                <p:nvPicPr>
                  <p:cNvPr id="27" name="Picture 16">
                    <a:extLst>
                      <a:ext uri="{FF2B5EF4-FFF2-40B4-BE49-F238E27FC236}">
                        <a16:creationId xmlns:a16="http://schemas.microsoft.com/office/drawing/2014/main" id="{9E1956A2-AF27-2C31-20C3-1EBC56C45EA4}"/>
                      </a:ext>
                    </a:extLst>
                  </p:cNvPr>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622" y="1588"/>
                    <a:ext cx="190" cy="177"/>
                  </a:xfrm>
                  <a:prstGeom prst="rect">
                    <a:avLst/>
                  </a:prstGeom>
                  <a:noFill/>
                  <a:ln w="9525">
                    <a:noFill/>
                    <a:miter lim="800000"/>
                    <a:headEnd/>
                    <a:tailEnd/>
                  </a:ln>
                </p:spPr>
              </p:pic>
            </p:grpSp>
            <p:pic>
              <p:nvPicPr>
                <p:cNvPr id="24" name="Picture 17" descr="er_mids">
                  <a:extLst>
                    <a:ext uri="{FF2B5EF4-FFF2-40B4-BE49-F238E27FC236}">
                      <a16:creationId xmlns:a16="http://schemas.microsoft.com/office/drawing/2014/main" id="{C38E957A-12B9-1DE1-50D4-BD18CB436356}"/>
                    </a:ext>
                  </a:extLst>
                </p:cNvPr>
                <p:cNvPicPr>
                  <a:picLocks noChangeAspect="1" noChangeArrowheads="1"/>
                </p:cNvPicPr>
                <p:nvPr/>
              </p:nvPicPr>
              <p:blipFill>
                <a:blip r:embed="rId11" cstate="print">
                  <a:clrChange>
                    <a:clrFrom>
                      <a:srgbClr val="FFFFFF"/>
                    </a:clrFrom>
                    <a:clrTo>
                      <a:srgbClr val="FFFFFF">
                        <a:alpha val="0"/>
                      </a:srgbClr>
                    </a:clrTo>
                  </a:clrChange>
                </a:blip>
                <a:srcRect l="18600" t="22720" r="53400" b="40800"/>
                <a:stretch>
                  <a:fillRect/>
                </a:stretch>
              </p:blipFill>
              <p:spPr bwMode="auto">
                <a:xfrm>
                  <a:off x="3525" y="1689"/>
                  <a:ext cx="171" cy="168"/>
                </a:xfrm>
                <a:prstGeom prst="rect">
                  <a:avLst/>
                </a:prstGeom>
                <a:noFill/>
                <a:ln w="9525">
                  <a:noFill/>
                  <a:miter lim="800000"/>
                  <a:headEnd/>
                  <a:tailEnd/>
                </a:ln>
              </p:spPr>
            </p:pic>
            <p:pic>
              <p:nvPicPr>
                <p:cNvPr id="25" name="Picture 18">
                  <a:extLst>
                    <a:ext uri="{FF2B5EF4-FFF2-40B4-BE49-F238E27FC236}">
                      <a16:creationId xmlns:a16="http://schemas.microsoft.com/office/drawing/2014/main" id="{0140490C-AAAA-4F5E-FDEC-80C6768DC013}"/>
                    </a:ext>
                  </a:extLst>
                </p:cNvPr>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502" y="1665"/>
                  <a:ext cx="228" cy="207"/>
                </a:xfrm>
                <a:prstGeom prst="rect">
                  <a:avLst/>
                </a:prstGeom>
                <a:noFill/>
                <a:ln w="9525">
                  <a:noFill/>
                  <a:miter lim="800000"/>
                  <a:headEnd/>
                  <a:tailEnd/>
                </a:ln>
              </p:spPr>
            </p:pic>
          </p:grpSp>
          <p:pic>
            <p:nvPicPr>
              <p:cNvPr id="19" name="Picture 19" descr="Module 6-7">
                <a:extLst>
                  <a:ext uri="{FF2B5EF4-FFF2-40B4-BE49-F238E27FC236}">
                    <a16:creationId xmlns:a16="http://schemas.microsoft.com/office/drawing/2014/main" id="{69E03AEA-0D04-81E9-41A3-CE72B9625AB8}"/>
                  </a:ext>
                </a:extLst>
              </p:cNvPr>
              <p:cNvPicPr>
                <a:picLocks noChangeAspect="1" noChangeArrowheads="1"/>
              </p:cNvPicPr>
              <p:nvPr/>
            </p:nvPicPr>
            <p:blipFill>
              <a:blip r:embed="rId13" cstate="print">
                <a:clrChange>
                  <a:clrFrom>
                    <a:srgbClr val="FFFFFF"/>
                  </a:clrFrom>
                  <a:clrTo>
                    <a:srgbClr val="FFFFFF">
                      <a:alpha val="0"/>
                    </a:srgbClr>
                  </a:clrTo>
                </a:clrChange>
                <a:lum contrast="12000"/>
              </a:blip>
              <a:srcRect l="11040" t="6239" r="66360" b="62399"/>
              <a:stretch>
                <a:fillRect/>
              </a:stretch>
            </p:blipFill>
            <p:spPr bwMode="auto">
              <a:xfrm>
                <a:off x="2057" y="2999"/>
                <a:ext cx="286" cy="299"/>
              </a:xfrm>
              <a:prstGeom prst="rect">
                <a:avLst/>
              </a:prstGeom>
              <a:noFill/>
              <a:ln w="9525">
                <a:noFill/>
                <a:miter lim="800000"/>
                <a:headEnd/>
                <a:tailEnd/>
              </a:ln>
            </p:spPr>
          </p:pic>
          <p:pic>
            <p:nvPicPr>
              <p:cNvPr id="20" name="Picture 20" descr="Module 2b-5">
                <a:extLst>
                  <a:ext uri="{FF2B5EF4-FFF2-40B4-BE49-F238E27FC236}">
                    <a16:creationId xmlns:a16="http://schemas.microsoft.com/office/drawing/2014/main" id="{B7C00E9A-79E8-6419-45AC-D87D39FC8803}"/>
                  </a:ext>
                </a:extLst>
              </p:cNvPr>
              <p:cNvPicPr>
                <a:picLocks noChangeAspect="1" noChangeArrowheads="1"/>
              </p:cNvPicPr>
              <p:nvPr/>
            </p:nvPicPr>
            <p:blipFill>
              <a:blip r:embed="rId14" cstate="print">
                <a:clrChange>
                  <a:clrFrom>
                    <a:srgbClr val="FFFFFF"/>
                  </a:clrFrom>
                  <a:clrTo>
                    <a:srgbClr val="FFFFFF">
                      <a:alpha val="0"/>
                    </a:srgbClr>
                  </a:clrTo>
                </a:clrChange>
              </a:blip>
              <a:srcRect l="17760" t="15041" r="43559" b="38879"/>
              <a:stretch>
                <a:fillRect/>
              </a:stretch>
            </p:blipFill>
            <p:spPr bwMode="auto">
              <a:xfrm>
                <a:off x="2227" y="3137"/>
                <a:ext cx="480" cy="428"/>
              </a:xfrm>
              <a:prstGeom prst="rect">
                <a:avLst/>
              </a:prstGeom>
              <a:noFill/>
              <a:ln w="9525">
                <a:noFill/>
                <a:miter lim="800000"/>
                <a:headEnd/>
                <a:tailEnd/>
              </a:ln>
            </p:spPr>
          </p:pic>
          <p:pic>
            <p:nvPicPr>
              <p:cNvPr id="21" name="Picture 21">
                <a:extLst>
                  <a:ext uri="{FF2B5EF4-FFF2-40B4-BE49-F238E27FC236}">
                    <a16:creationId xmlns:a16="http://schemas.microsoft.com/office/drawing/2014/main" id="{C959237B-4AF1-48A1-993A-75E3938CF013}"/>
                  </a:ext>
                </a:extLst>
              </p:cNvPr>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573" y="3320"/>
                <a:ext cx="691" cy="622"/>
              </a:xfrm>
              <a:prstGeom prst="rect">
                <a:avLst/>
              </a:prstGeom>
              <a:noFill/>
              <a:ln w="9525">
                <a:noFill/>
                <a:miter lim="800000"/>
                <a:headEnd/>
                <a:tailEnd/>
              </a:ln>
            </p:spPr>
          </p:pic>
        </p:grpSp>
        <p:sp>
          <p:nvSpPr>
            <p:cNvPr id="17" name="Rectangle 33">
              <a:extLst>
                <a:ext uri="{FF2B5EF4-FFF2-40B4-BE49-F238E27FC236}">
                  <a16:creationId xmlns:a16="http://schemas.microsoft.com/office/drawing/2014/main" id="{A689DA40-1CA6-AB45-47A6-09487CF9A42E}"/>
                </a:ext>
              </a:extLst>
            </p:cNvPr>
            <p:cNvSpPr>
              <a:spLocks noChangeArrowheads="1"/>
            </p:cNvSpPr>
            <p:nvPr/>
          </p:nvSpPr>
          <p:spPr bwMode="auto">
            <a:xfrm>
              <a:off x="3506351" y="4929886"/>
              <a:ext cx="292166" cy="428701"/>
            </a:xfrm>
            <a:prstGeom prst="rect">
              <a:avLst/>
            </a:prstGeom>
            <a:noFill/>
            <a:ln w="28575" algn="ctr">
              <a:noFill/>
              <a:round/>
              <a:headEnd/>
              <a:tailEnd/>
            </a:ln>
          </p:spPr>
          <p:txBody>
            <a:bodyPr wrap="none">
              <a:spAutoFit/>
            </a:bodyPr>
            <a:lstStyle/>
            <a:p>
              <a:pPr marL="174625" indent="-174625" algn="ctr" fontAlgn="base">
                <a:lnSpc>
                  <a:spcPct val="85000"/>
                </a:lnSpc>
                <a:spcBef>
                  <a:spcPct val="25000"/>
                </a:spcBef>
                <a:spcAft>
                  <a:spcPct val="0"/>
                </a:spcAft>
              </a:pPr>
              <a:endParaRPr lang="en-US" sz="1600" dirty="0">
                <a:latin typeface="Arial" panose="020B0604020202020204" pitchFamily="34" charset="0"/>
                <a:cs typeface="Arial" pitchFamily="34" charset="0"/>
              </a:endParaRPr>
            </a:p>
          </p:txBody>
        </p:sp>
      </p:grpSp>
      <p:sp>
        <p:nvSpPr>
          <p:cNvPr id="28" name="TextBox 27">
            <a:extLst>
              <a:ext uri="{FF2B5EF4-FFF2-40B4-BE49-F238E27FC236}">
                <a16:creationId xmlns:a16="http://schemas.microsoft.com/office/drawing/2014/main" id="{62B1A30D-9D72-2486-1CC4-E40209DD942E}"/>
              </a:ext>
            </a:extLst>
          </p:cNvPr>
          <p:cNvSpPr txBox="1"/>
          <p:nvPr/>
        </p:nvSpPr>
        <p:spPr>
          <a:xfrm>
            <a:off x="6607688" y="4974457"/>
            <a:ext cx="1079668" cy="430887"/>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1100" dirty="0">
                <a:latin typeface="Arial" panose="020B0604020202020204" pitchFamily="34" charset="0"/>
                <a:cs typeface="Arial" panose="020B0604020202020204" pitchFamily="34" charset="0"/>
              </a:rPr>
              <a:t>Improved Availability</a:t>
            </a:r>
          </a:p>
        </p:txBody>
      </p:sp>
      <p:sp>
        <p:nvSpPr>
          <p:cNvPr id="29" name="TextBox 28">
            <a:extLst>
              <a:ext uri="{FF2B5EF4-FFF2-40B4-BE49-F238E27FC236}">
                <a16:creationId xmlns:a16="http://schemas.microsoft.com/office/drawing/2014/main" id="{76824487-0B26-106E-D260-39A298E669DF}"/>
              </a:ext>
            </a:extLst>
          </p:cNvPr>
          <p:cNvSpPr txBox="1"/>
          <p:nvPr/>
        </p:nvSpPr>
        <p:spPr>
          <a:xfrm>
            <a:off x="4467737" y="4923930"/>
            <a:ext cx="1546224" cy="430887"/>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1100" dirty="0">
                <a:latin typeface="Arial" pitchFamily="34" charset="0"/>
                <a:cs typeface="Arial" panose="020B0604020202020204" pitchFamily="34" charset="0"/>
              </a:rPr>
              <a:t>Survivability,</a:t>
            </a:r>
          </a:p>
          <a:p>
            <a:pPr algn="ctr" fontAlgn="base">
              <a:spcBef>
                <a:spcPct val="0"/>
              </a:spcBef>
              <a:spcAft>
                <a:spcPct val="0"/>
              </a:spcAft>
            </a:pPr>
            <a:r>
              <a:rPr lang="en-US" sz="1100" dirty="0">
                <a:latin typeface="Arial" pitchFamily="34" charset="0"/>
                <a:cs typeface="Arial" panose="020B0604020202020204" pitchFamily="34" charset="0"/>
              </a:rPr>
              <a:t>Essential Stealth</a:t>
            </a:r>
          </a:p>
        </p:txBody>
      </p:sp>
      <p:sp>
        <p:nvSpPr>
          <p:cNvPr id="30" name="TextBox 29">
            <a:extLst>
              <a:ext uri="{FF2B5EF4-FFF2-40B4-BE49-F238E27FC236}">
                <a16:creationId xmlns:a16="http://schemas.microsoft.com/office/drawing/2014/main" id="{72760861-71A5-76D5-E88F-8A1A0E729E41}"/>
              </a:ext>
            </a:extLst>
          </p:cNvPr>
          <p:cNvSpPr txBox="1"/>
          <p:nvPr/>
        </p:nvSpPr>
        <p:spPr>
          <a:xfrm>
            <a:off x="8160969" y="4424691"/>
            <a:ext cx="1178061" cy="600164"/>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1100" dirty="0">
                <a:latin typeface="Arial" pitchFamily="34" charset="0"/>
                <a:cs typeface="Arial" panose="020B0604020202020204" pitchFamily="34" charset="0"/>
              </a:rPr>
              <a:t>Strategic</a:t>
            </a:r>
          </a:p>
          <a:p>
            <a:pPr algn="ctr" fontAlgn="base">
              <a:spcBef>
                <a:spcPct val="0"/>
              </a:spcBef>
              <a:spcAft>
                <a:spcPct val="0"/>
              </a:spcAft>
            </a:pPr>
            <a:r>
              <a:rPr lang="en-US" sz="1100" dirty="0">
                <a:latin typeface="Arial" pitchFamily="34" charset="0"/>
                <a:cs typeface="Arial" panose="020B0604020202020204" pitchFamily="34" charset="0"/>
              </a:rPr>
              <a:t>Weapons</a:t>
            </a:r>
          </a:p>
          <a:p>
            <a:pPr algn="ctr" fontAlgn="base">
              <a:spcBef>
                <a:spcPct val="0"/>
              </a:spcBef>
              <a:spcAft>
                <a:spcPct val="0"/>
              </a:spcAft>
            </a:pPr>
            <a:r>
              <a:rPr lang="en-US" sz="1100" dirty="0">
                <a:latin typeface="Arial" pitchFamily="34" charset="0"/>
                <a:cs typeface="Arial" panose="020B0604020202020204" pitchFamily="34" charset="0"/>
              </a:rPr>
              <a:t>System (D5-LE)</a:t>
            </a:r>
          </a:p>
        </p:txBody>
      </p:sp>
      <p:sp>
        <p:nvSpPr>
          <p:cNvPr id="31" name="TextBox 30">
            <a:extLst>
              <a:ext uri="{FF2B5EF4-FFF2-40B4-BE49-F238E27FC236}">
                <a16:creationId xmlns:a16="http://schemas.microsoft.com/office/drawing/2014/main" id="{0AE9FCCE-C478-BF60-B4BF-6E3688C67399}"/>
              </a:ext>
            </a:extLst>
          </p:cNvPr>
          <p:cNvSpPr txBox="1"/>
          <p:nvPr/>
        </p:nvSpPr>
        <p:spPr>
          <a:xfrm>
            <a:off x="9483588" y="4084655"/>
            <a:ext cx="1121247" cy="553998"/>
          </a:xfrm>
          <a:prstGeom prst="rect">
            <a:avLst/>
          </a:prstGeom>
          <a:noFill/>
          <a:ln>
            <a:noFill/>
          </a:ln>
        </p:spPr>
        <p:txBody>
          <a:bodyPr wrap="square" rtlCol="0">
            <a:spAutoFit/>
          </a:bodyPr>
          <a:lstStyle/>
          <a:p>
            <a:pPr algn="ctr" fontAlgn="base">
              <a:spcBef>
                <a:spcPct val="0"/>
              </a:spcBef>
              <a:spcAft>
                <a:spcPct val="0"/>
              </a:spcAft>
            </a:pPr>
            <a:r>
              <a:rPr lang="en-US" sz="1000" dirty="0">
                <a:latin typeface="Arial" pitchFamily="34" charset="0"/>
                <a:cs typeface="Arial" panose="020B0604020202020204" pitchFamily="34" charset="0"/>
              </a:rPr>
              <a:t>U.S. – UK</a:t>
            </a:r>
          </a:p>
          <a:p>
            <a:pPr algn="ctr" fontAlgn="base">
              <a:spcBef>
                <a:spcPct val="0"/>
              </a:spcBef>
              <a:spcAft>
                <a:spcPct val="0"/>
              </a:spcAft>
            </a:pPr>
            <a:r>
              <a:rPr lang="en-US" sz="1000" dirty="0">
                <a:latin typeface="Arial" pitchFamily="34" charset="0"/>
                <a:cs typeface="Arial" panose="020B0604020202020204" pitchFamily="34" charset="0"/>
              </a:rPr>
              <a:t>Common Missile Compartment</a:t>
            </a:r>
          </a:p>
        </p:txBody>
      </p:sp>
      <p:sp>
        <p:nvSpPr>
          <p:cNvPr id="32" name="TextBox 31">
            <a:extLst>
              <a:ext uri="{FF2B5EF4-FFF2-40B4-BE49-F238E27FC236}">
                <a16:creationId xmlns:a16="http://schemas.microsoft.com/office/drawing/2014/main" id="{6495CE3C-2859-93E1-AB26-6F11F94CED6D}"/>
              </a:ext>
            </a:extLst>
          </p:cNvPr>
          <p:cNvSpPr txBox="1"/>
          <p:nvPr/>
        </p:nvSpPr>
        <p:spPr>
          <a:xfrm>
            <a:off x="3122376" y="5148294"/>
            <a:ext cx="1079668" cy="261610"/>
          </a:xfrm>
          <a:prstGeom prst="rect">
            <a:avLst/>
          </a:prstGeom>
          <a:solidFill>
            <a:schemeClr val="bg1"/>
          </a:solidFill>
          <a:ln>
            <a:solidFill>
              <a:schemeClr val="tx1"/>
            </a:solidFill>
          </a:ln>
        </p:spPr>
        <p:txBody>
          <a:bodyPr wrap="square" rtlCol="0">
            <a:spAutoFit/>
          </a:bodyPr>
          <a:lstStyle/>
          <a:p>
            <a:pPr algn="ctr" fontAlgn="base">
              <a:spcBef>
                <a:spcPct val="0"/>
              </a:spcBef>
              <a:spcAft>
                <a:spcPct val="0"/>
              </a:spcAft>
            </a:pPr>
            <a:r>
              <a:rPr lang="en-US" sz="1100" dirty="0">
                <a:latin typeface="Arial" panose="020B0604020202020204" pitchFamily="34" charset="0"/>
                <a:cs typeface="Arial" panose="020B0604020202020204" pitchFamily="34" charset="0"/>
              </a:rPr>
              <a:t>SSBN Design</a:t>
            </a:r>
          </a:p>
        </p:txBody>
      </p:sp>
      <p:sp>
        <p:nvSpPr>
          <p:cNvPr id="33" name="TextBox 32">
            <a:extLst>
              <a:ext uri="{FF2B5EF4-FFF2-40B4-BE49-F238E27FC236}">
                <a16:creationId xmlns:a16="http://schemas.microsoft.com/office/drawing/2014/main" id="{89DBB7AC-5453-A682-9F87-4552F939CC64}"/>
              </a:ext>
            </a:extLst>
          </p:cNvPr>
          <p:cNvSpPr txBox="1"/>
          <p:nvPr/>
        </p:nvSpPr>
        <p:spPr>
          <a:xfrm>
            <a:off x="3064896" y="2642599"/>
            <a:ext cx="1079668" cy="400110"/>
          </a:xfrm>
          <a:prstGeom prst="rect">
            <a:avLst/>
          </a:prstGeom>
          <a:noFill/>
          <a:ln>
            <a:noFill/>
          </a:ln>
        </p:spPr>
        <p:txBody>
          <a:bodyPr wrap="square" rtlCol="0">
            <a:spAutoFit/>
          </a:bodyPr>
          <a:lstStyle/>
          <a:p>
            <a:pPr fontAlgn="base">
              <a:spcBef>
                <a:spcPct val="0"/>
              </a:spcBef>
              <a:spcAft>
                <a:spcPct val="0"/>
              </a:spcAft>
            </a:pPr>
            <a:r>
              <a:rPr lang="en-US" sz="1000" dirty="0">
                <a:latin typeface="Arial" panose="020B0604020202020204" pitchFamily="34" charset="0"/>
                <a:cs typeface="Arial" panose="020B0604020202020204" pitchFamily="34" charset="0"/>
              </a:rPr>
              <a:t>Modular Construction</a:t>
            </a:r>
          </a:p>
        </p:txBody>
      </p:sp>
      <p:sp>
        <p:nvSpPr>
          <p:cNvPr id="34" name="TextBox 33">
            <a:extLst>
              <a:ext uri="{FF2B5EF4-FFF2-40B4-BE49-F238E27FC236}">
                <a16:creationId xmlns:a16="http://schemas.microsoft.com/office/drawing/2014/main" id="{0E3B1FBF-7323-A09D-A6EF-0DE01DCCA52B}"/>
              </a:ext>
            </a:extLst>
          </p:cNvPr>
          <p:cNvSpPr txBox="1"/>
          <p:nvPr/>
        </p:nvSpPr>
        <p:spPr>
          <a:xfrm>
            <a:off x="1596887" y="3914635"/>
            <a:ext cx="2245819" cy="246221"/>
          </a:xfrm>
          <a:prstGeom prst="rect">
            <a:avLst/>
          </a:prstGeom>
          <a:noFill/>
          <a:ln>
            <a:noFill/>
          </a:ln>
        </p:spPr>
        <p:txBody>
          <a:bodyPr wrap="square" rtlCol="0">
            <a:spAutoFit/>
          </a:bodyPr>
          <a:lstStyle/>
          <a:p>
            <a:pPr fontAlgn="base">
              <a:spcBef>
                <a:spcPct val="0"/>
              </a:spcBef>
              <a:spcAft>
                <a:spcPct val="0"/>
              </a:spcAft>
            </a:pPr>
            <a:r>
              <a:rPr lang="en-US" sz="1000" dirty="0">
                <a:latin typeface="Arial" panose="020B0604020202020204" pitchFamily="34" charset="0"/>
                <a:cs typeface="Arial" panose="020B0604020202020204" pitchFamily="34" charset="0"/>
              </a:rPr>
              <a:t>Integrated Tube / Hull Construction</a:t>
            </a:r>
          </a:p>
        </p:txBody>
      </p:sp>
      <p:sp>
        <p:nvSpPr>
          <p:cNvPr id="35" name="TextBox 34">
            <a:extLst>
              <a:ext uri="{FF2B5EF4-FFF2-40B4-BE49-F238E27FC236}">
                <a16:creationId xmlns:a16="http://schemas.microsoft.com/office/drawing/2014/main" id="{357C98C1-F6C3-9825-6105-BE7B500C4F78}"/>
              </a:ext>
            </a:extLst>
          </p:cNvPr>
          <p:cNvSpPr txBox="1"/>
          <p:nvPr/>
        </p:nvSpPr>
        <p:spPr>
          <a:xfrm>
            <a:off x="4441233" y="2170357"/>
            <a:ext cx="1079668" cy="246221"/>
          </a:xfrm>
          <a:prstGeom prst="rect">
            <a:avLst/>
          </a:prstGeom>
          <a:noFill/>
          <a:ln>
            <a:noFill/>
          </a:ln>
        </p:spPr>
        <p:txBody>
          <a:bodyPr wrap="square" rtlCol="0">
            <a:spAutoFit/>
          </a:bodyPr>
          <a:lstStyle/>
          <a:p>
            <a:pPr fontAlgn="base">
              <a:spcBef>
                <a:spcPct val="0"/>
              </a:spcBef>
              <a:spcAft>
                <a:spcPct val="0"/>
              </a:spcAft>
            </a:pPr>
            <a:r>
              <a:rPr lang="en-US" sz="1000" dirty="0">
                <a:latin typeface="Arial" panose="020B0604020202020204" pitchFamily="34" charset="0"/>
                <a:cs typeface="Arial" panose="020B0604020202020204" pitchFamily="34" charset="0"/>
              </a:rPr>
              <a:t>Propulsor</a:t>
            </a:r>
          </a:p>
        </p:txBody>
      </p:sp>
      <p:sp>
        <p:nvSpPr>
          <p:cNvPr id="36" name="TextBox 35">
            <a:extLst>
              <a:ext uri="{FF2B5EF4-FFF2-40B4-BE49-F238E27FC236}">
                <a16:creationId xmlns:a16="http://schemas.microsoft.com/office/drawing/2014/main" id="{19D1BACB-A02E-A091-B4E1-F3389F7778B2}"/>
              </a:ext>
            </a:extLst>
          </p:cNvPr>
          <p:cNvSpPr txBox="1"/>
          <p:nvPr/>
        </p:nvSpPr>
        <p:spPr>
          <a:xfrm>
            <a:off x="5067377" y="3482265"/>
            <a:ext cx="1079668" cy="246221"/>
          </a:xfrm>
          <a:prstGeom prst="rect">
            <a:avLst/>
          </a:prstGeom>
          <a:noFill/>
          <a:ln>
            <a:noFill/>
          </a:ln>
        </p:spPr>
        <p:txBody>
          <a:bodyPr wrap="square" rtlCol="0">
            <a:spAutoFit/>
          </a:bodyPr>
          <a:lstStyle/>
          <a:p>
            <a:pPr fontAlgn="base">
              <a:spcBef>
                <a:spcPct val="0"/>
              </a:spcBef>
              <a:spcAft>
                <a:spcPct val="0"/>
              </a:spcAft>
            </a:pPr>
            <a:r>
              <a:rPr lang="en-US" sz="1000" dirty="0">
                <a:latin typeface="Arial" panose="020B0604020202020204" pitchFamily="34" charset="0"/>
                <a:cs typeface="Arial" panose="020B0604020202020204" pitchFamily="34" charset="0"/>
              </a:rPr>
              <a:t>Electric Drive</a:t>
            </a:r>
          </a:p>
        </p:txBody>
      </p:sp>
      <p:sp>
        <p:nvSpPr>
          <p:cNvPr id="37" name="TextBox 36">
            <a:extLst>
              <a:ext uri="{FF2B5EF4-FFF2-40B4-BE49-F238E27FC236}">
                <a16:creationId xmlns:a16="http://schemas.microsoft.com/office/drawing/2014/main" id="{59E18F4E-086D-D9BE-B5CA-411324CBAD18}"/>
              </a:ext>
            </a:extLst>
          </p:cNvPr>
          <p:cNvSpPr txBox="1"/>
          <p:nvPr/>
        </p:nvSpPr>
        <p:spPr>
          <a:xfrm>
            <a:off x="4524728" y="4535922"/>
            <a:ext cx="1274659" cy="400110"/>
          </a:xfrm>
          <a:prstGeom prst="rect">
            <a:avLst/>
          </a:prstGeom>
          <a:noFill/>
          <a:ln>
            <a:noFill/>
          </a:ln>
        </p:spPr>
        <p:txBody>
          <a:bodyPr wrap="square" rtlCol="0">
            <a:spAutoFit/>
          </a:bodyPr>
          <a:lstStyle/>
          <a:p>
            <a:pPr algn="ctr" fontAlgn="base">
              <a:spcBef>
                <a:spcPct val="0"/>
              </a:spcBef>
              <a:spcAft>
                <a:spcPct val="0"/>
              </a:spcAft>
            </a:pPr>
            <a:r>
              <a:rPr lang="en-US" sz="1000" dirty="0">
                <a:latin typeface="Arial" panose="020B0604020202020204" pitchFamily="34" charset="0"/>
                <a:cs typeface="Arial" panose="020B0604020202020204" pitchFamily="34" charset="0"/>
              </a:rPr>
              <a:t>X-Stern Configuration</a:t>
            </a:r>
          </a:p>
        </p:txBody>
      </p:sp>
      <p:sp>
        <p:nvSpPr>
          <p:cNvPr id="38" name="TextBox 37">
            <a:extLst>
              <a:ext uri="{FF2B5EF4-FFF2-40B4-BE49-F238E27FC236}">
                <a16:creationId xmlns:a16="http://schemas.microsoft.com/office/drawing/2014/main" id="{D93EF344-9575-7F76-C573-D93CF49CFC00}"/>
              </a:ext>
            </a:extLst>
          </p:cNvPr>
          <p:cNvSpPr txBox="1"/>
          <p:nvPr/>
        </p:nvSpPr>
        <p:spPr>
          <a:xfrm>
            <a:off x="6426063" y="2975627"/>
            <a:ext cx="1392010" cy="400110"/>
          </a:xfrm>
          <a:prstGeom prst="rect">
            <a:avLst/>
          </a:prstGeom>
          <a:noFill/>
          <a:ln>
            <a:noFill/>
          </a:ln>
        </p:spPr>
        <p:txBody>
          <a:bodyPr wrap="square" rtlCol="0">
            <a:spAutoFit/>
          </a:bodyPr>
          <a:lstStyle/>
          <a:p>
            <a:pPr algn="ctr" fontAlgn="base">
              <a:spcBef>
                <a:spcPct val="0"/>
              </a:spcBef>
              <a:spcAft>
                <a:spcPct val="0"/>
              </a:spcAft>
            </a:pPr>
            <a:r>
              <a:rPr lang="en-US" sz="1000" dirty="0">
                <a:latin typeface="Arial" panose="020B0604020202020204" pitchFamily="34" charset="0"/>
                <a:cs typeface="Arial" panose="020B0604020202020204" pitchFamily="34" charset="0"/>
              </a:rPr>
              <a:t>Updateable Electronics Systems</a:t>
            </a:r>
          </a:p>
        </p:txBody>
      </p:sp>
      <p:sp>
        <p:nvSpPr>
          <p:cNvPr id="39" name="TextBox 38">
            <a:extLst>
              <a:ext uri="{FF2B5EF4-FFF2-40B4-BE49-F238E27FC236}">
                <a16:creationId xmlns:a16="http://schemas.microsoft.com/office/drawing/2014/main" id="{CADF7E7A-5F85-B1C8-DFD8-3C709E16222D}"/>
              </a:ext>
            </a:extLst>
          </p:cNvPr>
          <p:cNvSpPr txBox="1"/>
          <p:nvPr/>
        </p:nvSpPr>
        <p:spPr>
          <a:xfrm>
            <a:off x="6295287" y="4603420"/>
            <a:ext cx="1638131" cy="400110"/>
          </a:xfrm>
          <a:prstGeom prst="rect">
            <a:avLst/>
          </a:prstGeom>
          <a:noFill/>
          <a:ln>
            <a:noFill/>
          </a:ln>
        </p:spPr>
        <p:txBody>
          <a:bodyPr wrap="square" rtlCol="0">
            <a:spAutoFit/>
          </a:bodyPr>
          <a:lstStyle/>
          <a:p>
            <a:pPr algn="ctr" fontAlgn="base">
              <a:spcBef>
                <a:spcPct val="0"/>
              </a:spcBef>
              <a:spcAft>
                <a:spcPct val="0"/>
              </a:spcAft>
            </a:pPr>
            <a:r>
              <a:rPr lang="en-US" sz="1000" b="1" dirty="0">
                <a:latin typeface="Arial" panose="020B0604020202020204" pitchFamily="34" charset="0"/>
                <a:cs typeface="Arial" panose="020B0604020202020204" pitchFamily="34" charset="0"/>
              </a:rPr>
              <a:t>Life of Ship Reactor Core</a:t>
            </a:r>
          </a:p>
        </p:txBody>
      </p:sp>
      <p:sp>
        <p:nvSpPr>
          <p:cNvPr id="40" name="TextBox 39">
            <a:extLst>
              <a:ext uri="{FF2B5EF4-FFF2-40B4-BE49-F238E27FC236}">
                <a16:creationId xmlns:a16="http://schemas.microsoft.com/office/drawing/2014/main" id="{82C35789-86DB-3DDA-87BD-4E6F909313E1}"/>
              </a:ext>
            </a:extLst>
          </p:cNvPr>
          <p:cNvSpPr txBox="1"/>
          <p:nvPr/>
        </p:nvSpPr>
        <p:spPr>
          <a:xfrm>
            <a:off x="6295287" y="3360925"/>
            <a:ext cx="1638131" cy="246221"/>
          </a:xfrm>
          <a:prstGeom prst="rect">
            <a:avLst/>
          </a:prstGeom>
          <a:noFill/>
          <a:ln>
            <a:noFill/>
          </a:ln>
        </p:spPr>
        <p:txBody>
          <a:bodyPr wrap="square" rtlCol="0">
            <a:spAutoFit/>
          </a:bodyPr>
          <a:lstStyle/>
          <a:p>
            <a:pPr algn="ctr" fontAlgn="base">
              <a:spcBef>
                <a:spcPct val="0"/>
              </a:spcBef>
              <a:spcAft>
                <a:spcPct val="0"/>
              </a:spcAft>
            </a:pPr>
            <a:r>
              <a:rPr lang="en-US" sz="1000" dirty="0">
                <a:latin typeface="Arial" panose="020B0604020202020204" pitchFamily="34" charset="0"/>
                <a:cs typeface="Arial" panose="020B0604020202020204" pitchFamily="34" charset="0"/>
              </a:rPr>
              <a:t>Extended Service Life</a:t>
            </a:r>
          </a:p>
        </p:txBody>
      </p:sp>
      <p:pic>
        <p:nvPicPr>
          <p:cNvPr id="41" name="Content Placeholder 8">
            <a:extLst>
              <a:ext uri="{FF2B5EF4-FFF2-40B4-BE49-F238E27FC236}">
                <a16:creationId xmlns:a16="http://schemas.microsoft.com/office/drawing/2014/main" id="{886D4E5C-D63A-B2D5-47E7-E994D48B7A7C}"/>
              </a:ext>
            </a:extLst>
          </p:cNvPr>
          <p:cNvPicPr>
            <a:picLocks noGrp="1" noChangeAspect="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4713633" y="3809489"/>
            <a:ext cx="869666" cy="74595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descr="D5 System Pic.jpg">
            <a:extLst>
              <a:ext uri="{FF2B5EF4-FFF2-40B4-BE49-F238E27FC236}">
                <a16:creationId xmlns:a16="http://schemas.microsoft.com/office/drawing/2014/main" id="{70ADEB2D-2234-D4E0-922D-7C35C69CC4FA}"/>
              </a:ext>
            </a:extLst>
          </p:cNvPr>
          <p:cNvPicPr>
            <a:picLocks noChangeAspect="1"/>
          </p:cNvPicPr>
          <p:nvPr/>
        </p:nvPicPr>
        <p:blipFill>
          <a:blip r:embed="rId17" cstate="print"/>
          <a:stretch>
            <a:fillRect/>
          </a:stretch>
        </p:blipFill>
        <p:spPr>
          <a:xfrm>
            <a:off x="8226287" y="2871889"/>
            <a:ext cx="1042416" cy="1470400"/>
          </a:xfrm>
          <a:prstGeom prst="rect">
            <a:avLst/>
          </a:prstGeom>
        </p:spPr>
      </p:pic>
      <p:sp>
        <p:nvSpPr>
          <p:cNvPr id="43" name="TextBox 42">
            <a:extLst>
              <a:ext uri="{FF2B5EF4-FFF2-40B4-BE49-F238E27FC236}">
                <a16:creationId xmlns:a16="http://schemas.microsoft.com/office/drawing/2014/main" id="{95F88D7B-B5DB-2DCA-B180-AA02B05A716E}"/>
              </a:ext>
            </a:extLst>
          </p:cNvPr>
          <p:cNvSpPr txBox="1"/>
          <p:nvPr/>
        </p:nvSpPr>
        <p:spPr>
          <a:xfrm>
            <a:off x="1754350" y="5474679"/>
            <a:ext cx="8842248" cy="673910"/>
          </a:xfrm>
          <a:prstGeom prst="rect">
            <a:avLst/>
          </a:prstGeom>
          <a:solidFill>
            <a:srgbClr val="92D050"/>
          </a:solidFill>
          <a:scene3d>
            <a:camera prst="orthographicFront"/>
            <a:lightRig rig="threePt" dir="t"/>
          </a:scene3d>
          <a:sp3d>
            <a:bevelT w="165100" prst="coolSlant"/>
          </a:sp3d>
        </p:spPr>
        <p:txBody>
          <a:bodyPr anchor="ctr"/>
          <a:lstStyle>
            <a:defPPr>
              <a:defRPr lang="en-US"/>
            </a:defPPr>
            <a:lvl1pPr marL="173038" indent="-173038" algn="ctr" defTabSz="914400" eaLnBrk="0" latinLnBrk="0" hangingPunct="0">
              <a:lnSpc>
                <a:spcPct val="85000"/>
              </a:lnSpc>
              <a:defRPr sz="1800" b="1" i="0">
                <a:solidFill>
                  <a:srgbClr val="000000"/>
                </a:solidFill>
                <a:cs typeface="Arial" panose="020B0604020202020204" pitchFamily="34"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fontAlgn="base">
              <a:spcBef>
                <a:spcPct val="0"/>
              </a:spcBef>
              <a:spcAft>
                <a:spcPct val="0"/>
              </a:spcAft>
            </a:pPr>
            <a:r>
              <a:rPr lang="en-US" dirty="0">
                <a:solidFill>
                  <a:prstClr val="black"/>
                </a:solidFill>
                <a:latin typeface="Arial" panose="020B0604020202020204" pitchFamily="34" charset="0"/>
              </a:rPr>
              <a:t>Coordinated Approach is Necessary to Provide a Credible and Affordable </a:t>
            </a:r>
          </a:p>
          <a:p>
            <a:pPr fontAlgn="base">
              <a:spcBef>
                <a:spcPct val="0"/>
              </a:spcBef>
              <a:spcAft>
                <a:spcPct val="0"/>
              </a:spcAft>
            </a:pPr>
            <a:r>
              <a:rPr lang="en-US" dirty="0">
                <a:solidFill>
                  <a:prstClr val="black"/>
                </a:solidFill>
                <a:latin typeface="Arial" panose="020B0604020202020204" pitchFamily="34" charset="0"/>
              </a:rPr>
              <a:t>Strategic Deterrent Capability NLT 1</a:t>
            </a:r>
            <a:r>
              <a:rPr lang="en-US" baseline="30000" dirty="0">
                <a:solidFill>
                  <a:prstClr val="black"/>
                </a:solidFill>
                <a:latin typeface="Arial" pitchFamily="34" charset="0"/>
              </a:rPr>
              <a:t>st</a:t>
            </a:r>
            <a:r>
              <a:rPr lang="en-US" dirty="0">
                <a:solidFill>
                  <a:prstClr val="black"/>
                </a:solidFill>
                <a:latin typeface="Arial" pitchFamily="34" charset="0"/>
              </a:rPr>
              <a:t> Quarter FY 2031</a:t>
            </a:r>
            <a:endParaRPr lang="en-US" i="1" dirty="0">
              <a:solidFill>
                <a:prstClr val="black"/>
              </a:solidFill>
              <a:latin typeface="Arial" pitchFamily="34" charset="0"/>
            </a:endParaRPr>
          </a:p>
        </p:txBody>
      </p:sp>
      <p:sp>
        <p:nvSpPr>
          <p:cNvPr id="44" name="Oval 43">
            <a:extLst>
              <a:ext uri="{FF2B5EF4-FFF2-40B4-BE49-F238E27FC236}">
                <a16:creationId xmlns:a16="http://schemas.microsoft.com/office/drawing/2014/main" id="{F9441A88-332F-8B48-7FE5-71DEA488F52D}"/>
              </a:ext>
            </a:extLst>
          </p:cNvPr>
          <p:cNvSpPr/>
          <p:nvPr/>
        </p:nvSpPr>
        <p:spPr bwMode="auto">
          <a:xfrm>
            <a:off x="6707386" y="3728220"/>
            <a:ext cx="259766" cy="389513"/>
          </a:xfrm>
          <a:prstGeom prst="ellipse">
            <a:avLst/>
          </a:prstGeom>
          <a:solidFill>
            <a:schemeClr val="bg1"/>
          </a:solidFill>
          <a:ln w="1270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buClrTx/>
            </a:pPr>
            <a:endParaRPr lang="en-US" sz="1200" b="1" dirty="0">
              <a:solidFill>
                <a:schemeClr val="tx1"/>
              </a:solidFill>
              <a:latin typeface="Arial" pitchFamily="34" charset="0"/>
            </a:endParaRPr>
          </a:p>
        </p:txBody>
      </p:sp>
      <p:pic>
        <p:nvPicPr>
          <p:cNvPr id="45" name="Picture 2">
            <a:extLst>
              <a:ext uri="{FF2B5EF4-FFF2-40B4-BE49-F238E27FC236}">
                <a16:creationId xmlns:a16="http://schemas.microsoft.com/office/drawing/2014/main" id="{B3A660CD-ABE1-A53A-35FF-3E908291D59D}"/>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9475833" y="3399365"/>
            <a:ext cx="1111338" cy="67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 name="Group 45">
            <a:extLst>
              <a:ext uri="{FF2B5EF4-FFF2-40B4-BE49-F238E27FC236}">
                <a16:creationId xmlns:a16="http://schemas.microsoft.com/office/drawing/2014/main" id="{7E29511D-DBAB-BF04-2785-FEF4A251B502}"/>
              </a:ext>
            </a:extLst>
          </p:cNvPr>
          <p:cNvGrpSpPr/>
          <p:nvPr/>
        </p:nvGrpSpPr>
        <p:grpSpPr>
          <a:xfrm>
            <a:off x="6659214" y="3678691"/>
            <a:ext cx="923678" cy="924917"/>
            <a:chOff x="5062327" y="4300195"/>
            <a:chExt cx="923678" cy="924917"/>
          </a:xfrm>
        </p:grpSpPr>
        <p:pic>
          <p:nvPicPr>
            <p:cNvPr id="47" name="Picture 2" descr="http://www.usnavy.com/wp-content/uploads/2010/05/5-8.jpg">
              <a:extLst>
                <a:ext uri="{FF2B5EF4-FFF2-40B4-BE49-F238E27FC236}">
                  <a16:creationId xmlns:a16="http://schemas.microsoft.com/office/drawing/2014/main" id="{68FF302E-9AEF-E164-E389-98CDD429BCB1}"/>
                </a:ext>
              </a:extLst>
            </p:cNvPr>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5064357" y="4300195"/>
              <a:ext cx="921648" cy="924917"/>
            </a:xfrm>
            <a:prstGeom prst="rect">
              <a:avLst/>
            </a:prstGeom>
            <a:noFill/>
          </p:spPr>
        </p:pic>
        <p:sp>
          <p:nvSpPr>
            <p:cNvPr id="48" name="Oval 47">
              <a:extLst>
                <a:ext uri="{FF2B5EF4-FFF2-40B4-BE49-F238E27FC236}">
                  <a16:creationId xmlns:a16="http://schemas.microsoft.com/office/drawing/2014/main" id="{6FEB1AE9-E592-64A6-1A0F-1448C99F7F8C}"/>
                </a:ext>
              </a:extLst>
            </p:cNvPr>
            <p:cNvSpPr/>
            <p:nvPr/>
          </p:nvSpPr>
          <p:spPr>
            <a:xfrm>
              <a:off x="5062327" y="4300196"/>
              <a:ext cx="923678" cy="9208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grpSp>
      <p:pic>
        <p:nvPicPr>
          <p:cNvPr id="49" name="Content Placeholder 11">
            <a:extLst>
              <a:ext uri="{FF2B5EF4-FFF2-40B4-BE49-F238E27FC236}">
                <a16:creationId xmlns:a16="http://schemas.microsoft.com/office/drawing/2014/main" id="{DE6B80E6-6AE9-C67B-1F35-83438A8F7B5C}"/>
              </a:ext>
            </a:extLst>
          </p:cNvPr>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2474676" y="804696"/>
            <a:ext cx="7170781" cy="1053096"/>
          </a:xfrm>
          <a:prstGeom prst="rect">
            <a:avLst/>
          </a:prstGeom>
          <a:noFill/>
          <a:ln w="9525">
            <a:noFill/>
            <a:miter lim="800000"/>
            <a:headEnd/>
            <a:tailEnd/>
          </a:ln>
        </p:spPr>
      </p:pic>
    </p:spTree>
    <p:extLst>
      <p:ext uri="{BB962C8B-B14F-4D97-AF65-F5344CB8AC3E}">
        <p14:creationId xmlns:p14="http://schemas.microsoft.com/office/powerpoint/2010/main" val="42231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A1347A5-D7C5-C934-B9C9-2E144535EB26}"/>
              </a:ext>
            </a:extLst>
          </p:cNvPr>
          <p:cNvSpPr>
            <a:spLocks noGrp="1"/>
          </p:cNvSpPr>
          <p:nvPr>
            <p:ph type="title"/>
          </p:nvPr>
        </p:nvSpPr>
        <p:spPr/>
        <p:txBody>
          <a:bodyPr>
            <a:normAutofit/>
          </a:bodyPr>
          <a:lstStyle/>
          <a:p>
            <a:r>
              <a:rPr lang="en-US" sz="2800" dirty="0">
                <a:solidFill>
                  <a:schemeClr val="bg1"/>
                </a:solidFill>
                <a:latin typeface="Arial" panose="020B0604020202020204" pitchFamily="34" charset="0"/>
                <a:cs typeface="Arial" panose="020B0604020202020204" pitchFamily="34" charset="0"/>
              </a:rPr>
              <a:t>COLUMBIA (CLB) Class Submarine -  By The Numbers</a:t>
            </a:r>
            <a:endParaRPr lang="en-US" dirty="0">
              <a:solidFill>
                <a:schemeClr val="bg1"/>
              </a:solidFill>
            </a:endParaRPr>
          </a:p>
        </p:txBody>
      </p:sp>
      <p:pic>
        <p:nvPicPr>
          <p:cNvPr id="361" name="Picture 360">
            <a:extLst>
              <a:ext uri="{FF2B5EF4-FFF2-40B4-BE49-F238E27FC236}">
                <a16:creationId xmlns:a16="http://schemas.microsoft.com/office/drawing/2014/main" id="{83A254EA-F29F-4110-877E-52C4D645AA91}"/>
              </a:ext>
            </a:extLst>
          </p:cNvPr>
          <p:cNvPicPr>
            <a:picLocks noChangeAspect="1"/>
          </p:cNvPicPr>
          <p:nvPr/>
        </p:nvPicPr>
        <p:blipFill>
          <a:blip r:embed="rId3"/>
          <a:stretch>
            <a:fillRect/>
          </a:stretch>
        </p:blipFill>
        <p:spPr>
          <a:xfrm>
            <a:off x="963398" y="272990"/>
            <a:ext cx="9937196" cy="6540619"/>
          </a:xfrm>
          <a:prstGeom prst="rect">
            <a:avLst/>
          </a:prstGeom>
        </p:spPr>
      </p:pic>
    </p:spTree>
    <p:extLst>
      <p:ext uri="{BB962C8B-B14F-4D97-AF65-F5344CB8AC3E}">
        <p14:creationId xmlns:p14="http://schemas.microsoft.com/office/powerpoint/2010/main" val="1214727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23DE-9E14-3C07-EBD2-6E47BE90C180}"/>
              </a:ext>
            </a:extLst>
          </p:cNvPr>
          <p:cNvSpPr>
            <a:spLocks noGrp="1"/>
          </p:cNvSpPr>
          <p:nvPr>
            <p:ph type="title"/>
          </p:nvPr>
        </p:nvSpPr>
        <p:spPr/>
        <p:txBody>
          <a:bodyPr/>
          <a:lstStyle/>
          <a:p>
            <a:r>
              <a:rPr lang="en-US" dirty="0"/>
              <a:t>DEMAND</a:t>
            </a:r>
          </a:p>
        </p:txBody>
      </p:sp>
      <p:sp>
        <p:nvSpPr>
          <p:cNvPr id="3" name="Text Placeholder 2">
            <a:extLst>
              <a:ext uri="{FF2B5EF4-FFF2-40B4-BE49-F238E27FC236}">
                <a16:creationId xmlns:a16="http://schemas.microsoft.com/office/drawing/2014/main" id="{A26C38CA-4AC6-19B0-D852-EADABE0F2094}"/>
              </a:ext>
            </a:extLst>
          </p:cNvPr>
          <p:cNvSpPr>
            <a:spLocks noGrp="1"/>
          </p:cNvSpPr>
          <p:nvPr>
            <p:ph type="body" idx="1"/>
          </p:nvPr>
        </p:nvSpPr>
        <p:spPr>
          <a:xfrm>
            <a:off x="226484" y="1036638"/>
            <a:ext cx="11477835" cy="5008562"/>
          </a:xfrm>
        </p:spPr>
        <p:txBody>
          <a:bodyPr/>
          <a:lstStyle/>
          <a:p>
            <a:pPr marL="76200" indent="0">
              <a:buNone/>
            </a:pPr>
            <a:r>
              <a:rPr lang="en-US" dirty="0"/>
              <a:t>Submarine fleet’s largest recapitalization in 50 years</a:t>
            </a:r>
          </a:p>
          <a:p>
            <a:pPr marL="76200" indent="0">
              <a:buNone/>
            </a:pPr>
            <a:r>
              <a:rPr lang="en-US" dirty="0"/>
              <a:t>Current State</a:t>
            </a:r>
          </a:p>
          <a:p>
            <a:r>
              <a:rPr lang="en-US" b="0" dirty="0"/>
              <a:t>25-year post-Cold War atrophy</a:t>
            </a:r>
          </a:p>
          <a:p>
            <a:r>
              <a:rPr lang="en-US" b="0" dirty="0"/>
              <a:t>American manufacturing and shipbuilding capacity reduced 60%</a:t>
            </a:r>
          </a:p>
          <a:p>
            <a:r>
              <a:rPr lang="en-US" b="0" dirty="0"/>
              <a:t>Virginia Class current production rate 1.2 – 1.3 per year</a:t>
            </a:r>
          </a:p>
          <a:p>
            <a:pPr marL="76200" indent="0">
              <a:buNone/>
            </a:pPr>
            <a:endParaRPr lang="en-US" sz="1600" b="0" dirty="0"/>
          </a:p>
          <a:p>
            <a:pPr marL="76200" indent="0">
              <a:buNone/>
            </a:pPr>
            <a:r>
              <a:rPr lang="en-US" dirty="0"/>
              <a:t>Requirement</a:t>
            </a:r>
          </a:p>
          <a:p>
            <a:r>
              <a:rPr lang="en-US" b="0" dirty="0"/>
              <a:t>No Later Than 2028</a:t>
            </a:r>
          </a:p>
          <a:p>
            <a:r>
              <a:rPr lang="en-US" b="0" dirty="0"/>
              <a:t>1 Columbia class + 2 Virginia Class per year</a:t>
            </a:r>
          </a:p>
          <a:p>
            <a:r>
              <a:rPr lang="en-US" b="0" dirty="0"/>
              <a:t>1 Columbia = 2.5 Virginia effort and tonnage</a:t>
            </a:r>
          </a:p>
          <a:p>
            <a:r>
              <a:rPr lang="en-US" b="0" dirty="0"/>
              <a:t>Virginia Payload Module retrofit = 1.25 Virginia effort and tonnage</a:t>
            </a:r>
          </a:p>
          <a:p>
            <a:endParaRPr lang="en-US" dirty="0"/>
          </a:p>
        </p:txBody>
      </p:sp>
      <p:sp>
        <p:nvSpPr>
          <p:cNvPr id="4" name="Slide Number Placeholder 3">
            <a:extLst>
              <a:ext uri="{FF2B5EF4-FFF2-40B4-BE49-F238E27FC236}">
                <a16:creationId xmlns:a16="http://schemas.microsoft.com/office/drawing/2014/main" id="{921528D3-79E6-5A5C-F169-FD0951FFFFE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12</a:t>
            </a:fld>
            <a:endParaRPr lang="en-US"/>
          </a:p>
        </p:txBody>
      </p:sp>
      <p:pic>
        <p:nvPicPr>
          <p:cNvPr id="6" name="Picture 2">
            <a:extLst>
              <a:ext uri="{FF2B5EF4-FFF2-40B4-BE49-F238E27FC236}">
                <a16:creationId xmlns:a16="http://schemas.microsoft.com/office/drawing/2014/main" id="{5BB0D804-6A7F-CFC7-DDD9-58AED6D72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6095" y="1082581"/>
            <a:ext cx="4020783" cy="443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3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D065-7634-651C-4C22-BEBBC1859B5A}"/>
              </a:ext>
            </a:extLst>
          </p:cNvPr>
          <p:cNvSpPr>
            <a:spLocks noGrp="1"/>
          </p:cNvSpPr>
          <p:nvPr>
            <p:ph type="title"/>
          </p:nvPr>
        </p:nvSpPr>
        <p:spPr/>
        <p:txBody>
          <a:bodyPr/>
          <a:lstStyle/>
          <a:p>
            <a:r>
              <a:rPr lang="en-US" dirty="0"/>
              <a:t>THE CHALLENGE</a:t>
            </a:r>
          </a:p>
        </p:txBody>
      </p:sp>
      <p:sp>
        <p:nvSpPr>
          <p:cNvPr id="3" name="Text Placeholder 2">
            <a:extLst>
              <a:ext uri="{FF2B5EF4-FFF2-40B4-BE49-F238E27FC236}">
                <a16:creationId xmlns:a16="http://schemas.microsoft.com/office/drawing/2014/main" id="{9ED7B5BD-6B36-74CD-0465-314FEC2E4E15}"/>
              </a:ext>
            </a:extLst>
          </p:cNvPr>
          <p:cNvSpPr>
            <a:spLocks noGrp="1"/>
          </p:cNvSpPr>
          <p:nvPr>
            <p:ph type="body" idx="1"/>
          </p:nvPr>
        </p:nvSpPr>
        <p:spPr/>
        <p:txBody>
          <a:bodyPr/>
          <a:lstStyle/>
          <a:p>
            <a:pPr marL="76200" indent="0">
              <a:buNone/>
            </a:pPr>
            <a:r>
              <a:rPr lang="en-US" dirty="0">
                <a:highlight>
                  <a:srgbClr val="FFFF00"/>
                </a:highlight>
              </a:rPr>
              <a:t>Persistent and Growing Workforce Gaps</a:t>
            </a:r>
          </a:p>
          <a:p>
            <a:r>
              <a:rPr lang="en-US" dirty="0"/>
              <a:t>In U.S. manufacturing, the gap between open positions and available workers is not expected to close, with an </a:t>
            </a:r>
            <a:r>
              <a:rPr lang="en-US" u="sng" dirty="0"/>
              <a:t>“estimated 2.1 million unfilled jobs by 2030” </a:t>
            </a:r>
            <a:r>
              <a:rPr lang="en-US" dirty="0"/>
              <a:t>and a 2030 deficit </a:t>
            </a:r>
            <a:r>
              <a:rPr lang="en-US" u="sng" dirty="0"/>
              <a:t>of 383,000 highly skilled workers</a:t>
            </a:r>
            <a:r>
              <a:rPr lang="en-US" dirty="0"/>
              <a:t>—over 10 percent of the highly skilled workforce.</a:t>
            </a:r>
          </a:p>
          <a:p>
            <a:r>
              <a:rPr lang="en-US" dirty="0"/>
              <a:t>Defense manufacturing will be competing with all industrial sectors for increasingly scarce workers. </a:t>
            </a:r>
          </a:p>
        </p:txBody>
      </p:sp>
      <p:sp>
        <p:nvSpPr>
          <p:cNvPr id="6" name="Text Placeholder 5">
            <a:extLst>
              <a:ext uri="{FF2B5EF4-FFF2-40B4-BE49-F238E27FC236}">
                <a16:creationId xmlns:a16="http://schemas.microsoft.com/office/drawing/2014/main" id="{CD85CF59-35C4-EFF4-3CAE-9E49D8AFB5F7}"/>
              </a:ext>
            </a:extLst>
          </p:cNvPr>
          <p:cNvSpPr>
            <a:spLocks noGrp="1"/>
          </p:cNvSpPr>
          <p:nvPr>
            <p:ph type="body" idx="2"/>
          </p:nvPr>
        </p:nvSpPr>
        <p:spPr/>
        <p:txBody>
          <a:bodyPr/>
          <a:lstStyle/>
          <a:p>
            <a:pPr marL="76200" indent="0">
              <a:buNone/>
            </a:pPr>
            <a:r>
              <a:rPr lang="en-US" dirty="0">
                <a:highlight>
                  <a:srgbClr val="FFFF00"/>
                </a:highlight>
              </a:rPr>
              <a:t>Reduced Recruitment and Retention</a:t>
            </a:r>
          </a:p>
          <a:p>
            <a:r>
              <a:rPr lang="en-US" dirty="0"/>
              <a:t>In the past, manufacturing provided middle income jobs that supported local economies and provided stability to American families. This is no longer the case across all manufacturing skill levels. </a:t>
            </a:r>
          </a:p>
          <a:p>
            <a:r>
              <a:rPr lang="en-US" dirty="0"/>
              <a:t>Wage growth depends on worker productivity growth, which depends on capital investments to adopt advanced manufacturing technologies and processes. </a:t>
            </a:r>
          </a:p>
          <a:p>
            <a:r>
              <a:rPr lang="en-US" dirty="0"/>
              <a:t>U.S. worker productivity growth from 2010 to 2020 fell below 1 percent</a:t>
            </a:r>
          </a:p>
          <a:p>
            <a:endParaRPr lang="en-US" dirty="0"/>
          </a:p>
        </p:txBody>
      </p:sp>
    </p:spTree>
    <p:extLst>
      <p:ext uri="{BB962C8B-B14F-4D97-AF65-F5344CB8AC3E}">
        <p14:creationId xmlns:p14="http://schemas.microsoft.com/office/powerpoint/2010/main" val="52986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749E-4B69-2703-F891-9BD022B8064A}"/>
              </a:ext>
            </a:extLst>
          </p:cNvPr>
          <p:cNvSpPr>
            <a:spLocks noGrp="1"/>
          </p:cNvSpPr>
          <p:nvPr>
            <p:ph type="title"/>
          </p:nvPr>
        </p:nvSpPr>
        <p:spPr/>
        <p:txBody>
          <a:bodyPr>
            <a:normAutofit/>
          </a:bodyPr>
          <a:lstStyle/>
          <a:p>
            <a:r>
              <a:rPr lang="en-US" dirty="0"/>
              <a:t>THE CHALLENGE</a:t>
            </a:r>
          </a:p>
        </p:txBody>
      </p:sp>
      <p:sp>
        <p:nvSpPr>
          <p:cNvPr id="3" name="Text Placeholder 2">
            <a:extLst>
              <a:ext uri="{FF2B5EF4-FFF2-40B4-BE49-F238E27FC236}">
                <a16:creationId xmlns:a16="http://schemas.microsoft.com/office/drawing/2014/main" id="{25BFF826-277F-3C7E-01EE-95F1861331FB}"/>
              </a:ext>
            </a:extLst>
          </p:cNvPr>
          <p:cNvSpPr>
            <a:spLocks noGrp="1"/>
          </p:cNvSpPr>
          <p:nvPr>
            <p:ph type="body" idx="1"/>
          </p:nvPr>
        </p:nvSpPr>
        <p:spPr/>
        <p:txBody>
          <a:bodyPr/>
          <a:lstStyle/>
          <a:p>
            <a:pPr marL="76200" indent="0">
              <a:buNone/>
            </a:pPr>
            <a:r>
              <a:rPr lang="en-US" dirty="0">
                <a:highlight>
                  <a:srgbClr val="FFFF00"/>
                </a:highlight>
              </a:rPr>
              <a:t>Erosion of Skilled Manufacturing Workforce Development Pipelines</a:t>
            </a:r>
          </a:p>
          <a:p>
            <a:r>
              <a:rPr lang="en-US" dirty="0"/>
              <a:t>Dwindling entry-level population continue the long-term erosion of the career and technical education (CTE) pipelines.</a:t>
            </a:r>
          </a:p>
          <a:p>
            <a:r>
              <a:rPr lang="en-US" dirty="0"/>
              <a:t>The increased employment opportunities in other sectors.</a:t>
            </a:r>
          </a:p>
          <a:p>
            <a:endParaRPr lang="en-US" dirty="0"/>
          </a:p>
          <a:p>
            <a:pPr lvl="1"/>
            <a:endParaRPr lang="en-US" dirty="0"/>
          </a:p>
        </p:txBody>
      </p:sp>
      <p:sp>
        <p:nvSpPr>
          <p:cNvPr id="5" name="Text Placeholder 4">
            <a:extLst>
              <a:ext uri="{FF2B5EF4-FFF2-40B4-BE49-F238E27FC236}">
                <a16:creationId xmlns:a16="http://schemas.microsoft.com/office/drawing/2014/main" id="{8F7AF8E4-5628-CA90-4466-27CA2FD07FE4}"/>
              </a:ext>
            </a:extLst>
          </p:cNvPr>
          <p:cNvSpPr>
            <a:spLocks noGrp="1"/>
          </p:cNvSpPr>
          <p:nvPr>
            <p:ph type="body" idx="2"/>
          </p:nvPr>
        </p:nvSpPr>
        <p:spPr/>
        <p:txBody>
          <a:bodyPr/>
          <a:lstStyle/>
          <a:p>
            <a:pPr marL="76200" indent="0">
              <a:buNone/>
            </a:pPr>
            <a:r>
              <a:rPr lang="en-US" dirty="0">
                <a:highlight>
                  <a:srgbClr val="FFFF00"/>
                </a:highlight>
              </a:rPr>
              <a:t>Lack of Visibility into Manufacturing Workforce Supply and Demand</a:t>
            </a:r>
          </a:p>
          <a:p>
            <a:r>
              <a:rPr lang="en-US" dirty="0"/>
              <a:t>Sufficiently representative and detailed data are not yet available to understand and assess changing DIB workforce needs.</a:t>
            </a:r>
          </a:p>
        </p:txBody>
      </p:sp>
    </p:spTree>
    <p:extLst>
      <p:ext uri="{BB962C8B-B14F-4D97-AF65-F5344CB8AC3E}">
        <p14:creationId xmlns:p14="http://schemas.microsoft.com/office/powerpoint/2010/main" val="23555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32B-E5CF-AFAE-E090-65F8F5C4069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1C2F70A-B922-EF16-049B-488C5934FC8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graphicFrame>
        <p:nvGraphicFramePr>
          <p:cNvPr id="6" name="Table 5">
            <a:extLst>
              <a:ext uri="{FF2B5EF4-FFF2-40B4-BE49-F238E27FC236}">
                <a16:creationId xmlns:a16="http://schemas.microsoft.com/office/drawing/2014/main" id="{A1D2D4AC-8400-7D70-BFB8-9AA969043D15}"/>
              </a:ext>
            </a:extLst>
          </p:cNvPr>
          <p:cNvGraphicFramePr>
            <a:graphicFrameLocks noGrp="1"/>
          </p:cNvGraphicFramePr>
          <p:nvPr>
            <p:extLst>
              <p:ext uri="{D42A27DB-BD31-4B8C-83A1-F6EECF244321}">
                <p14:modId xmlns:p14="http://schemas.microsoft.com/office/powerpoint/2010/main" val="1701296063"/>
              </p:ext>
            </p:extLst>
          </p:nvPr>
        </p:nvGraphicFramePr>
        <p:xfrm>
          <a:off x="1209040" y="1199862"/>
          <a:ext cx="9750602" cy="4279784"/>
        </p:xfrm>
        <a:graphic>
          <a:graphicData uri="http://schemas.openxmlformats.org/drawingml/2006/table">
            <a:tbl>
              <a:tblPr>
                <a:tableStyleId>{4B57F724-D504-49ED-A84F-0077F2D4C5EE}</a:tableStyleId>
              </a:tblPr>
              <a:tblGrid>
                <a:gridCol w="2848356">
                  <a:extLst>
                    <a:ext uri="{9D8B030D-6E8A-4147-A177-3AD203B41FA5}">
                      <a16:colId xmlns:a16="http://schemas.microsoft.com/office/drawing/2014/main" val="159511653"/>
                    </a:ext>
                  </a:extLst>
                </a:gridCol>
                <a:gridCol w="1081549">
                  <a:extLst>
                    <a:ext uri="{9D8B030D-6E8A-4147-A177-3AD203B41FA5}">
                      <a16:colId xmlns:a16="http://schemas.microsoft.com/office/drawing/2014/main" val="2750093127"/>
                    </a:ext>
                  </a:extLst>
                </a:gridCol>
                <a:gridCol w="1553497">
                  <a:extLst>
                    <a:ext uri="{9D8B030D-6E8A-4147-A177-3AD203B41FA5}">
                      <a16:colId xmlns:a16="http://schemas.microsoft.com/office/drawing/2014/main" val="1194666371"/>
                    </a:ext>
                  </a:extLst>
                </a:gridCol>
                <a:gridCol w="1288025">
                  <a:extLst>
                    <a:ext uri="{9D8B030D-6E8A-4147-A177-3AD203B41FA5}">
                      <a16:colId xmlns:a16="http://schemas.microsoft.com/office/drawing/2014/main" val="3961359250"/>
                    </a:ext>
                  </a:extLst>
                </a:gridCol>
                <a:gridCol w="1179871">
                  <a:extLst>
                    <a:ext uri="{9D8B030D-6E8A-4147-A177-3AD203B41FA5}">
                      <a16:colId xmlns:a16="http://schemas.microsoft.com/office/drawing/2014/main" val="3476610750"/>
                    </a:ext>
                  </a:extLst>
                </a:gridCol>
                <a:gridCol w="1799304">
                  <a:extLst>
                    <a:ext uri="{9D8B030D-6E8A-4147-A177-3AD203B41FA5}">
                      <a16:colId xmlns:a16="http://schemas.microsoft.com/office/drawing/2014/main" val="3810170265"/>
                    </a:ext>
                  </a:extLst>
                </a:gridCol>
              </a:tblGrid>
              <a:tr h="578138">
                <a:tc>
                  <a:txBody>
                    <a:bodyPr/>
                    <a:lstStyle/>
                    <a:p>
                      <a:pPr algn="ctr" fontAlgn="b"/>
                      <a:r>
                        <a:rPr lang="en-US" sz="1800" b="1" u="none" strike="noStrike" dirty="0">
                          <a:effectLst/>
                        </a:rPr>
                        <a:t>Estimate</a:t>
                      </a:r>
                      <a:endParaRPr lang="en-US" sz="1800" b="1" i="0" u="none" strike="noStrike" dirty="0">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1800" b="1" u="none" strike="noStrike">
                          <a:effectLst/>
                        </a:rPr>
                        <a:t>Jul-22</a:t>
                      </a:r>
                      <a:endParaRPr lang="en-US" sz="1800" b="1" i="0" u="none" strike="noStrike">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1800" b="1" u="none" strike="noStrike" dirty="0">
                          <a:effectLst/>
                        </a:rPr>
                        <a:t>Apr-23</a:t>
                      </a:r>
                      <a:endParaRPr lang="en-US" sz="1800" b="1" i="0" u="none" strike="noStrike" dirty="0">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1800" b="1" u="none" strike="noStrike" dirty="0">
                          <a:effectLst/>
                        </a:rPr>
                        <a:t>May-23</a:t>
                      </a:r>
                      <a:endParaRPr lang="en-US" sz="1800" b="1" i="0" u="none" strike="noStrike" dirty="0">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1800" b="1" u="none" strike="noStrike">
                          <a:effectLst/>
                        </a:rPr>
                        <a:t>Jun-23</a:t>
                      </a:r>
                      <a:endParaRPr lang="en-US" sz="1800" b="1" i="0" u="none" strike="noStrike">
                        <a:solidFill>
                          <a:srgbClr val="000000"/>
                        </a:solidFill>
                        <a:effectLst/>
                        <a:latin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US" sz="1800" b="1" u="sng" strike="noStrike">
                          <a:effectLst/>
                          <a:hlinkClick r:id="rId2"/>
                        </a:rPr>
                        <a:t>July 2023(p)</a:t>
                      </a:r>
                      <a:endParaRPr lang="en-US" sz="1800" b="1" i="0" u="sng" strike="noStrike">
                        <a:solidFill>
                          <a:srgbClr val="0563C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78333328"/>
                  </a:ext>
                </a:extLst>
              </a:tr>
              <a:tr h="472551">
                <a:tc>
                  <a:txBody>
                    <a:bodyPr/>
                    <a:lstStyle/>
                    <a:p>
                      <a:pPr algn="ctr" fontAlgn="ctr"/>
                      <a:r>
                        <a:rPr lang="en-US" sz="1800" b="1" u="none" strike="noStrike" dirty="0">
                          <a:effectLst/>
                        </a:rPr>
                        <a:t>Openings</a:t>
                      </a:r>
                      <a:endParaRPr lang="en-US" sz="1800" b="1" i="0" u="none" strike="noStrike" dirty="0">
                        <a:solidFill>
                          <a:srgbClr val="333333"/>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441</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393</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372</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351</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321</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54077946"/>
                  </a:ext>
                </a:extLst>
              </a:tr>
              <a:tr h="472551">
                <a:tc>
                  <a:txBody>
                    <a:bodyPr/>
                    <a:lstStyle/>
                    <a:p>
                      <a:pPr algn="ctr" fontAlgn="ctr"/>
                      <a:r>
                        <a:rPr lang="en-US" sz="1800" b="1" u="none" strike="noStrike" dirty="0">
                          <a:effectLst/>
                        </a:rPr>
                        <a:t>Hires</a:t>
                      </a:r>
                      <a:endParaRPr lang="en-US" sz="1800" b="1" i="0" u="none" strike="noStrike" dirty="0">
                        <a:solidFill>
                          <a:srgbClr val="333333"/>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230</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222</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214</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200</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189</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39780008"/>
                  </a:ext>
                </a:extLst>
              </a:tr>
              <a:tr h="582811">
                <a:tc>
                  <a:txBody>
                    <a:bodyPr/>
                    <a:lstStyle/>
                    <a:p>
                      <a:pPr algn="ctr" fontAlgn="ctr"/>
                      <a:r>
                        <a:rPr lang="en-US" sz="1800" b="1" u="none" strike="noStrike">
                          <a:effectLst/>
                        </a:rPr>
                        <a:t>Total separations</a:t>
                      </a:r>
                      <a:endParaRPr lang="en-US" sz="1800" b="1" i="0" u="none" strike="noStrike">
                        <a:solidFill>
                          <a:srgbClr val="333333"/>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218</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229</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211</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200</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195</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21214670"/>
                  </a:ext>
                </a:extLst>
              </a:tr>
              <a:tr h="472551">
                <a:tc>
                  <a:txBody>
                    <a:bodyPr/>
                    <a:lstStyle/>
                    <a:p>
                      <a:pPr algn="ctr" fontAlgn="ctr"/>
                      <a:r>
                        <a:rPr lang="en-US" sz="1800" b="1" u="none" strike="noStrike">
                          <a:effectLst/>
                        </a:rPr>
                        <a:t>Quits</a:t>
                      </a:r>
                      <a:endParaRPr lang="en-US" sz="1800" b="1" i="0" u="none" strike="noStrike">
                        <a:solidFill>
                          <a:srgbClr val="333333"/>
                        </a:solidFill>
                        <a:effectLst/>
                        <a:latin typeface="Arial" panose="020B0604020202020204" pitchFamily="34" charset="0"/>
                      </a:endParaRPr>
                    </a:p>
                  </a:txBody>
                  <a:tcPr marL="9525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121</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126</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141</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132</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132</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79239716"/>
                  </a:ext>
                </a:extLst>
              </a:tr>
              <a:tr h="850591">
                <a:tc>
                  <a:txBody>
                    <a:bodyPr/>
                    <a:lstStyle/>
                    <a:p>
                      <a:pPr algn="ctr" fontAlgn="ctr"/>
                      <a:r>
                        <a:rPr lang="en-US" sz="1800" b="1" u="none" strike="noStrike">
                          <a:effectLst/>
                        </a:rPr>
                        <a:t>Layoffs &amp; discharges</a:t>
                      </a:r>
                      <a:endParaRPr lang="en-US" sz="1800" b="1" i="0" u="none" strike="noStrike">
                        <a:solidFill>
                          <a:srgbClr val="333333"/>
                        </a:solidFill>
                        <a:effectLst/>
                        <a:latin typeface="Arial" panose="020B0604020202020204" pitchFamily="34" charset="0"/>
                      </a:endParaRPr>
                    </a:p>
                  </a:txBody>
                  <a:tcPr marL="9525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86</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a:effectLst/>
                        </a:rPr>
                        <a:t>85</a:t>
                      </a:r>
                      <a:endParaRPr lang="en-US" sz="18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57</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56</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sz="1800" b="1" u="none" strike="noStrike" dirty="0">
                          <a:effectLst/>
                        </a:rPr>
                        <a:t>53</a:t>
                      </a:r>
                      <a:endParaRPr lang="en-US" sz="18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544202196"/>
                  </a:ext>
                </a:extLst>
              </a:tr>
              <a:tr h="850591">
                <a:tc gridSpan="6">
                  <a:txBody>
                    <a:bodyPr/>
                    <a:lstStyle/>
                    <a:p>
                      <a:pPr algn="ctr" fontAlgn="ctr"/>
                      <a:r>
                        <a:rPr lang="en-US" sz="1800" u="none" strike="noStrike" dirty="0">
                          <a:effectLst/>
                        </a:rPr>
                        <a:t>Footnotes: (p) Preliminary</a:t>
                      </a:r>
                    </a:p>
                    <a:p>
                      <a:pPr algn="ctr" fontAlgn="ctr"/>
                      <a:r>
                        <a:rPr lang="en-US" sz="1800" b="0" i="0" u="none" strike="noStrike" dirty="0">
                          <a:solidFill>
                            <a:srgbClr val="333333"/>
                          </a:solidFill>
                          <a:effectLst/>
                          <a:latin typeface="Arial" panose="020B0604020202020204" pitchFamily="34" charset="0"/>
                        </a:rPr>
                        <a:t>(in thousands)</a:t>
                      </a:r>
                    </a:p>
                    <a:p>
                      <a:pPr algn="ctr" fontAlgn="ctr"/>
                      <a:r>
                        <a:rPr lang="en-US" sz="1000" dirty="0">
                          <a:hlinkClick r:id="rId3"/>
                        </a:rPr>
                        <a:t>Ohio Job Openings and Labor Turnover — July 2023 : Midwest Information Office : U.S. Bureau of Labor Statistics (bls.gov)</a:t>
                      </a:r>
                      <a:endParaRPr lang="en-US" sz="1000" b="0" i="0" u="none" strike="noStrike" dirty="0">
                        <a:solidFill>
                          <a:srgbClr val="333333"/>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5863986"/>
                  </a:ext>
                </a:extLst>
              </a:tr>
            </a:tbl>
          </a:graphicData>
        </a:graphic>
      </p:graphicFrame>
      <p:sp>
        <p:nvSpPr>
          <p:cNvPr id="7" name="TextBox 6">
            <a:extLst>
              <a:ext uri="{FF2B5EF4-FFF2-40B4-BE49-F238E27FC236}">
                <a16:creationId xmlns:a16="http://schemas.microsoft.com/office/drawing/2014/main" id="{047281FF-893D-B841-9BBC-70EF6CF5B876}"/>
              </a:ext>
            </a:extLst>
          </p:cNvPr>
          <p:cNvSpPr txBox="1"/>
          <p:nvPr/>
        </p:nvSpPr>
        <p:spPr>
          <a:xfrm>
            <a:off x="3456065" y="5426736"/>
            <a:ext cx="6058069" cy="1200329"/>
          </a:xfrm>
          <a:prstGeom prst="rect">
            <a:avLst/>
          </a:prstGeom>
          <a:noFill/>
        </p:spPr>
        <p:txBody>
          <a:bodyPr wrap="none" rtlCol="0">
            <a:spAutoFit/>
          </a:bodyPr>
          <a:lstStyle/>
          <a:p>
            <a:r>
              <a:rPr lang="en-US" sz="3600" dirty="0"/>
              <a:t>Hired 1055 New Teammates</a:t>
            </a:r>
          </a:p>
          <a:p>
            <a:r>
              <a:rPr lang="en-US" sz="3600" dirty="0"/>
              <a:t>Lost 1053</a:t>
            </a:r>
          </a:p>
        </p:txBody>
      </p:sp>
    </p:spTree>
    <p:extLst>
      <p:ext uri="{BB962C8B-B14F-4D97-AF65-F5344CB8AC3E}">
        <p14:creationId xmlns:p14="http://schemas.microsoft.com/office/powerpoint/2010/main" val="44303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7"/>
          <p:cNvSpPr txBox="1">
            <a:spLocks noGrp="1"/>
          </p:cNvSpPr>
          <p:nvPr>
            <p:ph type="body" idx="1"/>
          </p:nvPr>
        </p:nvSpPr>
        <p:spPr>
          <a:xfrm>
            <a:off x="1622841" y="2501453"/>
            <a:ext cx="8756650" cy="5440362"/>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200"/>
              </a:spcBef>
              <a:spcAft>
                <a:spcPts val="0"/>
              </a:spcAft>
              <a:buSzPts val="2400"/>
              <a:buNone/>
            </a:pPr>
            <a:r>
              <a:rPr lang="en-US" sz="4000" dirty="0"/>
              <a:t>Talent Pipeline Program </a:t>
            </a:r>
          </a:p>
          <a:p>
            <a:pPr marL="0" lvl="0" indent="0" algn="ctr" rtl="0">
              <a:lnSpc>
                <a:spcPct val="85000"/>
              </a:lnSpc>
              <a:spcBef>
                <a:spcPts val="1200"/>
              </a:spcBef>
              <a:spcAft>
                <a:spcPts val="0"/>
              </a:spcAft>
              <a:buSzPts val="2400"/>
              <a:buNone/>
            </a:pPr>
            <a:r>
              <a:rPr lang="en-US" sz="4000" dirty="0"/>
              <a:t>Executive Overview</a:t>
            </a:r>
          </a:p>
        </p:txBody>
      </p:sp>
    </p:spTree>
    <p:extLst>
      <p:ext uri="{BB962C8B-B14F-4D97-AF65-F5344CB8AC3E}">
        <p14:creationId xmlns:p14="http://schemas.microsoft.com/office/powerpoint/2010/main" val="76833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1214731" y="89882"/>
            <a:ext cx="9827343" cy="601663"/>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1400"/>
              <a:buNone/>
            </a:pPr>
            <a:r>
              <a:rPr lang="en-US" dirty="0"/>
              <a:t>OUR MISSION</a:t>
            </a:r>
            <a:endParaRPr dirty="0"/>
          </a:p>
        </p:txBody>
      </p:sp>
      <p:sp>
        <p:nvSpPr>
          <p:cNvPr id="80" name="Google Shape;80;p2"/>
          <p:cNvSpPr txBox="1">
            <a:spLocks noGrp="1"/>
          </p:cNvSpPr>
          <p:nvPr>
            <p:ph type="body" idx="1"/>
          </p:nvPr>
        </p:nvSpPr>
        <p:spPr>
          <a:xfrm>
            <a:off x="226484" y="1036638"/>
            <a:ext cx="5632449" cy="5440362"/>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a:highlight>
                  <a:srgbClr val="FFFFFF"/>
                </a:highlight>
              </a:rPr>
              <a:t>The Talent Pipeline Program </a:t>
            </a:r>
            <a:r>
              <a:rPr lang="en-US" dirty="0">
                <a:highlight>
                  <a:srgbClr val="FFFF00"/>
                </a:highlight>
              </a:rPr>
              <a:t>TEAM</a:t>
            </a:r>
            <a:r>
              <a:rPr lang="en-US" dirty="0">
                <a:highlight>
                  <a:srgbClr val="FFFFFF"/>
                </a:highlight>
              </a:rPr>
              <a:t> will energize and engage the </a:t>
            </a:r>
            <a:r>
              <a:rPr lang="en-US" dirty="0">
                <a:highlight>
                  <a:srgbClr val="FFFF00"/>
                </a:highlight>
              </a:rPr>
              <a:t>AMERICAN</a:t>
            </a:r>
            <a:r>
              <a:rPr lang="en-US" dirty="0">
                <a:highlight>
                  <a:srgbClr val="FFFFFF"/>
                </a:highlight>
              </a:rPr>
              <a:t> economy by creating and sustaining  maritime and defense industrial base focused talent pipelines that enable </a:t>
            </a:r>
            <a:r>
              <a:rPr lang="en-US" dirty="0">
                <a:highlight>
                  <a:srgbClr val="FFFF00"/>
                </a:highlight>
              </a:rPr>
              <a:t>EMPLOYERS</a:t>
            </a:r>
            <a:r>
              <a:rPr lang="en-US" dirty="0">
                <a:highlight>
                  <a:srgbClr val="FFFFFF"/>
                </a:highlight>
              </a:rPr>
              <a:t> to re-capitalize their workforce through recruiting, hiring, training, and retaining skilled workforce members with critical trade skills for 1-year as productive and engaged new employees.</a:t>
            </a:r>
            <a:endParaRPr sz="2000" dirty="0"/>
          </a:p>
        </p:txBody>
      </p:sp>
      <p:graphicFrame>
        <p:nvGraphicFramePr>
          <p:cNvPr id="2" name="Diagram 1">
            <a:extLst>
              <a:ext uri="{FF2B5EF4-FFF2-40B4-BE49-F238E27FC236}">
                <a16:creationId xmlns:a16="http://schemas.microsoft.com/office/drawing/2014/main" id="{BE91E35C-7337-635D-951A-B2FFB9F61B20}"/>
              </a:ext>
            </a:extLst>
          </p:cNvPr>
          <p:cNvGraphicFramePr/>
          <p:nvPr>
            <p:extLst>
              <p:ext uri="{D42A27DB-BD31-4B8C-83A1-F6EECF244321}">
                <p14:modId xmlns:p14="http://schemas.microsoft.com/office/powerpoint/2010/main" val="4248900915"/>
              </p:ext>
            </p:extLst>
          </p:nvPr>
        </p:nvGraphicFramePr>
        <p:xfrm>
          <a:off x="4419600" y="9059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696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2" name="Title 1">
            <a:extLst>
              <a:ext uri="{FF2B5EF4-FFF2-40B4-BE49-F238E27FC236}">
                <a16:creationId xmlns:a16="http://schemas.microsoft.com/office/drawing/2014/main" id="{DFC49D47-85D0-5972-DFCB-28F1B7C90251}"/>
              </a:ext>
            </a:extLst>
          </p:cNvPr>
          <p:cNvSpPr>
            <a:spLocks noGrp="1"/>
          </p:cNvSpPr>
          <p:nvPr>
            <p:ph type="title"/>
          </p:nvPr>
        </p:nvSpPr>
        <p:spPr/>
        <p:txBody>
          <a:bodyPr/>
          <a:lstStyle/>
          <a:p>
            <a:r>
              <a:rPr lang="en-US" dirty="0"/>
              <a:t>CORE METRIC OUTCOME</a:t>
            </a:r>
          </a:p>
        </p:txBody>
      </p:sp>
      <p:sp>
        <p:nvSpPr>
          <p:cNvPr id="495" name="Google Shape;495;p52"/>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1200"/>
              </a:spcBef>
              <a:spcAft>
                <a:spcPts val="0"/>
              </a:spcAft>
              <a:buSzPts val="2400"/>
              <a:buNone/>
            </a:pPr>
            <a:r>
              <a:rPr lang="en-US" sz="4000" dirty="0">
                <a:solidFill>
                  <a:srgbClr val="3A4A6A"/>
                </a:solidFill>
              </a:rPr>
              <a:t># of EMPLOYERS with a reliable year over year Talent Acquisition and Retention Pipelines to run a better business and increase defense industrial capacity.</a:t>
            </a:r>
            <a:endParaRPr dirty="0"/>
          </a:p>
        </p:txBody>
      </p:sp>
      <p:sp>
        <p:nvSpPr>
          <p:cNvPr id="496" name="Google Shape;496;p5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AFFA1E-C9E6-1D13-81FC-23F48D9918EB}"/>
              </a:ext>
            </a:extLst>
          </p:cNvPr>
          <p:cNvSpPr/>
          <p:nvPr/>
        </p:nvSpPr>
        <p:spPr>
          <a:xfrm>
            <a:off x="8892653" y="1971896"/>
            <a:ext cx="1428460" cy="449303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1</a:t>
            </a:r>
            <a:r>
              <a:rPr kumimoji="0" lang="en-US" sz="1800" b="1" i="0" u="none" strike="noStrike" kern="1200" cap="none" spc="0" normalizeH="0" baseline="30000" noProof="0" dirty="0">
                <a:ln>
                  <a:noFill/>
                </a:ln>
                <a:solidFill>
                  <a:srgbClr val="000000"/>
                </a:solidFill>
                <a:effectLst/>
                <a:uLnTx/>
                <a:uFillTx/>
                <a:latin typeface="Arial"/>
                <a:ea typeface="+mn-ea"/>
                <a:cs typeface="+mn-cs"/>
              </a:rPr>
              <a:t>st</a:t>
            </a:r>
            <a:r>
              <a:rPr kumimoji="0" lang="en-US" sz="1800" b="1" i="0" u="none" strike="noStrike" kern="1200" cap="none" spc="0" normalizeH="0" baseline="0" noProof="0" dirty="0">
                <a:ln>
                  <a:noFill/>
                </a:ln>
                <a:solidFill>
                  <a:srgbClr val="000000"/>
                </a:solidFill>
                <a:effectLst/>
                <a:uLnTx/>
                <a:uFillTx/>
                <a:latin typeface="Arial"/>
                <a:ea typeface="+mn-ea"/>
                <a:cs typeface="+mn-cs"/>
              </a:rPr>
              <a:t> Year Retention</a:t>
            </a:r>
          </a:p>
        </p:txBody>
      </p:sp>
      <p:sp>
        <p:nvSpPr>
          <p:cNvPr id="5" name="Rectangle 4">
            <a:extLst>
              <a:ext uri="{FF2B5EF4-FFF2-40B4-BE49-F238E27FC236}">
                <a16:creationId xmlns:a16="http://schemas.microsoft.com/office/drawing/2014/main" id="{8D7A9287-5E54-7E45-5FDC-0781382F4519}"/>
              </a:ext>
            </a:extLst>
          </p:cNvPr>
          <p:cNvSpPr/>
          <p:nvPr/>
        </p:nvSpPr>
        <p:spPr>
          <a:xfrm>
            <a:off x="6810532" y="1972408"/>
            <a:ext cx="2082120" cy="449252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On-Boarding</a:t>
            </a:r>
          </a:p>
        </p:txBody>
      </p:sp>
      <p:sp>
        <p:nvSpPr>
          <p:cNvPr id="6" name="Rectangle 5">
            <a:extLst>
              <a:ext uri="{FF2B5EF4-FFF2-40B4-BE49-F238E27FC236}">
                <a16:creationId xmlns:a16="http://schemas.microsoft.com/office/drawing/2014/main" id="{FE5D2A39-1AD8-8DF2-C5F8-5D8D5D9AD463}"/>
              </a:ext>
            </a:extLst>
          </p:cNvPr>
          <p:cNvSpPr/>
          <p:nvPr/>
        </p:nvSpPr>
        <p:spPr>
          <a:xfrm>
            <a:off x="4715579" y="1972408"/>
            <a:ext cx="2094953" cy="4492521"/>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Hiring</a:t>
            </a:r>
          </a:p>
        </p:txBody>
      </p:sp>
      <p:sp>
        <p:nvSpPr>
          <p:cNvPr id="7" name="Rectangle 6">
            <a:extLst>
              <a:ext uri="{FF2B5EF4-FFF2-40B4-BE49-F238E27FC236}">
                <a16:creationId xmlns:a16="http://schemas.microsoft.com/office/drawing/2014/main" id="{3AE83AF7-0307-DE3F-0F70-DB2DF3BAB8EE}"/>
              </a:ext>
            </a:extLst>
          </p:cNvPr>
          <p:cNvSpPr/>
          <p:nvPr/>
        </p:nvSpPr>
        <p:spPr>
          <a:xfrm>
            <a:off x="2633458" y="1971315"/>
            <a:ext cx="2094953" cy="449361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Recruiting</a:t>
            </a:r>
          </a:p>
        </p:txBody>
      </p:sp>
      <p:sp>
        <p:nvSpPr>
          <p:cNvPr id="14" name="TextBox 13">
            <a:extLst>
              <a:ext uri="{FF2B5EF4-FFF2-40B4-BE49-F238E27FC236}">
                <a16:creationId xmlns:a16="http://schemas.microsoft.com/office/drawing/2014/main" id="{53ACF8AB-DD1B-A66F-87BF-D363A4B557B5}"/>
              </a:ext>
            </a:extLst>
          </p:cNvPr>
          <p:cNvSpPr txBox="1"/>
          <p:nvPr/>
        </p:nvSpPr>
        <p:spPr>
          <a:xfrm>
            <a:off x="2594488" y="966355"/>
            <a:ext cx="7726625" cy="338554"/>
          </a:xfrm>
          <a:prstGeom prst="rect">
            <a:avLst/>
          </a:prstGeom>
          <a:solidFill>
            <a:srgbClr val="FFC00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a:ea typeface="+mn-ea"/>
                <a:cs typeface="Arial"/>
              </a:rPr>
              <a:t>Perfect Process</a:t>
            </a:r>
            <a:r>
              <a:rPr kumimoji="0" lang="en-US" sz="1600" b="0" i="0" u="none" strike="noStrike" kern="1200" cap="none" spc="0" normalizeH="0" baseline="0" noProof="0" dirty="0">
                <a:ln>
                  <a:noFill/>
                </a:ln>
                <a:solidFill>
                  <a:srgbClr val="000000"/>
                </a:solidFill>
                <a:effectLst/>
                <a:uLnTx/>
                <a:uFillTx/>
                <a:latin typeface="Arial"/>
                <a:ea typeface="+mn-ea"/>
                <a:cs typeface="Arial"/>
              </a:rPr>
              <a:t>: 1 Recruit = 1 Life Long Engaged and Productive Teammate</a:t>
            </a:r>
          </a:p>
        </p:txBody>
      </p:sp>
      <p:pic>
        <p:nvPicPr>
          <p:cNvPr id="15" name="Picture 14">
            <a:extLst>
              <a:ext uri="{FF2B5EF4-FFF2-40B4-BE49-F238E27FC236}">
                <a16:creationId xmlns:a16="http://schemas.microsoft.com/office/drawing/2014/main" id="{F344DB22-7246-63B3-27DF-B43A8E2884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26917" y="2261888"/>
            <a:ext cx="8456882" cy="2596974"/>
          </a:xfrm>
          <a:prstGeom prst="rect">
            <a:avLst/>
          </a:prstGeom>
        </p:spPr>
      </p:pic>
      <p:sp>
        <p:nvSpPr>
          <p:cNvPr id="29" name="TextBox 28">
            <a:extLst>
              <a:ext uri="{FF2B5EF4-FFF2-40B4-BE49-F238E27FC236}">
                <a16:creationId xmlns:a16="http://schemas.microsoft.com/office/drawing/2014/main" id="{D86DF17C-265D-1483-A4D3-6D714CC55321}"/>
              </a:ext>
            </a:extLst>
          </p:cNvPr>
          <p:cNvSpPr txBox="1"/>
          <p:nvPr/>
        </p:nvSpPr>
        <p:spPr>
          <a:xfrm>
            <a:off x="2594489" y="1270477"/>
            <a:ext cx="7733280" cy="369332"/>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0" normalizeH="0" baseline="0" noProof="0" dirty="0">
                <a:ln>
                  <a:noFill/>
                </a:ln>
                <a:solidFill>
                  <a:srgbClr val="000000"/>
                </a:solidFill>
                <a:effectLst/>
                <a:uLnTx/>
                <a:uFillTx/>
                <a:latin typeface="Arial"/>
                <a:ea typeface="+mn-ea"/>
                <a:cs typeface="+mn-cs"/>
              </a:rPr>
              <a:t>HIRE FOR FIT – TRAIN FOR SKILL</a:t>
            </a:r>
          </a:p>
        </p:txBody>
      </p:sp>
      <p:grpSp>
        <p:nvGrpSpPr>
          <p:cNvPr id="8" name="Group 7">
            <a:extLst>
              <a:ext uri="{FF2B5EF4-FFF2-40B4-BE49-F238E27FC236}">
                <a16:creationId xmlns:a16="http://schemas.microsoft.com/office/drawing/2014/main" id="{4A46BABC-A69A-7188-7541-97E4D2D46EF0}"/>
              </a:ext>
            </a:extLst>
          </p:cNvPr>
          <p:cNvGrpSpPr/>
          <p:nvPr/>
        </p:nvGrpSpPr>
        <p:grpSpPr>
          <a:xfrm>
            <a:off x="6810532" y="1489780"/>
            <a:ext cx="3517237" cy="640080"/>
            <a:chOff x="5659420" y="1164546"/>
            <a:chExt cx="3402150" cy="769936"/>
          </a:xfrm>
        </p:grpSpPr>
        <p:sp>
          <p:nvSpPr>
            <p:cNvPr id="9" name="Right Arrow 9">
              <a:extLst>
                <a:ext uri="{FF2B5EF4-FFF2-40B4-BE49-F238E27FC236}">
                  <a16:creationId xmlns:a16="http://schemas.microsoft.com/office/drawing/2014/main" id="{AB18B88D-DDFE-E2CC-9824-CF9F294B8C16}"/>
                </a:ext>
              </a:extLst>
            </p:cNvPr>
            <p:cNvSpPr/>
            <p:nvPr/>
          </p:nvSpPr>
          <p:spPr>
            <a:xfrm>
              <a:off x="5659420" y="1164546"/>
              <a:ext cx="3402150" cy="769936"/>
            </a:xfrm>
            <a:prstGeom prst="rightArrow">
              <a:avLst/>
            </a:prstGeom>
            <a:solidFill>
              <a:srgbClr val="0000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
          <p:nvSpPr>
            <p:cNvPr id="10" name="TextBox 9">
              <a:extLst>
                <a:ext uri="{FF2B5EF4-FFF2-40B4-BE49-F238E27FC236}">
                  <a16:creationId xmlns:a16="http://schemas.microsoft.com/office/drawing/2014/main" id="{7C7524CE-C94C-42FB-4B09-81CF5C838215}"/>
                </a:ext>
              </a:extLst>
            </p:cNvPr>
            <p:cNvSpPr txBox="1"/>
            <p:nvPr/>
          </p:nvSpPr>
          <p:spPr>
            <a:xfrm>
              <a:off x="5672000" y="1349185"/>
              <a:ext cx="3200398" cy="451405"/>
            </a:xfrm>
            <a:prstGeom prst="rect">
              <a:avLst/>
            </a:prstGeom>
            <a:noFill/>
            <a:ln w="12700">
              <a:noFill/>
            </a:ln>
          </p:spPr>
          <p:txBody>
            <a:bodyPr wrap="square" rtlCol="0">
              <a:spAutoFit/>
            </a:bodyPr>
            <a:lstStyle/>
            <a:p>
              <a:pPr marL="128588" marR="0" lvl="0" indent="-128588" algn="l" defTabSz="457200" rtl="0" eaLnBrk="1" fontAlgn="auto" latinLnBrk="0" hangingPunct="1">
                <a:lnSpc>
                  <a:spcPct val="100000"/>
                </a:lnSpc>
                <a:spcBef>
                  <a:spcPts val="0"/>
                </a:spcBef>
                <a:spcAft>
                  <a:spcPts val="0"/>
                </a:spcAft>
                <a:buClr>
                  <a:srgbClr val="00CC99"/>
                </a:buClr>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Post Hire – Operations Lead</a:t>
              </a:r>
            </a:p>
          </p:txBody>
        </p:sp>
      </p:grpSp>
      <p:grpSp>
        <p:nvGrpSpPr>
          <p:cNvPr id="11" name="Group 10">
            <a:extLst>
              <a:ext uri="{FF2B5EF4-FFF2-40B4-BE49-F238E27FC236}">
                <a16:creationId xmlns:a16="http://schemas.microsoft.com/office/drawing/2014/main" id="{67C23304-3D80-2C22-F7F7-AFB7C8BAF09E}"/>
              </a:ext>
            </a:extLst>
          </p:cNvPr>
          <p:cNvGrpSpPr/>
          <p:nvPr/>
        </p:nvGrpSpPr>
        <p:grpSpPr>
          <a:xfrm>
            <a:off x="2615528" y="1489780"/>
            <a:ext cx="4164068" cy="640080"/>
            <a:chOff x="1081609" y="1066800"/>
            <a:chExt cx="4377271" cy="769936"/>
          </a:xfrm>
        </p:grpSpPr>
        <p:sp>
          <p:nvSpPr>
            <p:cNvPr id="12" name="Right Arrow 9">
              <a:extLst>
                <a:ext uri="{FF2B5EF4-FFF2-40B4-BE49-F238E27FC236}">
                  <a16:creationId xmlns:a16="http://schemas.microsoft.com/office/drawing/2014/main" id="{7067F83D-2CF3-1EDD-8873-EE62D5217214}"/>
                </a:ext>
              </a:extLst>
            </p:cNvPr>
            <p:cNvSpPr/>
            <p:nvPr/>
          </p:nvSpPr>
          <p:spPr>
            <a:xfrm>
              <a:off x="1081609" y="1066800"/>
              <a:ext cx="4377271" cy="769936"/>
            </a:xfrm>
            <a:prstGeom prst="rightArrow">
              <a:avLst/>
            </a:prstGeom>
            <a:solidFill>
              <a:schemeClr val="bg1">
                <a:lumMod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E6F67567-7E24-1FD4-A2A6-7D59206E0FE9}"/>
                </a:ext>
              </a:extLst>
            </p:cNvPr>
            <p:cNvSpPr txBox="1"/>
            <p:nvPr/>
          </p:nvSpPr>
          <p:spPr>
            <a:xfrm>
              <a:off x="2286221" y="1262501"/>
              <a:ext cx="2798003" cy="451405"/>
            </a:xfrm>
            <a:prstGeom prst="rect">
              <a:avLst/>
            </a:prstGeom>
            <a:noFill/>
            <a:ln w="12700">
              <a:noFill/>
            </a:ln>
          </p:spPr>
          <p:txBody>
            <a:bodyPr wrap="square" rtlCol="0">
              <a:spAutoFit/>
            </a:bodyPr>
            <a:lstStyle/>
            <a:p>
              <a:pPr marL="128588" marR="0" lvl="0" indent="-128588" algn="l" defTabSz="457200" rtl="0" eaLnBrk="1" fontAlgn="auto" latinLnBrk="0" hangingPunct="1">
                <a:lnSpc>
                  <a:spcPct val="100000"/>
                </a:lnSpc>
                <a:spcBef>
                  <a:spcPts val="0"/>
                </a:spcBef>
                <a:spcAft>
                  <a:spcPts val="0"/>
                </a:spcAft>
                <a:buClr>
                  <a:srgbClr val="00CC99"/>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Pre-1</a:t>
              </a:r>
              <a:r>
                <a:rPr kumimoji="0" lang="en-US" sz="1600" b="0" i="0" u="none" strike="noStrike" kern="1200" cap="none" spc="0" normalizeH="0" baseline="30000" noProof="0" dirty="0">
                  <a:ln>
                    <a:noFill/>
                  </a:ln>
                  <a:solidFill>
                    <a:srgbClr val="000000"/>
                  </a:solidFill>
                  <a:effectLst/>
                  <a:uLnTx/>
                  <a:uFillTx/>
                  <a:latin typeface="Arial"/>
                  <a:ea typeface="+mn-ea"/>
                  <a:cs typeface="+mn-cs"/>
                </a:rPr>
                <a:t>st</a:t>
              </a:r>
              <a:r>
                <a:rPr kumimoji="0" lang="en-US" sz="1600" b="0" i="0" u="none" strike="noStrike" kern="1200" cap="none" spc="0" normalizeH="0" baseline="0" noProof="0" dirty="0">
                  <a:ln>
                    <a:noFill/>
                  </a:ln>
                  <a:solidFill>
                    <a:srgbClr val="000000"/>
                  </a:solidFill>
                  <a:effectLst/>
                  <a:uLnTx/>
                  <a:uFillTx/>
                  <a:latin typeface="Arial"/>
                  <a:ea typeface="+mn-ea"/>
                  <a:cs typeface="+mn-cs"/>
                </a:rPr>
                <a:t> Day – HR Lead</a:t>
              </a:r>
            </a:p>
          </p:txBody>
        </p:sp>
      </p:grpSp>
      <p:graphicFrame>
        <p:nvGraphicFramePr>
          <p:cNvPr id="2" name="Table 2">
            <a:extLst>
              <a:ext uri="{FF2B5EF4-FFF2-40B4-BE49-F238E27FC236}">
                <a16:creationId xmlns:a16="http://schemas.microsoft.com/office/drawing/2014/main" id="{A2E1C91D-7A9A-05FA-F04F-52AA53B17C83}"/>
              </a:ext>
            </a:extLst>
          </p:cNvPr>
          <p:cNvGraphicFramePr>
            <a:graphicFrameLocks noGrp="1"/>
          </p:cNvGraphicFramePr>
          <p:nvPr/>
        </p:nvGraphicFramePr>
        <p:xfrm>
          <a:off x="862902" y="4860971"/>
          <a:ext cx="10777413" cy="1422400"/>
        </p:xfrm>
        <a:graphic>
          <a:graphicData uri="http://schemas.openxmlformats.org/drawingml/2006/table">
            <a:tbl>
              <a:tblPr firstRow="1" bandRow="1">
                <a:tableStyleId>{5C22544A-7EE6-4342-B048-85BDC9FD1C3A}</a:tableStyleId>
              </a:tblPr>
              <a:tblGrid>
                <a:gridCol w="2230158">
                  <a:extLst>
                    <a:ext uri="{9D8B030D-6E8A-4147-A177-3AD203B41FA5}">
                      <a16:colId xmlns:a16="http://schemas.microsoft.com/office/drawing/2014/main" val="759919915"/>
                    </a:ext>
                  </a:extLst>
                </a:gridCol>
                <a:gridCol w="1989925">
                  <a:extLst>
                    <a:ext uri="{9D8B030D-6E8A-4147-A177-3AD203B41FA5}">
                      <a16:colId xmlns:a16="http://schemas.microsoft.com/office/drawing/2014/main" val="385580746"/>
                    </a:ext>
                  </a:extLst>
                </a:gridCol>
                <a:gridCol w="3556850">
                  <a:extLst>
                    <a:ext uri="{9D8B030D-6E8A-4147-A177-3AD203B41FA5}">
                      <a16:colId xmlns:a16="http://schemas.microsoft.com/office/drawing/2014/main" val="2367663138"/>
                    </a:ext>
                  </a:extLst>
                </a:gridCol>
                <a:gridCol w="3000480">
                  <a:extLst>
                    <a:ext uri="{9D8B030D-6E8A-4147-A177-3AD203B41FA5}">
                      <a16:colId xmlns:a16="http://schemas.microsoft.com/office/drawing/2014/main" val="3304642483"/>
                    </a:ext>
                  </a:extLst>
                </a:gridCol>
              </a:tblGrid>
              <a:tr h="370840">
                <a:tc gridSpan="2">
                  <a:txBody>
                    <a:bodyPr/>
                    <a:lstStyle/>
                    <a:p>
                      <a:pPr algn="ctr"/>
                      <a:r>
                        <a:rPr lang="en-US" dirty="0">
                          <a:solidFill>
                            <a:schemeClr val="bg1"/>
                          </a:solidFill>
                        </a:rPr>
                        <a:t>Pipelines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solidFill>
                            <a:schemeClr val="bg1"/>
                          </a:solidFill>
                        </a:rPr>
                        <a:t>Tools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62053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 CTE Programs (HS &amp; CC)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2. Employee Referral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3. ATDM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4. Adult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5. Temp Agencies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n-lt"/>
                          <a:ea typeface="+mn-ea"/>
                          <a:cs typeface="+mn-cs"/>
                        </a:rPr>
                        <a:t>6. Social 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7. Recruiting Agencies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8. Military &amp; Veterans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9. Employment Commissions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10</a:t>
                      </a:r>
                      <a:r>
                        <a:rPr kumimoji="0" lang="en-US" sz="1050" b="0" i="0" u="none" strike="noStrike" kern="1200" cap="none" spc="0" normalizeH="0" baseline="0" noProof="0" dirty="0">
                          <a:ln>
                            <a:noFill/>
                          </a:ln>
                          <a:solidFill>
                            <a:srgbClr val="000000"/>
                          </a:solidFill>
                          <a:effectLst/>
                          <a:uLnTx/>
                          <a:uFillTx/>
                          <a:latin typeface="+mn-lt"/>
                          <a:ea typeface="+mn-ea"/>
                          <a:cs typeface="+mn-cs"/>
                        </a:rPr>
                        <a:t>. College Departures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11. Recovered/Returns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12. Retiree’s </a:t>
                      </a:r>
                      <a:endParaRPr lang="en-US" sz="105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 TA&amp;R Value Stream Mapping and Performance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Improvement Plan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2. Realistic Job Preview &amp; Candidate Tracking System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3. Recruiting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4. Recruiting &amp; Offer Day/New Hire Orientation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5. Behavioral Based “Fit” Interviews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6</a:t>
                      </a:r>
                      <a:r>
                        <a:rPr kumimoji="0" lang="en-US" sz="1050" b="0" i="0" u="none" strike="noStrike" kern="1200" cap="none" spc="0" normalizeH="0" baseline="0" noProof="0" dirty="0">
                          <a:ln>
                            <a:noFill/>
                          </a:ln>
                          <a:solidFill>
                            <a:srgbClr val="000000"/>
                          </a:solidFill>
                          <a:effectLst/>
                          <a:uLnTx/>
                          <a:uFillTx/>
                          <a:latin typeface="+mn-lt"/>
                          <a:ea typeface="+mn-ea"/>
                          <a:cs typeface="+mn-cs"/>
                        </a:rPr>
                        <a:t>. World Class First Day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7. Common Skills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8. Leader New Hire Retention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9. 30-60-90 day &amp; 1 Year Fit/Skills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10. 5th Metric “People” Scorecard Data Driven Program Management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872787"/>
                  </a:ext>
                </a:extLst>
              </a:tr>
            </a:tbl>
          </a:graphicData>
        </a:graphic>
      </p:graphicFrame>
      <p:sp>
        <p:nvSpPr>
          <p:cNvPr id="3" name="Title 2">
            <a:extLst>
              <a:ext uri="{FF2B5EF4-FFF2-40B4-BE49-F238E27FC236}">
                <a16:creationId xmlns:a16="http://schemas.microsoft.com/office/drawing/2014/main" id="{5965D11B-4B77-B2AA-AC7E-C3BCE2BA7DDC}"/>
              </a:ext>
            </a:extLst>
          </p:cNvPr>
          <p:cNvSpPr>
            <a:spLocks noGrp="1"/>
          </p:cNvSpPr>
          <p:nvPr>
            <p:ph type="title"/>
          </p:nvPr>
        </p:nvSpPr>
        <p:spPr/>
        <p:txBody>
          <a:bodyPr>
            <a:normAutofit fontScale="90000"/>
          </a:bodyPr>
          <a:lstStyle/>
          <a:p>
            <a:pPr>
              <a:lnSpc>
                <a:spcPts val="2500"/>
              </a:lnSpc>
            </a:pPr>
            <a:r>
              <a:rPr lang="en-US" sz="4000" dirty="0">
                <a:latin typeface="Calibri"/>
                <a:ea typeface="Calibri"/>
                <a:cs typeface="Calibri"/>
                <a:sym typeface="Calibri"/>
              </a:rPr>
              <a:t>Best Practice Model</a:t>
            </a:r>
            <a:br>
              <a:rPr lang="en-US" sz="4000" dirty="0">
                <a:latin typeface="Calibri"/>
                <a:ea typeface="Calibri"/>
                <a:cs typeface="Calibri"/>
                <a:sym typeface="Calibri"/>
              </a:rPr>
            </a:br>
            <a:r>
              <a:rPr lang="en-US" sz="4000" dirty="0">
                <a:latin typeface="Calibri"/>
                <a:ea typeface="Calibri"/>
                <a:cs typeface="Calibri"/>
                <a:sym typeface="Calibri"/>
              </a:rPr>
              <a:t>Talent Acquisition and Retention System</a:t>
            </a:r>
            <a:endParaRPr lang="en-US" dirty="0"/>
          </a:p>
        </p:txBody>
      </p:sp>
      <p:sp>
        <p:nvSpPr>
          <p:cNvPr id="16" name="TextBox 15">
            <a:extLst>
              <a:ext uri="{FF2B5EF4-FFF2-40B4-BE49-F238E27FC236}">
                <a16:creationId xmlns:a16="http://schemas.microsoft.com/office/drawing/2014/main" id="{3314A267-15B5-3A44-A789-F33CD40644F4}"/>
              </a:ext>
            </a:extLst>
          </p:cNvPr>
          <p:cNvSpPr txBox="1"/>
          <p:nvPr/>
        </p:nvSpPr>
        <p:spPr>
          <a:xfrm>
            <a:off x="186569" y="3259109"/>
            <a:ext cx="1789623" cy="576072"/>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DEMAND DRIVEN </a:t>
            </a:r>
          </a:p>
        </p:txBody>
      </p:sp>
    </p:spTree>
    <p:extLst>
      <p:ext uri="{BB962C8B-B14F-4D97-AF65-F5344CB8AC3E}">
        <p14:creationId xmlns:p14="http://schemas.microsoft.com/office/powerpoint/2010/main" val="3355467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42C6-4EAB-BCFB-B36A-06A035BF4319}"/>
              </a:ext>
            </a:extLst>
          </p:cNvPr>
          <p:cNvSpPr>
            <a:spLocks noGrp="1"/>
          </p:cNvSpPr>
          <p:nvPr>
            <p:ph type="title"/>
          </p:nvPr>
        </p:nvSpPr>
        <p:spPr/>
        <p:txBody>
          <a:bodyPr/>
          <a:lstStyle/>
          <a:p>
            <a:r>
              <a:rPr lang="en-US" dirty="0"/>
              <a:t>OBJECTIVES</a:t>
            </a:r>
          </a:p>
        </p:txBody>
      </p:sp>
      <p:sp>
        <p:nvSpPr>
          <p:cNvPr id="3" name="Text Placeholder 2">
            <a:extLst>
              <a:ext uri="{FF2B5EF4-FFF2-40B4-BE49-F238E27FC236}">
                <a16:creationId xmlns:a16="http://schemas.microsoft.com/office/drawing/2014/main" id="{305444BD-E097-0A0A-5F98-B7A0E632B43E}"/>
              </a:ext>
            </a:extLst>
          </p:cNvPr>
          <p:cNvSpPr>
            <a:spLocks noGrp="1"/>
          </p:cNvSpPr>
          <p:nvPr>
            <p:ph sz="quarter" idx="10"/>
          </p:nvPr>
        </p:nvSpPr>
        <p:spPr/>
        <p:txBody>
          <a:bodyPr/>
          <a:lstStyle/>
          <a:p>
            <a:r>
              <a:rPr lang="en-US" sz="3200" dirty="0"/>
              <a:t>Share</a:t>
            </a:r>
          </a:p>
          <a:p>
            <a:pPr lvl="1"/>
            <a:r>
              <a:rPr lang="en-US" sz="2800" dirty="0"/>
              <a:t>The urgent need for Columbia and other Navy/DoD programs, and the manufacturing workforce challenges facing America</a:t>
            </a:r>
          </a:p>
          <a:p>
            <a:r>
              <a:rPr lang="en-US" sz="3200" dirty="0"/>
              <a:t>Educate </a:t>
            </a:r>
          </a:p>
          <a:p>
            <a:pPr lvl="1"/>
            <a:r>
              <a:rPr lang="en-US" sz="2800" dirty="0"/>
              <a:t>On the Talent Pipeline Program, how it works, and what you get/give</a:t>
            </a:r>
          </a:p>
          <a:p>
            <a:r>
              <a:rPr lang="en-US" sz="3200" dirty="0"/>
              <a:t>Discuss</a:t>
            </a:r>
          </a:p>
          <a:p>
            <a:pPr lvl="1"/>
            <a:r>
              <a:rPr lang="en-US" sz="2800" dirty="0"/>
              <a:t>Are you interested in participating as an Employer, Pipeline, or Facilitator Partner?</a:t>
            </a:r>
          </a:p>
        </p:txBody>
      </p:sp>
      <p:sp>
        <p:nvSpPr>
          <p:cNvPr id="4" name="Slide Number Placeholder 3">
            <a:extLst>
              <a:ext uri="{FF2B5EF4-FFF2-40B4-BE49-F238E27FC236}">
                <a16:creationId xmlns:a16="http://schemas.microsoft.com/office/drawing/2014/main" id="{B4C78B3B-B11E-C591-74BF-1A168CAD38E6}"/>
              </a:ext>
            </a:extLst>
          </p:cNvPr>
          <p:cNvSpPr>
            <a:spLocks noGrp="1"/>
          </p:cNvSpPr>
          <p:nvPr>
            <p:ph type="sldNum" sz="quarter" idx="4"/>
          </p:nvPr>
        </p:nvSpPr>
        <p:spPr/>
        <p:txBody>
          <a:bodyPr/>
          <a:lstStyle/>
          <a:p>
            <a:pPr lvl="0"/>
            <a:fld id="{00000000-1234-1234-1234-123412341234}" type="slidenum">
              <a:rPr lang="en-US" smtClean="0"/>
              <a:pPr lvl="0"/>
              <a:t>2</a:t>
            </a:fld>
            <a:endParaRPr lang="en-US"/>
          </a:p>
        </p:txBody>
      </p:sp>
    </p:spTree>
    <p:extLst>
      <p:ext uri="{BB962C8B-B14F-4D97-AF65-F5344CB8AC3E}">
        <p14:creationId xmlns:p14="http://schemas.microsoft.com/office/powerpoint/2010/main" val="28328744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BE2DE-1004-26E4-E329-AFE4D4C74F5B}"/>
              </a:ext>
            </a:extLst>
          </p:cNvPr>
          <p:cNvSpPr>
            <a:spLocks noGrp="1"/>
          </p:cNvSpPr>
          <p:nvPr>
            <p:ph type="title"/>
          </p:nvPr>
        </p:nvSpPr>
        <p:spPr/>
        <p:txBody>
          <a:bodyPr/>
          <a:lstStyle/>
          <a:p>
            <a:r>
              <a:rPr lang="en-US" dirty="0"/>
              <a:t>Philly Cohort 1 (‘21-’23) – Retention Data</a:t>
            </a:r>
          </a:p>
        </p:txBody>
      </p:sp>
      <p:sp>
        <p:nvSpPr>
          <p:cNvPr id="4" name="Slide Number Placeholder 3">
            <a:extLst>
              <a:ext uri="{FF2B5EF4-FFF2-40B4-BE49-F238E27FC236}">
                <a16:creationId xmlns:a16="http://schemas.microsoft.com/office/drawing/2014/main" id="{A221CC5F-514E-AF59-839D-60D9D00292A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20</a:t>
            </a:fld>
            <a:endParaRPr lang="en-US"/>
          </a:p>
        </p:txBody>
      </p:sp>
      <p:sp>
        <p:nvSpPr>
          <p:cNvPr id="5" name="Text Placeholder 4">
            <a:extLst>
              <a:ext uri="{FF2B5EF4-FFF2-40B4-BE49-F238E27FC236}">
                <a16:creationId xmlns:a16="http://schemas.microsoft.com/office/drawing/2014/main" id="{38BAF9C6-E0E3-E349-DCC5-7876228C618B}"/>
              </a:ext>
            </a:extLst>
          </p:cNvPr>
          <p:cNvSpPr>
            <a:spLocks noGrp="1"/>
          </p:cNvSpPr>
          <p:nvPr>
            <p:ph type="body" idx="2"/>
          </p:nvPr>
        </p:nvSpPr>
        <p:spPr/>
        <p:txBody>
          <a:bodyPr/>
          <a:lstStyle/>
          <a:p>
            <a:endParaRPr lang="en-US" sz="1800" b="0" i="0" u="none" strike="noStrike" dirty="0">
              <a:effectLst/>
              <a:latin typeface="Arial" panose="020B0604020202020204" pitchFamily="34" charset="0"/>
            </a:endParaRPr>
          </a:p>
          <a:p>
            <a:pPr marL="76200" indent="0">
              <a:buNone/>
            </a:pPr>
            <a:endParaRPr lang="en-US" dirty="0"/>
          </a:p>
        </p:txBody>
      </p:sp>
      <p:graphicFrame>
        <p:nvGraphicFramePr>
          <p:cNvPr id="6" name="Table 6">
            <a:extLst>
              <a:ext uri="{FF2B5EF4-FFF2-40B4-BE49-F238E27FC236}">
                <a16:creationId xmlns:a16="http://schemas.microsoft.com/office/drawing/2014/main" id="{639D7A10-F6C2-8CE5-B209-D806509C0E72}"/>
              </a:ext>
            </a:extLst>
          </p:cNvPr>
          <p:cNvGraphicFramePr>
            <a:graphicFrameLocks noGrp="1"/>
          </p:cNvGraphicFramePr>
          <p:nvPr>
            <p:extLst>
              <p:ext uri="{D42A27DB-BD31-4B8C-83A1-F6EECF244321}">
                <p14:modId xmlns:p14="http://schemas.microsoft.com/office/powerpoint/2010/main" val="1176306557"/>
              </p:ext>
            </p:extLst>
          </p:nvPr>
        </p:nvGraphicFramePr>
        <p:xfrm>
          <a:off x="508000" y="1054629"/>
          <a:ext cx="5127839" cy="5008560"/>
        </p:xfrm>
        <a:graphic>
          <a:graphicData uri="http://schemas.openxmlformats.org/drawingml/2006/table">
            <a:tbl>
              <a:tblPr firstRow="1" bandRow="1">
                <a:tableStyleId>{4B57F724-D504-49ED-A84F-0077F2D4C5EE}</a:tableStyleId>
              </a:tblPr>
              <a:tblGrid>
                <a:gridCol w="4104640">
                  <a:extLst>
                    <a:ext uri="{9D8B030D-6E8A-4147-A177-3AD203B41FA5}">
                      <a16:colId xmlns:a16="http://schemas.microsoft.com/office/drawing/2014/main" val="1496391477"/>
                    </a:ext>
                  </a:extLst>
                </a:gridCol>
                <a:gridCol w="1023199">
                  <a:extLst>
                    <a:ext uri="{9D8B030D-6E8A-4147-A177-3AD203B41FA5}">
                      <a16:colId xmlns:a16="http://schemas.microsoft.com/office/drawing/2014/main" val="3438188118"/>
                    </a:ext>
                  </a:extLst>
                </a:gridCol>
              </a:tblGrid>
              <a:tr h="500856">
                <a:tc>
                  <a:txBody>
                    <a:bodyPr/>
                    <a:lstStyle/>
                    <a:p>
                      <a:r>
                        <a:rPr lang="en-US" sz="1800" b="0" i="0" u="none" strike="noStrike" cap="none" dirty="0">
                          <a:solidFill>
                            <a:schemeClr val="tx1"/>
                          </a:solidFill>
                          <a:effectLst/>
                          <a:latin typeface="Arial"/>
                          <a:ea typeface="Arial"/>
                          <a:cs typeface="Arial"/>
                          <a:sym typeface="Arial"/>
                        </a:rPr>
                        <a:t>Total Employers at 12/1/21</a:t>
                      </a:r>
                      <a:endParaRPr lang="en-US" sz="1800" dirty="0">
                        <a:solidFill>
                          <a:schemeClr val="tx1"/>
                        </a:solidFill>
                      </a:endParaRPr>
                    </a:p>
                  </a:txBody>
                  <a:tcPr>
                    <a:noFill/>
                  </a:tcPr>
                </a:tc>
                <a:tc>
                  <a:txBody>
                    <a:bodyPr/>
                    <a:lstStyle/>
                    <a:p>
                      <a:r>
                        <a:rPr lang="en-US" sz="1800" dirty="0">
                          <a:solidFill>
                            <a:schemeClr val="tx1"/>
                          </a:solidFill>
                        </a:rPr>
                        <a:t>36</a:t>
                      </a:r>
                    </a:p>
                  </a:txBody>
                  <a:tcPr>
                    <a:noFill/>
                  </a:tcPr>
                </a:tc>
                <a:extLst>
                  <a:ext uri="{0D108BD9-81ED-4DB2-BD59-A6C34878D82A}">
                    <a16:rowId xmlns:a16="http://schemas.microsoft.com/office/drawing/2014/main" val="2995720542"/>
                  </a:ext>
                </a:extLst>
              </a:tr>
              <a:tr h="500856">
                <a:tc>
                  <a:txBody>
                    <a:bodyPr/>
                    <a:lstStyle/>
                    <a:p>
                      <a:r>
                        <a:rPr lang="en-US" sz="1800" dirty="0">
                          <a:solidFill>
                            <a:schemeClr val="tx1"/>
                          </a:solidFill>
                        </a:rPr>
                        <a:t>Deferred</a:t>
                      </a:r>
                    </a:p>
                  </a:txBody>
                  <a:tcPr>
                    <a:noFill/>
                  </a:tcPr>
                </a:tc>
                <a:tc>
                  <a:txBody>
                    <a:bodyPr/>
                    <a:lstStyle/>
                    <a:p>
                      <a:r>
                        <a:rPr lang="en-US" sz="1800" dirty="0">
                          <a:solidFill>
                            <a:schemeClr val="tx1"/>
                          </a:solidFill>
                        </a:rPr>
                        <a:t>4</a:t>
                      </a:r>
                    </a:p>
                  </a:txBody>
                  <a:tcPr>
                    <a:noFill/>
                  </a:tcPr>
                </a:tc>
                <a:extLst>
                  <a:ext uri="{0D108BD9-81ED-4DB2-BD59-A6C34878D82A}">
                    <a16:rowId xmlns:a16="http://schemas.microsoft.com/office/drawing/2014/main" val="956856040"/>
                  </a:ext>
                </a:extLst>
              </a:tr>
              <a:tr h="500856">
                <a:tc>
                  <a:txBody>
                    <a:bodyPr/>
                    <a:lstStyle/>
                    <a:p>
                      <a:r>
                        <a:rPr lang="en-US" sz="1800" dirty="0">
                          <a:solidFill>
                            <a:schemeClr val="tx1"/>
                          </a:solidFill>
                        </a:rPr>
                        <a:t>Withdrew</a:t>
                      </a:r>
                    </a:p>
                  </a:txBody>
                  <a:tcPr>
                    <a:noFill/>
                  </a:tcPr>
                </a:tc>
                <a:tc>
                  <a:txBody>
                    <a:bodyPr/>
                    <a:lstStyle/>
                    <a:p>
                      <a:r>
                        <a:rPr lang="en-US" sz="1800" dirty="0">
                          <a:solidFill>
                            <a:schemeClr val="tx1"/>
                          </a:solidFill>
                        </a:rPr>
                        <a:t>1</a:t>
                      </a:r>
                    </a:p>
                  </a:txBody>
                  <a:tcPr>
                    <a:noFill/>
                  </a:tcPr>
                </a:tc>
                <a:extLst>
                  <a:ext uri="{0D108BD9-81ED-4DB2-BD59-A6C34878D82A}">
                    <a16:rowId xmlns:a16="http://schemas.microsoft.com/office/drawing/2014/main" val="3451677254"/>
                  </a:ext>
                </a:extLst>
              </a:tr>
              <a:tr h="500856">
                <a:tc>
                  <a:txBody>
                    <a:bodyPr/>
                    <a:lstStyle/>
                    <a:p>
                      <a:r>
                        <a:rPr lang="en-US" sz="1800" dirty="0">
                          <a:solidFill>
                            <a:schemeClr val="tx1"/>
                          </a:solidFill>
                        </a:rPr>
                        <a:t>Without Accepted Offers</a:t>
                      </a:r>
                    </a:p>
                  </a:txBody>
                  <a:tcPr>
                    <a:noFill/>
                  </a:tcPr>
                </a:tc>
                <a:tc>
                  <a:txBody>
                    <a:bodyPr/>
                    <a:lstStyle/>
                    <a:p>
                      <a:r>
                        <a:rPr lang="en-US" sz="1800" dirty="0">
                          <a:solidFill>
                            <a:schemeClr val="tx1"/>
                          </a:solidFill>
                        </a:rPr>
                        <a:t>2</a:t>
                      </a:r>
                    </a:p>
                  </a:txBody>
                  <a:tcPr>
                    <a:noFill/>
                  </a:tcPr>
                </a:tc>
                <a:extLst>
                  <a:ext uri="{0D108BD9-81ED-4DB2-BD59-A6C34878D82A}">
                    <a16:rowId xmlns:a16="http://schemas.microsoft.com/office/drawing/2014/main" val="36957739"/>
                  </a:ext>
                </a:extLst>
              </a:tr>
              <a:tr h="500856">
                <a:tc>
                  <a:txBody>
                    <a:bodyPr/>
                    <a:lstStyle/>
                    <a:p>
                      <a:r>
                        <a:rPr lang="en-US" sz="1800" dirty="0">
                          <a:solidFill>
                            <a:schemeClr val="tx1"/>
                          </a:solidFill>
                        </a:rPr>
                        <a:t>With Accepted Offers</a:t>
                      </a:r>
                    </a:p>
                  </a:txBody>
                  <a:tcPr>
                    <a:noFill/>
                  </a:tcPr>
                </a:tc>
                <a:tc>
                  <a:txBody>
                    <a:bodyPr/>
                    <a:lstStyle/>
                    <a:p>
                      <a:r>
                        <a:rPr lang="en-US" sz="1800" dirty="0">
                          <a:solidFill>
                            <a:schemeClr val="tx1"/>
                          </a:solidFill>
                        </a:rPr>
                        <a:t>29</a:t>
                      </a:r>
                    </a:p>
                  </a:txBody>
                  <a:tcPr>
                    <a:noFill/>
                  </a:tcPr>
                </a:tc>
                <a:extLst>
                  <a:ext uri="{0D108BD9-81ED-4DB2-BD59-A6C34878D82A}">
                    <a16:rowId xmlns:a16="http://schemas.microsoft.com/office/drawing/2014/main" val="1819140972"/>
                  </a:ext>
                </a:extLst>
              </a:tr>
              <a:tr h="500856">
                <a:tc>
                  <a:txBody>
                    <a:bodyPr/>
                    <a:lstStyle/>
                    <a:p>
                      <a:r>
                        <a:rPr lang="en-US" sz="1800" dirty="0">
                          <a:solidFill>
                            <a:schemeClr val="tx1"/>
                          </a:solidFill>
                        </a:rPr>
                        <a:t># Accepted Offers</a:t>
                      </a:r>
                    </a:p>
                  </a:txBody>
                  <a:tcPr>
                    <a:noFill/>
                  </a:tcPr>
                </a:tc>
                <a:tc>
                  <a:txBody>
                    <a:bodyPr/>
                    <a:lstStyle/>
                    <a:p>
                      <a:r>
                        <a:rPr lang="en-US" sz="1800" dirty="0">
                          <a:solidFill>
                            <a:schemeClr val="tx1"/>
                          </a:solidFill>
                        </a:rPr>
                        <a:t>267</a:t>
                      </a:r>
                    </a:p>
                  </a:txBody>
                  <a:tcPr>
                    <a:noFill/>
                  </a:tcPr>
                </a:tc>
                <a:extLst>
                  <a:ext uri="{0D108BD9-81ED-4DB2-BD59-A6C34878D82A}">
                    <a16:rowId xmlns:a16="http://schemas.microsoft.com/office/drawing/2014/main" val="4242961760"/>
                  </a:ext>
                </a:extLst>
              </a:tr>
              <a:tr h="500856">
                <a:tc>
                  <a:txBody>
                    <a:bodyPr/>
                    <a:lstStyle/>
                    <a:p>
                      <a:r>
                        <a:rPr lang="en-US" sz="1800" dirty="0">
                          <a:solidFill>
                            <a:schemeClr val="tx1"/>
                          </a:solidFill>
                        </a:rPr>
                        <a:t># Started</a:t>
                      </a:r>
                    </a:p>
                  </a:txBody>
                  <a:tcPr>
                    <a:noFill/>
                  </a:tcPr>
                </a:tc>
                <a:tc>
                  <a:txBody>
                    <a:bodyPr/>
                    <a:lstStyle/>
                    <a:p>
                      <a:r>
                        <a:rPr lang="en-US" sz="1800" dirty="0">
                          <a:solidFill>
                            <a:schemeClr val="tx1"/>
                          </a:solidFill>
                        </a:rPr>
                        <a:t>259</a:t>
                      </a:r>
                    </a:p>
                  </a:txBody>
                  <a:tcPr>
                    <a:noFill/>
                  </a:tcPr>
                </a:tc>
                <a:extLst>
                  <a:ext uri="{0D108BD9-81ED-4DB2-BD59-A6C34878D82A}">
                    <a16:rowId xmlns:a16="http://schemas.microsoft.com/office/drawing/2014/main" val="4243600389"/>
                  </a:ext>
                </a:extLst>
              </a:tr>
              <a:tr h="500856">
                <a:tc>
                  <a:txBody>
                    <a:bodyPr/>
                    <a:lstStyle/>
                    <a:p>
                      <a:r>
                        <a:rPr lang="en-US" sz="1800" dirty="0">
                          <a:solidFill>
                            <a:schemeClr val="tx1"/>
                          </a:solidFill>
                        </a:rPr>
                        <a:t># Retained</a:t>
                      </a:r>
                    </a:p>
                  </a:txBody>
                  <a:tcPr>
                    <a:noFill/>
                  </a:tcPr>
                </a:tc>
                <a:tc>
                  <a:txBody>
                    <a:bodyPr/>
                    <a:lstStyle/>
                    <a:p>
                      <a:r>
                        <a:rPr lang="en-US" sz="1800" dirty="0">
                          <a:solidFill>
                            <a:schemeClr val="tx1"/>
                          </a:solidFill>
                        </a:rPr>
                        <a:t>165</a:t>
                      </a:r>
                    </a:p>
                  </a:txBody>
                  <a:tcPr>
                    <a:noFill/>
                  </a:tcPr>
                </a:tc>
                <a:extLst>
                  <a:ext uri="{0D108BD9-81ED-4DB2-BD59-A6C34878D82A}">
                    <a16:rowId xmlns:a16="http://schemas.microsoft.com/office/drawing/2014/main" val="1923018561"/>
                  </a:ext>
                </a:extLst>
              </a:tr>
              <a:tr h="500856">
                <a:tc>
                  <a:txBody>
                    <a:bodyPr/>
                    <a:lstStyle/>
                    <a:p>
                      <a:r>
                        <a:rPr lang="en-US" sz="1800" dirty="0">
                          <a:solidFill>
                            <a:schemeClr val="tx1"/>
                          </a:solidFill>
                        </a:rPr>
                        <a:t># Departed</a:t>
                      </a:r>
                    </a:p>
                  </a:txBody>
                  <a:tcPr>
                    <a:noFill/>
                  </a:tcPr>
                </a:tc>
                <a:tc>
                  <a:txBody>
                    <a:bodyPr/>
                    <a:lstStyle/>
                    <a:p>
                      <a:r>
                        <a:rPr lang="en-US" sz="1800" dirty="0">
                          <a:solidFill>
                            <a:schemeClr val="tx1"/>
                          </a:solidFill>
                        </a:rPr>
                        <a:t>95</a:t>
                      </a:r>
                    </a:p>
                  </a:txBody>
                  <a:tcPr>
                    <a:noFill/>
                  </a:tcPr>
                </a:tc>
                <a:extLst>
                  <a:ext uri="{0D108BD9-81ED-4DB2-BD59-A6C34878D82A}">
                    <a16:rowId xmlns:a16="http://schemas.microsoft.com/office/drawing/2014/main" val="444963389"/>
                  </a:ext>
                </a:extLst>
              </a:tr>
              <a:tr h="500856">
                <a:tc>
                  <a:txBody>
                    <a:bodyPr/>
                    <a:lstStyle/>
                    <a:p>
                      <a:r>
                        <a:rPr lang="en-US" sz="1800" dirty="0">
                          <a:solidFill>
                            <a:schemeClr val="tx1"/>
                          </a:solidFill>
                        </a:rPr>
                        <a:t>Overall Retention Rate</a:t>
                      </a:r>
                    </a:p>
                  </a:txBody>
                  <a:tcPr>
                    <a:noFill/>
                  </a:tcPr>
                </a:tc>
                <a:tc>
                  <a:txBody>
                    <a:bodyPr/>
                    <a:lstStyle/>
                    <a:p>
                      <a:r>
                        <a:rPr lang="en-US" sz="1800" dirty="0">
                          <a:solidFill>
                            <a:schemeClr val="tx1"/>
                          </a:solidFill>
                        </a:rPr>
                        <a:t>64%</a:t>
                      </a:r>
                    </a:p>
                  </a:txBody>
                  <a:tcPr>
                    <a:noFill/>
                  </a:tcPr>
                </a:tc>
                <a:extLst>
                  <a:ext uri="{0D108BD9-81ED-4DB2-BD59-A6C34878D82A}">
                    <a16:rowId xmlns:a16="http://schemas.microsoft.com/office/drawing/2014/main" val="1176521426"/>
                  </a:ext>
                </a:extLst>
              </a:tr>
            </a:tbl>
          </a:graphicData>
        </a:graphic>
      </p:graphicFrame>
      <p:graphicFrame>
        <p:nvGraphicFramePr>
          <p:cNvPr id="7" name="Table 6">
            <a:extLst>
              <a:ext uri="{FF2B5EF4-FFF2-40B4-BE49-F238E27FC236}">
                <a16:creationId xmlns:a16="http://schemas.microsoft.com/office/drawing/2014/main" id="{22333F2D-640D-8807-E530-31566F2FDDA7}"/>
              </a:ext>
            </a:extLst>
          </p:cNvPr>
          <p:cNvGraphicFramePr>
            <a:graphicFrameLocks noGrp="1"/>
          </p:cNvGraphicFramePr>
          <p:nvPr>
            <p:extLst>
              <p:ext uri="{D42A27DB-BD31-4B8C-83A1-F6EECF244321}">
                <p14:modId xmlns:p14="http://schemas.microsoft.com/office/powerpoint/2010/main" val="1224316126"/>
              </p:ext>
            </p:extLst>
          </p:nvPr>
        </p:nvGraphicFramePr>
        <p:xfrm>
          <a:off x="6339839" y="932709"/>
          <a:ext cx="5127840" cy="4896910"/>
        </p:xfrm>
        <a:graphic>
          <a:graphicData uri="http://schemas.openxmlformats.org/drawingml/2006/table">
            <a:tbl>
              <a:tblPr firstRow="1" bandRow="1">
                <a:tableStyleId>{4B57F724-D504-49ED-A84F-0077F2D4C5EE}</a:tableStyleId>
              </a:tblPr>
              <a:tblGrid>
                <a:gridCol w="2563920">
                  <a:extLst>
                    <a:ext uri="{9D8B030D-6E8A-4147-A177-3AD203B41FA5}">
                      <a16:colId xmlns:a16="http://schemas.microsoft.com/office/drawing/2014/main" val="1496391477"/>
                    </a:ext>
                  </a:extLst>
                </a:gridCol>
                <a:gridCol w="2563920">
                  <a:extLst>
                    <a:ext uri="{9D8B030D-6E8A-4147-A177-3AD203B41FA5}">
                      <a16:colId xmlns:a16="http://schemas.microsoft.com/office/drawing/2014/main" val="3438188118"/>
                    </a:ext>
                  </a:extLst>
                </a:gridCol>
              </a:tblGrid>
              <a:tr h="613622">
                <a:tc>
                  <a:txBody>
                    <a:bodyPr/>
                    <a:lstStyle/>
                    <a:p>
                      <a:pPr algn="ctr"/>
                      <a:r>
                        <a:rPr lang="en-US" sz="1800" b="0" i="0" u="none" strike="noStrike" cap="none" dirty="0">
                          <a:solidFill>
                            <a:srgbClr val="FFFF00"/>
                          </a:solidFill>
                          <a:effectLst/>
                          <a:latin typeface="Arial"/>
                          <a:ea typeface="Arial"/>
                          <a:cs typeface="Arial"/>
                          <a:sym typeface="Arial"/>
                        </a:rPr>
                        <a:t>Employers with New Hire Starts</a:t>
                      </a:r>
                      <a:endParaRPr lang="en-US" sz="1800" dirty="0">
                        <a:solidFill>
                          <a:srgbClr val="FFFF00"/>
                        </a:solidFill>
                      </a:endParaRPr>
                    </a:p>
                  </a:txBody>
                  <a:tcPr anchor="ctr">
                    <a:solidFill>
                      <a:schemeClr val="tx1"/>
                    </a:solidFill>
                  </a:tcPr>
                </a:tc>
                <a:tc>
                  <a:txBody>
                    <a:bodyPr/>
                    <a:lstStyle/>
                    <a:p>
                      <a:pPr algn="ctr"/>
                      <a:r>
                        <a:rPr lang="en-US" sz="1800" dirty="0">
                          <a:solidFill>
                            <a:srgbClr val="FFFF00"/>
                          </a:solidFill>
                        </a:rPr>
                        <a:t>29</a:t>
                      </a:r>
                    </a:p>
                  </a:txBody>
                  <a:tcPr anchor="ctr">
                    <a:solidFill>
                      <a:schemeClr val="tx1"/>
                    </a:solidFill>
                  </a:tcPr>
                </a:tc>
                <a:extLst>
                  <a:ext uri="{0D108BD9-81ED-4DB2-BD59-A6C34878D82A}">
                    <a16:rowId xmlns:a16="http://schemas.microsoft.com/office/drawing/2014/main" val="2995720542"/>
                  </a:ext>
                </a:extLst>
              </a:tr>
              <a:tr h="613622">
                <a:tc gridSpan="2">
                  <a:txBody>
                    <a:bodyPr/>
                    <a:lstStyle/>
                    <a:p>
                      <a:pPr algn="ctr"/>
                      <a:r>
                        <a:rPr lang="en-US" sz="1800" dirty="0">
                          <a:solidFill>
                            <a:srgbClr val="FFFF00"/>
                          </a:solidFill>
                        </a:rPr>
                        <a:t>Employer Performance</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956856040"/>
                  </a:ext>
                </a:extLst>
              </a:tr>
              <a:tr h="613622">
                <a:tc>
                  <a:txBody>
                    <a:bodyPr/>
                    <a:lstStyle/>
                    <a:p>
                      <a:pPr algn="ctr"/>
                      <a:r>
                        <a:rPr lang="en-US" sz="1800" dirty="0">
                          <a:solidFill>
                            <a:srgbClr val="FFFF00"/>
                          </a:solidFill>
                        </a:rPr>
                        <a:t>100% Retention</a:t>
                      </a:r>
                    </a:p>
                  </a:txBody>
                  <a:tcPr anchor="ctr">
                    <a:solidFill>
                      <a:schemeClr val="tx1"/>
                    </a:solidFill>
                  </a:tcPr>
                </a:tc>
                <a:tc>
                  <a:txBody>
                    <a:bodyPr/>
                    <a:lstStyle/>
                    <a:p>
                      <a:pPr algn="ctr"/>
                      <a:r>
                        <a:rPr lang="en-US" sz="1800" dirty="0">
                          <a:solidFill>
                            <a:srgbClr val="FFFF00"/>
                          </a:solidFill>
                        </a:rPr>
                        <a:t>14</a:t>
                      </a:r>
                    </a:p>
                  </a:txBody>
                  <a:tcPr anchor="ctr">
                    <a:solidFill>
                      <a:schemeClr val="tx1"/>
                    </a:solidFill>
                  </a:tcPr>
                </a:tc>
                <a:extLst>
                  <a:ext uri="{0D108BD9-81ED-4DB2-BD59-A6C34878D82A}">
                    <a16:rowId xmlns:a16="http://schemas.microsoft.com/office/drawing/2014/main" val="3451677254"/>
                  </a:ext>
                </a:extLst>
              </a:tr>
              <a:tr h="613622">
                <a:tc>
                  <a:txBody>
                    <a:bodyPr/>
                    <a:lstStyle/>
                    <a:p>
                      <a:pPr algn="ctr"/>
                      <a:r>
                        <a:rPr lang="en-US" sz="1800" dirty="0">
                          <a:solidFill>
                            <a:srgbClr val="FFFF00"/>
                          </a:solidFill>
                        </a:rPr>
                        <a:t>Lost 1</a:t>
                      </a:r>
                    </a:p>
                  </a:txBody>
                  <a:tcPr anchor="ctr">
                    <a:solidFill>
                      <a:schemeClr val="tx1"/>
                    </a:solidFill>
                  </a:tcPr>
                </a:tc>
                <a:tc>
                  <a:txBody>
                    <a:bodyPr/>
                    <a:lstStyle/>
                    <a:p>
                      <a:pPr algn="ctr"/>
                      <a:r>
                        <a:rPr lang="en-US" sz="1800" dirty="0">
                          <a:solidFill>
                            <a:srgbClr val="FFFF00"/>
                          </a:solidFill>
                        </a:rPr>
                        <a:t>4</a:t>
                      </a:r>
                    </a:p>
                  </a:txBody>
                  <a:tcPr anchor="ctr">
                    <a:solidFill>
                      <a:schemeClr val="tx1"/>
                    </a:solidFill>
                  </a:tcPr>
                </a:tc>
                <a:extLst>
                  <a:ext uri="{0D108BD9-81ED-4DB2-BD59-A6C34878D82A}">
                    <a16:rowId xmlns:a16="http://schemas.microsoft.com/office/drawing/2014/main" val="36957739"/>
                  </a:ext>
                </a:extLst>
              </a:tr>
              <a:tr h="613622">
                <a:tc>
                  <a:txBody>
                    <a:bodyPr/>
                    <a:lstStyle/>
                    <a:p>
                      <a:pPr algn="ctr"/>
                      <a:r>
                        <a:rPr lang="en-US" sz="1800" dirty="0">
                          <a:solidFill>
                            <a:srgbClr val="FFFF00"/>
                          </a:solidFill>
                        </a:rPr>
                        <a:t>Normal Data Variation</a:t>
                      </a:r>
                    </a:p>
                  </a:txBody>
                  <a:tcPr anchor="ctr">
                    <a:solidFill>
                      <a:schemeClr val="tx1"/>
                    </a:solidFill>
                  </a:tcPr>
                </a:tc>
                <a:tc>
                  <a:txBody>
                    <a:bodyPr/>
                    <a:lstStyle/>
                    <a:p>
                      <a:pPr algn="ctr"/>
                      <a:r>
                        <a:rPr lang="en-US" sz="1800" dirty="0">
                          <a:solidFill>
                            <a:srgbClr val="FFFF00"/>
                          </a:solidFill>
                        </a:rPr>
                        <a:t>11</a:t>
                      </a:r>
                    </a:p>
                  </a:txBody>
                  <a:tcPr anchor="ctr">
                    <a:solidFill>
                      <a:schemeClr val="tx1"/>
                    </a:solidFill>
                  </a:tcPr>
                </a:tc>
                <a:extLst>
                  <a:ext uri="{0D108BD9-81ED-4DB2-BD59-A6C34878D82A}">
                    <a16:rowId xmlns:a16="http://schemas.microsoft.com/office/drawing/2014/main" val="1819140972"/>
                  </a:ext>
                </a:extLst>
              </a:tr>
              <a:tr h="0">
                <a:tc>
                  <a:txBody>
                    <a:bodyPr/>
                    <a:lstStyle/>
                    <a:p>
                      <a:pPr algn="ctr"/>
                      <a:r>
                        <a:rPr lang="en-US" sz="1800" dirty="0">
                          <a:solidFill>
                            <a:srgbClr val="FFFF00"/>
                          </a:solidFill>
                        </a:rPr>
                        <a:t>Appears to be Abnormal Data Variation &amp; In Discussions</a:t>
                      </a:r>
                    </a:p>
                  </a:txBody>
                  <a:tcPr anchor="ctr">
                    <a:solidFill>
                      <a:schemeClr val="tx1"/>
                    </a:solidFill>
                  </a:tcPr>
                </a:tc>
                <a:tc>
                  <a:txBody>
                    <a:bodyPr/>
                    <a:lstStyle/>
                    <a:p>
                      <a:pPr algn="ctr"/>
                      <a:r>
                        <a:rPr lang="en-US" sz="1800" dirty="0">
                          <a:solidFill>
                            <a:srgbClr val="FFFF00"/>
                          </a:solidFill>
                        </a:rPr>
                        <a:t>0</a:t>
                      </a:r>
                    </a:p>
                  </a:txBody>
                  <a:tcPr anchor="ctr">
                    <a:solidFill>
                      <a:schemeClr val="tx1"/>
                    </a:solidFill>
                  </a:tcPr>
                </a:tc>
                <a:extLst>
                  <a:ext uri="{0D108BD9-81ED-4DB2-BD59-A6C34878D82A}">
                    <a16:rowId xmlns:a16="http://schemas.microsoft.com/office/drawing/2014/main" val="4242961760"/>
                  </a:ext>
                </a:extLst>
              </a:tr>
              <a:tr h="613622">
                <a:tc>
                  <a:txBody>
                    <a:bodyPr/>
                    <a:lstStyle/>
                    <a:p>
                      <a:pPr algn="ctr"/>
                      <a:r>
                        <a:rPr lang="en-US" sz="1800" dirty="0">
                          <a:solidFill>
                            <a:srgbClr val="FFFF00"/>
                          </a:solidFill>
                        </a:rPr>
                        <a:t>Total</a:t>
                      </a:r>
                    </a:p>
                  </a:txBody>
                  <a:tcPr anchor="ctr">
                    <a:solidFill>
                      <a:schemeClr val="tx1"/>
                    </a:solidFill>
                  </a:tcPr>
                </a:tc>
                <a:tc>
                  <a:txBody>
                    <a:bodyPr/>
                    <a:lstStyle/>
                    <a:p>
                      <a:pPr algn="ctr"/>
                      <a:r>
                        <a:rPr lang="en-US" sz="1800" dirty="0">
                          <a:solidFill>
                            <a:srgbClr val="FFFF00"/>
                          </a:solidFill>
                        </a:rPr>
                        <a:t>29</a:t>
                      </a:r>
                    </a:p>
                  </a:txBody>
                  <a:tcPr anchor="ctr">
                    <a:solidFill>
                      <a:schemeClr val="tx1"/>
                    </a:solidFill>
                  </a:tcPr>
                </a:tc>
                <a:extLst>
                  <a:ext uri="{0D108BD9-81ED-4DB2-BD59-A6C34878D82A}">
                    <a16:rowId xmlns:a16="http://schemas.microsoft.com/office/drawing/2014/main" val="569709097"/>
                  </a:ext>
                </a:extLst>
              </a:tr>
            </a:tbl>
          </a:graphicData>
        </a:graphic>
      </p:graphicFrame>
      <p:sp>
        <p:nvSpPr>
          <p:cNvPr id="9" name="TextBox 8">
            <a:extLst>
              <a:ext uri="{FF2B5EF4-FFF2-40B4-BE49-F238E27FC236}">
                <a16:creationId xmlns:a16="http://schemas.microsoft.com/office/drawing/2014/main" id="{EAC0C1E4-AA37-8BB9-2F10-102EDF49D36D}"/>
              </a:ext>
            </a:extLst>
          </p:cNvPr>
          <p:cNvSpPr txBox="1"/>
          <p:nvPr/>
        </p:nvSpPr>
        <p:spPr>
          <a:xfrm>
            <a:off x="5557520" y="5841497"/>
            <a:ext cx="2918883" cy="738664"/>
          </a:xfrm>
          <a:prstGeom prst="rect">
            <a:avLst/>
          </a:prstGeom>
          <a:noFill/>
          <a:ln w="38100">
            <a:solidFill>
              <a:srgbClr val="00B0F0"/>
            </a:solidFill>
          </a:ln>
        </p:spPr>
        <p:txBody>
          <a:bodyPr wrap="square">
            <a:spAutoFit/>
          </a:bodyPr>
          <a:lstStyle/>
          <a:p>
            <a:pPr rtl="0">
              <a:spcBef>
                <a:spcPts val="0"/>
              </a:spcBef>
              <a:spcAft>
                <a:spcPts val="0"/>
              </a:spcAft>
            </a:pPr>
            <a:r>
              <a:rPr lang="en-US" sz="1400" b="1" i="0" u="none" strike="noStrike" dirty="0">
                <a:solidFill>
                  <a:srgbClr val="000000"/>
                </a:solidFill>
                <a:effectLst/>
                <a:latin typeface="Arial" panose="020B0604020202020204" pitchFamily="34" charset="0"/>
              </a:rPr>
              <a:t>Ave Days to Departure:   150</a:t>
            </a:r>
            <a:endParaRPr lang="en-US" b="0" dirty="0">
              <a:effectLst/>
            </a:endParaRPr>
          </a:p>
          <a:p>
            <a:pPr rtl="0">
              <a:spcBef>
                <a:spcPts val="0"/>
              </a:spcBef>
              <a:spcAft>
                <a:spcPts val="0"/>
              </a:spcAft>
            </a:pPr>
            <a:r>
              <a:rPr lang="en-US" sz="1400" b="1" i="0" u="none" strike="noStrike" dirty="0">
                <a:solidFill>
                  <a:srgbClr val="000000"/>
                </a:solidFill>
                <a:effectLst/>
                <a:latin typeface="Arial" panose="020B0604020202020204" pitchFamily="34" charset="0"/>
              </a:rPr>
              <a:t># Reached 1 Year:            164*</a:t>
            </a:r>
            <a:endParaRPr lang="en-US" b="0" dirty="0">
              <a:effectLst/>
            </a:endParaRPr>
          </a:p>
          <a:p>
            <a:pPr rtl="0">
              <a:spcBef>
                <a:spcPts val="0"/>
              </a:spcBef>
              <a:spcAft>
                <a:spcPts val="0"/>
              </a:spcAft>
            </a:pPr>
            <a:r>
              <a:rPr lang="en-US" sz="1400" b="1" i="0" u="none" strike="noStrike" dirty="0">
                <a:solidFill>
                  <a:srgbClr val="000000"/>
                </a:solidFill>
                <a:effectLst/>
                <a:latin typeface="Arial" panose="020B0604020202020204" pitchFamily="34" charset="0"/>
              </a:rPr>
              <a:t>   </a:t>
            </a:r>
            <a:r>
              <a:rPr lang="en-US" sz="900" b="1" i="0" u="none" strike="noStrike" dirty="0">
                <a:solidFill>
                  <a:srgbClr val="000000"/>
                </a:solidFill>
                <a:effectLst/>
                <a:latin typeface="Arial" panose="020B0604020202020204" pitchFamily="34" charset="0"/>
              </a:rPr>
              <a:t>(* 1 person has not yet reached 1 year)</a:t>
            </a:r>
            <a:endParaRPr lang="en-US" dirty="0"/>
          </a:p>
        </p:txBody>
      </p:sp>
    </p:spTree>
    <p:extLst>
      <p:ext uri="{BB962C8B-B14F-4D97-AF65-F5344CB8AC3E}">
        <p14:creationId xmlns:p14="http://schemas.microsoft.com/office/powerpoint/2010/main" val="2293625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0"/>
          <p:cNvSpPr txBox="1">
            <a:spLocks noGrp="1"/>
          </p:cNvSpPr>
          <p:nvPr>
            <p:ph type="title"/>
          </p:nvPr>
        </p:nvSpPr>
        <p:spPr>
          <a:xfrm>
            <a:off x="1058334" y="136154"/>
            <a:ext cx="10018609" cy="53506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1400"/>
              <a:buNone/>
            </a:pPr>
            <a:r>
              <a:rPr lang="en-US" dirty="0"/>
              <a:t>PITTSBURGH FLAG SCORECARD</a:t>
            </a:r>
          </a:p>
        </p:txBody>
      </p:sp>
      <p:graphicFrame>
        <p:nvGraphicFramePr>
          <p:cNvPr id="129" name="Google Shape;129;p10"/>
          <p:cNvGraphicFramePr/>
          <p:nvPr>
            <p:extLst>
              <p:ext uri="{D42A27DB-BD31-4B8C-83A1-F6EECF244321}">
                <p14:modId xmlns:p14="http://schemas.microsoft.com/office/powerpoint/2010/main" val="1202718543"/>
              </p:ext>
            </p:extLst>
          </p:nvPr>
        </p:nvGraphicFramePr>
        <p:xfrm>
          <a:off x="3256635" y="1487790"/>
          <a:ext cx="5789625" cy="3656670"/>
        </p:xfrm>
        <a:graphic>
          <a:graphicData uri="http://schemas.openxmlformats.org/drawingml/2006/table">
            <a:tbl>
              <a:tblPr firstRow="1" bandRow="1">
                <a:noFill/>
              </a:tblPr>
              <a:tblGrid>
                <a:gridCol w="1929875">
                  <a:extLst>
                    <a:ext uri="{9D8B030D-6E8A-4147-A177-3AD203B41FA5}">
                      <a16:colId xmlns:a16="http://schemas.microsoft.com/office/drawing/2014/main" val="20000"/>
                    </a:ext>
                  </a:extLst>
                </a:gridCol>
                <a:gridCol w="1929875">
                  <a:extLst>
                    <a:ext uri="{9D8B030D-6E8A-4147-A177-3AD203B41FA5}">
                      <a16:colId xmlns:a16="http://schemas.microsoft.com/office/drawing/2014/main" val="20001"/>
                    </a:ext>
                  </a:extLst>
                </a:gridCol>
                <a:gridCol w="1929875">
                  <a:extLst>
                    <a:ext uri="{9D8B030D-6E8A-4147-A177-3AD203B41FA5}">
                      <a16:colId xmlns:a16="http://schemas.microsoft.com/office/drawing/2014/main" val="20002"/>
                    </a:ext>
                  </a:extLst>
                </a:gridCol>
              </a:tblGrid>
              <a:tr h="0">
                <a:tc gridSpan="3">
                  <a:txBody>
                    <a:bodyPr/>
                    <a:lstStyle/>
                    <a:p>
                      <a:pPr marL="0" marR="0" lvl="0" indent="0" algn="ctr" rtl="0">
                        <a:lnSpc>
                          <a:spcPct val="100000"/>
                        </a:lnSpc>
                        <a:spcBef>
                          <a:spcPts val="0"/>
                        </a:spcBef>
                        <a:spcAft>
                          <a:spcPts val="0"/>
                        </a:spcAft>
                        <a:buClr>
                          <a:srgbClr val="000000"/>
                        </a:buClr>
                        <a:buSzPts val="1800"/>
                        <a:buFont typeface="Arial"/>
                        <a:buNone/>
                      </a:pPr>
                      <a:endParaRPr sz="300" u="none" strike="noStrike" cap="none"/>
                    </a:p>
                  </a:txBody>
                  <a:tcPr marL="91450" marR="91450" marT="45725" marB="45725">
                    <a:solidFill>
                      <a:schemeClr val="dk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8200">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t>EMPLOYERS</a:t>
                      </a:r>
                      <a:endParaRPr sz="1400" u="none" strike="noStrike" cap="none" dirty="0"/>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48200">
                <a:tc grid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Goal: 30 | Actual: 32 | Deferred: 4 | Actual: 28</a:t>
                      </a:r>
                      <a:endParaRPr sz="1400" u="none" strike="noStrike" cap="none" dirty="0"/>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48200">
                <a:tc grid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Demand Signal: 330</a:t>
                      </a:r>
                      <a:endParaRPr sz="1400" u="none" strike="noStrike" cap="none" dirty="0"/>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48200">
                <a:tc grid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VSMA Complete: 27</a:t>
                      </a:r>
                      <a:endParaRPr sz="1400" u="none" strike="noStrike" cap="none" dirty="0"/>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83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Pipeline Visits</a:t>
                      </a:r>
                      <a:endParaRPr sz="1400" u="none" strike="noStrike" cap="none"/>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94</a:t>
                      </a:r>
                      <a:endParaRPr sz="1800" u="none" strike="noStrike" cap="none" dirty="0">
                        <a:latin typeface="Noto Sans Symbols"/>
                        <a:ea typeface="Noto Sans Symbols"/>
                        <a:cs typeface="Noto Sans Symbols"/>
                        <a:sym typeface="Noto Sans Symbols"/>
                      </a:endParaRPr>
                    </a:p>
                  </a:txBody>
                  <a:tcPr marL="91450" marR="91450" marT="45725" marB="45725"/>
                </a:tc>
                <a:extLst>
                  <a:ext uri="{0D108BD9-81ED-4DB2-BD59-A6C34878D82A}">
                    <a16:rowId xmlns:a16="http://schemas.microsoft.com/office/drawing/2014/main" val="10005"/>
                  </a:ext>
                </a:extLst>
              </a:tr>
              <a:tr h="383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Offers</a:t>
                      </a:r>
                      <a:endParaRPr sz="1400" u="none" strike="noStrike" cap="none"/>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436</a:t>
                      </a:r>
                      <a:endParaRPr sz="1800" u="none" strike="noStrike" cap="none" dirty="0"/>
                    </a:p>
                  </a:txBody>
                  <a:tcPr marL="91450" marR="91450" marT="45725" marB="45725"/>
                </a:tc>
                <a:extLst>
                  <a:ext uri="{0D108BD9-81ED-4DB2-BD59-A6C34878D82A}">
                    <a16:rowId xmlns:a16="http://schemas.microsoft.com/office/drawing/2014/main" val="10006"/>
                  </a:ext>
                </a:extLst>
              </a:tr>
              <a:tr h="383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Hires</a:t>
                      </a:r>
                      <a:endParaRPr sz="1400" u="none" strike="noStrike" cap="none"/>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372</a:t>
                      </a:r>
                      <a:endParaRPr sz="1800" u="none" strike="noStrike" cap="none" dirty="0"/>
                    </a:p>
                  </a:txBody>
                  <a:tcPr marL="91450" marR="91450" marT="45725" marB="45725"/>
                </a:tc>
                <a:extLst>
                  <a:ext uri="{0D108BD9-81ED-4DB2-BD59-A6C34878D82A}">
                    <a16:rowId xmlns:a16="http://schemas.microsoft.com/office/drawing/2014/main" val="10007"/>
                  </a:ext>
                </a:extLst>
              </a:tr>
              <a:tr h="383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Started First Day</a:t>
                      </a:r>
                      <a:endParaRPr sz="1400" u="none" strike="noStrike" cap="none" dirty="0"/>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371</a:t>
                      </a:r>
                      <a:endParaRPr sz="1800" u="none" strike="noStrike" cap="none" dirty="0"/>
                    </a:p>
                  </a:txBody>
                  <a:tcPr marL="91450" marR="91450" marT="45725" marB="45725"/>
                </a:tc>
                <a:extLst>
                  <a:ext uri="{0D108BD9-81ED-4DB2-BD59-A6C34878D82A}">
                    <a16:rowId xmlns:a16="http://schemas.microsoft.com/office/drawing/2014/main" val="10008"/>
                  </a:ext>
                </a:extLst>
              </a:tr>
              <a:tr h="383850">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Departures</a:t>
                      </a:r>
                      <a:endParaRPr sz="1800" u="none" strike="noStrike" cap="none" dirty="0"/>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98</a:t>
                      </a:r>
                      <a:endParaRPr sz="1800" u="none" strike="noStrike" cap="none" dirty="0"/>
                    </a:p>
                  </a:txBody>
                  <a:tcPr marL="91450" marR="91450" marT="45725" marB="45725"/>
                </a:tc>
                <a:extLst>
                  <a:ext uri="{0D108BD9-81ED-4DB2-BD59-A6C34878D82A}">
                    <a16:rowId xmlns:a16="http://schemas.microsoft.com/office/drawing/2014/main" val="2921596914"/>
                  </a:ext>
                </a:extLst>
              </a:tr>
              <a:tr h="128800">
                <a:tc>
                  <a:txBody>
                    <a:bodyPr/>
                    <a:lstStyle/>
                    <a:p>
                      <a:pPr marL="0" marR="0" lvl="0" indent="0" algn="ctr" rtl="0">
                        <a:lnSpc>
                          <a:spcPct val="100000"/>
                        </a:lnSpc>
                        <a:spcBef>
                          <a:spcPts val="0"/>
                        </a:spcBef>
                        <a:spcAft>
                          <a:spcPts val="0"/>
                        </a:spcAft>
                        <a:buClr>
                          <a:srgbClr val="000000"/>
                        </a:buClr>
                        <a:buSzPts val="300"/>
                        <a:buFont typeface="Arial"/>
                        <a:buNone/>
                      </a:pPr>
                      <a:endParaRPr sz="300" i="1" u="none" strike="noStrike" cap="none" dirty="0"/>
                    </a:p>
                  </a:txBody>
                  <a:tcPr marL="91450" marR="91450" marT="45725" marB="45725">
                    <a:solidFill>
                      <a:schemeClr val="dk1"/>
                    </a:solidFill>
                  </a:tcPr>
                </a:tc>
                <a:tc>
                  <a:txBody>
                    <a:bodyPr/>
                    <a:lstStyle/>
                    <a:p>
                      <a:pPr marL="0" marR="0" lvl="0" indent="0" algn="ctr" rtl="0">
                        <a:lnSpc>
                          <a:spcPct val="100000"/>
                        </a:lnSpc>
                        <a:spcBef>
                          <a:spcPts val="0"/>
                        </a:spcBef>
                        <a:spcAft>
                          <a:spcPts val="0"/>
                        </a:spcAft>
                        <a:buClr>
                          <a:srgbClr val="000000"/>
                        </a:buClr>
                        <a:buSzPts val="300"/>
                        <a:buFont typeface="Arial"/>
                        <a:buNone/>
                      </a:pPr>
                      <a:endParaRPr sz="300" i="1" u="none" strike="noStrike" cap="none"/>
                    </a:p>
                  </a:txBody>
                  <a:tcPr marL="91450" marR="91450" marT="45725" marB="45725">
                    <a:solidFill>
                      <a:schemeClr val="dk1"/>
                    </a:solidFill>
                  </a:tcPr>
                </a:tc>
                <a:tc>
                  <a:txBody>
                    <a:bodyPr/>
                    <a:lstStyle/>
                    <a:p>
                      <a:pPr marL="0" marR="0" lvl="0" indent="0" algn="ctr" rtl="0">
                        <a:lnSpc>
                          <a:spcPct val="100000"/>
                        </a:lnSpc>
                        <a:spcBef>
                          <a:spcPts val="0"/>
                        </a:spcBef>
                        <a:spcAft>
                          <a:spcPts val="0"/>
                        </a:spcAft>
                        <a:buClr>
                          <a:srgbClr val="000000"/>
                        </a:buClr>
                        <a:buSzPts val="300"/>
                        <a:buFont typeface="Arial"/>
                        <a:buNone/>
                      </a:pPr>
                      <a:endParaRPr sz="300" i="1" u="none" strike="noStrike" cap="none" dirty="0"/>
                    </a:p>
                  </a:txBody>
                  <a:tcPr marL="91450" marR="91450" marT="45725" marB="45725">
                    <a:solidFill>
                      <a:schemeClr val="dk1"/>
                    </a:solidFill>
                  </a:tcPr>
                </a:tc>
                <a:extLst>
                  <a:ext uri="{0D108BD9-81ED-4DB2-BD59-A6C34878D82A}">
                    <a16:rowId xmlns:a16="http://schemas.microsoft.com/office/drawing/2014/main" val="10009"/>
                  </a:ext>
                </a:extLst>
              </a:tr>
            </a:tbl>
          </a:graphicData>
        </a:graphic>
      </p:graphicFrame>
      <p:sp>
        <p:nvSpPr>
          <p:cNvPr id="130" name="Google Shape;130;p10"/>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21</a:t>
            </a:fld>
            <a:endParaRPr/>
          </a:p>
        </p:txBody>
      </p:sp>
      <p:sp>
        <p:nvSpPr>
          <p:cNvPr id="131" name="Google Shape;131;p10"/>
          <p:cNvSpPr txBox="1"/>
          <p:nvPr/>
        </p:nvSpPr>
        <p:spPr>
          <a:xfrm>
            <a:off x="8867167" y="6297157"/>
            <a:ext cx="17145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as of </a:t>
            </a:r>
            <a:r>
              <a:rPr lang="en-US" sz="1200" b="1" dirty="0"/>
              <a:t>10/4</a:t>
            </a:r>
            <a:r>
              <a:rPr lang="en-US" sz="1200" b="1" i="0" u="none" strike="noStrike" cap="none" dirty="0">
                <a:solidFill>
                  <a:srgbClr val="000000"/>
                </a:solidFill>
                <a:latin typeface="Arial"/>
                <a:ea typeface="Arial"/>
                <a:cs typeface="Arial"/>
                <a:sym typeface="Arial"/>
              </a:rPr>
              <a:t>/23</a:t>
            </a:r>
            <a:endParaRPr sz="1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06DEBDF3-2E2B-0684-F5D2-EC7783F7CF82}"/>
              </a:ext>
            </a:extLst>
          </p:cNvPr>
          <p:cNvSpPr txBox="1"/>
          <p:nvPr/>
        </p:nvSpPr>
        <p:spPr>
          <a:xfrm>
            <a:off x="4721943" y="5312272"/>
            <a:ext cx="3232356" cy="830997"/>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Ave Days to Departure:   82.6</a:t>
            </a:r>
            <a:endParaRPr lang="en-US" b="0" dirty="0">
              <a:effectLst/>
            </a:endParaRPr>
          </a:p>
          <a:p>
            <a:pPr rtl="0">
              <a:spcBef>
                <a:spcPts val="0"/>
              </a:spcBef>
              <a:spcAft>
                <a:spcPts val="0"/>
              </a:spcAft>
            </a:pPr>
            <a:r>
              <a:rPr lang="en-US" sz="1600" b="1" i="0" u="none" strike="noStrike" dirty="0">
                <a:solidFill>
                  <a:srgbClr val="000000"/>
                </a:solidFill>
                <a:effectLst/>
                <a:latin typeface="Arial" panose="020B0604020202020204" pitchFamily="34" charset="0"/>
              </a:rPr>
              <a:t># Reached 1 Year:            11</a:t>
            </a:r>
            <a:endParaRPr lang="en-US" b="0" dirty="0">
              <a:effectLst/>
            </a:endParaRPr>
          </a:p>
          <a:p>
            <a:pPr algn="ctr" rtl="0">
              <a:spcBef>
                <a:spcPts val="0"/>
              </a:spcBef>
              <a:spcAft>
                <a:spcPts val="0"/>
              </a:spcAft>
            </a:pPr>
            <a:r>
              <a:rPr lang="en-US" sz="1600" b="1" i="0" u="none" strike="noStrike" dirty="0">
                <a:solidFill>
                  <a:srgbClr val="000000"/>
                </a:solidFill>
                <a:effectLst/>
                <a:latin typeface="Arial" panose="020B0604020202020204" pitchFamily="34" charset="0"/>
              </a:rPr>
              <a:t>   </a:t>
            </a:r>
            <a:r>
              <a:rPr lang="en-US" sz="1000" b="1" i="0" u="none" strike="noStrike" dirty="0">
                <a:solidFill>
                  <a:srgbClr val="000000"/>
                </a:solidFill>
                <a:effectLst/>
                <a:latin typeface="Arial" panose="020B0604020202020204" pitchFamily="34" charset="0"/>
              </a:rPr>
              <a:t>(</a:t>
            </a:r>
            <a:r>
              <a:rPr lang="en-US" sz="1000" b="1" dirty="0">
                <a:latin typeface="Arial" panose="020B0604020202020204" pitchFamily="34" charset="0"/>
              </a:rPr>
              <a:t>Additions locked 30 Jun 23</a:t>
            </a:r>
            <a:r>
              <a:rPr lang="en-US" sz="1000" b="1" i="0" u="none" strike="noStrike" dirty="0">
                <a:solidFill>
                  <a:srgbClr val="000000"/>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2965808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B904-6C3F-55E8-A117-6CCB466AA285}"/>
              </a:ext>
            </a:extLst>
          </p:cNvPr>
          <p:cNvSpPr>
            <a:spLocks noGrp="1"/>
          </p:cNvSpPr>
          <p:nvPr>
            <p:ph type="title"/>
          </p:nvPr>
        </p:nvSpPr>
        <p:spPr/>
        <p:txBody>
          <a:bodyPr>
            <a:noAutofit/>
          </a:bodyPr>
          <a:lstStyle/>
          <a:p>
            <a:r>
              <a:rPr lang="en-US" sz="3600" b="1" i="0" u="none" strike="noStrike" dirty="0">
                <a:solidFill>
                  <a:srgbClr val="000000"/>
                </a:solidFill>
                <a:effectLst/>
                <a:latin typeface="Arial" panose="020B0604020202020204" pitchFamily="34" charset="0"/>
              </a:rPr>
              <a:t>Talent Pipeline Program</a:t>
            </a:r>
            <a:endParaRPr lang="en-US" sz="3600" dirty="0"/>
          </a:p>
        </p:txBody>
      </p:sp>
      <p:sp>
        <p:nvSpPr>
          <p:cNvPr id="4" name="Slide Number Placeholder 3">
            <a:extLst>
              <a:ext uri="{FF2B5EF4-FFF2-40B4-BE49-F238E27FC236}">
                <a16:creationId xmlns:a16="http://schemas.microsoft.com/office/drawing/2014/main" id="{9467C7B6-D337-AB5E-99D5-4C673AA7567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22</a:t>
            </a:fld>
            <a:endParaRPr lang="en-US"/>
          </a:p>
        </p:txBody>
      </p:sp>
      <p:pic>
        <p:nvPicPr>
          <p:cNvPr id="2050" name="Picture 2">
            <a:extLst>
              <a:ext uri="{FF2B5EF4-FFF2-40B4-BE49-F238E27FC236}">
                <a16:creationId xmlns:a16="http://schemas.microsoft.com/office/drawing/2014/main" id="{6A36B957-627C-838B-7840-3F169DF78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980" y="953129"/>
            <a:ext cx="10638580" cy="55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9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2FDD5A-E7E3-2BF2-8EB5-EA612947FD5A}"/>
              </a:ext>
            </a:extLst>
          </p:cNvPr>
          <p:cNvSpPr>
            <a:spLocks noGrp="1"/>
          </p:cNvSpPr>
          <p:nvPr>
            <p:ph type="title"/>
          </p:nvPr>
        </p:nvSpPr>
        <p:spPr/>
        <p:txBody>
          <a:bodyPr/>
          <a:lstStyle/>
          <a:p>
            <a:r>
              <a:rPr lang="en-US" dirty="0"/>
              <a:t>OUR TARGET AUDIENCE</a:t>
            </a:r>
          </a:p>
        </p:txBody>
      </p:sp>
      <p:sp>
        <p:nvSpPr>
          <p:cNvPr id="4" name="Slide Number Placeholder 3">
            <a:extLst>
              <a:ext uri="{FF2B5EF4-FFF2-40B4-BE49-F238E27FC236}">
                <a16:creationId xmlns:a16="http://schemas.microsoft.com/office/drawing/2014/main" id="{26C8B454-CF86-5C98-886A-84ED3E4ADFBE}"/>
              </a:ext>
            </a:extLst>
          </p:cNvPr>
          <p:cNvSpPr>
            <a:spLocks noGrp="1"/>
          </p:cNvSpPr>
          <p:nvPr>
            <p:ph type="sldNum" sz="quarter" idx="4"/>
          </p:nvPr>
        </p:nvSpPr>
        <p:spPr/>
        <p:txBody>
          <a:bodyPr/>
          <a:lstStyle/>
          <a:p>
            <a:pPr marL="0" lvl="0" indent="0" algn="ctr" rtl="0">
              <a:spcBef>
                <a:spcPts val="0"/>
              </a:spcBef>
              <a:spcAft>
                <a:spcPts val="0"/>
              </a:spcAft>
              <a:buNone/>
            </a:pPr>
            <a:fld id="{00000000-1234-1234-1234-123412341234}" type="slidenum">
              <a:rPr lang="en-US" smtClean="0"/>
              <a:t>23</a:t>
            </a:fld>
            <a:endParaRPr lang="en-US"/>
          </a:p>
        </p:txBody>
      </p:sp>
      <p:pic>
        <p:nvPicPr>
          <p:cNvPr id="1028" name="Picture 4" descr="Bullseye Prioritization — Dan Schreiber">
            <a:extLst>
              <a:ext uri="{FF2B5EF4-FFF2-40B4-BE49-F238E27FC236}">
                <a16:creationId xmlns:a16="http://schemas.microsoft.com/office/drawing/2014/main" id="{ABDC599B-26ED-F906-21AF-E4F0114A9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908" y="1143569"/>
            <a:ext cx="5125134" cy="47937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5E86F90-4FAB-6AB4-EEF5-87673DF8FF51}"/>
              </a:ext>
            </a:extLst>
          </p:cNvPr>
          <p:cNvSpPr/>
          <p:nvPr/>
        </p:nvSpPr>
        <p:spPr>
          <a:xfrm>
            <a:off x="827018" y="2073267"/>
            <a:ext cx="427873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COLUMBIA CRITICAL SUPPLIERS</a:t>
            </a:r>
          </a:p>
        </p:txBody>
      </p:sp>
      <p:sp>
        <p:nvSpPr>
          <p:cNvPr id="8" name="Rectangle 7">
            <a:extLst>
              <a:ext uri="{FF2B5EF4-FFF2-40B4-BE49-F238E27FC236}">
                <a16:creationId xmlns:a16="http://schemas.microsoft.com/office/drawing/2014/main" id="{A3C76804-297E-8A8F-5AAC-A21D026E6AFB}"/>
              </a:ext>
            </a:extLst>
          </p:cNvPr>
          <p:cNvSpPr/>
          <p:nvPr/>
        </p:nvSpPr>
        <p:spPr>
          <a:xfrm>
            <a:off x="399018" y="3328973"/>
            <a:ext cx="5134739"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COLUMBIA/VCS ALL OTHER SUPPLIERS</a:t>
            </a:r>
          </a:p>
        </p:txBody>
      </p:sp>
      <p:sp>
        <p:nvSpPr>
          <p:cNvPr id="9" name="Rectangle 8">
            <a:extLst>
              <a:ext uri="{FF2B5EF4-FFF2-40B4-BE49-F238E27FC236}">
                <a16:creationId xmlns:a16="http://schemas.microsoft.com/office/drawing/2014/main" id="{70B8E040-EBC7-3193-21CA-9CBC808B91F9}"/>
              </a:ext>
            </a:extLst>
          </p:cNvPr>
          <p:cNvSpPr/>
          <p:nvPr/>
        </p:nvSpPr>
        <p:spPr>
          <a:xfrm>
            <a:off x="475565" y="4584678"/>
            <a:ext cx="5342139" cy="707886"/>
          </a:xfrm>
          <a:prstGeom prst="rect">
            <a:avLst/>
          </a:prstGeom>
          <a:noFill/>
        </p:spPr>
        <p:txBody>
          <a:bodyPr wrap="square" lIns="91440" tIns="45720" rIns="91440" bIns="45720">
            <a:spAutoFit/>
          </a:bodyPr>
          <a:lstStyle/>
          <a:p>
            <a:pPr algn="ctr"/>
            <a:r>
              <a:rPr lang="en-US" sz="2000" dirty="0">
                <a:ln w="0"/>
                <a:solidFill>
                  <a:schemeClr val="tx1"/>
                </a:solidFill>
                <a:effectLst>
                  <a:outerShdw blurRad="38100" dist="19050" dir="2700000" algn="tl" rotWithShape="0">
                    <a:schemeClr val="dk1">
                      <a:alpha val="40000"/>
                    </a:schemeClr>
                  </a:outerShdw>
                </a:effectLst>
              </a:rPr>
              <a:t>DEFENSE INDUSTRIAL BASE SUPPLIERS AND OTHER TIER 2/TIER 3 SUPPLIERS</a:t>
            </a:r>
            <a:endParaRPr lang="en-US" sz="2000" b="0" cap="none" spc="0" dirty="0">
              <a:ln w="0"/>
              <a:solidFill>
                <a:schemeClr val="tx1"/>
              </a:solidFill>
              <a:effectLst>
                <a:outerShdw blurRad="38100" dist="19050" dir="2700000" algn="tl" rotWithShape="0">
                  <a:schemeClr val="dk1">
                    <a:alpha val="40000"/>
                  </a:schemeClr>
                </a:outerShdw>
              </a:effectLst>
            </a:endParaRPr>
          </a:p>
        </p:txBody>
      </p:sp>
      <p:cxnSp>
        <p:nvCxnSpPr>
          <p:cNvPr id="13" name="Straight Arrow Connector 12">
            <a:extLst>
              <a:ext uri="{FF2B5EF4-FFF2-40B4-BE49-F238E27FC236}">
                <a16:creationId xmlns:a16="http://schemas.microsoft.com/office/drawing/2014/main" id="{14B00CB1-D75E-3C74-A5E3-709B71C9817A}"/>
              </a:ext>
            </a:extLst>
          </p:cNvPr>
          <p:cNvCxnSpPr>
            <a:cxnSpLocks/>
            <a:stCxn id="8" idx="3"/>
          </p:cNvCxnSpPr>
          <p:nvPr/>
        </p:nvCxnSpPr>
        <p:spPr>
          <a:xfrm>
            <a:off x="5533757" y="3529028"/>
            <a:ext cx="1781443" cy="0"/>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32" name="Freeform: Shape 31">
            <a:extLst>
              <a:ext uri="{FF2B5EF4-FFF2-40B4-BE49-F238E27FC236}">
                <a16:creationId xmlns:a16="http://schemas.microsoft.com/office/drawing/2014/main" id="{CE7E1882-5B0B-8657-0823-A58B456601C9}"/>
              </a:ext>
            </a:extLst>
          </p:cNvPr>
          <p:cNvSpPr/>
          <p:nvPr/>
        </p:nvSpPr>
        <p:spPr>
          <a:xfrm>
            <a:off x="5191125" y="2266950"/>
            <a:ext cx="2962275" cy="1162050"/>
          </a:xfrm>
          <a:custGeom>
            <a:avLst/>
            <a:gdLst>
              <a:gd name="connsiteX0" fmla="*/ 0 w 2962275"/>
              <a:gd name="connsiteY0" fmla="*/ 0 h 1162050"/>
              <a:gd name="connsiteX1" fmla="*/ 904875 w 2962275"/>
              <a:gd name="connsiteY1" fmla="*/ 0 h 1162050"/>
              <a:gd name="connsiteX2" fmla="*/ 2962275 w 2962275"/>
              <a:gd name="connsiteY2" fmla="*/ 1162050 h 1162050"/>
              <a:gd name="connsiteX3" fmla="*/ 2962275 w 2962275"/>
              <a:gd name="connsiteY3" fmla="*/ 1162050 h 1162050"/>
              <a:gd name="connsiteX4" fmla="*/ 2962275 w 2962275"/>
              <a:gd name="connsiteY4" fmla="*/ 1162050 h 116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75" h="1162050">
                <a:moveTo>
                  <a:pt x="0" y="0"/>
                </a:moveTo>
                <a:lnTo>
                  <a:pt x="904875" y="0"/>
                </a:lnTo>
                <a:lnTo>
                  <a:pt x="2962275" y="1162050"/>
                </a:lnTo>
                <a:lnTo>
                  <a:pt x="2962275" y="1162050"/>
                </a:lnTo>
                <a:lnTo>
                  <a:pt x="2962275" y="1162050"/>
                </a:ln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E0DB3AD2-460A-F66D-A1D2-E73878C72F1C}"/>
              </a:ext>
            </a:extLst>
          </p:cNvPr>
          <p:cNvSpPr/>
          <p:nvPr/>
        </p:nvSpPr>
        <p:spPr>
          <a:xfrm>
            <a:off x="5781675" y="4572000"/>
            <a:ext cx="1104900" cy="381000"/>
          </a:xfrm>
          <a:custGeom>
            <a:avLst/>
            <a:gdLst>
              <a:gd name="connsiteX0" fmla="*/ 0 w 1104900"/>
              <a:gd name="connsiteY0" fmla="*/ 381000 h 381000"/>
              <a:gd name="connsiteX1" fmla="*/ 342900 w 1104900"/>
              <a:gd name="connsiteY1" fmla="*/ 381000 h 381000"/>
              <a:gd name="connsiteX2" fmla="*/ 1104900 w 1104900"/>
              <a:gd name="connsiteY2" fmla="*/ 0 h 381000"/>
            </a:gdLst>
            <a:ahLst/>
            <a:cxnLst>
              <a:cxn ang="0">
                <a:pos x="connsiteX0" y="connsiteY0"/>
              </a:cxn>
              <a:cxn ang="0">
                <a:pos x="connsiteX1" y="connsiteY1"/>
              </a:cxn>
              <a:cxn ang="0">
                <a:pos x="connsiteX2" y="connsiteY2"/>
              </a:cxn>
            </a:cxnLst>
            <a:rect l="l" t="t" r="r" b="b"/>
            <a:pathLst>
              <a:path w="1104900" h="381000">
                <a:moveTo>
                  <a:pt x="0" y="381000"/>
                </a:moveTo>
                <a:lnTo>
                  <a:pt x="342900" y="381000"/>
                </a:lnTo>
                <a:lnTo>
                  <a:pt x="1104900" y="0"/>
                </a:ln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6701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8"/>
          <p:cNvSpPr/>
          <p:nvPr/>
        </p:nvSpPr>
        <p:spPr>
          <a:xfrm>
            <a:off x="107725" y="967697"/>
            <a:ext cx="5710636" cy="5521800"/>
          </a:xfrm>
          <a:prstGeom prst="rect">
            <a:avLst/>
          </a:prstGeom>
          <a:solidFill>
            <a:srgbClr val="D9D9D9"/>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8"/>
          <p:cNvSpPr txBox="1">
            <a:spLocks noGrp="1"/>
          </p:cNvSpPr>
          <p:nvPr>
            <p:ph type="title"/>
          </p:nvPr>
        </p:nvSpPr>
        <p:spPr>
          <a:xfrm>
            <a:off x="1070187" y="89882"/>
            <a:ext cx="10038080" cy="601663"/>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1400"/>
              <a:buNone/>
            </a:pPr>
            <a:r>
              <a:rPr lang="en-US" dirty="0"/>
              <a:t>EMPLOYERS WE SUPPORT</a:t>
            </a:r>
            <a:endParaRPr dirty="0"/>
          </a:p>
        </p:txBody>
      </p:sp>
      <p:sp>
        <p:nvSpPr>
          <p:cNvPr id="94" name="Google Shape;94;p8"/>
          <p:cNvSpPr txBox="1">
            <a:spLocks noGrp="1"/>
          </p:cNvSpPr>
          <p:nvPr>
            <p:ph type="body" idx="1"/>
          </p:nvPr>
        </p:nvSpPr>
        <p:spPr>
          <a:xfrm>
            <a:off x="226485" y="1036637"/>
            <a:ext cx="5591876" cy="5537517"/>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85000"/>
              </a:lnSpc>
              <a:spcBef>
                <a:spcPts val="1200"/>
              </a:spcBef>
              <a:spcAft>
                <a:spcPts val="0"/>
              </a:spcAft>
              <a:buSzPct val="108108"/>
              <a:buFont typeface="Arial"/>
              <a:buChar char="–"/>
            </a:pPr>
            <a:r>
              <a:rPr lang="en-US" dirty="0"/>
              <a:t>Small</a:t>
            </a:r>
            <a:endParaRPr dirty="0"/>
          </a:p>
          <a:p>
            <a:pPr marL="914400" lvl="1" indent="-355600" algn="l" rtl="0">
              <a:lnSpc>
                <a:spcPct val="100000"/>
              </a:lnSpc>
              <a:spcBef>
                <a:spcPts val="700"/>
              </a:spcBef>
              <a:spcAft>
                <a:spcPts val="0"/>
              </a:spcAft>
              <a:buSzPct val="108108"/>
              <a:buChar char="▪"/>
            </a:pPr>
            <a:r>
              <a:rPr lang="en-US" dirty="0"/>
              <a:t>Single Site</a:t>
            </a:r>
            <a:endParaRPr dirty="0"/>
          </a:p>
          <a:p>
            <a:pPr marL="914400" lvl="1" indent="-355600" algn="l" rtl="0">
              <a:lnSpc>
                <a:spcPct val="100000"/>
              </a:lnSpc>
              <a:spcBef>
                <a:spcPts val="700"/>
              </a:spcBef>
              <a:spcAft>
                <a:spcPts val="0"/>
              </a:spcAft>
              <a:buSzPct val="108108"/>
              <a:buChar char="▪"/>
            </a:pPr>
            <a:r>
              <a:rPr lang="en-US" dirty="0"/>
              <a:t>Under 50 people</a:t>
            </a:r>
            <a:endParaRPr dirty="0"/>
          </a:p>
          <a:p>
            <a:pPr marL="914400" lvl="1" indent="-355600" algn="l" rtl="0">
              <a:lnSpc>
                <a:spcPct val="100000"/>
              </a:lnSpc>
              <a:spcBef>
                <a:spcPts val="700"/>
              </a:spcBef>
              <a:spcAft>
                <a:spcPts val="0"/>
              </a:spcAft>
              <a:buSzPct val="108108"/>
              <a:buChar char="▪"/>
            </a:pPr>
            <a:r>
              <a:rPr lang="en-US" dirty="0"/>
              <a:t>Hires ~ 10 people/year</a:t>
            </a:r>
            <a:endParaRPr dirty="0"/>
          </a:p>
          <a:p>
            <a:pPr marL="914400" lvl="1" indent="-355600" algn="l" rtl="0">
              <a:lnSpc>
                <a:spcPct val="100000"/>
              </a:lnSpc>
              <a:spcBef>
                <a:spcPts val="700"/>
              </a:spcBef>
              <a:spcAft>
                <a:spcPts val="0"/>
              </a:spcAft>
              <a:buSzPct val="108108"/>
              <a:buChar char="▪"/>
            </a:pPr>
            <a:r>
              <a:rPr lang="en-US" dirty="0"/>
              <a:t>Hires on an as-needed basis</a:t>
            </a:r>
            <a:endParaRPr dirty="0"/>
          </a:p>
          <a:p>
            <a:pPr marL="914400" lvl="1" indent="-355600" algn="l" rtl="0">
              <a:lnSpc>
                <a:spcPct val="100000"/>
              </a:lnSpc>
              <a:spcBef>
                <a:spcPts val="700"/>
              </a:spcBef>
              <a:spcAft>
                <a:spcPts val="0"/>
              </a:spcAft>
              <a:buSzPct val="108108"/>
              <a:buChar char="▪"/>
            </a:pPr>
            <a:r>
              <a:rPr lang="en-US" dirty="0"/>
              <a:t>No HR- Office Manager; </a:t>
            </a:r>
          </a:p>
          <a:p>
            <a:pPr marL="914400" lvl="1" indent="-355600" algn="l" rtl="0">
              <a:lnSpc>
                <a:spcPct val="100000"/>
              </a:lnSpc>
              <a:spcBef>
                <a:spcPts val="700"/>
              </a:spcBef>
              <a:spcAft>
                <a:spcPts val="0"/>
              </a:spcAft>
              <a:buSzPct val="108108"/>
              <a:buChar char="▪"/>
            </a:pPr>
            <a:r>
              <a:rPr lang="en-US" dirty="0"/>
              <a:t>Little formal New Hire Training</a:t>
            </a:r>
            <a:endParaRPr dirty="0"/>
          </a:p>
          <a:p>
            <a:pPr marL="914400" lvl="1" indent="-228600" algn="l" rtl="0">
              <a:lnSpc>
                <a:spcPct val="100000"/>
              </a:lnSpc>
              <a:spcBef>
                <a:spcPts val="700"/>
              </a:spcBef>
              <a:spcAft>
                <a:spcPts val="0"/>
              </a:spcAft>
              <a:buSzPct val="108108"/>
              <a:buNone/>
            </a:pPr>
            <a:endParaRPr dirty="0"/>
          </a:p>
          <a:p>
            <a:pPr marL="457200" lvl="0" indent="-381000" algn="l" rtl="0">
              <a:lnSpc>
                <a:spcPct val="85000"/>
              </a:lnSpc>
              <a:spcBef>
                <a:spcPts val="1200"/>
              </a:spcBef>
              <a:spcAft>
                <a:spcPts val="0"/>
              </a:spcAft>
              <a:buSzPct val="108108"/>
              <a:buFont typeface="Arial"/>
              <a:buChar char="–"/>
            </a:pPr>
            <a:r>
              <a:rPr lang="en-US" dirty="0"/>
              <a:t>Medium</a:t>
            </a:r>
            <a:endParaRPr dirty="0"/>
          </a:p>
          <a:p>
            <a:pPr marL="914400" lvl="1" indent="-355600" algn="l" rtl="0">
              <a:lnSpc>
                <a:spcPct val="100000"/>
              </a:lnSpc>
              <a:spcBef>
                <a:spcPts val="700"/>
              </a:spcBef>
              <a:spcAft>
                <a:spcPts val="0"/>
              </a:spcAft>
              <a:buSzPct val="108108"/>
              <a:buChar char="▪"/>
            </a:pPr>
            <a:r>
              <a:rPr lang="en-US" dirty="0"/>
              <a:t>Single Site</a:t>
            </a:r>
            <a:endParaRPr dirty="0"/>
          </a:p>
          <a:p>
            <a:pPr marL="914400" lvl="1" indent="-355600" algn="l" rtl="0">
              <a:lnSpc>
                <a:spcPct val="100000"/>
              </a:lnSpc>
              <a:spcBef>
                <a:spcPts val="700"/>
              </a:spcBef>
              <a:spcAft>
                <a:spcPts val="0"/>
              </a:spcAft>
              <a:buSzPct val="108108"/>
              <a:buChar char="▪"/>
            </a:pPr>
            <a:r>
              <a:rPr lang="en-US" dirty="0"/>
              <a:t>Between 51 – 300 people</a:t>
            </a:r>
            <a:endParaRPr dirty="0"/>
          </a:p>
          <a:p>
            <a:pPr marL="914400" lvl="1" indent="-355600" algn="l" rtl="0">
              <a:lnSpc>
                <a:spcPct val="100000"/>
              </a:lnSpc>
              <a:spcBef>
                <a:spcPts val="700"/>
              </a:spcBef>
              <a:spcAft>
                <a:spcPts val="0"/>
              </a:spcAft>
              <a:buSzPct val="108108"/>
              <a:buChar char="▪"/>
            </a:pPr>
            <a:r>
              <a:rPr lang="en-US" dirty="0"/>
              <a:t>Hires 10 – 50 people/year</a:t>
            </a:r>
            <a:endParaRPr dirty="0"/>
          </a:p>
          <a:p>
            <a:pPr marL="914400" lvl="1" indent="-355600" algn="l" rtl="0">
              <a:lnSpc>
                <a:spcPct val="100000"/>
              </a:lnSpc>
              <a:spcBef>
                <a:spcPts val="700"/>
              </a:spcBef>
              <a:spcAft>
                <a:spcPts val="0"/>
              </a:spcAft>
              <a:buSzPct val="108108"/>
              <a:buChar char="▪"/>
            </a:pPr>
            <a:r>
              <a:rPr lang="en-US" dirty="0"/>
              <a:t>Episodically hires as needed</a:t>
            </a:r>
            <a:endParaRPr dirty="0"/>
          </a:p>
          <a:p>
            <a:pPr marL="914400" lvl="1" indent="-355600" algn="l" rtl="0">
              <a:lnSpc>
                <a:spcPct val="100000"/>
              </a:lnSpc>
              <a:spcBef>
                <a:spcPts val="700"/>
              </a:spcBef>
              <a:spcAft>
                <a:spcPts val="0"/>
              </a:spcAft>
              <a:buSzPct val="108108"/>
              <a:buChar char="▪"/>
            </a:pPr>
            <a:r>
              <a:rPr lang="en-US" dirty="0"/>
              <a:t>1-2 HR Staff; Some New Hire Training</a:t>
            </a:r>
            <a:endParaRPr dirty="0"/>
          </a:p>
        </p:txBody>
      </p:sp>
      <p:sp>
        <p:nvSpPr>
          <p:cNvPr id="95" name="Google Shape;95;p8"/>
          <p:cNvSpPr txBox="1">
            <a:spLocks noGrp="1"/>
          </p:cNvSpPr>
          <p:nvPr>
            <p:ph type="sldNum" idx="12"/>
          </p:nvPr>
        </p:nvSpPr>
        <p:spPr>
          <a:xfrm>
            <a:off x="5635839" y="6574155"/>
            <a:ext cx="1410121" cy="3143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fld id="{00000000-1234-1234-1234-123412341234}" type="slidenum">
              <a:rPr lang="en-US"/>
              <a:t>24</a:t>
            </a:fld>
            <a:endParaRPr/>
          </a:p>
        </p:txBody>
      </p:sp>
      <p:sp>
        <p:nvSpPr>
          <p:cNvPr id="96" name="Google Shape;96;p8"/>
          <p:cNvSpPr txBox="1">
            <a:spLocks noGrp="1"/>
          </p:cNvSpPr>
          <p:nvPr>
            <p:ph type="body" idx="2"/>
          </p:nvPr>
        </p:nvSpPr>
        <p:spPr>
          <a:xfrm>
            <a:off x="6211831" y="1036638"/>
            <a:ext cx="5591876" cy="5008562"/>
          </a:xfrm>
          <a:prstGeom prst="rect">
            <a:avLst/>
          </a:prstGeom>
          <a:noFill/>
          <a:ln>
            <a:noFill/>
          </a:ln>
        </p:spPr>
        <p:txBody>
          <a:bodyPr spcFirstLastPara="1" wrap="square" lIns="91425" tIns="45700" rIns="91425" bIns="45700" anchor="t" anchorCtr="0">
            <a:normAutofit fontScale="85000" lnSpcReduction="20000"/>
          </a:bodyPr>
          <a:lstStyle/>
          <a:p>
            <a:pPr marL="457200" lvl="0" indent="-381000" algn="l" rtl="0">
              <a:lnSpc>
                <a:spcPct val="85000"/>
              </a:lnSpc>
              <a:spcBef>
                <a:spcPts val="1200"/>
              </a:spcBef>
              <a:spcAft>
                <a:spcPts val="0"/>
              </a:spcAft>
              <a:buSzPct val="117647"/>
              <a:buFont typeface="Arial"/>
              <a:buChar char="–"/>
            </a:pPr>
            <a:r>
              <a:rPr lang="en-US"/>
              <a:t>Large</a:t>
            </a:r>
            <a:endParaRPr/>
          </a:p>
          <a:p>
            <a:pPr marL="914400" lvl="1" indent="-355600" algn="l" rtl="0">
              <a:lnSpc>
                <a:spcPct val="100000"/>
              </a:lnSpc>
              <a:spcBef>
                <a:spcPts val="700"/>
              </a:spcBef>
              <a:spcAft>
                <a:spcPts val="0"/>
              </a:spcAft>
              <a:buSzPct val="117647"/>
              <a:buChar char="▪"/>
            </a:pPr>
            <a:r>
              <a:rPr lang="en-US"/>
              <a:t>Single Site or Multiple Sites</a:t>
            </a:r>
            <a:endParaRPr/>
          </a:p>
          <a:p>
            <a:pPr marL="914400" lvl="1" indent="-355600" algn="l" rtl="0">
              <a:lnSpc>
                <a:spcPct val="100000"/>
              </a:lnSpc>
              <a:spcBef>
                <a:spcPts val="700"/>
              </a:spcBef>
              <a:spcAft>
                <a:spcPts val="0"/>
              </a:spcAft>
              <a:buSzPct val="117647"/>
              <a:buChar char="▪"/>
            </a:pPr>
            <a:r>
              <a:rPr lang="en-US"/>
              <a:t>Between 301 – 1,000 people</a:t>
            </a:r>
            <a:endParaRPr/>
          </a:p>
          <a:p>
            <a:pPr marL="914400" lvl="1" indent="-355600" algn="l" rtl="0">
              <a:lnSpc>
                <a:spcPct val="100000"/>
              </a:lnSpc>
              <a:spcBef>
                <a:spcPts val="700"/>
              </a:spcBef>
              <a:spcAft>
                <a:spcPts val="0"/>
              </a:spcAft>
              <a:buSzPct val="117647"/>
              <a:buChar char="▪"/>
            </a:pPr>
            <a:r>
              <a:rPr lang="en-US"/>
              <a:t>Hires 51 – 200 people/year</a:t>
            </a:r>
            <a:endParaRPr/>
          </a:p>
          <a:p>
            <a:pPr marL="914400" lvl="1" indent="-355600" algn="l" rtl="0">
              <a:lnSpc>
                <a:spcPct val="100000"/>
              </a:lnSpc>
              <a:spcBef>
                <a:spcPts val="700"/>
              </a:spcBef>
              <a:spcAft>
                <a:spcPts val="0"/>
              </a:spcAft>
              <a:buSzPct val="117647"/>
              <a:buChar char="▪"/>
            </a:pPr>
            <a:r>
              <a:rPr lang="en-US"/>
              <a:t>Has a consistent/predictable Annual Hiring and Retention Forecast (monthly)</a:t>
            </a:r>
            <a:endParaRPr/>
          </a:p>
          <a:p>
            <a:pPr marL="914400" lvl="1" indent="-355600" algn="l" rtl="0">
              <a:lnSpc>
                <a:spcPct val="100000"/>
              </a:lnSpc>
              <a:spcBef>
                <a:spcPts val="700"/>
              </a:spcBef>
              <a:spcAft>
                <a:spcPts val="0"/>
              </a:spcAft>
              <a:buSzPct val="117647"/>
              <a:buChar char="▪"/>
            </a:pPr>
            <a:r>
              <a:rPr lang="en-US"/>
              <a:t>HR plus Recruiter; New Hire Training on a case-by-case basis</a:t>
            </a:r>
            <a:endParaRPr/>
          </a:p>
          <a:p>
            <a:pPr marL="914400" lvl="1" indent="-228600" algn="l" rtl="0">
              <a:lnSpc>
                <a:spcPct val="100000"/>
              </a:lnSpc>
              <a:spcBef>
                <a:spcPts val="700"/>
              </a:spcBef>
              <a:spcAft>
                <a:spcPts val="0"/>
              </a:spcAft>
              <a:buSzPct val="117647"/>
              <a:buNone/>
            </a:pPr>
            <a:endParaRPr/>
          </a:p>
          <a:p>
            <a:pPr marL="457200" lvl="0" indent="-381000" algn="l" rtl="0">
              <a:lnSpc>
                <a:spcPct val="85000"/>
              </a:lnSpc>
              <a:spcBef>
                <a:spcPts val="1200"/>
              </a:spcBef>
              <a:spcAft>
                <a:spcPts val="0"/>
              </a:spcAft>
              <a:buSzPct val="117647"/>
              <a:buFont typeface="Arial"/>
              <a:buChar char="–"/>
            </a:pPr>
            <a:r>
              <a:rPr lang="en-US"/>
              <a:t>Enterprise</a:t>
            </a:r>
            <a:endParaRPr/>
          </a:p>
          <a:p>
            <a:pPr marL="914400" lvl="1" indent="-355600" algn="l" rtl="0">
              <a:lnSpc>
                <a:spcPct val="100000"/>
              </a:lnSpc>
              <a:spcBef>
                <a:spcPts val="700"/>
              </a:spcBef>
              <a:spcAft>
                <a:spcPts val="0"/>
              </a:spcAft>
              <a:buSzPct val="117647"/>
              <a:buChar char="▪"/>
            </a:pPr>
            <a:r>
              <a:rPr lang="en-US"/>
              <a:t>Single or Multiple Sites</a:t>
            </a:r>
            <a:endParaRPr/>
          </a:p>
          <a:p>
            <a:pPr marL="914400" lvl="1" indent="-355600" algn="l" rtl="0">
              <a:lnSpc>
                <a:spcPct val="100000"/>
              </a:lnSpc>
              <a:spcBef>
                <a:spcPts val="700"/>
              </a:spcBef>
              <a:spcAft>
                <a:spcPts val="0"/>
              </a:spcAft>
              <a:buSzPct val="117647"/>
              <a:buChar char="▪"/>
            </a:pPr>
            <a:r>
              <a:rPr lang="en-US"/>
              <a:t>Over 1,000 people</a:t>
            </a:r>
            <a:endParaRPr/>
          </a:p>
          <a:p>
            <a:pPr marL="914400" lvl="1" indent="-355600" algn="l" rtl="0">
              <a:lnSpc>
                <a:spcPct val="100000"/>
              </a:lnSpc>
              <a:spcBef>
                <a:spcPts val="700"/>
              </a:spcBef>
              <a:spcAft>
                <a:spcPts val="0"/>
              </a:spcAft>
              <a:buSzPct val="117647"/>
              <a:buChar char="▪"/>
            </a:pPr>
            <a:r>
              <a:rPr lang="en-US"/>
              <a:t>Hires over 200 people/year </a:t>
            </a:r>
            <a:endParaRPr/>
          </a:p>
          <a:p>
            <a:pPr marL="914400" lvl="1" indent="-355600" algn="l" rtl="0">
              <a:lnSpc>
                <a:spcPct val="100000"/>
              </a:lnSpc>
              <a:spcBef>
                <a:spcPts val="700"/>
              </a:spcBef>
              <a:spcAft>
                <a:spcPts val="0"/>
              </a:spcAft>
              <a:buSzPct val="117647"/>
              <a:buChar char="▪"/>
            </a:pPr>
            <a:r>
              <a:rPr lang="en-US"/>
              <a:t>Has a consistent/predictable Annual Hiring and Retention Forecast (monthly)</a:t>
            </a:r>
            <a:endParaRPr/>
          </a:p>
          <a:p>
            <a:pPr marL="914400" lvl="1" indent="-355600" algn="l" rtl="0">
              <a:lnSpc>
                <a:spcPct val="100000"/>
              </a:lnSpc>
              <a:spcBef>
                <a:spcPts val="700"/>
              </a:spcBef>
              <a:spcAft>
                <a:spcPts val="0"/>
              </a:spcAft>
              <a:buSzPct val="117647"/>
              <a:buChar char="▪"/>
            </a:pPr>
            <a:r>
              <a:rPr lang="en-US"/>
              <a:t>HR, Recruiters; Formal New Hire Training and Support</a:t>
            </a:r>
            <a:endParaRPr/>
          </a:p>
        </p:txBody>
      </p:sp>
      <p:sp>
        <p:nvSpPr>
          <p:cNvPr id="2" name="Rectangle 1">
            <a:extLst>
              <a:ext uri="{FF2B5EF4-FFF2-40B4-BE49-F238E27FC236}">
                <a16:creationId xmlns:a16="http://schemas.microsoft.com/office/drawing/2014/main" id="{4A3FDC1A-075B-6985-07D6-073FE4529744}"/>
              </a:ext>
            </a:extLst>
          </p:cNvPr>
          <p:cNvSpPr/>
          <p:nvPr/>
        </p:nvSpPr>
        <p:spPr>
          <a:xfrm>
            <a:off x="4238214" y="3728597"/>
            <a:ext cx="1973617" cy="1231106"/>
          </a:xfrm>
          <a:prstGeom prst="rect">
            <a:avLst/>
          </a:prstGeom>
          <a:solidFill>
            <a:srgbClr val="D9D9D9"/>
          </a:solidFill>
          <a:ln>
            <a:solidFill>
              <a:schemeClr val="tx1"/>
            </a:solidFill>
          </a:ln>
          <a:scene3d>
            <a:camera prst="orthographicFront"/>
            <a:lightRig rig="threePt" dir="t"/>
          </a:scene3d>
          <a:sp3d>
            <a:bevelT/>
          </a:sp3d>
        </p:spPr>
        <p:txBody>
          <a:bodyPr wrap="none" lIns="91440" tIns="45720" rIns="91440" bIns="45720">
            <a:spAutoFit/>
          </a:bodyPr>
          <a:lstStyle/>
          <a:p>
            <a:pPr algn="ctr"/>
            <a:r>
              <a:rPr lang="en-US" sz="5400" dirty="0">
                <a:ln w="0"/>
                <a:solidFill>
                  <a:schemeClr val="tx1"/>
                </a:solidFill>
                <a:effectLst>
                  <a:outerShdw blurRad="38100" dist="19050" dir="2700000" algn="tl" rotWithShape="0">
                    <a:schemeClr val="dk1">
                      <a:alpha val="40000"/>
                    </a:schemeClr>
                  </a:outerShdw>
                </a:effectLst>
              </a:rPr>
              <a:t>~65%</a:t>
            </a:r>
          </a:p>
          <a:p>
            <a:pPr algn="ctr"/>
            <a:r>
              <a:rPr lang="en-US" sz="2000" dirty="0">
                <a:ln w="0"/>
                <a:solidFill>
                  <a:schemeClr val="tx1"/>
                </a:solidFill>
                <a:effectLst>
                  <a:outerShdw blurRad="38100" dist="19050" dir="2700000" algn="tl" rotWithShape="0">
                    <a:schemeClr val="dk1">
                      <a:alpha val="40000"/>
                    </a:schemeClr>
                  </a:outerShdw>
                </a:effectLst>
              </a:rPr>
              <a:t>o</a:t>
            </a:r>
            <a:r>
              <a:rPr lang="en-US" sz="2000" b="0" cap="none" spc="0" dirty="0">
                <a:ln w="0"/>
                <a:solidFill>
                  <a:schemeClr val="tx1"/>
                </a:solidFill>
                <a:effectLst>
                  <a:outerShdw blurRad="38100" dist="19050" dir="2700000" algn="tl" rotWithShape="0">
                    <a:schemeClr val="dk1">
                      <a:alpha val="40000"/>
                    </a:schemeClr>
                  </a:outerShdw>
                </a:effectLst>
              </a:rPr>
              <a:t>f capacity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3915415d12_1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1400"/>
              <a:buNone/>
            </a:pPr>
            <a:r>
              <a:rPr lang="en-US" dirty="0"/>
              <a:t>PITTSBURGH FLAG ECO:SYSTEM</a:t>
            </a:r>
            <a:endParaRPr dirty="0"/>
          </a:p>
        </p:txBody>
      </p:sp>
      <p:sp>
        <p:nvSpPr>
          <p:cNvPr id="97" name="Google Shape;97;g13915415d12_1_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25</a:t>
            </a:fld>
            <a:endParaRPr/>
          </a:p>
        </p:txBody>
      </p:sp>
      <p:sp>
        <p:nvSpPr>
          <p:cNvPr id="5" name="Text Placeholder 4">
            <a:extLst>
              <a:ext uri="{FF2B5EF4-FFF2-40B4-BE49-F238E27FC236}">
                <a16:creationId xmlns:a16="http://schemas.microsoft.com/office/drawing/2014/main" id="{245BEB9D-9C62-38BC-B3DF-D49D6C9364BD}"/>
              </a:ext>
            </a:extLst>
          </p:cNvPr>
          <p:cNvSpPr>
            <a:spLocks noGrp="1"/>
          </p:cNvSpPr>
          <p:nvPr>
            <p:ph type="body" idx="1"/>
          </p:nvPr>
        </p:nvSpPr>
        <p:spPr>
          <a:xfrm>
            <a:off x="922020" y="990600"/>
            <a:ext cx="4816628" cy="4876800"/>
          </a:xfrm>
        </p:spPr>
        <p:txBody>
          <a:bodyPr anchor="ctr"/>
          <a:lstStyle/>
          <a:p>
            <a:pPr marL="114300" indent="0">
              <a:lnSpc>
                <a:spcPct val="150000"/>
              </a:lnSpc>
              <a:buNone/>
            </a:pPr>
            <a:r>
              <a:rPr lang="en-US" sz="2000" dirty="0"/>
              <a:t>28 Employer Partners</a:t>
            </a:r>
          </a:p>
          <a:p>
            <a:pPr lvl="1">
              <a:lnSpc>
                <a:spcPct val="150000"/>
              </a:lnSpc>
            </a:pPr>
            <a:r>
              <a:rPr lang="en-US" sz="1800" dirty="0"/>
              <a:t>+250 potential</a:t>
            </a:r>
          </a:p>
          <a:p>
            <a:pPr marL="114300" indent="0">
              <a:lnSpc>
                <a:spcPct val="150000"/>
              </a:lnSpc>
              <a:buNone/>
            </a:pPr>
            <a:r>
              <a:rPr lang="en-US" sz="2000" dirty="0"/>
              <a:t>17 Pipeline Partners</a:t>
            </a:r>
          </a:p>
          <a:p>
            <a:pPr lvl="1">
              <a:lnSpc>
                <a:spcPct val="150000"/>
              </a:lnSpc>
            </a:pPr>
            <a:r>
              <a:rPr lang="en-US" sz="1800" dirty="0"/>
              <a:t>Unknown Potential</a:t>
            </a:r>
          </a:p>
          <a:p>
            <a:pPr marL="114300" indent="0">
              <a:lnSpc>
                <a:spcPct val="150000"/>
              </a:lnSpc>
              <a:buNone/>
            </a:pPr>
            <a:r>
              <a:rPr lang="en-US" sz="2000" dirty="0"/>
              <a:t>16 Facilitator Partners</a:t>
            </a:r>
          </a:p>
        </p:txBody>
      </p:sp>
      <p:sp>
        <p:nvSpPr>
          <p:cNvPr id="6" name="Oval 5">
            <a:extLst>
              <a:ext uri="{FF2B5EF4-FFF2-40B4-BE49-F238E27FC236}">
                <a16:creationId xmlns:a16="http://schemas.microsoft.com/office/drawing/2014/main" id="{C027C5C0-A3D5-53B0-7732-510E0078B206}"/>
              </a:ext>
            </a:extLst>
          </p:cNvPr>
          <p:cNvSpPr/>
          <p:nvPr/>
        </p:nvSpPr>
        <p:spPr>
          <a:xfrm>
            <a:off x="212300" y="2062927"/>
            <a:ext cx="846034" cy="914400"/>
          </a:xfrm>
          <a:prstGeom prst="ellipse">
            <a:avLst/>
          </a:prstGeom>
          <a:solidFill>
            <a:srgbClr val="0288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3491C64-4DA3-E5B6-003A-C3153756167C}"/>
              </a:ext>
            </a:extLst>
          </p:cNvPr>
          <p:cNvSpPr/>
          <p:nvPr/>
        </p:nvSpPr>
        <p:spPr>
          <a:xfrm>
            <a:off x="218146" y="3042540"/>
            <a:ext cx="846034" cy="914400"/>
          </a:xfrm>
          <a:prstGeom prst="ellipse">
            <a:avLst/>
          </a:prstGeom>
          <a:solidFill>
            <a:srgbClr val="F9A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3A7B0BB-35CE-541A-F165-3A0CBC70BCEF}"/>
              </a:ext>
            </a:extLst>
          </p:cNvPr>
          <p:cNvSpPr/>
          <p:nvPr/>
        </p:nvSpPr>
        <p:spPr>
          <a:xfrm>
            <a:off x="218146" y="4016760"/>
            <a:ext cx="846034"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C38C3A5-F1AF-12C6-A3D6-E6A9D5FF6069}"/>
              </a:ext>
            </a:extLst>
          </p:cNvPr>
          <p:cNvPicPr>
            <a:picLocks noChangeAspect="1"/>
          </p:cNvPicPr>
          <p:nvPr/>
        </p:nvPicPr>
        <p:blipFill>
          <a:blip r:embed="rId3"/>
          <a:stretch>
            <a:fillRect/>
          </a:stretch>
        </p:blipFill>
        <p:spPr>
          <a:xfrm>
            <a:off x="4498427" y="986280"/>
            <a:ext cx="6771553" cy="5234498"/>
          </a:xfrm>
          <a:prstGeom prst="rect">
            <a:avLst/>
          </a:prstGeom>
          <a:ln w="28575">
            <a:solidFill>
              <a:schemeClr val="tx1"/>
            </a:solidFill>
          </a:ln>
        </p:spPr>
      </p:pic>
    </p:spTree>
    <p:extLst>
      <p:ext uri="{BB962C8B-B14F-4D97-AF65-F5344CB8AC3E}">
        <p14:creationId xmlns:p14="http://schemas.microsoft.com/office/powerpoint/2010/main" val="71019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3915415d12_1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1400"/>
              <a:buNone/>
            </a:pPr>
            <a:r>
              <a:rPr lang="en-US" dirty="0"/>
              <a:t>NE OHIO ECO:SYSTEM POTENTIAL</a:t>
            </a:r>
            <a:endParaRPr dirty="0"/>
          </a:p>
        </p:txBody>
      </p:sp>
      <p:sp>
        <p:nvSpPr>
          <p:cNvPr id="97" name="Google Shape;97;g13915415d12_1_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26</a:t>
            </a:fld>
            <a:endParaRPr/>
          </a:p>
        </p:txBody>
      </p:sp>
      <p:sp>
        <p:nvSpPr>
          <p:cNvPr id="20" name="Freeform: Shape 19">
            <a:extLst>
              <a:ext uri="{FF2B5EF4-FFF2-40B4-BE49-F238E27FC236}">
                <a16:creationId xmlns:a16="http://schemas.microsoft.com/office/drawing/2014/main" id="{4135A79C-7C28-473C-1D7C-B3CCAFB8029D}"/>
              </a:ext>
            </a:extLst>
          </p:cNvPr>
          <p:cNvSpPr/>
          <p:nvPr/>
        </p:nvSpPr>
        <p:spPr>
          <a:xfrm>
            <a:off x="321945" y="2596828"/>
            <a:ext cx="666750" cy="666750"/>
          </a:xfrm>
          <a:custGeom>
            <a:avLst/>
            <a:gdLst>
              <a:gd name="connsiteX0" fmla="*/ 409575 w 666750"/>
              <a:gd name="connsiteY0" fmla="*/ 384381 h 666750"/>
              <a:gd name="connsiteX1" fmla="*/ 409575 w 666750"/>
              <a:gd name="connsiteY1" fmla="*/ 251031 h 666750"/>
              <a:gd name="connsiteX2" fmla="*/ 151324 w 666750"/>
              <a:gd name="connsiteY2" fmla="*/ 384943 h 666750"/>
              <a:gd name="connsiteX3" fmla="*/ 123158 w 666750"/>
              <a:gd name="connsiteY3" fmla="*/ 0 h 666750"/>
              <a:gd name="connsiteX4" fmla="*/ 29242 w 666750"/>
              <a:gd name="connsiteY4" fmla="*/ 0 h 666750"/>
              <a:gd name="connsiteX5" fmla="*/ 0 w 666750"/>
              <a:gd name="connsiteY5" fmla="*/ 400050 h 666750"/>
              <a:gd name="connsiteX6" fmla="*/ 0 w 666750"/>
              <a:gd name="connsiteY6" fmla="*/ 666750 h 666750"/>
              <a:gd name="connsiteX7" fmla="*/ 666750 w 666750"/>
              <a:gd name="connsiteY7" fmla="*/ 666750 h 666750"/>
              <a:gd name="connsiteX8" fmla="*/ 666750 w 666750"/>
              <a:gd name="connsiteY8" fmla="*/ 251031 h 666750"/>
              <a:gd name="connsiteX9" fmla="*/ 105442 w 666750"/>
              <a:gd name="connsiteY9" fmla="*/ 19050 h 666750"/>
              <a:gd name="connsiteX10" fmla="*/ 108928 w 666750"/>
              <a:gd name="connsiteY10" fmla="*/ 66675 h 666750"/>
              <a:gd name="connsiteX11" fmla="*/ 43472 w 666750"/>
              <a:gd name="connsiteY11" fmla="*/ 66675 h 666750"/>
              <a:gd name="connsiteX12" fmla="*/ 46958 w 666750"/>
              <a:gd name="connsiteY12" fmla="*/ 19050 h 666750"/>
              <a:gd name="connsiteX13" fmla="*/ 42072 w 666750"/>
              <a:gd name="connsiteY13" fmla="*/ 85725 h 666750"/>
              <a:gd name="connsiteX14" fmla="*/ 110328 w 666750"/>
              <a:gd name="connsiteY14" fmla="*/ 85725 h 666750"/>
              <a:gd name="connsiteX15" fmla="*/ 132626 w 666750"/>
              <a:gd name="connsiteY15" fmla="*/ 390525 h 666750"/>
              <a:gd name="connsiteX16" fmla="*/ 19774 w 666750"/>
              <a:gd name="connsiteY16" fmla="*/ 390525 h 666750"/>
              <a:gd name="connsiteX17" fmla="*/ 145733 w 666750"/>
              <a:gd name="connsiteY17" fmla="*/ 409280 h 666750"/>
              <a:gd name="connsiteX18" fmla="*/ 390525 w 666750"/>
              <a:gd name="connsiteY18" fmla="*/ 282369 h 666750"/>
              <a:gd name="connsiteX19" fmla="*/ 390525 w 666750"/>
              <a:gd name="connsiteY19" fmla="*/ 415719 h 666750"/>
              <a:gd name="connsiteX20" fmla="*/ 647700 w 666750"/>
              <a:gd name="connsiteY20" fmla="*/ 282369 h 666750"/>
              <a:gd name="connsiteX21" fmla="*/ 647700 w 666750"/>
              <a:gd name="connsiteY21" fmla="*/ 647700 h 666750"/>
              <a:gd name="connsiteX22" fmla="*/ 19050 w 666750"/>
              <a:gd name="connsiteY22" fmla="*/ 647700 h 666750"/>
              <a:gd name="connsiteX23" fmla="*/ 19050 w 666750"/>
              <a:gd name="connsiteY23" fmla="*/ 409575 h 666750"/>
              <a:gd name="connsiteX24" fmla="*/ 134017 w 666750"/>
              <a:gd name="connsiteY24" fmla="*/ 40957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0" h="666750">
                <a:moveTo>
                  <a:pt x="409575" y="384381"/>
                </a:moveTo>
                <a:lnTo>
                  <a:pt x="409575" y="251031"/>
                </a:lnTo>
                <a:lnTo>
                  <a:pt x="151324" y="384943"/>
                </a:lnTo>
                <a:lnTo>
                  <a:pt x="123158" y="0"/>
                </a:lnTo>
                <a:lnTo>
                  <a:pt x="29242" y="0"/>
                </a:lnTo>
                <a:lnTo>
                  <a:pt x="0" y="400050"/>
                </a:lnTo>
                <a:lnTo>
                  <a:pt x="0" y="666750"/>
                </a:lnTo>
                <a:lnTo>
                  <a:pt x="666750" y="666750"/>
                </a:lnTo>
                <a:lnTo>
                  <a:pt x="666750" y="251031"/>
                </a:lnTo>
                <a:close/>
                <a:moveTo>
                  <a:pt x="105442" y="19050"/>
                </a:moveTo>
                <a:lnTo>
                  <a:pt x="108928" y="66675"/>
                </a:lnTo>
                <a:lnTo>
                  <a:pt x="43472" y="66675"/>
                </a:lnTo>
                <a:lnTo>
                  <a:pt x="46958" y="19050"/>
                </a:lnTo>
                <a:close/>
                <a:moveTo>
                  <a:pt x="42072" y="85725"/>
                </a:moveTo>
                <a:lnTo>
                  <a:pt x="110328" y="85725"/>
                </a:lnTo>
                <a:lnTo>
                  <a:pt x="132626" y="390525"/>
                </a:lnTo>
                <a:lnTo>
                  <a:pt x="19774" y="390525"/>
                </a:lnTo>
                <a:close/>
                <a:moveTo>
                  <a:pt x="145733" y="409280"/>
                </a:moveTo>
                <a:lnTo>
                  <a:pt x="390525" y="282369"/>
                </a:lnTo>
                <a:lnTo>
                  <a:pt x="390525" y="415719"/>
                </a:lnTo>
                <a:lnTo>
                  <a:pt x="647700" y="282369"/>
                </a:lnTo>
                <a:lnTo>
                  <a:pt x="647700" y="647700"/>
                </a:lnTo>
                <a:lnTo>
                  <a:pt x="19050" y="647700"/>
                </a:lnTo>
                <a:lnTo>
                  <a:pt x="19050" y="409575"/>
                </a:lnTo>
                <a:lnTo>
                  <a:pt x="134017" y="409575"/>
                </a:lnTo>
                <a:close/>
              </a:path>
            </a:pathLst>
          </a:custGeom>
          <a:solidFill>
            <a:schemeClr val="bg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7EE1E46-E8A3-882A-2D18-DC184077AA03}"/>
              </a:ext>
            </a:extLst>
          </p:cNvPr>
          <p:cNvSpPr/>
          <p:nvPr/>
        </p:nvSpPr>
        <p:spPr>
          <a:xfrm>
            <a:off x="388620" y="3092128"/>
            <a:ext cx="152400" cy="95250"/>
          </a:xfrm>
          <a:custGeom>
            <a:avLst/>
            <a:gdLst>
              <a:gd name="connsiteX0" fmla="*/ 0 w 152400"/>
              <a:gd name="connsiteY0" fmla="*/ 95250 h 95250"/>
              <a:gd name="connsiteX1" fmla="*/ 152400 w 152400"/>
              <a:gd name="connsiteY1" fmla="*/ 95250 h 95250"/>
              <a:gd name="connsiteX2" fmla="*/ 152400 w 152400"/>
              <a:gd name="connsiteY2" fmla="*/ 0 h 95250"/>
              <a:gd name="connsiteX3" fmla="*/ 0 w 152400"/>
              <a:gd name="connsiteY3" fmla="*/ 0 h 95250"/>
              <a:gd name="connsiteX4" fmla="*/ 133350 w 152400"/>
              <a:gd name="connsiteY4" fmla="*/ 76200 h 95250"/>
              <a:gd name="connsiteX5" fmla="*/ 85725 w 152400"/>
              <a:gd name="connsiteY5" fmla="*/ 76200 h 95250"/>
              <a:gd name="connsiteX6" fmla="*/ 85725 w 152400"/>
              <a:gd name="connsiteY6" fmla="*/ 19050 h 95250"/>
              <a:gd name="connsiteX7" fmla="*/ 133350 w 152400"/>
              <a:gd name="connsiteY7" fmla="*/ 19050 h 95250"/>
              <a:gd name="connsiteX8" fmla="*/ 19050 w 152400"/>
              <a:gd name="connsiteY8" fmla="*/ 19050 h 95250"/>
              <a:gd name="connsiteX9" fmla="*/ 66675 w 152400"/>
              <a:gd name="connsiteY9" fmla="*/ 19050 h 95250"/>
              <a:gd name="connsiteX10" fmla="*/ 66675 w 152400"/>
              <a:gd name="connsiteY10" fmla="*/ 76200 h 95250"/>
              <a:gd name="connsiteX11" fmla="*/ 19050 w 152400"/>
              <a:gd name="connsiteY11"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0" y="95250"/>
                </a:moveTo>
                <a:lnTo>
                  <a:pt x="152400" y="95250"/>
                </a:lnTo>
                <a:lnTo>
                  <a:pt x="152400" y="0"/>
                </a:lnTo>
                <a:lnTo>
                  <a:pt x="0" y="0"/>
                </a:lnTo>
                <a:close/>
                <a:moveTo>
                  <a:pt x="133350" y="76200"/>
                </a:moveTo>
                <a:lnTo>
                  <a:pt x="85725" y="76200"/>
                </a:lnTo>
                <a:lnTo>
                  <a:pt x="85725" y="19050"/>
                </a:lnTo>
                <a:lnTo>
                  <a:pt x="133350" y="19050"/>
                </a:lnTo>
                <a:close/>
                <a:moveTo>
                  <a:pt x="19050" y="19050"/>
                </a:moveTo>
                <a:lnTo>
                  <a:pt x="66675" y="19050"/>
                </a:lnTo>
                <a:lnTo>
                  <a:pt x="66675" y="76200"/>
                </a:lnTo>
                <a:lnTo>
                  <a:pt x="19050" y="76200"/>
                </a:lnTo>
                <a:close/>
              </a:path>
            </a:pathLst>
          </a:custGeom>
          <a:solidFill>
            <a:schemeClr val="bg1"/>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AF817A3-0738-21EB-FC48-56ED4D9A4B83}"/>
              </a:ext>
            </a:extLst>
          </p:cNvPr>
          <p:cNvSpPr/>
          <p:nvPr/>
        </p:nvSpPr>
        <p:spPr>
          <a:xfrm>
            <a:off x="579120" y="3092128"/>
            <a:ext cx="152400" cy="95250"/>
          </a:xfrm>
          <a:custGeom>
            <a:avLst/>
            <a:gdLst>
              <a:gd name="connsiteX0" fmla="*/ 0 w 152400"/>
              <a:gd name="connsiteY0" fmla="*/ 95250 h 95250"/>
              <a:gd name="connsiteX1" fmla="*/ 152400 w 152400"/>
              <a:gd name="connsiteY1" fmla="*/ 95250 h 95250"/>
              <a:gd name="connsiteX2" fmla="*/ 152400 w 152400"/>
              <a:gd name="connsiteY2" fmla="*/ 0 h 95250"/>
              <a:gd name="connsiteX3" fmla="*/ 0 w 152400"/>
              <a:gd name="connsiteY3" fmla="*/ 0 h 95250"/>
              <a:gd name="connsiteX4" fmla="*/ 133350 w 152400"/>
              <a:gd name="connsiteY4" fmla="*/ 76200 h 95250"/>
              <a:gd name="connsiteX5" fmla="*/ 85725 w 152400"/>
              <a:gd name="connsiteY5" fmla="*/ 76200 h 95250"/>
              <a:gd name="connsiteX6" fmla="*/ 85725 w 152400"/>
              <a:gd name="connsiteY6" fmla="*/ 19050 h 95250"/>
              <a:gd name="connsiteX7" fmla="*/ 133350 w 152400"/>
              <a:gd name="connsiteY7" fmla="*/ 19050 h 95250"/>
              <a:gd name="connsiteX8" fmla="*/ 19050 w 152400"/>
              <a:gd name="connsiteY8" fmla="*/ 19050 h 95250"/>
              <a:gd name="connsiteX9" fmla="*/ 66675 w 152400"/>
              <a:gd name="connsiteY9" fmla="*/ 19050 h 95250"/>
              <a:gd name="connsiteX10" fmla="*/ 66675 w 152400"/>
              <a:gd name="connsiteY10" fmla="*/ 76200 h 95250"/>
              <a:gd name="connsiteX11" fmla="*/ 19050 w 152400"/>
              <a:gd name="connsiteY11"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0" y="95250"/>
                </a:moveTo>
                <a:lnTo>
                  <a:pt x="152400" y="95250"/>
                </a:lnTo>
                <a:lnTo>
                  <a:pt x="152400" y="0"/>
                </a:lnTo>
                <a:lnTo>
                  <a:pt x="0" y="0"/>
                </a:lnTo>
                <a:close/>
                <a:moveTo>
                  <a:pt x="133350" y="76200"/>
                </a:moveTo>
                <a:lnTo>
                  <a:pt x="85725" y="76200"/>
                </a:lnTo>
                <a:lnTo>
                  <a:pt x="85725" y="19050"/>
                </a:lnTo>
                <a:lnTo>
                  <a:pt x="133350" y="19050"/>
                </a:lnTo>
                <a:close/>
                <a:moveTo>
                  <a:pt x="19050" y="19050"/>
                </a:moveTo>
                <a:lnTo>
                  <a:pt x="66675" y="19050"/>
                </a:lnTo>
                <a:lnTo>
                  <a:pt x="66675" y="76200"/>
                </a:lnTo>
                <a:lnTo>
                  <a:pt x="19050" y="76200"/>
                </a:lnTo>
                <a:close/>
              </a:path>
            </a:pathLst>
          </a:custGeom>
          <a:solidFill>
            <a:schemeClr val="bg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ED90BCE-B8F8-808B-14D5-95A7794AA4D9}"/>
              </a:ext>
            </a:extLst>
          </p:cNvPr>
          <p:cNvSpPr/>
          <p:nvPr/>
        </p:nvSpPr>
        <p:spPr>
          <a:xfrm>
            <a:off x="769620" y="3092128"/>
            <a:ext cx="152400" cy="95250"/>
          </a:xfrm>
          <a:custGeom>
            <a:avLst/>
            <a:gdLst>
              <a:gd name="connsiteX0" fmla="*/ 152400 w 152400"/>
              <a:gd name="connsiteY0" fmla="*/ 0 h 95250"/>
              <a:gd name="connsiteX1" fmla="*/ 0 w 152400"/>
              <a:gd name="connsiteY1" fmla="*/ 0 h 95250"/>
              <a:gd name="connsiteX2" fmla="*/ 0 w 152400"/>
              <a:gd name="connsiteY2" fmla="*/ 95250 h 95250"/>
              <a:gd name="connsiteX3" fmla="*/ 152400 w 152400"/>
              <a:gd name="connsiteY3" fmla="*/ 95250 h 95250"/>
              <a:gd name="connsiteX4" fmla="*/ 19050 w 152400"/>
              <a:gd name="connsiteY4" fmla="*/ 19050 h 95250"/>
              <a:gd name="connsiteX5" fmla="*/ 66675 w 152400"/>
              <a:gd name="connsiteY5" fmla="*/ 19050 h 95250"/>
              <a:gd name="connsiteX6" fmla="*/ 66675 w 152400"/>
              <a:gd name="connsiteY6" fmla="*/ 76200 h 95250"/>
              <a:gd name="connsiteX7" fmla="*/ 19050 w 152400"/>
              <a:gd name="connsiteY7" fmla="*/ 76200 h 95250"/>
              <a:gd name="connsiteX8" fmla="*/ 133350 w 152400"/>
              <a:gd name="connsiteY8" fmla="*/ 76200 h 95250"/>
              <a:gd name="connsiteX9" fmla="*/ 85725 w 152400"/>
              <a:gd name="connsiteY9" fmla="*/ 76200 h 95250"/>
              <a:gd name="connsiteX10" fmla="*/ 85725 w 152400"/>
              <a:gd name="connsiteY10" fmla="*/ 19050 h 95250"/>
              <a:gd name="connsiteX11" fmla="*/ 133350 w 152400"/>
              <a:gd name="connsiteY11"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152400" y="0"/>
                </a:moveTo>
                <a:lnTo>
                  <a:pt x="0" y="0"/>
                </a:lnTo>
                <a:lnTo>
                  <a:pt x="0" y="95250"/>
                </a:lnTo>
                <a:lnTo>
                  <a:pt x="152400" y="95250"/>
                </a:lnTo>
                <a:close/>
                <a:moveTo>
                  <a:pt x="19050" y="19050"/>
                </a:moveTo>
                <a:lnTo>
                  <a:pt x="66675" y="19050"/>
                </a:lnTo>
                <a:lnTo>
                  <a:pt x="66675" y="76200"/>
                </a:lnTo>
                <a:lnTo>
                  <a:pt x="19050" y="76200"/>
                </a:lnTo>
                <a:close/>
                <a:moveTo>
                  <a:pt x="133350" y="76200"/>
                </a:moveTo>
                <a:lnTo>
                  <a:pt x="85725" y="76200"/>
                </a:lnTo>
                <a:lnTo>
                  <a:pt x="85725" y="19050"/>
                </a:lnTo>
                <a:lnTo>
                  <a:pt x="133350" y="19050"/>
                </a:lnTo>
                <a:close/>
              </a:path>
            </a:pathLst>
          </a:custGeom>
          <a:solidFill>
            <a:schemeClr val="bg1"/>
          </a:solidFill>
          <a:ln w="9525" cap="flat">
            <a:noFill/>
            <a:prstDash val="solid"/>
            <a:miter/>
          </a:ln>
        </p:spPr>
        <p:txBody>
          <a:bodyPr rtlCol="0" anchor="ctr"/>
          <a:lstStyle/>
          <a:p>
            <a:endParaRPr lang="en-US"/>
          </a:p>
        </p:txBody>
      </p:sp>
      <p:grpSp>
        <p:nvGrpSpPr>
          <p:cNvPr id="13" name="Graphic 11" descr="Factory outline">
            <a:extLst>
              <a:ext uri="{FF2B5EF4-FFF2-40B4-BE49-F238E27FC236}">
                <a16:creationId xmlns:a16="http://schemas.microsoft.com/office/drawing/2014/main" id="{0EE45988-1B57-E639-78BA-753B73F036EE}"/>
              </a:ext>
            </a:extLst>
          </p:cNvPr>
          <p:cNvGrpSpPr/>
          <p:nvPr/>
        </p:nvGrpSpPr>
        <p:grpSpPr>
          <a:xfrm>
            <a:off x="321945" y="3601873"/>
            <a:ext cx="666750" cy="666750"/>
            <a:chOff x="321945" y="3405172"/>
            <a:chExt cx="666750" cy="666750"/>
          </a:xfrm>
          <a:solidFill>
            <a:schemeClr val="bg1"/>
          </a:solidFill>
        </p:grpSpPr>
        <p:sp>
          <p:nvSpPr>
            <p:cNvPr id="14" name="Freeform: Shape 13">
              <a:extLst>
                <a:ext uri="{FF2B5EF4-FFF2-40B4-BE49-F238E27FC236}">
                  <a16:creationId xmlns:a16="http://schemas.microsoft.com/office/drawing/2014/main" id="{4AB854F2-B3D8-4946-545F-3EB33CB649C6}"/>
                </a:ext>
              </a:extLst>
            </p:cNvPr>
            <p:cNvSpPr/>
            <p:nvPr/>
          </p:nvSpPr>
          <p:spPr>
            <a:xfrm>
              <a:off x="321945" y="3405172"/>
              <a:ext cx="666750" cy="666750"/>
            </a:xfrm>
            <a:custGeom>
              <a:avLst/>
              <a:gdLst>
                <a:gd name="connsiteX0" fmla="*/ 409575 w 666750"/>
                <a:gd name="connsiteY0" fmla="*/ 384381 h 666750"/>
                <a:gd name="connsiteX1" fmla="*/ 409575 w 666750"/>
                <a:gd name="connsiteY1" fmla="*/ 251031 h 666750"/>
                <a:gd name="connsiteX2" fmla="*/ 151324 w 666750"/>
                <a:gd name="connsiteY2" fmla="*/ 384943 h 666750"/>
                <a:gd name="connsiteX3" fmla="*/ 123158 w 666750"/>
                <a:gd name="connsiteY3" fmla="*/ 0 h 666750"/>
                <a:gd name="connsiteX4" fmla="*/ 29242 w 666750"/>
                <a:gd name="connsiteY4" fmla="*/ 0 h 666750"/>
                <a:gd name="connsiteX5" fmla="*/ 0 w 666750"/>
                <a:gd name="connsiteY5" fmla="*/ 400050 h 666750"/>
                <a:gd name="connsiteX6" fmla="*/ 0 w 666750"/>
                <a:gd name="connsiteY6" fmla="*/ 666750 h 666750"/>
                <a:gd name="connsiteX7" fmla="*/ 666750 w 666750"/>
                <a:gd name="connsiteY7" fmla="*/ 666750 h 666750"/>
                <a:gd name="connsiteX8" fmla="*/ 666750 w 666750"/>
                <a:gd name="connsiteY8" fmla="*/ 251031 h 666750"/>
                <a:gd name="connsiteX9" fmla="*/ 105442 w 666750"/>
                <a:gd name="connsiteY9" fmla="*/ 19050 h 666750"/>
                <a:gd name="connsiteX10" fmla="*/ 108928 w 666750"/>
                <a:gd name="connsiteY10" fmla="*/ 66675 h 666750"/>
                <a:gd name="connsiteX11" fmla="*/ 43472 w 666750"/>
                <a:gd name="connsiteY11" fmla="*/ 66675 h 666750"/>
                <a:gd name="connsiteX12" fmla="*/ 46958 w 666750"/>
                <a:gd name="connsiteY12" fmla="*/ 19050 h 666750"/>
                <a:gd name="connsiteX13" fmla="*/ 42072 w 666750"/>
                <a:gd name="connsiteY13" fmla="*/ 85725 h 666750"/>
                <a:gd name="connsiteX14" fmla="*/ 110328 w 666750"/>
                <a:gd name="connsiteY14" fmla="*/ 85725 h 666750"/>
                <a:gd name="connsiteX15" fmla="*/ 132626 w 666750"/>
                <a:gd name="connsiteY15" fmla="*/ 390525 h 666750"/>
                <a:gd name="connsiteX16" fmla="*/ 19774 w 666750"/>
                <a:gd name="connsiteY16" fmla="*/ 390525 h 666750"/>
                <a:gd name="connsiteX17" fmla="*/ 145733 w 666750"/>
                <a:gd name="connsiteY17" fmla="*/ 409280 h 666750"/>
                <a:gd name="connsiteX18" fmla="*/ 390525 w 666750"/>
                <a:gd name="connsiteY18" fmla="*/ 282369 h 666750"/>
                <a:gd name="connsiteX19" fmla="*/ 390525 w 666750"/>
                <a:gd name="connsiteY19" fmla="*/ 415719 h 666750"/>
                <a:gd name="connsiteX20" fmla="*/ 647700 w 666750"/>
                <a:gd name="connsiteY20" fmla="*/ 282369 h 666750"/>
                <a:gd name="connsiteX21" fmla="*/ 647700 w 666750"/>
                <a:gd name="connsiteY21" fmla="*/ 647700 h 666750"/>
                <a:gd name="connsiteX22" fmla="*/ 19050 w 666750"/>
                <a:gd name="connsiteY22" fmla="*/ 647700 h 666750"/>
                <a:gd name="connsiteX23" fmla="*/ 19050 w 666750"/>
                <a:gd name="connsiteY23" fmla="*/ 409575 h 666750"/>
                <a:gd name="connsiteX24" fmla="*/ 134017 w 666750"/>
                <a:gd name="connsiteY24" fmla="*/ 40957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0" h="666750">
                  <a:moveTo>
                    <a:pt x="409575" y="384381"/>
                  </a:moveTo>
                  <a:lnTo>
                    <a:pt x="409575" y="251031"/>
                  </a:lnTo>
                  <a:lnTo>
                    <a:pt x="151324" y="384943"/>
                  </a:lnTo>
                  <a:lnTo>
                    <a:pt x="123158" y="0"/>
                  </a:lnTo>
                  <a:lnTo>
                    <a:pt x="29242" y="0"/>
                  </a:lnTo>
                  <a:lnTo>
                    <a:pt x="0" y="400050"/>
                  </a:lnTo>
                  <a:lnTo>
                    <a:pt x="0" y="666750"/>
                  </a:lnTo>
                  <a:lnTo>
                    <a:pt x="666750" y="666750"/>
                  </a:lnTo>
                  <a:lnTo>
                    <a:pt x="666750" y="251031"/>
                  </a:lnTo>
                  <a:close/>
                  <a:moveTo>
                    <a:pt x="105442" y="19050"/>
                  </a:moveTo>
                  <a:lnTo>
                    <a:pt x="108928" y="66675"/>
                  </a:lnTo>
                  <a:lnTo>
                    <a:pt x="43472" y="66675"/>
                  </a:lnTo>
                  <a:lnTo>
                    <a:pt x="46958" y="19050"/>
                  </a:lnTo>
                  <a:close/>
                  <a:moveTo>
                    <a:pt x="42072" y="85725"/>
                  </a:moveTo>
                  <a:lnTo>
                    <a:pt x="110328" y="85725"/>
                  </a:lnTo>
                  <a:lnTo>
                    <a:pt x="132626" y="390525"/>
                  </a:lnTo>
                  <a:lnTo>
                    <a:pt x="19774" y="390525"/>
                  </a:lnTo>
                  <a:close/>
                  <a:moveTo>
                    <a:pt x="145733" y="409280"/>
                  </a:moveTo>
                  <a:lnTo>
                    <a:pt x="390525" y="282369"/>
                  </a:lnTo>
                  <a:lnTo>
                    <a:pt x="390525" y="415719"/>
                  </a:lnTo>
                  <a:lnTo>
                    <a:pt x="647700" y="282369"/>
                  </a:lnTo>
                  <a:lnTo>
                    <a:pt x="647700" y="647700"/>
                  </a:lnTo>
                  <a:lnTo>
                    <a:pt x="19050" y="647700"/>
                  </a:lnTo>
                  <a:lnTo>
                    <a:pt x="19050" y="409575"/>
                  </a:lnTo>
                  <a:lnTo>
                    <a:pt x="134017" y="409575"/>
                  </a:lnTo>
                  <a:close/>
                </a:path>
              </a:pathLst>
            </a:custGeom>
            <a:solidFill>
              <a:schemeClr val="bg1"/>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61C006F-0401-EDE1-F42A-EA924040CBD1}"/>
                </a:ext>
              </a:extLst>
            </p:cNvPr>
            <p:cNvSpPr/>
            <p:nvPr/>
          </p:nvSpPr>
          <p:spPr>
            <a:xfrm>
              <a:off x="388620" y="3900472"/>
              <a:ext cx="152400" cy="95250"/>
            </a:xfrm>
            <a:custGeom>
              <a:avLst/>
              <a:gdLst>
                <a:gd name="connsiteX0" fmla="*/ 0 w 152400"/>
                <a:gd name="connsiteY0" fmla="*/ 95250 h 95250"/>
                <a:gd name="connsiteX1" fmla="*/ 152400 w 152400"/>
                <a:gd name="connsiteY1" fmla="*/ 95250 h 95250"/>
                <a:gd name="connsiteX2" fmla="*/ 152400 w 152400"/>
                <a:gd name="connsiteY2" fmla="*/ 0 h 95250"/>
                <a:gd name="connsiteX3" fmla="*/ 0 w 152400"/>
                <a:gd name="connsiteY3" fmla="*/ 0 h 95250"/>
                <a:gd name="connsiteX4" fmla="*/ 133350 w 152400"/>
                <a:gd name="connsiteY4" fmla="*/ 76200 h 95250"/>
                <a:gd name="connsiteX5" fmla="*/ 85725 w 152400"/>
                <a:gd name="connsiteY5" fmla="*/ 76200 h 95250"/>
                <a:gd name="connsiteX6" fmla="*/ 85725 w 152400"/>
                <a:gd name="connsiteY6" fmla="*/ 19050 h 95250"/>
                <a:gd name="connsiteX7" fmla="*/ 133350 w 152400"/>
                <a:gd name="connsiteY7" fmla="*/ 19050 h 95250"/>
                <a:gd name="connsiteX8" fmla="*/ 19050 w 152400"/>
                <a:gd name="connsiteY8" fmla="*/ 19050 h 95250"/>
                <a:gd name="connsiteX9" fmla="*/ 66675 w 152400"/>
                <a:gd name="connsiteY9" fmla="*/ 19050 h 95250"/>
                <a:gd name="connsiteX10" fmla="*/ 66675 w 152400"/>
                <a:gd name="connsiteY10" fmla="*/ 76200 h 95250"/>
                <a:gd name="connsiteX11" fmla="*/ 19050 w 152400"/>
                <a:gd name="connsiteY11"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0" y="95250"/>
                  </a:moveTo>
                  <a:lnTo>
                    <a:pt x="152400" y="95250"/>
                  </a:lnTo>
                  <a:lnTo>
                    <a:pt x="152400" y="0"/>
                  </a:lnTo>
                  <a:lnTo>
                    <a:pt x="0" y="0"/>
                  </a:lnTo>
                  <a:close/>
                  <a:moveTo>
                    <a:pt x="133350" y="76200"/>
                  </a:moveTo>
                  <a:lnTo>
                    <a:pt x="85725" y="76200"/>
                  </a:lnTo>
                  <a:lnTo>
                    <a:pt x="85725" y="19050"/>
                  </a:lnTo>
                  <a:lnTo>
                    <a:pt x="133350" y="19050"/>
                  </a:lnTo>
                  <a:close/>
                  <a:moveTo>
                    <a:pt x="19050" y="19050"/>
                  </a:moveTo>
                  <a:lnTo>
                    <a:pt x="66675" y="19050"/>
                  </a:lnTo>
                  <a:lnTo>
                    <a:pt x="66675" y="76200"/>
                  </a:lnTo>
                  <a:lnTo>
                    <a:pt x="19050" y="76200"/>
                  </a:lnTo>
                  <a:close/>
                </a:path>
              </a:pathLst>
            </a:custGeom>
            <a:grp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06F777B-0528-254B-029E-6C77C6881B5C}"/>
                </a:ext>
              </a:extLst>
            </p:cNvPr>
            <p:cNvSpPr/>
            <p:nvPr/>
          </p:nvSpPr>
          <p:spPr>
            <a:xfrm>
              <a:off x="579120" y="3900472"/>
              <a:ext cx="152400" cy="95250"/>
            </a:xfrm>
            <a:custGeom>
              <a:avLst/>
              <a:gdLst>
                <a:gd name="connsiteX0" fmla="*/ 0 w 152400"/>
                <a:gd name="connsiteY0" fmla="*/ 95250 h 95250"/>
                <a:gd name="connsiteX1" fmla="*/ 152400 w 152400"/>
                <a:gd name="connsiteY1" fmla="*/ 95250 h 95250"/>
                <a:gd name="connsiteX2" fmla="*/ 152400 w 152400"/>
                <a:gd name="connsiteY2" fmla="*/ 0 h 95250"/>
                <a:gd name="connsiteX3" fmla="*/ 0 w 152400"/>
                <a:gd name="connsiteY3" fmla="*/ 0 h 95250"/>
                <a:gd name="connsiteX4" fmla="*/ 133350 w 152400"/>
                <a:gd name="connsiteY4" fmla="*/ 76200 h 95250"/>
                <a:gd name="connsiteX5" fmla="*/ 85725 w 152400"/>
                <a:gd name="connsiteY5" fmla="*/ 76200 h 95250"/>
                <a:gd name="connsiteX6" fmla="*/ 85725 w 152400"/>
                <a:gd name="connsiteY6" fmla="*/ 19050 h 95250"/>
                <a:gd name="connsiteX7" fmla="*/ 133350 w 152400"/>
                <a:gd name="connsiteY7" fmla="*/ 19050 h 95250"/>
                <a:gd name="connsiteX8" fmla="*/ 19050 w 152400"/>
                <a:gd name="connsiteY8" fmla="*/ 19050 h 95250"/>
                <a:gd name="connsiteX9" fmla="*/ 66675 w 152400"/>
                <a:gd name="connsiteY9" fmla="*/ 19050 h 95250"/>
                <a:gd name="connsiteX10" fmla="*/ 66675 w 152400"/>
                <a:gd name="connsiteY10" fmla="*/ 76200 h 95250"/>
                <a:gd name="connsiteX11" fmla="*/ 19050 w 152400"/>
                <a:gd name="connsiteY11"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0" y="95250"/>
                  </a:moveTo>
                  <a:lnTo>
                    <a:pt x="152400" y="95250"/>
                  </a:lnTo>
                  <a:lnTo>
                    <a:pt x="152400" y="0"/>
                  </a:lnTo>
                  <a:lnTo>
                    <a:pt x="0" y="0"/>
                  </a:lnTo>
                  <a:close/>
                  <a:moveTo>
                    <a:pt x="133350" y="76200"/>
                  </a:moveTo>
                  <a:lnTo>
                    <a:pt x="85725" y="76200"/>
                  </a:lnTo>
                  <a:lnTo>
                    <a:pt x="85725" y="19050"/>
                  </a:lnTo>
                  <a:lnTo>
                    <a:pt x="133350" y="19050"/>
                  </a:lnTo>
                  <a:close/>
                  <a:moveTo>
                    <a:pt x="19050" y="19050"/>
                  </a:moveTo>
                  <a:lnTo>
                    <a:pt x="66675" y="19050"/>
                  </a:lnTo>
                  <a:lnTo>
                    <a:pt x="66675" y="76200"/>
                  </a:lnTo>
                  <a:lnTo>
                    <a:pt x="19050" y="7620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65B4CBA-B1CC-61D7-CFD1-F0717E01E048}"/>
                </a:ext>
              </a:extLst>
            </p:cNvPr>
            <p:cNvSpPr/>
            <p:nvPr/>
          </p:nvSpPr>
          <p:spPr>
            <a:xfrm>
              <a:off x="769620" y="3900472"/>
              <a:ext cx="152400" cy="95250"/>
            </a:xfrm>
            <a:custGeom>
              <a:avLst/>
              <a:gdLst>
                <a:gd name="connsiteX0" fmla="*/ 152400 w 152400"/>
                <a:gd name="connsiteY0" fmla="*/ 0 h 95250"/>
                <a:gd name="connsiteX1" fmla="*/ 0 w 152400"/>
                <a:gd name="connsiteY1" fmla="*/ 0 h 95250"/>
                <a:gd name="connsiteX2" fmla="*/ 0 w 152400"/>
                <a:gd name="connsiteY2" fmla="*/ 95250 h 95250"/>
                <a:gd name="connsiteX3" fmla="*/ 152400 w 152400"/>
                <a:gd name="connsiteY3" fmla="*/ 95250 h 95250"/>
                <a:gd name="connsiteX4" fmla="*/ 19050 w 152400"/>
                <a:gd name="connsiteY4" fmla="*/ 19050 h 95250"/>
                <a:gd name="connsiteX5" fmla="*/ 66675 w 152400"/>
                <a:gd name="connsiteY5" fmla="*/ 19050 h 95250"/>
                <a:gd name="connsiteX6" fmla="*/ 66675 w 152400"/>
                <a:gd name="connsiteY6" fmla="*/ 76200 h 95250"/>
                <a:gd name="connsiteX7" fmla="*/ 19050 w 152400"/>
                <a:gd name="connsiteY7" fmla="*/ 76200 h 95250"/>
                <a:gd name="connsiteX8" fmla="*/ 133350 w 152400"/>
                <a:gd name="connsiteY8" fmla="*/ 76200 h 95250"/>
                <a:gd name="connsiteX9" fmla="*/ 85725 w 152400"/>
                <a:gd name="connsiteY9" fmla="*/ 76200 h 95250"/>
                <a:gd name="connsiteX10" fmla="*/ 85725 w 152400"/>
                <a:gd name="connsiteY10" fmla="*/ 19050 h 95250"/>
                <a:gd name="connsiteX11" fmla="*/ 133350 w 152400"/>
                <a:gd name="connsiteY11"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95250">
                  <a:moveTo>
                    <a:pt x="152400" y="0"/>
                  </a:moveTo>
                  <a:lnTo>
                    <a:pt x="0" y="0"/>
                  </a:lnTo>
                  <a:lnTo>
                    <a:pt x="0" y="95250"/>
                  </a:lnTo>
                  <a:lnTo>
                    <a:pt x="152400" y="95250"/>
                  </a:lnTo>
                  <a:close/>
                  <a:moveTo>
                    <a:pt x="19050" y="19050"/>
                  </a:moveTo>
                  <a:lnTo>
                    <a:pt x="66675" y="19050"/>
                  </a:lnTo>
                  <a:lnTo>
                    <a:pt x="66675" y="76200"/>
                  </a:lnTo>
                  <a:lnTo>
                    <a:pt x="19050" y="76200"/>
                  </a:lnTo>
                  <a:close/>
                  <a:moveTo>
                    <a:pt x="133350" y="76200"/>
                  </a:moveTo>
                  <a:lnTo>
                    <a:pt x="85725" y="76200"/>
                  </a:lnTo>
                  <a:lnTo>
                    <a:pt x="85725" y="19050"/>
                  </a:lnTo>
                  <a:lnTo>
                    <a:pt x="133350" y="19050"/>
                  </a:lnTo>
                  <a:close/>
                </a:path>
              </a:pathLst>
            </a:custGeom>
            <a:grpFill/>
            <a:ln w="9525"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D3A4EBCB-E437-B7C5-C3C3-6FC9328CE8E2}"/>
              </a:ext>
            </a:extLst>
          </p:cNvPr>
          <p:cNvSpPr txBox="1"/>
          <p:nvPr/>
        </p:nvSpPr>
        <p:spPr>
          <a:xfrm>
            <a:off x="1167979" y="2930203"/>
            <a:ext cx="3464251" cy="400110"/>
          </a:xfrm>
          <a:prstGeom prst="rect">
            <a:avLst/>
          </a:prstGeom>
          <a:noFill/>
        </p:spPr>
        <p:txBody>
          <a:bodyPr wrap="square" rtlCol="0">
            <a:spAutoFit/>
          </a:bodyPr>
          <a:lstStyle/>
          <a:p>
            <a:r>
              <a:rPr lang="en-US" sz="2000" b="1" dirty="0"/>
              <a:t>8 CRITICAL SUPPLIERS</a:t>
            </a:r>
          </a:p>
        </p:txBody>
      </p:sp>
      <p:sp>
        <p:nvSpPr>
          <p:cNvPr id="26" name="TextBox 25">
            <a:extLst>
              <a:ext uri="{FF2B5EF4-FFF2-40B4-BE49-F238E27FC236}">
                <a16:creationId xmlns:a16="http://schemas.microsoft.com/office/drawing/2014/main" id="{D1577853-BC07-9556-E1B2-A6A03328661A}"/>
              </a:ext>
            </a:extLst>
          </p:cNvPr>
          <p:cNvSpPr txBox="1"/>
          <p:nvPr/>
        </p:nvSpPr>
        <p:spPr>
          <a:xfrm>
            <a:off x="1167979" y="3837021"/>
            <a:ext cx="2146742" cy="400110"/>
          </a:xfrm>
          <a:prstGeom prst="rect">
            <a:avLst/>
          </a:prstGeom>
          <a:noFill/>
        </p:spPr>
        <p:txBody>
          <a:bodyPr wrap="none" rtlCol="0">
            <a:spAutoFit/>
          </a:bodyPr>
          <a:lstStyle/>
          <a:p>
            <a:r>
              <a:rPr lang="en-US" sz="2000" b="1" dirty="0"/>
              <a:t>85+ SUPPLIERS</a:t>
            </a:r>
          </a:p>
        </p:txBody>
      </p:sp>
      <p:sp>
        <p:nvSpPr>
          <p:cNvPr id="24" name="Oval 23">
            <a:extLst>
              <a:ext uri="{FF2B5EF4-FFF2-40B4-BE49-F238E27FC236}">
                <a16:creationId xmlns:a16="http://schemas.microsoft.com/office/drawing/2014/main" id="{7D8E89CB-3E7B-D1D4-F50E-93FA0B4795C5}"/>
              </a:ext>
            </a:extLst>
          </p:cNvPr>
          <p:cNvSpPr/>
          <p:nvPr/>
        </p:nvSpPr>
        <p:spPr>
          <a:xfrm>
            <a:off x="213956" y="2556750"/>
            <a:ext cx="846034" cy="914400"/>
          </a:xfrm>
          <a:prstGeom prst="ellipse">
            <a:avLst/>
          </a:prstGeom>
          <a:solidFill>
            <a:srgbClr val="9C27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C2DADE0-FA50-04A9-31D3-188CC7C90CE5}"/>
              </a:ext>
            </a:extLst>
          </p:cNvPr>
          <p:cNvSpPr/>
          <p:nvPr/>
        </p:nvSpPr>
        <p:spPr>
          <a:xfrm>
            <a:off x="230736" y="3527424"/>
            <a:ext cx="846034" cy="914400"/>
          </a:xfrm>
          <a:prstGeom prst="ellipse">
            <a:avLst/>
          </a:prstGeom>
          <a:solidFill>
            <a:srgbClr val="A527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BB51D04-07A2-AEFD-7261-71126A24F242}"/>
              </a:ext>
            </a:extLst>
          </p:cNvPr>
          <p:cNvPicPr>
            <a:picLocks noChangeAspect="1"/>
          </p:cNvPicPr>
          <p:nvPr/>
        </p:nvPicPr>
        <p:blipFill>
          <a:blip r:embed="rId3"/>
          <a:stretch>
            <a:fillRect/>
          </a:stretch>
        </p:blipFill>
        <p:spPr>
          <a:xfrm>
            <a:off x="4248091" y="1309244"/>
            <a:ext cx="7511931" cy="4765735"/>
          </a:xfrm>
          <a:prstGeom prst="rect">
            <a:avLst/>
          </a:prstGeom>
          <a:ln w="38100">
            <a:solidFill>
              <a:schemeClr val="tx1"/>
            </a:solidFill>
          </a:ln>
        </p:spPr>
      </p:pic>
    </p:spTree>
    <p:extLst>
      <p:ext uri="{BB962C8B-B14F-4D97-AF65-F5344CB8AC3E}">
        <p14:creationId xmlns:p14="http://schemas.microsoft.com/office/powerpoint/2010/main" val="3047142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47"/>
          <p:cNvSpPr txBox="1">
            <a:spLocks noGrp="1"/>
          </p:cNvSpPr>
          <p:nvPr>
            <p:ph type="body" idx="1"/>
          </p:nvPr>
        </p:nvSpPr>
        <p:spPr/>
        <p:txBody>
          <a:bodyPr/>
          <a:lstStyle/>
          <a:p>
            <a:pPr lvl="0"/>
            <a:r>
              <a:rPr lang="en-US" dirty="0"/>
              <a:t>Do you have a Hiring Demand for Summer 2024?</a:t>
            </a:r>
          </a:p>
          <a:p>
            <a:pPr lvl="0"/>
            <a:r>
              <a:rPr lang="en-US" dirty="0"/>
              <a:t>Are High School/Community College CTE completers part of your Talent Acquisition and Retention Pipeline Strategy?</a:t>
            </a:r>
          </a:p>
          <a:p>
            <a:pPr lvl="0"/>
            <a:r>
              <a:rPr lang="en-US" dirty="0"/>
              <a:t>Do you offer Full Time Employment with benefits?</a:t>
            </a:r>
          </a:p>
          <a:p>
            <a:pPr lvl="0"/>
            <a:r>
              <a:rPr lang="en-US" dirty="0"/>
              <a:t>Do you accept responsibility to ensure the New Hires are productive and trained to meet your specific job requirements?</a:t>
            </a:r>
          </a:p>
          <a:p>
            <a:pPr lvl="0"/>
            <a:r>
              <a:rPr lang="en-US" dirty="0"/>
              <a:t>Are you willing to substantively begin your Talent Acquisition and Retention system during a High School student’s CTE program?</a:t>
            </a:r>
          </a:p>
          <a:p>
            <a:pPr lvl="0"/>
            <a:r>
              <a:rPr lang="en-US" dirty="0"/>
              <a:t>Will you allow Talent Pipeline Project Program Management access to New Hire 1st Year performance information?</a:t>
            </a:r>
          </a:p>
          <a:p>
            <a:pPr lvl="0"/>
            <a:endParaRPr lang="en-US" dirty="0"/>
          </a:p>
        </p:txBody>
      </p:sp>
      <p:sp>
        <p:nvSpPr>
          <p:cNvPr id="418" name="Google Shape;418;p47"/>
          <p:cNvSpPr txBox="1">
            <a:spLocks noGrp="1"/>
          </p:cNvSpPr>
          <p:nvPr>
            <p:ph type="sldNum" idx="12"/>
          </p:nvPr>
        </p:nvSpPr>
        <p:spPr/>
        <p:txBody>
          <a:bodyPr/>
          <a:lstStyle/>
          <a:p>
            <a:pPr lvl="0"/>
            <a:fld id="{00000000-1234-1234-1234-123412341234}" type="slidenum">
              <a:rPr lang="en-US"/>
              <a:pPr lvl="0"/>
              <a:t>27</a:t>
            </a:fld>
            <a:endParaRPr lang="en-US"/>
          </a:p>
        </p:txBody>
      </p:sp>
      <p:sp>
        <p:nvSpPr>
          <p:cNvPr id="416" name="Google Shape;416;p47"/>
          <p:cNvSpPr txBox="1">
            <a:spLocks noGrp="1"/>
          </p:cNvSpPr>
          <p:nvPr>
            <p:ph type="title"/>
          </p:nvPr>
        </p:nvSpPr>
        <p:spPr/>
        <p:txBody>
          <a:bodyPr/>
          <a:lstStyle/>
          <a:p>
            <a:pPr lvl="0"/>
            <a:r>
              <a:rPr lang="en-US" dirty="0"/>
              <a:t>EMPLOYER QUALIFYING CRITERIA</a:t>
            </a:r>
          </a:p>
        </p:txBody>
      </p:sp>
      <p:grpSp>
        <p:nvGrpSpPr>
          <p:cNvPr id="2" name="Group 1">
            <a:extLst>
              <a:ext uri="{FF2B5EF4-FFF2-40B4-BE49-F238E27FC236}">
                <a16:creationId xmlns:a16="http://schemas.microsoft.com/office/drawing/2014/main" id="{97A4EE53-356E-5C8F-3C96-50D905E44F9D}"/>
              </a:ext>
            </a:extLst>
          </p:cNvPr>
          <p:cNvGrpSpPr/>
          <p:nvPr/>
        </p:nvGrpSpPr>
        <p:grpSpPr>
          <a:xfrm>
            <a:off x="10418706" y="5000781"/>
            <a:ext cx="1316474" cy="1170375"/>
            <a:chOff x="3793066" y="2438400"/>
            <a:chExt cx="2980266" cy="2980266"/>
          </a:xfrm>
        </p:grpSpPr>
        <p:sp>
          <p:nvSpPr>
            <p:cNvPr id="3" name="Shape 2">
              <a:extLst>
                <a:ext uri="{FF2B5EF4-FFF2-40B4-BE49-F238E27FC236}">
                  <a16:creationId xmlns:a16="http://schemas.microsoft.com/office/drawing/2014/main" id="{899C4CDD-4D47-3A9B-14D6-E9D2CB3DE749}"/>
                </a:ext>
              </a:extLst>
            </p:cNvPr>
            <p:cNvSpPr/>
            <p:nvPr/>
          </p:nvSpPr>
          <p:spPr>
            <a:xfrm>
              <a:off x="3793066" y="2438400"/>
              <a:ext cx="2980266" cy="2980266"/>
            </a:xfrm>
            <a:prstGeom prst="gear9">
              <a:avLst/>
            </a:prstGeom>
            <a:solidFill>
              <a:srgbClr val="00B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 name="Shape 4">
              <a:extLst>
                <a:ext uri="{FF2B5EF4-FFF2-40B4-BE49-F238E27FC236}">
                  <a16:creationId xmlns:a16="http://schemas.microsoft.com/office/drawing/2014/main" id="{8B42FFFA-8CF3-5A4B-70C0-F4AF3C2A8C73}"/>
                </a:ext>
              </a:extLst>
            </p:cNvPr>
            <p:cNvSpPr txBox="1"/>
            <p:nvPr/>
          </p:nvSpPr>
          <p:spPr>
            <a:xfrm>
              <a:off x="4392232"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1600" b="1" kern="1200" dirty="0">
                <a:solidFill>
                  <a:schemeClr val="tx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50"/>
          <p:cNvSpPr txBox="1">
            <a:spLocks noGrp="1"/>
          </p:cNvSpPr>
          <p:nvPr>
            <p:ph type="body" idx="1"/>
          </p:nvPr>
        </p:nvSpPr>
        <p:spPr>
          <a:xfrm>
            <a:off x="609600" y="950769"/>
            <a:ext cx="10972800" cy="4972953"/>
          </a:xfrm>
        </p:spPr>
        <p:txBody>
          <a:bodyPr/>
          <a:lstStyle/>
          <a:p>
            <a:pPr lvl="0"/>
            <a:r>
              <a:rPr lang="en-US" sz="2000" dirty="0"/>
              <a:t>Do you have a Critical Shipbuilding Skills Curriculum with students?</a:t>
            </a:r>
          </a:p>
          <a:p>
            <a:pPr lvl="0"/>
            <a:r>
              <a:rPr lang="en-US" sz="2000" dirty="0"/>
              <a:t>Is interacting with Employers to provide work opportunities part of your mission/charter?</a:t>
            </a:r>
          </a:p>
          <a:p>
            <a:pPr lvl="0"/>
            <a:r>
              <a:rPr lang="en-US" sz="2000" dirty="0"/>
              <a:t>Will you allow for substantive engagement with Employers to allow recruiting, hiring, and on-boarding activities during the school day?</a:t>
            </a:r>
          </a:p>
          <a:p>
            <a:pPr lvl="0"/>
            <a:r>
              <a:rPr lang="en-US" sz="2000" dirty="0"/>
              <a:t>Will you pre-screen students to develop a Candidate Pool of those desiring to enter the workforce upon graduation/ completion?</a:t>
            </a:r>
          </a:p>
          <a:p>
            <a:pPr lvl="0"/>
            <a:r>
              <a:rPr lang="en-US" sz="2000" dirty="0"/>
              <a:t>Will you support candidate preparation for the Hiring Process and engagement with Employers? </a:t>
            </a:r>
          </a:p>
          <a:p>
            <a:pPr lvl="0"/>
            <a:r>
              <a:rPr lang="en-US" sz="2000" dirty="0"/>
              <a:t>Are you willing to make adjustments to your curriculum to meet employers new hire requirements?</a:t>
            </a:r>
          </a:p>
          <a:p>
            <a:pPr lvl="0"/>
            <a:r>
              <a:rPr lang="en-US" sz="2000" dirty="0"/>
              <a:t>Will you allow Talent Pipeline Project Program Management access to Student/Candidate performance information?</a:t>
            </a:r>
          </a:p>
          <a:p>
            <a:pPr lvl="0"/>
            <a:endParaRPr lang="en-US" sz="2000" dirty="0"/>
          </a:p>
        </p:txBody>
      </p:sp>
      <p:sp>
        <p:nvSpPr>
          <p:cNvPr id="482" name="Google Shape;482;p50"/>
          <p:cNvSpPr txBox="1">
            <a:spLocks noGrp="1"/>
          </p:cNvSpPr>
          <p:nvPr>
            <p:ph type="sldNum" idx="12"/>
          </p:nvPr>
        </p:nvSpPr>
        <p:spPr/>
        <p:txBody>
          <a:bodyPr/>
          <a:lstStyle/>
          <a:p>
            <a:pPr lvl="0"/>
            <a:fld id="{00000000-1234-1234-1234-123412341234}" type="slidenum">
              <a:rPr lang="en-US"/>
              <a:pPr lvl="0"/>
              <a:t>28</a:t>
            </a:fld>
            <a:endParaRPr lang="en-US"/>
          </a:p>
        </p:txBody>
      </p:sp>
      <p:sp>
        <p:nvSpPr>
          <p:cNvPr id="480" name="Google Shape;480;p50"/>
          <p:cNvSpPr txBox="1">
            <a:spLocks noGrp="1"/>
          </p:cNvSpPr>
          <p:nvPr>
            <p:ph type="title"/>
          </p:nvPr>
        </p:nvSpPr>
        <p:spPr/>
        <p:txBody>
          <a:bodyPr/>
          <a:lstStyle/>
          <a:p>
            <a:pPr lvl="0"/>
            <a:r>
              <a:rPr lang="en-US" dirty="0"/>
              <a:t>PIPELINE QUALIFYING CRITERIA</a:t>
            </a:r>
          </a:p>
        </p:txBody>
      </p:sp>
      <p:grpSp>
        <p:nvGrpSpPr>
          <p:cNvPr id="2" name="Group 1">
            <a:extLst>
              <a:ext uri="{FF2B5EF4-FFF2-40B4-BE49-F238E27FC236}">
                <a16:creationId xmlns:a16="http://schemas.microsoft.com/office/drawing/2014/main" id="{3D851A03-BFC3-3C67-FB25-C3E7D3AF028C}"/>
              </a:ext>
            </a:extLst>
          </p:cNvPr>
          <p:cNvGrpSpPr/>
          <p:nvPr/>
        </p:nvGrpSpPr>
        <p:grpSpPr>
          <a:xfrm>
            <a:off x="10418706" y="5000781"/>
            <a:ext cx="1316474" cy="1170375"/>
            <a:chOff x="3793066" y="2438400"/>
            <a:chExt cx="2980266" cy="2980266"/>
          </a:xfrm>
          <a:solidFill>
            <a:srgbClr val="00B0F0"/>
          </a:solidFill>
        </p:grpSpPr>
        <p:sp>
          <p:nvSpPr>
            <p:cNvPr id="3" name="Shape 2">
              <a:extLst>
                <a:ext uri="{FF2B5EF4-FFF2-40B4-BE49-F238E27FC236}">
                  <a16:creationId xmlns:a16="http://schemas.microsoft.com/office/drawing/2014/main" id="{BC0EA47C-C254-8008-FB56-8AF4E1739FF1}"/>
                </a:ext>
              </a:extLst>
            </p:cNvPr>
            <p:cNvSpPr/>
            <p:nvPr/>
          </p:nvSpPr>
          <p:spPr>
            <a:xfrm>
              <a:off x="3793066" y="2438400"/>
              <a:ext cx="2980266" cy="2980266"/>
            </a:xfrm>
            <a:prstGeom prst="gear9">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 name="Shape 4">
              <a:extLst>
                <a:ext uri="{FF2B5EF4-FFF2-40B4-BE49-F238E27FC236}">
                  <a16:creationId xmlns:a16="http://schemas.microsoft.com/office/drawing/2014/main" id="{1CF217C0-5A60-334D-C546-CAF0B69FC793}"/>
                </a:ext>
              </a:extLst>
            </p:cNvPr>
            <p:cNvSpPr txBox="1"/>
            <p:nvPr/>
          </p:nvSpPr>
          <p:spPr>
            <a:xfrm>
              <a:off x="4392232" y="3136513"/>
              <a:ext cx="1781934" cy="1531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1600" b="1" kern="1200" dirty="0">
                <a:solidFill>
                  <a:schemeClr val="tx1"/>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1"/>
          <p:cNvSpPr txBox="1">
            <a:spLocks noGrp="1"/>
          </p:cNvSpPr>
          <p:nvPr>
            <p:ph type="title"/>
          </p:nvPr>
        </p:nvSpPr>
        <p:spPr/>
        <p:txBody>
          <a:bodyPr/>
          <a:lstStyle/>
          <a:p>
            <a:pPr lvl="0"/>
            <a:r>
              <a:rPr lang="en-US" dirty="0"/>
              <a:t>FACILITATOR QUALIFYING CRITERIA</a:t>
            </a:r>
          </a:p>
        </p:txBody>
      </p:sp>
      <p:sp>
        <p:nvSpPr>
          <p:cNvPr id="488" name="Google Shape;488;p51"/>
          <p:cNvSpPr txBox="1">
            <a:spLocks noGrp="1"/>
          </p:cNvSpPr>
          <p:nvPr>
            <p:ph type="body" idx="1"/>
          </p:nvPr>
        </p:nvSpPr>
        <p:spPr/>
        <p:txBody>
          <a:bodyPr/>
          <a:lstStyle/>
          <a:p>
            <a:pPr lvl="0"/>
            <a:endParaRPr lang="en-US" dirty="0"/>
          </a:p>
          <a:p>
            <a:pPr lvl="0"/>
            <a:r>
              <a:rPr lang="en-US" dirty="0"/>
              <a:t>Will you identify and advocate to your constituent employers to the Program Management Team to participate in the Pipeline?</a:t>
            </a:r>
          </a:p>
          <a:p>
            <a:pPr lvl="0"/>
            <a:r>
              <a:rPr lang="en-US" dirty="0"/>
              <a:t>Will you allow for Pipeline Project access during your normal communications and events to share and communicate?</a:t>
            </a:r>
          </a:p>
        </p:txBody>
      </p:sp>
      <p:sp>
        <p:nvSpPr>
          <p:cNvPr id="489" name="Google Shape;489;p51"/>
          <p:cNvSpPr txBox="1">
            <a:spLocks noGrp="1"/>
          </p:cNvSpPr>
          <p:nvPr>
            <p:ph type="sldNum" idx="12"/>
          </p:nvPr>
        </p:nvSpPr>
        <p:spPr/>
        <p:txBody>
          <a:bodyPr/>
          <a:lstStyle/>
          <a:p>
            <a:pPr lvl="0"/>
            <a:fld id="{00000000-1234-1234-1234-123412341234}" type="slidenum">
              <a:rPr lang="en-US"/>
              <a:pPr lvl="0"/>
              <a:t>29</a:t>
            </a:fld>
            <a:endParaRPr lang="en-US"/>
          </a:p>
        </p:txBody>
      </p:sp>
      <p:sp>
        <p:nvSpPr>
          <p:cNvPr id="490" name="Google Shape;490;p51"/>
          <p:cNvSpPr txBox="1"/>
          <p:nvPr/>
        </p:nvSpPr>
        <p:spPr>
          <a:xfrm>
            <a:off x="793631" y="4002414"/>
            <a:ext cx="11108386" cy="132339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dirty="0">
                <a:solidFill>
                  <a:srgbClr val="161645"/>
                </a:solidFill>
                <a:latin typeface="Arial Narrow"/>
                <a:ea typeface="Arial Narrow"/>
                <a:cs typeface="Arial Narrow"/>
                <a:sym typeface="Arial Narrow"/>
              </a:rPr>
              <a:t>Program Wide </a:t>
            </a:r>
            <a:r>
              <a:rPr lang="en-US" sz="3200" b="1" i="0" u="none" strike="noStrike" cap="none" dirty="0">
                <a:solidFill>
                  <a:srgbClr val="161645"/>
                </a:solidFill>
                <a:latin typeface="Arial Narrow"/>
                <a:ea typeface="Arial Narrow"/>
                <a:cs typeface="Arial Narrow"/>
                <a:sym typeface="Arial Narrow"/>
              </a:rPr>
              <a:t>Facilitators</a:t>
            </a:r>
            <a:endParaRPr dirty="0"/>
          </a:p>
          <a:p>
            <a:pPr marL="0" marR="0" lvl="0" indent="0" algn="ctr" rtl="0">
              <a:lnSpc>
                <a:spcPct val="100000"/>
              </a:lnSpc>
              <a:spcBef>
                <a:spcPts val="0"/>
              </a:spcBef>
              <a:spcAft>
                <a:spcPts val="0"/>
              </a:spcAft>
              <a:buNone/>
            </a:pPr>
            <a:r>
              <a:rPr lang="en-US" sz="2400" b="1" i="0" u="none" strike="noStrike" cap="none" dirty="0">
                <a:solidFill>
                  <a:srgbClr val="161645"/>
                </a:solidFill>
                <a:latin typeface="Arial Narrow"/>
                <a:ea typeface="Arial Narrow"/>
                <a:cs typeface="Arial Narrow"/>
                <a:sym typeface="Arial Narrow"/>
              </a:rPr>
              <a:t>NDIA, SIBC, ACIBC, Marine Machining Association, Shipbuilders Council of America</a:t>
            </a:r>
            <a:endParaRPr dirty="0"/>
          </a:p>
          <a:p>
            <a:pPr marL="0" marR="0" lvl="0" indent="0" algn="ctr" rtl="0">
              <a:lnSpc>
                <a:spcPct val="100000"/>
              </a:lnSpc>
              <a:spcBef>
                <a:spcPts val="0"/>
              </a:spcBef>
              <a:spcAft>
                <a:spcPts val="0"/>
              </a:spcAft>
              <a:buNone/>
            </a:pPr>
            <a:r>
              <a:rPr lang="en-US" sz="2400" b="1" i="0" u="none" strike="noStrike" cap="none" dirty="0">
                <a:solidFill>
                  <a:srgbClr val="161645"/>
                </a:solidFill>
                <a:latin typeface="Arial Narrow"/>
                <a:ea typeface="Arial Narrow"/>
                <a:cs typeface="Arial Narrow"/>
                <a:sym typeface="Arial Narrow"/>
              </a:rPr>
              <a:t>General Dynamics-Electric Boat, Newport News Shipbuilding</a:t>
            </a:r>
            <a:endParaRPr dirty="0"/>
          </a:p>
        </p:txBody>
      </p:sp>
      <p:grpSp>
        <p:nvGrpSpPr>
          <p:cNvPr id="2" name="Group 1">
            <a:extLst>
              <a:ext uri="{FF2B5EF4-FFF2-40B4-BE49-F238E27FC236}">
                <a16:creationId xmlns:a16="http://schemas.microsoft.com/office/drawing/2014/main" id="{6D7650D7-51C8-9F78-4E7F-E950409E0D35}"/>
              </a:ext>
            </a:extLst>
          </p:cNvPr>
          <p:cNvGrpSpPr/>
          <p:nvPr/>
        </p:nvGrpSpPr>
        <p:grpSpPr>
          <a:xfrm>
            <a:off x="10418706" y="5000781"/>
            <a:ext cx="1316474" cy="1170375"/>
            <a:chOff x="3793066" y="2438400"/>
            <a:chExt cx="2980266" cy="2980266"/>
          </a:xfrm>
          <a:solidFill>
            <a:srgbClr val="FFC000"/>
          </a:solidFill>
        </p:grpSpPr>
        <p:sp>
          <p:nvSpPr>
            <p:cNvPr id="3" name="Shape 2">
              <a:extLst>
                <a:ext uri="{FF2B5EF4-FFF2-40B4-BE49-F238E27FC236}">
                  <a16:creationId xmlns:a16="http://schemas.microsoft.com/office/drawing/2014/main" id="{485497A7-ECE0-8971-2FE4-EF405FF6C0C9}"/>
                </a:ext>
              </a:extLst>
            </p:cNvPr>
            <p:cNvSpPr/>
            <p:nvPr/>
          </p:nvSpPr>
          <p:spPr>
            <a:xfrm>
              <a:off x="3793066" y="2438400"/>
              <a:ext cx="2980266" cy="2980266"/>
            </a:xfrm>
            <a:prstGeom prst="gear9">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 name="Shape 4">
              <a:extLst>
                <a:ext uri="{FF2B5EF4-FFF2-40B4-BE49-F238E27FC236}">
                  <a16:creationId xmlns:a16="http://schemas.microsoft.com/office/drawing/2014/main" id="{2E6CC0BA-829C-3676-E8DB-12C41C5A695E}"/>
                </a:ext>
              </a:extLst>
            </p:cNvPr>
            <p:cNvSpPr txBox="1"/>
            <p:nvPr/>
          </p:nvSpPr>
          <p:spPr>
            <a:xfrm>
              <a:off x="4392232" y="3136513"/>
              <a:ext cx="1781934" cy="15319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1600" b="1" kern="1200" dirty="0">
                <a:solidFill>
                  <a:schemeClr val="tx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660CC9-8D33-A47F-636F-AEB029E266B8}"/>
              </a:ext>
            </a:extLst>
          </p:cNvPr>
          <p:cNvGrpSpPr/>
          <p:nvPr/>
        </p:nvGrpSpPr>
        <p:grpSpPr>
          <a:xfrm>
            <a:off x="6678648" y="4188343"/>
            <a:ext cx="1760782" cy="2202049"/>
            <a:chOff x="6678648" y="4188343"/>
            <a:chExt cx="1760782" cy="2202049"/>
          </a:xfrm>
        </p:grpSpPr>
        <p:pic>
          <p:nvPicPr>
            <p:cNvPr id="6" name="Picture 5">
              <a:extLst>
                <a:ext uri="{FF2B5EF4-FFF2-40B4-BE49-F238E27FC236}">
                  <a16:creationId xmlns:a16="http://schemas.microsoft.com/office/drawing/2014/main" id="{8A969C08-B7EA-AA7F-A1A0-D59DD4C4E3C4}"/>
                </a:ext>
              </a:extLst>
            </p:cNvPr>
            <p:cNvPicPr>
              <a:picLocks noChangeAspect="1"/>
            </p:cNvPicPr>
            <p:nvPr/>
          </p:nvPicPr>
          <p:blipFill>
            <a:blip r:embed="rId3"/>
            <a:stretch>
              <a:fillRect/>
            </a:stretch>
          </p:blipFill>
          <p:spPr>
            <a:xfrm>
              <a:off x="6678648" y="4188343"/>
              <a:ext cx="1760782" cy="2018287"/>
            </a:xfrm>
            <a:prstGeom prst="rect">
              <a:avLst/>
            </a:prstGeom>
          </p:spPr>
        </p:pic>
        <p:sp>
          <p:nvSpPr>
            <p:cNvPr id="5" name="TextBox 4">
              <a:extLst>
                <a:ext uri="{FF2B5EF4-FFF2-40B4-BE49-F238E27FC236}">
                  <a16:creationId xmlns:a16="http://schemas.microsoft.com/office/drawing/2014/main" id="{6ECD1395-28FE-4C9F-BBB0-668F0D9A3E46}"/>
                </a:ext>
              </a:extLst>
            </p:cNvPr>
            <p:cNvSpPr txBox="1"/>
            <p:nvPr/>
          </p:nvSpPr>
          <p:spPr>
            <a:xfrm>
              <a:off x="6823100" y="6082615"/>
              <a:ext cx="1471878" cy="307777"/>
            </a:xfrm>
            <a:prstGeom prst="rect">
              <a:avLst/>
            </a:prstGeom>
            <a:noFill/>
          </p:spPr>
          <p:txBody>
            <a:bodyPr wrap="none" rtlCol="0">
              <a:spAutoFit/>
            </a:bodyPr>
            <a:lstStyle/>
            <a:p>
              <a:r>
                <a:rPr lang="en-US" dirty="0"/>
                <a:t>BGEN PATTON</a:t>
              </a:r>
            </a:p>
          </p:txBody>
        </p:sp>
      </p:grpSp>
      <p:sp>
        <p:nvSpPr>
          <p:cNvPr id="2" name="Title 1">
            <a:extLst>
              <a:ext uri="{FF2B5EF4-FFF2-40B4-BE49-F238E27FC236}">
                <a16:creationId xmlns:a16="http://schemas.microsoft.com/office/drawing/2014/main" id="{78ECCFFA-A99A-41C9-B4E7-F207DC9A3971}"/>
              </a:ext>
            </a:extLst>
          </p:cNvPr>
          <p:cNvSpPr>
            <a:spLocks noGrp="1"/>
          </p:cNvSpPr>
          <p:nvPr>
            <p:ph type="title"/>
          </p:nvPr>
        </p:nvSpPr>
        <p:spPr/>
        <p:txBody>
          <a:bodyPr/>
          <a:lstStyle/>
          <a:p>
            <a:r>
              <a:rPr lang="en-US" dirty="0"/>
              <a:t>US MANUFACTURING PRE-WW2</a:t>
            </a:r>
          </a:p>
        </p:txBody>
      </p:sp>
      <p:sp>
        <p:nvSpPr>
          <p:cNvPr id="3" name="Content Placeholder 2">
            <a:extLst>
              <a:ext uri="{FF2B5EF4-FFF2-40B4-BE49-F238E27FC236}">
                <a16:creationId xmlns:a16="http://schemas.microsoft.com/office/drawing/2014/main" id="{35668B7F-3A8D-69DF-05F8-9526C8C8F985}"/>
              </a:ext>
            </a:extLst>
          </p:cNvPr>
          <p:cNvSpPr>
            <a:spLocks noGrp="1"/>
          </p:cNvSpPr>
          <p:nvPr>
            <p:ph sz="quarter" idx="10"/>
          </p:nvPr>
        </p:nvSpPr>
        <p:spPr>
          <a:xfrm>
            <a:off x="226485" y="1036638"/>
            <a:ext cx="5869516" cy="5008562"/>
          </a:xfrm>
        </p:spPr>
        <p:txBody>
          <a:bodyPr anchor="ctr"/>
          <a:lstStyle/>
          <a:p>
            <a:r>
              <a:rPr lang="en-US" dirty="0"/>
              <a:t>Prior to the start of what would become WW2, US manufacturing was primarily focused on cars, small appliances, and children’s toys.</a:t>
            </a:r>
          </a:p>
          <a:p>
            <a:r>
              <a:rPr lang="en-US" dirty="0"/>
              <a:t>The perceived inability of the US to manufacture arms and munitions were contributing factors to Germany’s assessment that the US would not enter the conflict.</a:t>
            </a:r>
          </a:p>
          <a:p>
            <a:endParaRPr lang="en-US" dirty="0"/>
          </a:p>
        </p:txBody>
      </p:sp>
      <p:sp>
        <p:nvSpPr>
          <p:cNvPr id="4" name="Slide Number Placeholder 3">
            <a:extLst>
              <a:ext uri="{FF2B5EF4-FFF2-40B4-BE49-F238E27FC236}">
                <a16:creationId xmlns:a16="http://schemas.microsoft.com/office/drawing/2014/main" id="{F2D3C62C-1592-DA6A-E058-612AC584325E}"/>
              </a:ext>
            </a:extLst>
          </p:cNvPr>
          <p:cNvSpPr>
            <a:spLocks noGrp="1"/>
          </p:cNvSpPr>
          <p:nvPr>
            <p:ph type="sldNum" sz="quarter" idx="4"/>
          </p:nvPr>
        </p:nvSpPr>
        <p:spPr/>
        <p:txBody>
          <a:bodyPr/>
          <a:lstStyle/>
          <a:p>
            <a:fld id="{AD841CFD-2F8C-C74B-8CA8-709FDE53E11E}" type="slidenum">
              <a:rPr lang="en-US" smtClean="0"/>
              <a:pPr/>
              <a:t>3</a:t>
            </a:fld>
            <a:endParaRPr lang="en-US"/>
          </a:p>
        </p:txBody>
      </p:sp>
      <p:pic>
        <p:nvPicPr>
          <p:cNvPr id="2050" name="Picture 2" descr="Bolt and nut stock vector. Illustration of helix, drawing - 64600418">
            <a:extLst>
              <a:ext uri="{FF2B5EF4-FFF2-40B4-BE49-F238E27FC236}">
                <a16:creationId xmlns:a16="http://schemas.microsoft.com/office/drawing/2014/main" id="{E396886E-2CFE-2055-1C9D-99F277F549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7477" y="4585745"/>
            <a:ext cx="1816230" cy="10935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kup SVG Vintage Truck SVG Dodge Truck Silhouette Chevy - Etsy">
            <a:extLst>
              <a:ext uri="{FF2B5EF4-FFF2-40B4-BE49-F238E27FC236}">
                <a16:creationId xmlns:a16="http://schemas.microsoft.com/office/drawing/2014/main" id="{1DA2CE91-96D2-BBEC-3152-B28F1DA541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9698" y="991575"/>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ashley Parabike - British Bicycle Company">
            <a:extLst>
              <a:ext uri="{FF2B5EF4-FFF2-40B4-BE49-F238E27FC236}">
                <a16:creationId xmlns:a16="http://schemas.microsoft.com/office/drawing/2014/main" id="{0ED3D83D-8CC1-30B7-94D3-83312D7A387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4048" y="235396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lectrical Appliances - Stock Illustration [10273425] - PIXTA">
            <a:extLst>
              <a:ext uri="{FF2B5EF4-FFF2-40B4-BE49-F238E27FC236}">
                <a16:creationId xmlns:a16="http://schemas.microsoft.com/office/drawing/2014/main" id="{8B9A4F1C-A0D0-65C6-4D5B-A162D4281A3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173" y="1493043"/>
            <a:ext cx="22383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ars | Logopedia | Fandom">
            <a:extLst>
              <a:ext uri="{FF2B5EF4-FFF2-40B4-BE49-F238E27FC236}">
                <a16:creationId xmlns:a16="http://schemas.microsoft.com/office/drawing/2014/main" id="{529282FC-F055-4C68-C32C-B82002A0B59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8117" y="4903311"/>
            <a:ext cx="2857500"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93322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2CEB-C773-937F-0295-029C8F8719AF}"/>
              </a:ext>
            </a:extLst>
          </p:cNvPr>
          <p:cNvSpPr>
            <a:spLocks noGrp="1"/>
          </p:cNvSpPr>
          <p:nvPr>
            <p:ph type="title"/>
          </p:nvPr>
        </p:nvSpPr>
        <p:spPr/>
        <p:txBody>
          <a:bodyPr/>
          <a:lstStyle/>
          <a:p>
            <a:r>
              <a:rPr lang="en-US" dirty="0"/>
              <a:t>PARTNER SUPPORT SERVICES</a:t>
            </a:r>
          </a:p>
        </p:txBody>
      </p:sp>
      <p:graphicFrame>
        <p:nvGraphicFramePr>
          <p:cNvPr id="5" name="Content Placeholder 4">
            <a:extLst>
              <a:ext uri="{FF2B5EF4-FFF2-40B4-BE49-F238E27FC236}">
                <a16:creationId xmlns:a16="http://schemas.microsoft.com/office/drawing/2014/main" id="{7C411A6D-8F3E-C2CA-FC9B-F10FAEF5529E}"/>
              </a:ext>
            </a:extLst>
          </p:cNvPr>
          <p:cNvGraphicFramePr>
            <a:graphicFrameLocks noGrp="1"/>
          </p:cNvGraphicFramePr>
          <p:nvPr>
            <p:ph sz="quarter" idx="10"/>
            <p:extLst>
              <p:ext uri="{D42A27DB-BD31-4B8C-83A1-F6EECF244321}">
                <p14:modId xmlns:p14="http://schemas.microsoft.com/office/powerpoint/2010/main" val="1346218537"/>
              </p:ext>
            </p:extLst>
          </p:nvPr>
        </p:nvGraphicFramePr>
        <p:xfrm>
          <a:off x="227013" y="1036638"/>
          <a:ext cx="11674475" cy="5008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BC78457-15B3-DCF8-C315-0F6DB3C69706}"/>
              </a:ext>
            </a:extLst>
          </p:cNvPr>
          <p:cNvSpPr>
            <a:spLocks noGrp="1"/>
          </p:cNvSpPr>
          <p:nvPr>
            <p:ph type="sldNum" sz="quarter" idx="4"/>
          </p:nvPr>
        </p:nvSpPr>
        <p:spPr/>
        <p:txBody>
          <a:bodyPr/>
          <a:lstStyle/>
          <a:p>
            <a:fld id="{AD841CFD-2F8C-C74B-8CA8-709FDE53E11E}" type="slidenum">
              <a:rPr lang="en-US" smtClean="0"/>
              <a:pPr/>
              <a:t>30</a:t>
            </a:fld>
            <a:endParaRPr lang="en-US"/>
          </a:p>
        </p:txBody>
      </p:sp>
      <p:grpSp>
        <p:nvGrpSpPr>
          <p:cNvPr id="3" name="Group 2">
            <a:extLst>
              <a:ext uri="{FF2B5EF4-FFF2-40B4-BE49-F238E27FC236}">
                <a16:creationId xmlns:a16="http://schemas.microsoft.com/office/drawing/2014/main" id="{1112FE16-E6D6-BCA4-543B-BF3A0E19F0AB}"/>
              </a:ext>
            </a:extLst>
          </p:cNvPr>
          <p:cNvGrpSpPr/>
          <p:nvPr/>
        </p:nvGrpSpPr>
        <p:grpSpPr>
          <a:xfrm>
            <a:off x="4574117" y="2223788"/>
            <a:ext cx="2980266" cy="2980266"/>
            <a:chOff x="3793066" y="2438400"/>
            <a:chExt cx="2980266" cy="2980266"/>
          </a:xfrm>
        </p:grpSpPr>
        <p:sp>
          <p:nvSpPr>
            <p:cNvPr id="6" name="Shape 5">
              <a:extLst>
                <a:ext uri="{FF2B5EF4-FFF2-40B4-BE49-F238E27FC236}">
                  <a16:creationId xmlns:a16="http://schemas.microsoft.com/office/drawing/2014/main" id="{F5607548-1DD9-B41C-9103-717FBFF5C592}"/>
                </a:ext>
              </a:extLst>
            </p:cNvPr>
            <p:cNvSpPr/>
            <p:nvPr/>
          </p:nvSpPr>
          <p:spPr>
            <a:xfrm>
              <a:off x="3793066" y="2438400"/>
              <a:ext cx="2980266" cy="2980266"/>
            </a:xfrm>
            <a:prstGeom prst="gear9">
              <a:avLst/>
            </a:prstGeom>
            <a:solidFill>
              <a:srgbClr val="00B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6A4E457D-BC35-9945-2E61-FD2FFFD69D6B}"/>
                </a:ext>
              </a:extLst>
            </p:cNvPr>
            <p:cNvSpPr txBox="1"/>
            <p:nvPr/>
          </p:nvSpPr>
          <p:spPr>
            <a:xfrm>
              <a:off x="4392232"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Employers</a:t>
              </a:r>
            </a:p>
          </p:txBody>
        </p:sp>
      </p:grpSp>
      <p:grpSp>
        <p:nvGrpSpPr>
          <p:cNvPr id="8" name="Group 7">
            <a:extLst>
              <a:ext uri="{FF2B5EF4-FFF2-40B4-BE49-F238E27FC236}">
                <a16:creationId xmlns:a16="http://schemas.microsoft.com/office/drawing/2014/main" id="{2F08A97A-783F-DBE8-3CD9-CE3AC46A4D6A}"/>
              </a:ext>
            </a:extLst>
          </p:cNvPr>
          <p:cNvGrpSpPr/>
          <p:nvPr/>
        </p:nvGrpSpPr>
        <p:grpSpPr>
          <a:xfrm>
            <a:off x="7940997" y="3272919"/>
            <a:ext cx="2167466" cy="2167466"/>
            <a:chOff x="2059093" y="1733973"/>
            <a:chExt cx="2167466" cy="2167466"/>
          </a:xfrm>
          <a:solidFill>
            <a:srgbClr val="FFC000"/>
          </a:solidFill>
        </p:grpSpPr>
        <p:sp>
          <p:nvSpPr>
            <p:cNvPr id="9" name="Shape 8">
              <a:extLst>
                <a:ext uri="{FF2B5EF4-FFF2-40B4-BE49-F238E27FC236}">
                  <a16:creationId xmlns:a16="http://schemas.microsoft.com/office/drawing/2014/main" id="{783F0FE3-CB5F-0412-5D78-DBA53C0CBF86}"/>
                </a:ext>
              </a:extLst>
            </p:cNvPr>
            <p:cNvSpPr/>
            <p:nvPr/>
          </p:nvSpPr>
          <p:spPr>
            <a:xfrm>
              <a:off x="2059093" y="1733973"/>
              <a:ext cx="2167466" cy="2167466"/>
            </a:xfrm>
            <a:prstGeom prst="gear6">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0" name="Shape 4">
              <a:extLst>
                <a:ext uri="{FF2B5EF4-FFF2-40B4-BE49-F238E27FC236}">
                  <a16:creationId xmlns:a16="http://schemas.microsoft.com/office/drawing/2014/main" id="{6C3C25D6-A691-4F55-3717-1237FDB55AFA}"/>
                </a:ext>
              </a:extLst>
            </p:cNvPr>
            <p:cNvSpPr txBox="1"/>
            <p:nvPr/>
          </p:nvSpPr>
          <p:spPr>
            <a:xfrm>
              <a:off x="2604759" y="2282937"/>
              <a:ext cx="1076134" cy="1069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Facilitators</a:t>
              </a:r>
            </a:p>
          </p:txBody>
        </p:sp>
      </p:grpSp>
      <p:grpSp>
        <p:nvGrpSpPr>
          <p:cNvPr id="11" name="Group 10">
            <a:extLst>
              <a:ext uri="{FF2B5EF4-FFF2-40B4-BE49-F238E27FC236}">
                <a16:creationId xmlns:a16="http://schemas.microsoft.com/office/drawing/2014/main" id="{8C937C9F-A7F5-14C5-B918-B28E5E59BA50}"/>
              </a:ext>
            </a:extLst>
          </p:cNvPr>
          <p:cNvGrpSpPr/>
          <p:nvPr/>
        </p:nvGrpSpPr>
        <p:grpSpPr>
          <a:xfrm>
            <a:off x="2177609" y="3543300"/>
            <a:ext cx="2123675" cy="2123675"/>
            <a:chOff x="3273095" y="238642"/>
            <a:chExt cx="2123675" cy="2123675"/>
          </a:xfrm>
        </p:grpSpPr>
        <p:sp>
          <p:nvSpPr>
            <p:cNvPr id="12" name="Shape 11">
              <a:extLst>
                <a:ext uri="{FF2B5EF4-FFF2-40B4-BE49-F238E27FC236}">
                  <a16:creationId xmlns:a16="http://schemas.microsoft.com/office/drawing/2014/main" id="{172D2996-344B-F704-5A7D-4DB7462E8C63}"/>
                </a:ext>
              </a:extLst>
            </p:cNvPr>
            <p:cNvSpPr/>
            <p:nvPr/>
          </p:nvSpPr>
          <p:spPr>
            <a:xfrm rot="20700000">
              <a:off x="3273095" y="238642"/>
              <a:ext cx="2123675" cy="2123675"/>
            </a:xfrm>
            <a:prstGeom prst="gear6">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Shape 4">
              <a:extLst>
                <a:ext uri="{FF2B5EF4-FFF2-40B4-BE49-F238E27FC236}">
                  <a16:creationId xmlns:a16="http://schemas.microsoft.com/office/drawing/2014/main" id="{A8445737-85A9-A224-0F5C-E9106A7799B7}"/>
                </a:ext>
              </a:extLst>
            </p:cNvPr>
            <p:cNvSpPr txBox="1"/>
            <p:nvPr/>
          </p:nvSpPr>
          <p:spPr>
            <a:xfrm>
              <a:off x="3738879" y="704426"/>
              <a:ext cx="1192106"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Pipelines</a:t>
              </a:r>
            </a:p>
          </p:txBody>
        </p:sp>
      </p:grpSp>
    </p:spTree>
    <p:extLst>
      <p:ext uri="{BB962C8B-B14F-4D97-AF65-F5344CB8AC3E}">
        <p14:creationId xmlns:p14="http://schemas.microsoft.com/office/powerpoint/2010/main" val="14390253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EF45D-3247-6C78-56D0-88340BA2A5DB}"/>
              </a:ext>
            </a:extLst>
          </p:cNvPr>
          <p:cNvSpPr>
            <a:spLocks noGrp="1"/>
          </p:cNvSpPr>
          <p:nvPr>
            <p:ph type="title"/>
          </p:nvPr>
        </p:nvSpPr>
        <p:spPr/>
        <p:txBody>
          <a:bodyPr/>
          <a:lstStyle/>
          <a:p>
            <a:r>
              <a:rPr lang="en-US" dirty="0"/>
              <a:t>PITTSBURGH FLAG MILESTONES</a:t>
            </a:r>
          </a:p>
        </p:txBody>
      </p:sp>
      <p:graphicFrame>
        <p:nvGraphicFramePr>
          <p:cNvPr id="4" name="Google Shape;2894;p290">
            <a:extLst>
              <a:ext uri="{FF2B5EF4-FFF2-40B4-BE49-F238E27FC236}">
                <a16:creationId xmlns:a16="http://schemas.microsoft.com/office/drawing/2014/main" id="{CAF8F5D0-153D-D902-1DFD-4C5F1EEC31FE}"/>
              </a:ext>
            </a:extLst>
          </p:cNvPr>
          <p:cNvGraphicFramePr/>
          <p:nvPr>
            <p:extLst>
              <p:ext uri="{D42A27DB-BD31-4B8C-83A1-F6EECF244321}">
                <p14:modId xmlns:p14="http://schemas.microsoft.com/office/powerpoint/2010/main" val="1671633818"/>
              </p:ext>
            </p:extLst>
          </p:nvPr>
        </p:nvGraphicFramePr>
        <p:xfrm>
          <a:off x="580103" y="1505233"/>
          <a:ext cx="10911012" cy="4003957"/>
        </p:xfrm>
        <a:graphic>
          <a:graphicData uri="http://schemas.openxmlformats.org/drawingml/2006/table">
            <a:tbl>
              <a:tblPr firstRow="1" bandRow="1">
                <a:noFill/>
              </a:tblPr>
              <a:tblGrid>
                <a:gridCol w="1923864">
                  <a:extLst>
                    <a:ext uri="{9D8B030D-6E8A-4147-A177-3AD203B41FA5}">
                      <a16:colId xmlns:a16="http://schemas.microsoft.com/office/drawing/2014/main" val="20000"/>
                    </a:ext>
                  </a:extLst>
                </a:gridCol>
                <a:gridCol w="8987148">
                  <a:extLst>
                    <a:ext uri="{9D8B030D-6E8A-4147-A177-3AD203B41FA5}">
                      <a16:colId xmlns:a16="http://schemas.microsoft.com/office/drawing/2014/main" val="20001"/>
                    </a:ext>
                  </a:extLst>
                </a:gridCol>
              </a:tblGrid>
              <a:tr h="496041">
                <a:tc>
                  <a:txBody>
                    <a:bodyPr/>
                    <a:lstStyle/>
                    <a:p>
                      <a:pPr marL="0" marR="0" lvl="0" indent="0" algn="l" rtl="0">
                        <a:lnSpc>
                          <a:spcPct val="100000"/>
                        </a:lnSpc>
                        <a:spcBef>
                          <a:spcPts val="0"/>
                        </a:spcBef>
                        <a:spcAft>
                          <a:spcPts val="0"/>
                        </a:spcAft>
                        <a:buNone/>
                      </a:pPr>
                      <a:r>
                        <a:rPr lang="en-US" sz="1400" b="0" i="0" u="none" strike="noStrike" cap="none" dirty="0">
                          <a:solidFill>
                            <a:srgbClr val="339933"/>
                          </a:solidFill>
                          <a:latin typeface="+mn-lt"/>
                          <a:ea typeface="Calibri"/>
                          <a:cs typeface="Calibri"/>
                          <a:sym typeface="Calibri"/>
                        </a:rPr>
                        <a:t>August 9, 2023</a:t>
                      </a:r>
                      <a:endParaRPr sz="1000" dirty="0">
                        <a:solidFill>
                          <a:srgbClr val="339933"/>
                        </a:solidFill>
                        <a:latin typeface="+mn-lt"/>
                      </a:endParaRPr>
                    </a:p>
                  </a:txBody>
                  <a:tcPr marL="68588" marR="68588" marT="34294" marB="34294"/>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rgbClr val="339933"/>
                          </a:solidFill>
                          <a:latin typeface="+mn-lt"/>
                          <a:ea typeface="Calibri"/>
                          <a:cs typeface="Calibri"/>
                          <a:sym typeface="Calibri"/>
                        </a:rPr>
                        <a:t>Pennsylvania Talent Pipeline Program: Pittsburgh Flag Partner Orientation and Networking Conference</a:t>
                      </a:r>
                      <a:endParaRPr sz="1400" b="0" i="0" u="none" strike="noStrike" cap="none" dirty="0">
                        <a:solidFill>
                          <a:srgbClr val="339933"/>
                        </a:solidFill>
                        <a:latin typeface="+mn-lt"/>
                        <a:cs typeface="Calibri"/>
                        <a:sym typeface="Arial"/>
                      </a:endParaRPr>
                    </a:p>
                  </a:txBody>
                  <a:tcPr marL="68588" marR="68588" marT="34294" marB="34294"/>
                </a:tc>
                <a:extLst>
                  <a:ext uri="{0D108BD9-81ED-4DB2-BD59-A6C34878D82A}">
                    <a16:rowId xmlns:a16="http://schemas.microsoft.com/office/drawing/2014/main" val="10000"/>
                  </a:ext>
                </a:extLst>
              </a:tr>
              <a:tr h="400690">
                <a:tc>
                  <a:txBody>
                    <a:bodyPr/>
                    <a:lstStyle/>
                    <a:p>
                      <a:pPr marL="0" marR="0" lvl="0" indent="0" algn="l" rtl="0">
                        <a:lnSpc>
                          <a:spcPct val="100000"/>
                        </a:lnSpc>
                        <a:spcBef>
                          <a:spcPts val="0"/>
                        </a:spcBef>
                        <a:spcAft>
                          <a:spcPts val="0"/>
                        </a:spcAft>
                        <a:buNone/>
                      </a:pPr>
                      <a:r>
                        <a:rPr lang="en-US" sz="1400" b="0" i="0" u="none" strike="noStrike" cap="none" dirty="0">
                          <a:solidFill>
                            <a:srgbClr val="339933"/>
                          </a:solidFill>
                          <a:latin typeface="+mn-lt"/>
                          <a:ea typeface="Calibri"/>
                          <a:cs typeface="Calibri"/>
                          <a:sym typeface="Calibri"/>
                        </a:rPr>
                        <a:t>September 26, 2023</a:t>
                      </a:r>
                      <a:endParaRPr sz="1400" u="none" strike="noStrike" cap="none" dirty="0">
                        <a:solidFill>
                          <a:srgbClr val="339933"/>
                        </a:solidFill>
                        <a:latin typeface="+mn-lt"/>
                      </a:endParaRPr>
                    </a:p>
                  </a:txBody>
                  <a:tcPr marL="68588" marR="68588" marT="34294" marB="34294"/>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rgbClr val="339933"/>
                          </a:solidFill>
                          <a:latin typeface="+mn-lt"/>
                          <a:ea typeface="Calibri"/>
                          <a:cs typeface="Calibri"/>
                          <a:sym typeface="Calibri"/>
                        </a:rPr>
                        <a:t>Pennsylvania Talent Pipeline Program: Pittsburgh Flag Team Kick-off </a:t>
                      </a:r>
                      <a:endParaRPr sz="1400" b="0" i="0" u="none" strike="noStrike" cap="none" dirty="0">
                        <a:solidFill>
                          <a:srgbClr val="339933"/>
                        </a:solidFill>
                        <a:latin typeface="+mn-lt"/>
                        <a:cs typeface="Calibri"/>
                        <a:sym typeface="Arial"/>
                      </a:endParaRPr>
                    </a:p>
                  </a:txBody>
                  <a:tcPr marL="68588" marR="68588" marT="34294" marB="34294"/>
                </a:tc>
                <a:extLst>
                  <a:ext uri="{0D108BD9-81ED-4DB2-BD59-A6C34878D82A}">
                    <a16:rowId xmlns:a16="http://schemas.microsoft.com/office/drawing/2014/main" val="10002"/>
                  </a:ext>
                </a:extLst>
              </a:tr>
              <a:tr h="487549">
                <a:tc>
                  <a:txBody>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mn-lt"/>
                          <a:cs typeface="Calibri"/>
                          <a:sym typeface="Arial"/>
                        </a:rPr>
                        <a:t>December 1, 2023</a:t>
                      </a:r>
                    </a:p>
                  </a:txBody>
                  <a:tcPr marL="68588" marR="68588" marT="34294" marB="34294"/>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chemeClr val="tx1"/>
                          </a:solidFill>
                          <a:latin typeface="+mn-lt"/>
                          <a:ea typeface="Calibri"/>
                          <a:cs typeface="Calibri"/>
                          <a:sym typeface="Calibri"/>
                        </a:rPr>
                        <a:t>Pennsylvania Talent Pipeline Program: Pittsburgh Flag </a:t>
                      </a:r>
                      <a:r>
                        <a:rPr lang="en-US" sz="1400" b="0" i="0" u="none" strike="noStrike" cap="none" dirty="0">
                          <a:solidFill>
                            <a:schemeClr val="tx1"/>
                          </a:solidFill>
                          <a:latin typeface="+mn-lt"/>
                          <a:cs typeface="Calibri"/>
                          <a:sym typeface="Arial"/>
                        </a:rPr>
                        <a:t>Cohort 2023-2025, New Partner Cutoff Date </a:t>
                      </a:r>
                      <a:endParaRPr sz="1400" b="0" i="0" u="none" strike="noStrike" cap="none" dirty="0">
                        <a:solidFill>
                          <a:schemeClr val="tx1"/>
                        </a:solidFill>
                        <a:latin typeface="+mn-lt"/>
                        <a:cs typeface="Calibri"/>
                        <a:sym typeface="Arial"/>
                      </a:endParaRPr>
                    </a:p>
                  </a:txBody>
                  <a:tcPr marL="68588" marR="68588" marT="34294" marB="34294"/>
                </a:tc>
                <a:extLst>
                  <a:ext uri="{0D108BD9-81ED-4DB2-BD59-A6C34878D82A}">
                    <a16:rowId xmlns:a16="http://schemas.microsoft.com/office/drawing/2014/main" val="2777442167"/>
                  </a:ext>
                </a:extLst>
              </a:tr>
              <a:tr h="458942">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chemeClr val="tx1"/>
                          </a:solidFill>
                          <a:latin typeface="+mn-lt"/>
                          <a:ea typeface="Calibri"/>
                          <a:cs typeface="Calibri"/>
                          <a:sym typeface="Arial"/>
                        </a:rPr>
                        <a:t>January 25, 2024</a:t>
                      </a:r>
                      <a:endParaRPr sz="1400" b="0" i="0" u="none" strike="noStrike" cap="none" dirty="0">
                        <a:solidFill>
                          <a:schemeClr val="tx1"/>
                        </a:solidFill>
                        <a:latin typeface="+mn-lt"/>
                        <a:ea typeface="Calibri"/>
                        <a:cs typeface="Calibri"/>
                        <a:sym typeface="Arial"/>
                      </a:endParaRPr>
                    </a:p>
                  </a:txBody>
                  <a:tcPr marL="68588" marR="68588" marT="34294" marB="34294"/>
                </a:tc>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chemeClr val="tx1"/>
                          </a:solidFill>
                          <a:latin typeface="+mn-lt"/>
                          <a:ea typeface="Calibri"/>
                          <a:cs typeface="Calibri"/>
                          <a:sym typeface="Calibri"/>
                        </a:rPr>
                        <a:t>Pennsylvania Talent Pipeline Program: Pittsburgh Flag </a:t>
                      </a:r>
                      <a:r>
                        <a:rPr lang="en-US" sz="1400" b="0" i="0" u="none" strike="noStrike" cap="none" dirty="0">
                          <a:solidFill>
                            <a:schemeClr val="tx1"/>
                          </a:solidFill>
                          <a:latin typeface="+mn-lt"/>
                          <a:ea typeface="Calibri"/>
                          <a:cs typeface="Calibri"/>
                          <a:sym typeface="Arial"/>
                        </a:rPr>
                        <a:t>Mid-Year Team Update and Sharing</a:t>
                      </a:r>
                      <a:endParaRPr sz="1400" b="0" i="0" u="none" strike="noStrike" cap="none" dirty="0">
                        <a:solidFill>
                          <a:schemeClr val="tx1"/>
                        </a:solidFill>
                        <a:latin typeface="+mn-lt"/>
                        <a:ea typeface="Calibri"/>
                        <a:cs typeface="Calibri"/>
                        <a:sym typeface="Arial"/>
                      </a:endParaRPr>
                    </a:p>
                  </a:txBody>
                  <a:tcPr marL="68588" marR="68588" marT="34294" marB="34294"/>
                </a:tc>
                <a:extLst>
                  <a:ext uri="{0D108BD9-81ED-4DB2-BD59-A6C34878D82A}">
                    <a16:rowId xmlns:a16="http://schemas.microsoft.com/office/drawing/2014/main" val="1850749105"/>
                  </a:ext>
                </a:extLst>
              </a:tr>
              <a:tr h="626139">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rgbClr val="000000"/>
                          </a:solidFill>
                          <a:latin typeface="+mn-lt"/>
                          <a:cs typeface="Calibri"/>
                          <a:sym typeface="Arial"/>
                        </a:rPr>
                        <a:t>May 14, 2024</a:t>
                      </a:r>
                      <a:endParaRPr sz="1400" b="0" i="0" u="none" strike="noStrike" cap="none" dirty="0">
                        <a:solidFill>
                          <a:srgbClr val="000000"/>
                        </a:solidFill>
                        <a:latin typeface="+mn-lt"/>
                        <a:cs typeface="Calibri"/>
                        <a:sym typeface="Arial"/>
                      </a:endParaRPr>
                    </a:p>
                  </a:txBody>
                  <a:tcPr marL="68588" marR="68588" marT="34294" marB="34294"/>
                </a:tc>
                <a:tc>
                  <a:txBody>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mn-lt"/>
                          <a:ea typeface="Calibri"/>
                          <a:cs typeface="Calibri"/>
                          <a:sym typeface="Calibri"/>
                        </a:rPr>
                        <a:t>Pennsylvania Talent Pipeline Program: Pittsburgh Flag Signing Day Ceremony and New Hire 1 Year Anniversary Celebration,  at the </a:t>
                      </a:r>
                      <a:r>
                        <a:rPr lang="en-US" sz="1400" b="0" i="0" u="none" strike="noStrike" cap="none" dirty="0">
                          <a:solidFill>
                            <a:srgbClr val="000000"/>
                          </a:solidFill>
                          <a:latin typeface="+mn-lt"/>
                          <a:ea typeface="Calibri"/>
                          <a:cs typeface="Calibri"/>
                          <a:sym typeface="Calibri"/>
                        </a:rPr>
                        <a:t>Carnegie Science Center</a:t>
                      </a:r>
                      <a:endParaRPr sz="1400" b="0" i="0" u="none" strike="noStrike" cap="none" dirty="0">
                        <a:solidFill>
                          <a:schemeClr val="tx1"/>
                        </a:solidFill>
                        <a:latin typeface="+mn-lt"/>
                        <a:cs typeface="Calibri"/>
                        <a:sym typeface="Arial"/>
                      </a:endParaRPr>
                    </a:p>
                  </a:txBody>
                  <a:tcPr marL="68588" marR="68588" marT="34294" marB="34294"/>
                </a:tc>
                <a:extLst>
                  <a:ext uri="{0D108BD9-81ED-4DB2-BD59-A6C34878D82A}">
                    <a16:rowId xmlns:a16="http://schemas.microsoft.com/office/drawing/2014/main" val="1764083121"/>
                  </a:ext>
                </a:extLst>
              </a:tr>
              <a:tr h="389640">
                <a:tc>
                  <a:txBody>
                    <a:bodyPr/>
                    <a:lstStyle/>
                    <a:p>
                      <a:pPr marL="0" marR="0" lvl="0" indent="0" algn="l" rtl="0">
                        <a:lnSpc>
                          <a:spcPct val="100000"/>
                        </a:lnSpc>
                        <a:spcBef>
                          <a:spcPts val="0"/>
                        </a:spcBef>
                        <a:spcAft>
                          <a:spcPts val="0"/>
                        </a:spcAft>
                        <a:buNone/>
                      </a:pPr>
                      <a:r>
                        <a:rPr lang="en-US" sz="1200" b="0" dirty="0">
                          <a:latin typeface="+mn-lt"/>
                        </a:rPr>
                        <a:t>June 30, 2024</a:t>
                      </a:r>
                      <a:endParaRPr sz="1200" b="0" dirty="0">
                        <a:latin typeface="+mn-lt"/>
                      </a:endParaRPr>
                    </a:p>
                  </a:txBody>
                  <a:tcPr marL="68588" marR="68588" marT="34294" marB="34294"/>
                </a:tc>
                <a:tc>
                  <a:txBody>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mn-lt"/>
                          <a:ea typeface="Calibri"/>
                          <a:cs typeface="Calibri"/>
                          <a:sym typeface="Calibri"/>
                        </a:rPr>
                        <a:t>Pennsylvania Talent Pipeline Program: Pittsburgh Flag </a:t>
                      </a:r>
                      <a:r>
                        <a:rPr lang="en-US" sz="1400" b="0" i="0" u="none" strike="noStrike" cap="none" dirty="0">
                          <a:solidFill>
                            <a:srgbClr val="000000"/>
                          </a:solidFill>
                          <a:latin typeface="+mn-lt"/>
                          <a:cs typeface="Calibri"/>
                          <a:sym typeface="Arial"/>
                        </a:rPr>
                        <a:t>Reporting data for Cohort 2 freeze</a:t>
                      </a:r>
                      <a:endParaRPr sz="1400" b="0" i="0" u="none" strike="noStrike" cap="none" dirty="0">
                        <a:solidFill>
                          <a:srgbClr val="000000"/>
                        </a:solidFill>
                        <a:latin typeface="+mn-lt"/>
                        <a:cs typeface="Calibri"/>
                        <a:sym typeface="Arial"/>
                      </a:endParaRPr>
                    </a:p>
                  </a:txBody>
                  <a:tcPr marL="68588" marR="68588" marT="34294" marB="34294"/>
                </a:tc>
                <a:extLst>
                  <a:ext uri="{0D108BD9-81ED-4DB2-BD59-A6C34878D82A}">
                    <a16:rowId xmlns:a16="http://schemas.microsoft.com/office/drawing/2014/main" val="1787793710"/>
                  </a:ext>
                </a:extLst>
              </a:tr>
              <a:tr h="572478">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mn-lt"/>
                          <a:ea typeface="Calibri"/>
                          <a:cs typeface="Calibri"/>
                          <a:sym typeface="Calibri"/>
                        </a:rPr>
                        <a:t>July 1, 2023</a:t>
                      </a:r>
                      <a:endParaRPr sz="1000">
                        <a:latin typeface="+mn-lt"/>
                      </a:endParaRPr>
                    </a:p>
                  </a:txBody>
                  <a:tcPr marL="68588" marR="68588" marT="34294" marB="34294"/>
                </a:tc>
                <a:tc>
                  <a:txBody>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mn-lt"/>
                          <a:ea typeface="Calibri"/>
                          <a:cs typeface="Calibri"/>
                          <a:sym typeface="Calibri"/>
                        </a:rPr>
                        <a:t>Pennsylvania Talent Pipeline Program: Pittsburgh Flag </a:t>
                      </a:r>
                      <a:r>
                        <a:rPr lang="en-US" sz="1400" b="0" i="0" u="none" strike="noStrike" cap="none" dirty="0">
                          <a:solidFill>
                            <a:srgbClr val="000000"/>
                          </a:solidFill>
                          <a:latin typeface="+mn-lt"/>
                          <a:ea typeface="Calibri"/>
                          <a:cs typeface="Calibri"/>
                          <a:sym typeface="Calibri"/>
                        </a:rPr>
                        <a:t>Employers continue or start reporting data START DATE and RETENTION DATA</a:t>
                      </a:r>
                      <a:endParaRPr sz="1400" b="0" i="0" u="none" strike="noStrike" cap="none" dirty="0">
                        <a:solidFill>
                          <a:srgbClr val="000000"/>
                        </a:solidFill>
                        <a:latin typeface="+mn-lt"/>
                        <a:cs typeface="Calibri"/>
                        <a:sym typeface="Arial"/>
                      </a:endParaRPr>
                    </a:p>
                  </a:txBody>
                  <a:tcPr marL="68588" marR="68588" marT="34294" marB="34294"/>
                </a:tc>
                <a:extLst>
                  <a:ext uri="{0D108BD9-81ED-4DB2-BD59-A6C34878D82A}">
                    <a16:rowId xmlns:a16="http://schemas.microsoft.com/office/drawing/2014/main" val="3868153212"/>
                  </a:ext>
                </a:extLst>
              </a:tr>
              <a:tr h="572478">
                <a:tc>
                  <a:txBody>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dirty="0">
                          <a:solidFill>
                            <a:srgbClr val="000000"/>
                          </a:solidFill>
                          <a:latin typeface="+mn-lt"/>
                          <a:ea typeface="Calibri"/>
                          <a:cs typeface="Calibri"/>
                          <a:sym typeface="Arial"/>
                        </a:rPr>
                        <a:t>July 13, 2023</a:t>
                      </a:r>
                      <a:endParaRPr sz="1400" b="0" i="0" u="none" strike="noStrike" cap="none" dirty="0">
                        <a:solidFill>
                          <a:srgbClr val="000000"/>
                        </a:solidFill>
                        <a:latin typeface="+mn-lt"/>
                        <a:ea typeface="Calibri"/>
                        <a:cs typeface="Calibri"/>
                        <a:sym typeface="Arial"/>
                      </a:endParaRPr>
                    </a:p>
                  </a:txBody>
                  <a:tcPr marL="68588" marR="68588" marT="34294" marB="34294"/>
                </a:tc>
                <a:tc>
                  <a:txBody>
                    <a:bodyPr/>
                    <a:lstStyle/>
                    <a:p>
                      <a:pPr marL="0" marR="0" lvl="0" indent="0" algn="l" rtl="0">
                        <a:lnSpc>
                          <a:spcPct val="100000"/>
                        </a:lnSpc>
                        <a:spcBef>
                          <a:spcPts val="0"/>
                        </a:spcBef>
                        <a:spcAft>
                          <a:spcPts val="0"/>
                        </a:spcAft>
                        <a:buNone/>
                      </a:pPr>
                      <a:r>
                        <a:rPr lang="en-US" sz="1400" b="0" i="0" u="none" strike="noStrike" cap="none" dirty="0">
                          <a:solidFill>
                            <a:schemeClr val="tx1"/>
                          </a:solidFill>
                          <a:latin typeface="+mn-lt"/>
                          <a:ea typeface="Calibri"/>
                          <a:cs typeface="Calibri"/>
                          <a:sym typeface="Calibri"/>
                        </a:rPr>
                        <a:t>Pennsylvania Talent Pipeline Program: Pittsburgh Flag </a:t>
                      </a:r>
                      <a:r>
                        <a:rPr lang="en-US" sz="1400" b="0" i="0" u="none" strike="noStrike" cap="none" dirty="0">
                          <a:solidFill>
                            <a:srgbClr val="000000"/>
                          </a:solidFill>
                          <a:latin typeface="+mn-lt"/>
                          <a:cs typeface="Calibri"/>
                          <a:sym typeface="Arial"/>
                        </a:rPr>
                        <a:t>Cohort 2024 – 2026  Partner Orientation and Networking Event</a:t>
                      </a:r>
                      <a:endParaRPr sz="1400" b="0" i="0" u="none" strike="noStrike" cap="none" dirty="0">
                        <a:solidFill>
                          <a:srgbClr val="000000"/>
                        </a:solidFill>
                        <a:latin typeface="+mn-lt"/>
                        <a:cs typeface="Calibri"/>
                        <a:sym typeface="Arial"/>
                      </a:endParaRPr>
                    </a:p>
                  </a:txBody>
                  <a:tcPr marL="68588" marR="68588" marT="34294" marB="34294"/>
                </a:tc>
                <a:extLst>
                  <a:ext uri="{0D108BD9-81ED-4DB2-BD59-A6C34878D82A}">
                    <a16:rowId xmlns:a16="http://schemas.microsoft.com/office/drawing/2014/main" val="1330458800"/>
                  </a:ext>
                </a:extLst>
              </a:tr>
            </a:tbl>
          </a:graphicData>
        </a:graphic>
      </p:graphicFrame>
    </p:spTree>
    <p:extLst>
      <p:ext uri="{BB962C8B-B14F-4D97-AF65-F5344CB8AC3E}">
        <p14:creationId xmlns:p14="http://schemas.microsoft.com/office/powerpoint/2010/main" val="1203831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itle 1">
            <a:extLst>
              <a:ext uri="{FF2B5EF4-FFF2-40B4-BE49-F238E27FC236}">
                <a16:creationId xmlns:a16="http://schemas.microsoft.com/office/drawing/2014/main" id="{35AA7B09-B0E7-CC82-4F80-6DAC2F835337}"/>
              </a:ext>
            </a:extLst>
          </p:cNvPr>
          <p:cNvSpPr>
            <a:spLocks noGrp="1"/>
          </p:cNvSpPr>
          <p:nvPr>
            <p:ph type="title"/>
          </p:nvPr>
        </p:nvSpPr>
        <p:spPr/>
        <p:txBody>
          <a:bodyPr/>
          <a:lstStyle/>
          <a:p>
            <a:r>
              <a:rPr lang="en-US" dirty="0"/>
              <a:t>NEXT STEPS</a:t>
            </a:r>
          </a:p>
        </p:txBody>
      </p:sp>
      <p:sp>
        <p:nvSpPr>
          <p:cNvPr id="99" name="Google Shape;99;p7"/>
          <p:cNvSpPr txBox="1">
            <a:spLocks noGrp="1"/>
          </p:cNvSpPr>
          <p:nvPr>
            <p:ph type="body" idx="1"/>
          </p:nvPr>
        </p:nvSpPr>
        <p:spPr>
          <a:xfrm>
            <a:off x="220717" y="1035269"/>
            <a:ext cx="7697457" cy="4876800"/>
          </a:xfrm>
        </p:spPr>
        <p:txBody>
          <a:bodyPr>
            <a:normAutofit fontScale="92500" lnSpcReduction="10000"/>
          </a:bodyPr>
          <a:lstStyle/>
          <a:p>
            <a:pPr lvl="0"/>
            <a:endParaRPr lang="en-US" dirty="0"/>
          </a:p>
          <a:p>
            <a:pPr marL="533400" lvl="0" indent="-457200">
              <a:buFont typeface="+mj-lt"/>
              <a:buAutoNum type="arabicPeriod"/>
            </a:pPr>
            <a:r>
              <a:rPr lang="en-US" dirty="0"/>
              <a:t>Take the Program Preview</a:t>
            </a:r>
          </a:p>
          <a:p>
            <a:pPr marL="558800" lvl="1" indent="0">
              <a:buNone/>
            </a:pPr>
            <a:r>
              <a:rPr lang="en-US" i="1" dirty="0"/>
              <a:t>www.realisticjobpreview.com/mast</a:t>
            </a:r>
          </a:p>
          <a:p>
            <a:pPr marL="533400" lvl="0" indent="-457200">
              <a:buFont typeface="+mj-lt"/>
              <a:buAutoNum type="arabicPeriod"/>
            </a:pPr>
            <a:r>
              <a:rPr lang="en-US" dirty="0"/>
              <a:t>Based on increased EMPLOYER demand interest in NE Ohio, we will determine how we can best support</a:t>
            </a:r>
          </a:p>
          <a:p>
            <a:pPr marL="76200" lvl="0" indent="0">
              <a:buNone/>
            </a:pPr>
            <a:endParaRPr lang="en-US" dirty="0"/>
          </a:p>
          <a:p>
            <a:pPr marL="76200" lvl="0" indent="0">
              <a:buNone/>
            </a:pPr>
            <a:r>
              <a:rPr lang="en-US" dirty="0"/>
              <a:t>When we work out the details, we will then…</a:t>
            </a:r>
          </a:p>
          <a:p>
            <a:pPr marL="533400" lvl="0" indent="-457200">
              <a:buFont typeface="+mj-lt"/>
              <a:buAutoNum type="arabicPeriod" startAt="3"/>
            </a:pPr>
            <a:r>
              <a:rPr lang="en-US" dirty="0"/>
              <a:t>Set up a F2F meeting with you over the next few months to:</a:t>
            </a:r>
          </a:p>
          <a:p>
            <a:pPr lvl="1"/>
            <a:r>
              <a:rPr lang="en-US" dirty="0"/>
              <a:t>Plant Tour</a:t>
            </a:r>
          </a:p>
          <a:p>
            <a:pPr lvl="1"/>
            <a:r>
              <a:rPr lang="en-US" dirty="0"/>
              <a:t>Value Stream Mapping Activity + Perf. Improvement Plan = TAR Improvement</a:t>
            </a:r>
          </a:p>
          <a:p>
            <a:pPr lvl="1"/>
            <a:r>
              <a:rPr lang="en-US" dirty="0"/>
              <a:t>Establish 2023-2024 hiring demand estimate</a:t>
            </a:r>
          </a:p>
          <a:p>
            <a:pPr lvl="1"/>
            <a:r>
              <a:rPr lang="en-US" dirty="0"/>
              <a:t>Identify POC (HR + OPS required)</a:t>
            </a:r>
          </a:p>
          <a:p>
            <a:pPr marL="76200" indent="0">
              <a:buNone/>
            </a:pPr>
            <a:endParaRPr lang="en-US" dirty="0"/>
          </a:p>
        </p:txBody>
      </p:sp>
      <p:pic>
        <p:nvPicPr>
          <p:cNvPr id="3" name="Picture 2" descr="Qr code&#10;&#10;Description automatically generated">
            <a:extLst>
              <a:ext uri="{FF2B5EF4-FFF2-40B4-BE49-F238E27FC236}">
                <a16:creationId xmlns:a16="http://schemas.microsoft.com/office/drawing/2014/main" id="{4E53D9DB-F8D1-BA7C-C7DC-92A2589BF8C5}"/>
              </a:ext>
            </a:extLst>
          </p:cNvPr>
          <p:cNvPicPr>
            <a:picLocks noChangeAspect="1"/>
          </p:cNvPicPr>
          <p:nvPr/>
        </p:nvPicPr>
        <p:blipFill>
          <a:blip r:embed="rId3"/>
          <a:stretch>
            <a:fillRect/>
          </a:stretch>
        </p:blipFill>
        <p:spPr>
          <a:xfrm>
            <a:off x="7838662" y="1222789"/>
            <a:ext cx="3965348" cy="5139091"/>
          </a:xfrm>
          <a:prstGeom prst="rect">
            <a:avLst/>
          </a:prstGeom>
        </p:spPr>
      </p:pic>
    </p:spTree>
    <p:extLst>
      <p:ext uri="{BB962C8B-B14F-4D97-AF65-F5344CB8AC3E}">
        <p14:creationId xmlns:p14="http://schemas.microsoft.com/office/powerpoint/2010/main" val="2160732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103A5B-11E5-5F6D-A280-BD63FAEDF210}"/>
              </a:ext>
            </a:extLst>
          </p:cNvPr>
          <p:cNvSpPr>
            <a:spLocks noGrp="1"/>
          </p:cNvSpPr>
          <p:nvPr>
            <p:ph type="body" idx="1"/>
          </p:nvPr>
        </p:nvSpPr>
        <p:spPr/>
        <p:txBody>
          <a:bodyPr anchor="ctr"/>
          <a:lstStyle/>
          <a:p>
            <a:pPr marL="76200" indent="0" algn="ctr">
              <a:buNone/>
            </a:pPr>
            <a:r>
              <a:rPr lang="en-US" sz="3200" dirty="0"/>
              <a:t>Questions, Comments, Concerns?</a:t>
            </a:r>
          </a:p>
        </p:txBody>
      </p:sp>
      <p:sp>
        <p:nvSpPr>
          <p:cNvPr id="4" name="Slide Number Placeholder 3">
            <a:extLst>
              <a:ext uri="{FF2B5EF4-FFF2-40B4-BE49-F238E27FC236}">
                <a16:creationId xmlns:a16="http://schemas.microsoft.com/office/drawing/2014/main" id="{5DB1143E-D6CD-F2AF-F749-3726AF2D22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33</a:t>
            </a:fld>
            <a:endParaRPr lang="en-US"/>
          </a:p>
        </p:txBody>
      </p:sp>
      <p:sp>
        <p:nvSpPr>
          <p:cNvPr id="6" name="Title 5">
            <a:extLst>
              <a:ext uri="{FF2B5EF4-FFF2-40B4-BE49-F238E27FC236}">
                <a16:creationId xmlns:a16="http://schemas.microsoft.com/office/drawing/2014/main" id="{0CCDED7B-EB2E-5680-0D79-CF0D07E0231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9341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2"/>
          <p:cNvSpPr txBox="1">
            <a:spLocks noGrp="1"/>
          </p:cNvSpPr>
          <p:nvPr>
            <p:ph type="body" idx="1"/>
          </p:nvPr>
        </p:nvSpPr>
        <p:spPr>
          <a:xfrm>
            <a:off x="1693863" y="1587782"/>
            <a:ext cx="8756650" cy="3510310"/>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1200"/>
              </a:spcBef>
              <a:spcAft>
                <a:spcPts val="0"/>
              </a:spcAft>
              <a:buSzPts val="2400"/>
              <a:buNone/>
            </a:pPr>
            <a:r>
              <a:rPr lang="en-US" sz="5400" u="sng" dirty="0">
                <a:solidFill>
                  <a:srgbClr val="3A4A6A"/>
                </a:solidFill>
              </a:rPr>
              <a:t>Core Outcome Metric</a:t>
            </a:r>
            <a:endParaRPr dirty="0"/>
          </a:p>
          <a:p>
            <a:pPr marL="0" lvl="0" indent="0" algn="ctr" rtl="0">
              <a:lnSpc>
                <a:spcPct val="85000"/>
              </a:lnSpc>
              <a:spcBef>
                <a:spcPts val="1200"/>
              </a:spcBef>
              <a:spcAft>
                <a:spcPts val="0"/>
              </a:spcAft>
              <a:buSzPts val="2400"/>
              <a:buNone/>
            </a:pPr>
            <a:r>
              <a:rPr lang="en-US" sz="4000" dirty="0">
                <a:solidFill>
                  <a:srgbClr val="3A4A6A"/>
                </a:solidFill>
              </a:rPr>
              <a:t># of EMPLOYERS with a reliable year over year Talent Acquisition and Retention Pipelines to run a better business and increase defense industrial capacity.</a:t>
            </a:r>
            <a:endParaRPr dirty="0"/>
          </a:p>
        </p:txBody>
      </p:sp>
      <p:sp>
        <p:nvSpPr>
          <p:cNvPr id="496" name="Google Shape;496;p52"/>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34</a:t>
            </a:fld>
            <a:endParaRPr/>
          </a:p>
        </p:txBody>
      </p:sp>
    </p:spTree>
    <p:extLst>
      <p:ext uri="{BB962C8B-B14F-4D97-AF65-F5344CB8AC3E}">
        <p14:creationId xmlns:p14="http://schemas.microsoft.com/office/powerpoint/2010/main" val="2486858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8"/>
          <p:cNvSpPr txBox="1">
            <a:spLocks noGrp="1"/>
          </p:cNvSpPr>
          <p:nvPr>
            <p:ph type="sldNum" idx="12"/>
          </p:nvPr>
        </p:nvSpPr>
        <p:spPr>
          <a:xfrm>
            <a:off x="5635840" y="6574156"/>
            <a:ext cx="1410121" cy="3143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50"/>
              <a:buNone/>
            </a:pPr>
            <a:fld id="{00000000-1234-1234-1234-123412341234}" type="slidenum">
              <a:rPr lang="en-US"/>
              <a:t>35</a:t>
            </a:fld>
            <a:endParaRPr/>
          </a:p>
        </p:txBody>
      </p:sp>
      <p:sp>
        <p:nvSpPr>
          <p:cNvPr id="565" name="Google Shape;565;p58"/>
          <p:cNvSpPr txBox="1"/>
          <p:nvPr/>
        </p:nvSpPr>
        <p:spPr>
          <a:xfrm>
            <a:off x="1676763" y="1181508"/>
            <a:ext cx="8828314" cy="4494984"/>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120000"/>
              </a:lnSpc>
              <a:spcBef>
                <a:spcPts val="0"/>
              </a:spcBef>
              <a:spcAft>
                <a:spcPts val="0"/>
              </a:spcAft>
              <a:buNone/>
            </a:pPr>
            <a:r>
              <a:rPr lang="en-US" sz="4400" b="1" i="0" u="sng" strike="noStrike" cap="none">
                <a:solidFill>
                  <a:srgbClr val="161645"/>
                </a:solidFill>
                <a:latin typeface="+mn-lt"/>
                <a:ea typeface="Arial"/>
                <a:cs typeface="Arial"/>
                <a:sym typeface="Arial"/>
              </a:rPr>
              <a:t>WE</a:t>
            </a:r>
            <a:r>
              <a:rPr lang="en-US" sz="4400" b="1" i="0" u="none" strike="noStrike" cap="none">
                <a:solidFill>
                  <a:srgbClr val="161645"/>
                </a:solidFill>
                <a:latin typeface="+mn-lt"/>
                <a:ea typeface="Arial"/>
                <a:cs typeface="Arial"/>
                <a:sym typeface="Arial"/>
              </a:rPr>
              <a:t> are on a Mission!</a:t>
            </a:r>
            <a:endParaRPr>
              <a:latin typeface="+mn-lt"/>
            </a:endParaRPr>
          </a:p>
          <a:p>
            <a:pPr marL="0" marR="0" lvl="0" indent="0" algn="ctr" rtl="0">
              <a:lnSpc>
                <a:spcPct val="120000"/>
              </a:lnSpc>
              <a:spcBef>
                <a:spcPts val="600"/>
              </a:spcBef>
              <a:spcAft>
                <a:spcPts val="0"/>
              </a:spcAft>
              <a:buNone/>
            </a:pPr>
            <a:endParaRPr sz="4400" b="1" i="0" u="none" strike="noStrike" cap="none">
              <a:solidFill>
                <a:srgbClr val="161645"/>
              </a:solidFill>
              <a:latin typeface="+mn-lt"/>
              <a:ea typeface="Arial"/>
              <a:cs typeface="Arial"/>
              <a:sym typeface="Arial"/>
            </a:endParaRPr>
          </a:p>
          <a:p>
            <a:pPr marL="0" marR="0" lvl="0" indent="0" algn="ctr" rtl="0">
              <a:lnSpc>
                <a:spcPct val="120000"/>
              </a:lnSpc>
              <a:spcBef>
                <a:spcPts val="600"/>
              </a:spcBef>
              <a:spcAft>
                <a:spcPts val="0"/>
              </a:spcAft>
              <a:buNone/>
            </a:pPr>
            <a:r>
              <a:rPr lang="en-US" sz="4400" b="1" i="0" u="none" strike="noStrike" cap="none">
                <a:solidFill>
                  <a:srgbClr val="161645"/>
                </a:solidFill>
                <a:latin typeface="+mn-lt"/>
                <a:ea typeface="Arial"/>
                <a:cs typeface="Arial"/>
                <a:sym typeface="Arial"/>
              </a:rPr>
              <a:t>1 Employer</a:t>
            </a:r>
            <a:endParaRPr>
              <a:latin typeface="+mn-lt"/>
            </a:endParaRPr>
          </a:p>
          <a:p>
            <a:pPr marL="0" marR="0" lvl="0" indent="0" algn="ctr" rtl="0">
              <a:lnSpc>
                <a:spcPct val="120000"/>
              </a:lnSpc>
              <a:spcBef>
                <a:spcPts val="600"/>
              </a:spcBef>
              <a:spcAft>
                <a:spcPts val="0"/>
              </a:spcAft>
              <a:buNone/>
            </a:pPr>
            <a:r>
              <a:rPr lang="en-US" sz="4400" b="1" i="0" u="none" strike="noStrike" cap="none">
                <a:solidFill>
                  <a:srgbClr val="161645"/>
                </a:solidFill>
                <a:latin typeface="+mn-lt"/>
                <a:ea typeface="Arial"/>
                <a:cs typeface="Arial"/>
                <a:sym typeface="Arial"/>
              </a:rPr>
              <a:t>1 Job</a:t>
            </a:r>
            <a:endParaRPr>
              <a:latin typeface="+mn-lt"/>
            </a:endParaRPr>
          </a:p>
          <a:p>
            <a:pPr marL="0" marR="0" lvl="0" indent="0" algn="ctr" rtl="0">
              <a:lnSpc>
                <a:spcPct val="120000"/>
              </a:lnSpc>
              <a:spcBef>
                <a:spcPts val="600"/>
              </a:spcBef>
              <a:spcAft>
                <a:spcPts val="0"/>
              </a:spcAft>
              <a:buNone/>
            </a:pPr>
            <a:r>
              <a:rPr lang="en-US" sz="4400" b="1" i="0" u="none" strike="noStrike" cap="none">
                <a:solidFill>
                  <a:srgbClr val="161645"/>
                </a:solidFill>
                <a:latin typeface="+mn-lt"/>
                <a:ea typeface="Arial"/>
                <a:cs typeface="Arial"/>
                <a:sym typeface="Arial"/>
              </a:rPr>
              <a:t>1 Lifelong, Productive,</a:t>
            </a:r>
            <a:endParaRPr>
              <a:latin typeface="+mn-lt"/>
            </a:endParaRPr>
          </a:p>
          <a:p>
            <a:pPr marL="0" marR="0" lvl="0" indent="0" algn="ctr" rtl="0">
              <a:lnSpc>
                <a:spcPct val="120000"/>
              </a:lnSpc>
              <a:spcBef>
                <a:spcPts val="600"/>
              </a:spcBef>
              <a:spcAft>
                <a:spcPts val="0"/>
              </a:spcAft>
              <a:buNone/>
            </a:pPr>
            <a:r>
              <a:rPr lang="en-US" sz="4400" b="1" i="0" u="none" strike="noStrike" cap="none">
                <a:solidFill>
                  <a:srgbClr val="161645"/>
                </a:solidFill>
                <a:latin typeface="+mn-lt"/>
                <a:ea typeface="Arial"/>
                <a:cs typeface="Arial"/>
                <a:sym typeface="Arial"/>
              </a:rPr>
              <a:t>Engaged Teammate at </a:t>
            </a:r>
            <a:r>
              <a:rPr lang="en-US" sz="4400" b="1">
                <a:solidFill>
                  <a:srgbClr val="161645"/>
                </a:solidFill>
                <a:latin typeface="+mn-lt"/>
              </a:rPr>
              <a:t>a</a:t>
            </a:r>
            <a:r>
              <a:rPr lang="en-US" sz="4400" b="1" i="0" u="none" strike="noStrike" cap="none">
                <a:solidFill>
                  <a:srgbClr val="161645"/>
                </a:solidFill>
                <a:latin typeface="+mn-lt"/>
                <a:ea typeface="Arial"/>
                <a:cs typeface="Arial"/>
                <a:sym typeface="Arial"/>
              </a:rPr>
              <a:t> Time</a:t>
            </a:r>
            <a:endParaRPr>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88C1DBB4-33AD-BCBE-DCE8-1C17C2A084FA}"/>
              </a:ext>
            </a:extLst>
          </p:cNvPr>
          <p:cNvPicPr>
            <a:picLocks noChangeAspect="1"/>
          </p:cNvPicPr>
          <p:nvPr/>
        </p:nvPicPr>
        <p:blipFill>
          <a:blip r:embed="rId2"/>
          <a:stretch>
            <a:fillRect/>
          </a:stretch>
        </p:blipFill>
        <p:spPr>
          <a:xfrm>
            <a:off x="4787977" y="1318926"/>
            <a:ext cx="3146397" cy="4077730"/>
          </a:xfrm>
          <a:prstGeom prst="rect">
            <a:avLst/>
          </a:prstGeom>
        </p:spPr>
      </p:pic>
      <p:sp>
        <p:nvSpPr>
          <p:cNvPr id="6" name="TextBox 5">
            <a:extLst>
              <a:ext uri="{FF2B5EF4-FFF2-40B4-BE49-F238E27FC236}">
                <a16:creationId xmlns:a16="http://schemas.microsoft.com/office/drawing/2014/main" id="{AE797564-77FE-801E-4E6D-59D6EE20F712}"/>
              </a:ext>
            </a:extLst>
          </p:cNvPr>
          <p:cNvSpPr txBox="1"/>
          <p:nvPr/>
        </p:nvSpPr>
        <p:spPr>
          <a:xfrm>
            <a:off x="2468923" y="5457059"/>
            <a:ext cx="7784503" cy="769441"/>
          </a:xfrm>
          <a:prstGeom prst="rect">
            <a:avLst/>
          </a:prstGeom>
          <a:noFill/>
        </p:spPr>
        <p:txBody>
          <a:bodyPr wrap="none" rtlCol="0">
            <a:spAutoFit/>
          </a:bodyPr>
          <a:lstStyle/>
          <a:p>
            <a:pPr algn="ctr"/>
            <a:r>
              <a:rPr lang="en-US" sz="2000" dirty="0">
                <a:solidFill>
                  <a:srgbClr val="002060"/>
                </a:solidFill>
              </a:rPr>
              <a:t>For more information on the program scan the QR code to view the</a:t>
            </a:r>
          </a:p>
          <a:p>
            <a:pPr algn="ctr"/>
            <a:r>
              <a:rPr lang="en-US" sz="2400" b="1" dirty="0">
                <a:solidFill>
                  <a:srgbClr val="002060"/>
                </a:solidFill>
              </a:rPr>
              <a:t>Program Preview</a:t>
            </a:r>
            <a:r>
              <a:rPr lang="en-US" sz="2000" dirty="0">
                <a:solidFill>
                  <a:srgbClr val="002060"/>
                </a:solidFill>
              </a:rPr>
              <a:t>.</a:t>
            </a:r>
          </a:p>
        </p:txBody>
      </p:sp>
      <p:sp>
        <p:nvSpPr>
          <p:cNvPr id="11" name="Title 10">
            <a:extLst>
              <a:ext uri="{FF2B5EF4-FFF2-40B4-BE49-F238E27FC236}">
                <a16:creationId xmlns:a16="http://schemas.microsoft.com/office/drawing/2014/main" id="{FE2E860D-6C26-F443-BACF-DBE6D7FDC338}"/>
              </a:ext>
            </a:extLst>
          </p:cNvPr>
          <p:cNvSpPr>
            <a:spLocks noGrp="1"/>
          </p:cNvSpPr>
          <p:nvPr>
            <p:ph type="title"/>
          </p:nvPr>
        </p:nvSpPr>
        <p:spPr/>
        <p:txBody>
          <a:bodyPr/>
          <a:lstStyle/>
          <a:p>
            <a:r>
              <a:rPr lang="en-US" dirty="0"/>
              <a:t>TALENT PIPELINE PROGRAM</a:t>
            </a:r>
          </a:p>
        </p:txBody>
      </p:sp>
    </p:spTree>
    <p:extLst>
      <p:ext uri="{BB962C8B-B14F-4D97-AF65-F5344CB8AC3E}">
        <p14:creationId xmlns:p14="http://schemas.microsoft.com/office/powerpoint/2010/main" val="1078431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870A-2CCC-9299-54BC-32016AF8583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4C1B7F8-A5E2-3013-07DB-4473AAA969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3826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 large body of water&#10;&#10;Description automatically generated">
            <a:extLst>
              <a:ext uri="{FF2B5EF4-FFF2-40B4-BE49-F238E27FC236}">
                <a16:creationId xmlns:a16="http://schemas.microsoft.com/office/drawing/2014/main" id="{2664F4C4-9C0E-8F45-55F0-FDE767F7A2A0}"/>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bwMode="auto">
          <a:xfrm>
            <a:off x="-317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a:extLst>
              <a:ext uri="{FF2B5EF4-FFF2-40B4-BE49-F238E27FC236}">
                <a16:creationId xmlns:a16="http://schemas.microsoft.com/office/drawing/2014/main" id="{0895ED73-2B2E-E59D-61EE-2AE42028D2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185738"/>
            <a:ext cx="1444625"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7">
            <a:extLst>
              <a:ext uri="{FF2B5EF4-FFF2-40B4-BE49-F238E27FC236}">
                <a16:creationId xmlns:a16="http://schemas.microsoft.com/office/drawing/2014/main" id="{DCC04AF0-A468-07EE-A6A0-B1034FC14B48}"/>
              </a:ext>
            </a:extLst>
          </p:cNvPr>
          <p:cNvGrpSpPr>
            <a:grpSpLocks/>
          </p:cNvGrpSpPr>
          <p:nvPr/>
        </p:nvGrpSpPr>
        <p:grpSpPr bwMode="auto">
          <a:xfrm>
            <a:off x="2908300" y="3038475"/>
            <a:ext cx="6375400" cy="1403350"/>
            <a:chOff x="2920448" y="2230515"/>
            <a:chExt cx="6178144" cy="1403672"/>
          </a:xfrm>
        </p:grpSpPr>
        <p:sp>
          <p:nvSpPr>
            <p:cNvPr id="10248" name="TextBox 8">
              <a:extLst>
                <a:ext uri="{FF2B5EF4-FFF2-40B4-BE49-F238E27FC236}">
                  <a16:creationId xmlns:a16="http://schemas.microsoft.com/office/drawing/2014/main" id="{C9CD3D9C-406A-0E28-06CB-27B197DE5C37}"/>
                </a:ext>
              </a:extLst>
            </p:cNvPr>
            <p:cNvSpPr txBox="1">
              <a:spLocks noChangeArrowheads="1"/>
            </p:cNvSpPr>
            <p:nvPr/>
          </p:nvSpPr>
          <p:spPr bwMode="auto">
            <a:xfrm>
              <a:off x="3159092" y="2230515"/>
              <a:ext cx="5700855"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spcAft>
                  <a:spcPts val="600"/>
                </a:spcAft>
              </a:pPr>
              <a:r>
                <a:rPr lang="en-US" altLang="en-US">
                  <a:solidFill>
                    <a:srgbClr val="FFFFFF"/>
                  </a:solidFill>
                  <a:latin typeface="Arial Black" panose="020B0A04020102020204" pitchFamily="34" charset="0"/>
                  <a:ea typeface="Lato Black" panose="020F0502020204030204" pitchFamily="34" charset="0"/>
                  <a:cs typeface="Lato Black" panose="020F0502020204030204" pitchFamily="34" charset="0"/>
                </a:rPr>
                <a:t>DEPARTMENT OF THE NAVY</a:t>
              </a:r>
            </a:p>
            <a:p>
              <a:pPr algn="ctr" eaLnBrk="1" hangingPunct="1"/>
              <a:r>
                <a:rPr lang="en-US" altLang="en-US">
                  <a:solidFill>
                    <a:srgbClr val="FFFFFF"/>
                  </a:solidFill>
                  <a:latin typeface="Arial Black" panose="020B0A04020102020204" pitchFamily="34" charset="0"/>
                  <a:ea typeface="Lato Black" panose="020F0502020204030204" pitchFamily="34" charset="0"/>
                  <a:cs typeface="Lato Black" panose="020F0502020204030204" pitchFamily="34" charset="0"/>
                </a:rPr>
                <a:t>Small Business Innovation Research (SBIR)</a:t>
              </a:r>
            </a:p>
            <a:p>
              <a:pPr algn="ctr" eaLnBrk="1" hangingPunct="1"/>
              <a:r>
                <a:rPr lang="en-US" altLang="en-US">
                  <a:solidFill>
                    <a:srgbClr val="FFFFFF"/>
                  </a:solidFill>
                  <a:latin typeface="Arial Black" panose="020B0A04020102020204" pitchFamily="34" charset="0"/>
                  <a:ea typeface="Lato Black" panose="020F0502020204030204" pitchFamily="34" charset="0"/>
                  <a:cs typeface="Lato Black" panose="020F0502020204030204" pitchFamily="34" charset="0"/>
                </a:rPr>
                <a:t>Small Business Technology Transfer (STTR)</a:t>
              </a:r>
            </a:p>
          </p:txBody>
        </p:sp>
        <p:cxnSp>
          <p:nvCxnSpPr>
            <p:cNvPr id="11" name="Straight Connector 10">
              <a:extLst>
                <a:ext uri="{FF2B5EF4-FFF2-40B4-BE49-F238E27FC236}">
                  <a16:creationId xmlns:a16="http://schemas.microsoft.com/office/drawing/2014/main" id="{F85554B4-B6D9-4E35-977F-B6B9DE6DEE09}"/>
                </a:ext>
              </a:extLst>
            </p:cNvPr>
            <p:cNvCxnSpPr>
              <a:cxnSpLocks/>
            </p:cNvCxnSpPr>
            <p:nvPr/>
          </p:nvCxnSpPr>
          <p:spPr>
            <a:xfrm>
              <a:off x="2920448" y="3634187"/>
              <a:ext cx="6178144" cy="0"/>
            </a:xfrm>
            <a:prstGeom prst="line">
              <a:avLst/>
            </a:prstGeom>
            <a:ln w="38100">
              <a:solidFill>
                <a:srgbClr val="FFC000"/>
              </a:solidFill>
            </a:ln>
          </p:spPr>
          <p:style>
            <a:lnRef idx="3">
              <a:schemeClr val="accent3"/>
            </a:lnRef>
            <a:fillRef idx="0">
              <a:schemeClr val="accent3"/>
            </a:fillRef>
            <a:effectRef idx="2">
              <a:schemeClr val="accent3"/>
            </a:effectRef>
            <a:fontRef idx="minor">
              <a:schemeClr val="tx1"/>
            </a:fontRef>
          </p:style>
        </p:cxnSp>
      </p:grpSp>
      <p:sp>
        <p:nvSpPr>
          <p:cNvPr id="10245" name="TextBox 15">
            <a:extLst>
              <a:ext uri="{FF2B5EF4-FFF2-40B4-BE49-F238E27FC236}">
                <a16:creationId xmlns:a16="http://schemas.microsoft.com/office/drawing/2014/main" id="{56519851-7566-FE00-461E-E3C2F49159CC}"/>
              </a:ext>
            </a:extLst>
          </p:cNvPr>
          <p:cNvSpPr txBox="1">
            <a:spLocks noChangeArrowheads="1"/>
          </p:cNvSpPr>
          <p:nvPr/>
        </p:nvSpPr>
        <p:spPr bwMode="auto">
          <a:xfrm>
            <a:off x="3175" y="4495800"/>
            <a:ext cx="1218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2000" b="1" i="1">
                <a:solidFill>
                  <a:srgbClr val="FFFFFF"/>
                </a:solidFill>
                <a:latin typeface="Arial" panose="020B0604020202020204" pitchFamily="34" charset="0"/>
                <a:cs typeface="Arial" panose="020B0604020202020204" pitchFamily="34" charset="0"/>
              </a:rPr>
              <a:t>6 October 2023</a:t>
            </a:r>
          </a:p>
        </p:txBody>
      </p:sp>
      <p:sp>
        <p:nvSpPr>
          <p:cNvPr id="10246" name="TextBox 12">
            <a:extLst>
              <a:ext uri="{FF2B5EF4-FFF2-40B4-BE49-F238E27FC236}">
                <a16:creationId xmlns:a16="http://schemas.microsoft.com/office/drawing/2014/main" id="{A8CC6EC3-9F60-4872-E172-0CF3C632F243}"/>
              </a:ext>
            </a:extLst>
          </p:cNvPr>
          <p:cNvSpPr txBox="1">
            <a:spLocks noChangeArrowheads="1"/>
          </p:cNvSpPr>
          <p:nvPr/>
        </p:nvSpPr>
        <p:spPr bwMode="auto">
          <a:xfrm>
            <a:off x="596900" y="5597525"/>
            <a:ext cx="1083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600">
                <a:solidFill>
                  <a:srgbClr val="FFFFFF"/>
                </a:solidFill>
                <a:latin typeface="Arial Narrow" panose="020B0606020202030204" pitchFamily="34" charset="0"/>
              </a:rPr>
              <a:t>NAVY SBIR/STTR programs provide opportunities for domestic small businesses and start-ups to deliver solutions to meet naval needs through Federal Research/Research and Development (R/R&amp;D). These competitive, three phase, awards-based programs advance innovations with an aim toward transitioning the resulting technologies to the Force/Fleet and commercialization in private markets.</a:t>
            </a:r>
          </a:p>
        </p:txBody>
      </p:sp>
      <p:sp>
        <p:nvSpPr>
          <p:cNvPr id="10247" name="Slide Number Placeholder 1">
            <a:extLst>
              <a:ext uri="{FF2B5EF4-FFF2-40B4-BE49-F238E27FC236}">
                <a16:creationId xmlns:a16="http://schemas.microsoft.com/office/drawing/2014/main" id="{BA0C071F-EFF3-B78C-7025-19DF953C78AC}"/>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fld id="{99A623CB-115F-4A52-8DDA-22FD2C86C903}" type="slidenum">
              <a:rPr lang="en-US" altLang="en-US"/>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2946402-A931-524F-6191-E54596A84926}"/>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Welcome</a:t>
            </a:r>
          </a:p>
        </p:txBody>
      </p:sp>
      <p:sp>
        <p:nvSpPr>
          <p:cNvPr id="12291" name="Content Placeholder 2">
            <a:extLst>
              <a:ext uri="{FF2B5EF4-FFF2-40B4-BE49-F238E27FC236}">
                <a16:creationId xmlns:a16="http://schemas.microsoft.com/office/drawing/2014/main" id="{33734C0E-87D9-9080-C3E5-A9941AA6E1B3}"/>
              </a:ext>
            </a:extLst>
          </p:cNvPr>
          <p:cNvSpPr>
            <a:spLocks noGrp="1"/>
          </p:cNvSpPr>
          <p:nvPr>
            <p:ph idx="1"/>
          </p:nvPr>
        </p:nvSpPr>
        <p:spPr>
          <a:xfrm>
            <a:off x="755650" y="1954213"/>
            <a:ext cx="10515600" cy="2206625"/>
          </a:xfrm>
        </p:spPr>
        <p:txBody>
          <a:bodyPr/>
          <a:lstStyle/>
          <a:p>
            <a:pPr eaLnBrk="1" hangingPunct="1">
              <a:spcBef>
                <a:spcPts val="600"/>
              </a:spcBef>
            </a:pPr>
            <a:r>
              <a:rPr altLang="en-US" sz="3200">
                <a:latin typeface="Arial" panose="020B0604020202020204" pitchFamily="34" charset="0"/>
                <a:ea typeface="Lato Light" panose="020F0502020204030204" pitchFamily="34" charset="0"/>
                <a:cs typeface="Arial" panose="020B0604020202020204" pitchFamily="34" charset="0"/>
              </a:rPr>
              <a:t>Robert Smith</a:t>
            </a:r>
          </a:p>
          <a:p>
            <a:pPr eaLnBrk="1" hangingPunct="1">
              <a:spcBef>
                <a:spcPts val="600"/>
              </a:spcBef>
            </a:pPr>
            <a:r>
              <a:rPr altLang="en-US" sz="3200">
                <a:latin typeface="Arial" panose="020B0604020202020204" pitchFamily="34" charset="0"/>
                <a:ea typeface="Lato Light" panose="020F0502020204030204" pitchFamily="34" charset="0"/>
                <a:cs typeface="Arial" panose="020B0604020202020204" pitchFamily="34" charset="0"/>
              </a:rPr>
              <a:t>DON SBIR/STTR Program Manager</a:t>
            </a:r>
          </a:p>
          <a:p>
            <a:pPr eaLnBrk="1" hangingPunct="1">
              <a:spcBef>
                <a:spcPts val="600"/>
              </a:spcBef>
            </a:pPr>
            <a:r>
              <a:rPr altLang="en-US" sz="3200">
                <a:latin typeface="Arial" panose="020B0604020202020204" pitchFamily="34" charset="0"/>
                <a:ea typeface="Lato Light" panose="020F0502020204030204" pitchFamily="34" charset="0"/>
                <a:cs typeface="Arial" panose="020B0604020202020204" pitchFamily="34" charset="0"/>
              </a:rPr>
              <a:t>Robert.L.Smith42.civ@us.navy.mil</a:t>
            </a:r>
          </a:p>
        </p:txBody>
      </p:sp>
      <p:sp>
        <p:nvSpPr>
          <p:cNvPr id="12292" name="Rectangle 6">
            <a:extLst>
              <a:ext uri="{FF2B5EF4-FFF2-40B4-BE49-F238E27FC236}">
                <a16:creationId xmlns:a16="http://schemas.microsoft.com/office/drawing/2014/main" id="{6AC282EC-09C9-A1C7-D0F0-92BC9C8FA28C}"/>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12293" name="Slide Number Placeholder 3">
            <a:extLst>
              <a:ext uri="{FF2B5EF4-FFF2-40B4-BE49-F238E27FC236}">
                <a16:creationId xmlns:a16="http://schemas.microsoft.com/office/drawing/2014/main" id="{53A412C2-865D-0FE3-DADD-721BDDEB4826}"/>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39</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FD0DC-311D-4DF9-D947-C5AADA609304}"/>
              </a:ext>
            </a:extLst>
          </p:cNvPr>
          <p:cNvSpPr>
            <a:spLocks noGrp="1"/>
          </p:cNvSpPr>
          <p:nvPr>
            <p:ph type="title"/>
          </p:nvPr>
        </p:nvSpPr>
        <p:spPr/>
        <p:txBody>
          <a:bodyPr/>
          <a:lstStyle/>
          <a:p>
            <a:r>
              <a:rPr lang="en-US" dirty="0"/>
              <a:t>US MANUFACTURING IN WW2</a:t>
            </a:r>
          </a:p>
        </p:txBody>
      </p:sp>
      <p:graphicFrame>
        <p:nvGraphicFramePr>
          <p:cNvPr id="8" name="Content Placeholder 7">
            <a:extLst>
              <a:ext uri="{FF2B5EF4-FFF2-40B4-BE49-F238E27FC236}">
                <a16:creationId xmlns:a16="http://schemas.microsoft.com/office/drawing/2014/main" id="{0E31D826-4B73-A430-36B7-5286D0A3A70B}"/>
              </a:ext>
            </a:extLst>
          </p:cNvPr>
          <p:cNvGraphicFramePr>
            <a:graphicFrameLocks noGrp="1"/>
          </p:cNvGraphicFramePr>
          <p:nvPr>
            <p:ph sz="quarter" idx="10"/>
          </p:nvPr>
        </p:nvGraphicFramePr>
        <p:xfrm>
          <a:off x="227013" y="1036638"/>
          <a:ext cx="11674475" cy="407722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descr="Plane clipart ww2, Plane ww2 Transparent FREE for download on ...">
            <a:extLst>
              <a:ext uri="{FF2B5EF4-FFF2-40B4-BE49-F238E27FC236}">
                <a16:creationId xmlns:a16="http://schemas.microsoft.com/office/drawing/2014/main" id="{70C88D43-51BA-39FD-6D55-5DF4BC2775FF}"/>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37112" y="4218908"/>
            <a:ext cx="2640172" cy="1336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Artillery Cliparts, Download Free Artillery Cliparts png images ...">
            <a:extLst>
              <a:ext uri="{FF2B5EF4-FFF2-40B4-BE49-F238E27FC236}">
                <a16:creationId xmlns:a16="http://schemas.microsoft.com/office/drawing/2014/main" id="{F72DD29F-15EF-A28B-B470-E250F2E70CA0}"/>
              </a:ext>
            </a:extLst>
          </p:cNvPr>
          <p:cNvPicPr>
            <a:picLocks noChangeAspect="1" noChangeArrowheads="1"/>
          </p:cNvPicPr>
          <p:nvPr/>
        </p:nvPicPr>
        <p:blipFill>
          <a:blip r:embed="rId4">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5408718" y="4173932"/>
            <a:ext cx="2209896" cy="11608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orry, I'm not good at making cursed images so here you go! A perfectly ...">
            <a:extLst>
              <a:ext uri="{FF2B5EF4-FFF2-40B4-BE49-F238E27FC236}">
                <a16:creationId xmlns:a16="http://schemas.microsoft.com/office/drawing/2014/main" id="{150D4C20-84D8-DFDA-EC33-F62476C60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5891" y="4550084"/>
            <a:ext cx="1603794" cy="85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540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72B2CD8-4C26-943B-0712-CE989D103980}"/>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Authorities</a:t>
            </a:r>
          </a:p>
        </p:txBody>
      </p:sp>
      <p:sp>
        <p:nvSpPr>
          <p:cNvPr id="14339" name="Content Placeholder 2">
            <a:extLst>
              <a:ext uri="{FF2B5EF4-FFF2-40B4-BE49-F238E27FC236}">
                <a16:creationId xmlns:a16="http://schemas.microsoft.com/office/drawing/2014/main" id="{644668E5-DC97-462D-C36B-CF50032DB110}"/>
              </a:ext>
            </a:extLst>
          </p:cNvPr>
          <p:cNvSpPr>
            <a:spLocks noGrp="1"/>
          </p:cNvSpPr>
          <p:nvPr>
            <p:ph idx="1"/>
          </p:nvPr>
        </p:nvSpPr>
        <p:spPr/>
        <p:txBody>
          <a:bodyPr/>
          <a:lstStyle/>
          <a:p>
            <a:pPr eaLnBrk="1" hangingPunct="1"/>
            <a:r>
              <a:rPr altLang="en-US" sz="2400" b="1">
                <a:latin typeface="Arial" panose="020B0604020202020204" pitchFamily="34" charset="0"/>
                <a:ea typeface="Lato Light" panose="020F0502020204030204" pitchFamily="34" charset="0"/>
                <a:cs typeface="Arial" panose="020B0604020202020204" pitchFamily="34" charset="0"/>
              </a:rPr>
              <a:t>United States Code</a:t>
            </a:r>
          </a:p>
          <a:p>
            <a:pPr eaLnBrk="1" hangingPunct="1">
              <a:buFont typeface="Arial" panose="020B0604020202020204" pitchFamily="34" charset="0"/>
              <a:buChar char="•"/>
            </a:pPr>
            <a:r>
              <a:rPr altLang="en-US" sz="2200">
                <a:solidFill>
                  <a:srgbClr val="737572"/>
                </a:solidFill>
                <a:latin typeface="Arial" panose="020B0604020202020204" pitchFamily="34" charset="0"/>
                <a:ea typeface="Lato Light" panose="020F0502020204030204" pitchFamily="34" charset="0"/>
                <a:cs typeface="Arial" panose="020B0604020202020204" pitchFamily="34" charset="0"/>
              </a:rPr>
              <a:t>15 U.S. Code § 638. Research and development</a:t>
            </a:r>
          </a:p>
          <a:p>
            <a:pPr eaLnBrk="1" hangingPunct="1">
              <a:buFont typeface="Arial" panose="020B0604020202020204" pitchFamily="34" charset="0"/>
              <a:buChar char="•"/>
            </a:pPr>
            <a:r>
              <a:rPr altLang="en-US" sz="2200" i="1">
                <a:solidFill>
                  <a:srgbClr val="C6770C"/>
                </a:solidFill>
                <a:latin typeface="Arial" panose="020B0604020202020204" pitchFamily="34" charset="0"/>
                <a:ea typeface="Lato Light" panose="020F0502020204030204" pitchFamily="34" charset="0"/>
                <a:cs typeface="Arial" panose="020B0604020202020204" pitchFamily="34" charset="0"/>
              </a:rPr>
              <a:t>https://www.govinfo.gov/content/pkg/USCODE-2011-title15/pdf/USCODE-2011-title15-chap14A-sec638.pdf</a:t>
            </a:r>
          </a:p>
          <a:p>
            <a:pPr eaLnBrk="1" hangingPunct="1"/>
            <a:endParaRPr altLang="en-US" sz="2400" b="1">
              <a:latin typeface="Arial" panose="020B0604020202020204" pitchFamily="34" charset="0"/>
              <a:ea typeface="Lato Light" panose="020F0502020204030204" pitchFamily="34" charset="0"/>
              <a:cs typeface="Arial" panose="020B0604020202020204" pitchFamily="34" charset="0"/>
            </a:endParaRPr>
          </a:p>
          <a:p>
            <a:pPr eaLnBrk="1" hangingPunct="1"/>
            <a:r>
              <a:rPr altLang="en-US" sz="2400" b="1">
                <a:latin typeface="Arial" panose="020B0604020202020204" pitchFamily="34" charset="0"/>
                <a:ea typeface="Lato Light" panose="020F0502020204030204" pitchFamily="34" charset="0"/>
                <a:cs typeface="Arial" panose="020B0604020202020204" pitchFamily="34" charset="0"/>
              </a:rPr>
              <a:t>SBIR/STTR Policy Directive</a:t>
            </a:r>
          </a:p>
          <a:p>
            <a:pPr eaLnBrk="1" hangingPunct="1">
              <a:buFont typeface="Arial" panose="020B0604020202020204" pitchFamily="34" charset="0"/>
              <a:buChar char="•"/>
            </a:pPr>
            <a:r>
              <a:rPr altLang="en-US" sz="2200">
                <a:solidFill>
                  <a:srgbClr val="737572"/>
                </a:solidFill>
                <a:latin typeface="Arial" panose="020B0604020202020204" pitchFamily="34" charset="0"/>
                <a:ea typeface="Lato Light" panose="020F0502020204030204" pitchFamily="34" charset="0"/>
                <a:cs typeface="Arial" panose="020B0604020202020204" pitchFamily="34" charset="0"/>
              </a:rPr>
              <a:t>Provides guidance from SBA to the participating Federal agencies for the general operation of the SBIR and STTR programs.</a:t>
            </a:r>
          </a:p>
          <a:p>
            <a:pPr eaLnBrk="1" hangingPunct="1">
              <a:buFont typeface="Arial" panose="020B0604020202020204" pitchFamily="34" charset="0"/>
              <a:buChar char="•"/>
            </a:pPr>
            <a:r>
              <a:rPr altLang="en-US" sz="2200" i="1">
                <a:solidFill>
                  <a:srgbClr val="C6770C"/>
                </a:solidFill>
                <a:latin typeface="Arial" panose="020B0604020202020204" pitchFamily="34" charset="0"/>
                <a:ea typeface="Lato Light" panose="020F0502020204030204" pitchFamily="34" charset="0"/>
                <a:cs typeface="Arial" panose="020B0604020202020204" pitchFamily="34" charset="0"/>
              </a:rPr>
              <a:t>https://www.sbir.gov/about/about-sbir</a:t>
            </a:r>
          </a:p>
          <a:p>
            <a:pPr eaLnBrk="1" hangingPunct="1"/>
            <a:r>
              <a:rPr altLang="en-US" sz="2400" b="1">
                <a:latin typeface="Arial" panose="020B0604020202020204" pitchFamily="34" charset="0"/>
                <a:ea typeface="Lato Light" panose="020F0502020204030204" pitchFamily="34" charset="0"/>
                <a:cs typeface="Arial" panose="020B0604020202020204" pitchFamily="34" charset="0"/>
              </a:rPr>
              <a:t> </a:t>
            </a:r>
            <a:endParaRPr altLang="en-US" sz="2400">
              <a:latin typeface="Arial" panose="020B0604020202020204" pitchFamily="34" charset="0"/>
              <a:ea typeface="Lato Light" panose="020F0502020204030204" pitchFamily="34" charset="0"/>
              <a:cs typeface="Arial" panose="020B0604020202020204" pitchFamily="34" charset="0"/>
            </a:endParaRPr>
          </a:p>
        </p:txBody>
      </p:sp>
      <p:sp>
        <p:nvSpPr>
          <p:cNvPr id="14340" name="Rectangle 5">
            <a:extLst>
              <a:ext uri="{FF2B5EF4-FFF2-40B4-BE49-F238E27FC236}">
                <a16:creationId xmlns:a16="http://schemas.microsoft.com/office/drawing/2014/main" id="{C6FCBAB1-B05D-9624-3EF0-5FEBD63DB738}"/>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14341" name="Slide Number Placeholder 3">
            <a:extLst>
              <a:ext uri="{FF2B5EF4-FFF2-40B4-BE49-F238E27FC236}">
                <a16:creationId xmlns:a16="http://schemas.microsoft.com/office/drawing/2014/main" id="{07BC2B57-BB46-24E1-1FBC-BC3259CDF8C4}"/>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40</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D615532-699C-0E39-6120-DA1A52587DDB}"/>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Federal SBIR/STTR Org Chart</a:t>
            </a:r>
          </a:p>
        </p:txBody>
      </p:sp>
      <p:sp>
        <p:nvSpPr>
          <p:cNvPr id="16387" name="Rectangle 6">
            <a:extLst>
              <a:ext uri="{FF2B5EF4-FFF2-40B4-BE49-F238E27FC236}">
                <a16:creationId xmlns:a16="http://schemas.microsoft.com/office/drawing/2014/main" id="{D1EB2414-96DF-CA52-CD14-936C09596DF8}"/>
              </a:ext>
            </a:extLst>
          </p:cNvPr>
          <p:cNvSpPr>
            <a:spLocks noChangeArrowheads="1"/>
          </p:cNvSpPr>
          <p:nvPr/>
        </p:nvSpPr>
        <p:spPr bwMode="auto">
          <a:xfrm>
            <a:off x="5638800" y="1219200"/>
            <a:ext cx="9144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nSpc>
                <a:spcPct val="90000"/>
              </a:lnSpc>
            </a:pPr>
            <a:endParaRPr lang="en-US" altLang="en-US" sz="24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0D826C-D975-010A-9E30-2B3AD0DC96F8}"/>
              </a:ext>
            </a:extLst>
          </p:cNvPr>
          <p:cNvSpPr txBox="1"/>
          <p:nvPr/>
        </p:nvSpPr>
        <p:spPr>
          <a:xfrm>
            <a:off x="5562600" y="1241425"/>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SBA</a:t>
            </a:r>
          </a:p>
        </p:txBody>
      </p:sp>
      <p:sp>
        <p:nvSpPr>
          <p:cNvPr id="9" name="TextBox 8">
            <a:extLst>
              <a:ext uri="{FF2B5EF4-FFF2-40B4-BE49-F238E27FC236}">
                <a16:creationId xmlns:a16="http://schemas.microsoft.com/office/drawing/2014/main" id="{25E71A38-8CF6-5B6A-64BB-CB311DA9459F}"/>
              </a:ext>
            </a:extLst>
          </p:cNvPr>
          <p:cNvSpPr txBox="1"/>
          <p:nvPr/>
        </p:nvSpPr>
        <p:spPr>
          <a:xfrm>
            <a:off x="4992688" y="18335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NASA</a:t>
            </a:r>
          </a:p>
        </p:txBody>
      </p:sp>
      <p:sp>
        <p:nvSpPr>
          <p:cNvPr id="10" name="TextBox 9">
            <a:extLst>
              <a:ext uri="{FF2B5EF4-FFF2-40B4-BE49-F238E27FC236}">
                <a16:creationId xmlns:a16="http://schemas.microsoft.com/office/drawing/2014/main" id="{84EE17CB-FAD1-3068-AAAD-3F9F3B6FE2CA}"/>
              </a:ext>
            </a:extLst>
          </p:cNvPr>
          <p:cNvSpPr txBox="1"/>
          <p:nvPr/>
        </p:nvSpPr>
        <p:spPr>
          <a:xfrm>
            <a:off x="6221413" y="18335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DOE</a:t>
            </a:r>
          </a:p>
        </p:txBody>
      </p:sp>
      <p:sp>
        <p:nvSpPr>
          <p:cNvPr id="11" name="TextBox 10">
            <a:extLst>
              <a:ext uri="{FF2B5EF4-FFF2-40B4-BE49-F238E27FC236}">
                <a16:creationId xmlns:a16="http://schemas.microsoft.com/office/drawing/2014/main" id="{1486B7C2-5F22-CD46-397E-317B9FC84388}"/>
              </a:ext>
            </a:extLst>
          </p:cNvPr>
          <p:cNvSpPr txBox="1"/>
          <p:nvPr/>
        </p:nvSpPr>
        <p:spPr>
          <a:xfrm>
            <a:off x="3786188" y="1822450"/>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HHS</a:t>
            </a:r>
          </a:p>
        </p:txBody>
      </p:sp>
      <p:sp>
        <p:nvSpPr>
          <p:cNvPr id="12" name="TextBox 11">
            <a:extLst>
              <a:ext uri="{FF2B5EF4-FFF2-40B4-BE49-F238E27FC236}">
                <a16:creationId xmlns:a16="http://schemas.microsoft.com/office/drawing/2014/main" id="{40F2A138-2DE0-A0AF-84BE-8F52DF2AE843}"/>
              </a:ext>
            </a:extLst>
          </p:cNvPr>
          <p:cNvSpPr txBox="1"/>
          <p:nvPr/>
        </p:nvSpPr>
        <p:spPr>
          <a:xfrm>
            <a:off x="4357688" y="233838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DHS</a:t>
            </a:r>
          </a:p>
        </p:txBody>
      </p:sp>
      <p:sp>
        <p:nvSpPr>
          <p:cNvPr id="13" name="TextBox 12">
            <a:extLst>
              <a:ext uri="{FF2B5EF4-FFF2-40B4-BE49-F238E27FC236}">
                <a16:creationId xmlns:a16="http://schemas.microsoft.com/office/drawing/2014/main" id="{4825482C-6D93-DA89-AF8D-267B266197EB}"/>
              </a:ext>
            </a:extLst>
          </p:cNvPr>
          <p:cNvSpPr txBox="1"/>
          <p:nvPr/>
        </p:nvSpPr>
        <p:spPr>
          <a:xfrm>
            <a:off x="3160713" y="234473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EPA</a:t>
            </a:r>
          </a:p>
        </p:txBody>
      </p:sp>
      <p:sp>
        <p:nvSpPr>
          <p:cNvPr id="14" name="TextBox 13">
            <a:extLst>
              <a:ext uri="{FF2B5EF4-FFF2-40B4-BE49-F238E27FC236}">
                <a16:creationId xmlns:a16="http://schemas.microsoft.com/office/drawing/2014/main" id="{A2181AC7-35EF-95B3-4642-3F30D4A14F3D}"/>
              </a:ext>
            </a:extLst>
          </p:cNvPr>
          <p:cNvSpPr txBox="1"/>
          <p:nvPr/>
        </p:nvSpPr>
        <p:spPr>
          <a:xfrm>
            <a:off x="5556250" y="233838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ED</a:t>
            </a:r>
          </a:p>
        </p:txBody>
      </p:sp>
      <p:sp>
        <p:nvSpPr>
          <p:cNvPr id="15" name="TextBox 14">
            <a:extLst>
              <a:ext uri="{FF2B5EF4-FFF2-40B4-BE49-F238E27FC236}">
                <a16:creationId xmlns:a16="http://schemas.microsoft.com/office/drawing/2014/main" id="{AE664FEB-AF98-03B6-8734-228B64D0DC7D}"/>
              </a:ext>
            </a:extLst>
          </p:cNvPr>
          <p:cNvSpPr txBox="1"/>
          <p:nvPr/>
        </p:nvSpPr>
        <p:spPr>
          <a:xfrm>
            <a:off x="6791325" y="233838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DOC</a:t>
            </a:r>
          </a:p>
        </p:txBody>
      </p:sp>
      <p:sp>
        <p:nvSpPr>
          <p:cNvPr id="16" name="TextBox 15">
            <a:extLst>
              <a:ext uri="{FF2B5EF4-FFF2-40B4-BE49-F238E27FC236}">
                <a16:creationId xmlns:a16="http://schemas.microsoft.com/office/drawing/2014/main" id="{7B449285-44E2-AC46-E081-A7F4CA3E0973}"/>
              </a:ext>
            </a:extLst>
          </p:cNvPr>
          <p:cNvSpPr txBox="1"/>
          <p:nvPr/>
        </p:nvSpPr>
        <p:spPr>
          <a:xfrm>
            <a:off x="7991475" y="233838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DOT</a:t>
            </a:r>
          </a:p>
        </p:txBody>
      </p:sp>
      <p:sp>
        <p:nvSpPr>
          <p:cNvPr id="16397" name="TextBox 16">
            <a:extLst>
              <a:ext uri="{FF2B5EF4-FFF2-40B4-BE49-F238E27FC236}">
                <a16:creationId xmlns:a16="http://schemas.microsoft.com/office/drawing/2014/main" id="{B126308D-3AC5-8BD1-694A-A42BEDE064F2}"/>
              </a:ext>
            </a:extLst>
          </p:cNvPr>
          <p:cNvSpPr txBox="1">
            <a:spLocks noChangeArrowheads="1"/>
          </p:cNvSpPr>
          <p:nvPr/>
        </p:nvSpPr>
        <p:spPr bwMode="auto">
          <a:xfrm>
            <a:off x="2590800" y="1822450"/>
            <a:ext cx="1066800"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a:solidFill>
                  <a:schemeClr val="bg1"/>
                </a:solidFill>
                <a:latin typeface="Arial" panose="020B0604020202020204" pitchFamily="34" charset="0"/>
                <a:cs typeface="Arial" panose="020B0604020202020204" pitchFamily="34" charset="0"/>
              </a:rPr>
              <a:t>DoD</a:t>
            </a:r>
          </a:p>
        </p:txBody>
      </p:sp>
      <p:sp>
        <p:nvSpPr>
          <p:cNvPr id="18" name="TextBox 17">
            <a:extLst>
              <a:ext uri="{FF2B5EF4-FFF2-40B4-BE49-F238E27FC236}">
                <a16:creationId xmlns:a16="http://schemas.microsoft.com/office/drawing/2014/main" id="{E42ACF1E-9629-E3B7-22D1-DE23A15BCA87}"/>
              </a:ext>
            </a:extLst>
          </p:cNvPr>
          <p:cNvSpPr txBox="1"/>
          <p:nvPr/>
        </p:nvSpPr>
        <p:spPr>
          <a:xfrm>
            <a:off x="8621713" y="1831975"/>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USDA</a:t>
            </a:r>
          </a:p>
        </p:txBody>
      </p:sp>
      <p:sp>
        <p:nvSpPr>
          <p:cNvPr id="19" name="TextBox 18">
            <a:extLst>
              <a:ext uri="{FF2B5EF4-FFF2-40B4-BE49-F238E27FC236}">
                <a16:creationId xmlns:a16="http://schemas.microsoft.com/office/drawing/2014/main" id="{F97F3371-FEF1-F5BA-7B7E-50507B69DFEE}"/>
              </a:ext>
            </a:extLst>
          </p:cNvPr>
          <p:cNvSpPr txBox="1"/>
          <p:nvPr/>
        </p:nvSpPr>
        <p:spPr>
          <a:xfrm>
            <a:off x="7421563" y="1831975"/>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NSF</a:t>
            </a:r>
          </a:p>
        </p:txBody>
      </p:sp>
      <p:cxnSp>
        <p:nvCxnSpPr>
          <p:cNvPr id="21" name="Straight Connector 20">
            <a:extLst>
              <a:ext uri="{FF2B5EF4-FFF2-40B4-BE49-F238E27FC236}">
                <a16:creationId xmlns:a16="http://schemas.microsoft.com/office/drawing/2014/main" id="{8F673A9C-105D-E512-7528-CDCBAA36F290}"/>
              </a:ext>
            </a:extLst>
          </p:cNvPr>
          <p:cNvCxnSpPr/>
          <p:nvPr/>
        </p:nvCxnSpPr>
        <p:spPr bwMode="auto">
          <a:xfrm flipV="1">
            <a:off x="3124200" y="1698625"/>
            <a:ext cx="6030913" cy="12700"/>
          </a:xfrm>
          <a:prstGeom prst="line">
            <a:avLst/>
          </a:prstGeom>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A84EF4D-A719-C043-4D8E-DAAC14D96522}"/>
              </a:ext>
            </a:extLst>
          </p:cNvPr>
          <p:cNvSpPr txBox="1"/>
          <p:nvPr/>
        </p:nvSpPr>
        <p:spPr>
          <a:xfrm>
            <a:off x="4979988" y="3162300"/>
            <a:ext cx="1141412" cy="369888"/>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Air Force</a:t>
            </a:r>
          </a:p>
        </p:txBody>
      </p:sp>
      <p:sp>
        <p:nvSpPr>
          <p:cNvPr id="26" name="TextBox 25">
            <a:extLst>
              <a:ext uri="{FF2B5EF4-FFF2-40B4-BE49-F238E27FC236}">
                <a16:creationId xmlns:a16="http://schemas.microsoft.com/office/drawing/2014/main" id="{6BF9CB7D-7B2A-044E-B39E-3491E3B2B37A}"/>
              </a:ext>
            </a:extLst>
          </p:cNvPr>
          <p:cNvSpPr txBox="1"/>
          <p:nvPr/>
        </p:nvSpPr>
        <p:spPr>
          <a:xfrm>
            <a:off x="6208713" y="315753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MDA</a:t>
            </a:r>
          </a:p>
        </p:txBody>
      </p:sp>
      <p:sp>
        <p:nvSpPr>
          <p:cNvPr id="16403" name="TextBox 26">
            <a:extLst>
              <a:ext uri="{FF2B5EF4-FFF2-40B4-BE49-F238E27FC236}">
                <a16:creationId xmlns:a16="http://schemas.microsoft.com/office/drawing/2014/main" id="{3F0E55D6-6121-5C81-9EFB-5BE9678B58B4}"/>
              </a:ext>
            </a:extLst>
          </p:cNvPr>
          <p:cNvSpPr txBox="1">
            <a:spLocks noChangeArrowheads="1"/>
          </p:cNvSpPr>
          <p:nvPr/>
        </p:nvSpPr>
        <p:spPr bwMode="auto">
          <a:xfrm>
            <a:off x="3786188" y="3157538"/>
            <a:ext cx="1066800" cy="3810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a:solidFill>
                  <a:schemeClr val="bg1"/>
                </a:solidFill>
                <a:latin typeface="Arial" panose="020B0604020202020204" pitchFamily="34" charset="0"/>
                <a:cs typeface="Arial" panose="020B0604020202020204" pitchFamily="34" charset="0"/>
              </a:rPr>
              <a:t>Navy</a:t>
            </a:r>
          </a:p>
        </p:txBody>
      </p:sp>
      <p:sp>
        <p:nvSpPr>
          <p:cNvPr id="28" name="TextBox 27">
            <a:extLst>
              <a:ext uri="{FF2B5EF4-FFF2-40B4-BE49-F238E27FC236}">
                <a16:creationId xmlns:a16="http://schemas.microsoft.com/office/drawing/2014/main" id="{7A5FAA03-E097-3DE6-58E9-95DCEA729B30}"/>
              </a:ext>
            </a:extLst>
          </p:cNvPr>
          <p:cNvSpPr txBox="1"/>
          <p:nvPr/>
        </p:nvSpPr>
        <p:spPr>
          <a:xfrm>
            <a:off x="3176588" y="36496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SOCOM</a:t>
            </a:r>
          </a:p>
        </p:txBody>
      </p:sp>
      <p:sp>
        <p:nvSpPr>
          <p:cNvPr id="29" name="TextBox 28">
            <a:extLst>
              <a:ext uri="{FF2B5EF4-FFF2-40B4-BE49-F238E27FC236}">
                <a16:creationId xmlns:a16="http://schemas.microsoft.com/office/drawing/2014/main" id="{E3273207-787D-F8EC-1F96-E7CED754353F}"/>
              </a:ext>
            </a:extLst>
          </p:cNvPr>
          <p:cNvSpPr txBox="1"/>
          <p:nvPr/>
        </p:nvSpPr>
        <p:spPr>
          <a:xfrm>
            <a:off x="1981200" y="3657600"/>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DHA</a:t>
            </a:r>
          </a:p>
        </p:txBody>
      </p:sp>
      <p:sp>
        <p:nvSpPr>
          <p:cNvPr id="30" name="TextBox 29">
            <a:extLst>
              <a:ext uri="{FF2B5EF4-FFF2-40B4-BE49-F238E27FC236}">
                <a16:creationId xmlns:a16="http://schemas.microsoft.com/office/drawing/2014/main" id="{61627F73-70DD-AF51-290B-16F6FF9058B1}"/>
              </a:ext>
            </a:extLst>
          </p:cNvPr>
          <p:cNvSpPr txBox="1"/>
          <p:nvPr/>
        </p:nvSpPr>
        <p:spPr>
          <a:xfrm>
            <a:off x="4383088" y="3663950"/>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CBD</a:t>
            </a:r>
          </a:p>
        </p:txBody>
      </p:sp>
      <p:sp>
        <p:nvSpPr>
          <p:cNvPr id="31" name="TextBox 30">
            <a:extLst>
              <a:ext uri="{FF2B5EF4-FFF2-40B4-BE49-F238E27FC236}">
                <a16:creationId xmlns:a16="http://schemas.microsoft.com/office/drawing/2014/main" id="{58857117-C21A-2BD6-9A59-1E25C2ED997C}"/>
              </a:ext>
            </a:extLst>
          </p:cNvPr>
          <p:cNvSpPr txBox="1"/>
          <p:nvPr/>
        </p:nvSpPr>
        <p:spPr>
          <a:xfrm>
            <a:off x="5603875" y="3665538"/>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DTRA</a:t>
            </a:r>
          </a:p>
        </p:txBody>
      </p:sp>
      <p:sp>
        <p:nvSpPr>
          <p:cNvPr id="32" name="TextBox 31">
            <a:extLst>
              <a:ext uri="{FF2B5EF4-FFF2-40B4-BE49-F238E27FC236}">
                <a16:creationId xmlns:a16="http://schemas.microsoft.com/office/drawing/2014/main" id="{3A3D1F2E-BDF0-94BB-60EE-F29715204619}"/>
              </a:ext>
            </a:extLst>
          </p:cNvPr>
          <p:cNvSpPr txBox="1"/>
          <p:nvPr/>
        </p:nvSpPr>
        <p:spPr>
          <a:xfrm>
            <a:off x="6791325" y="36496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DLA</a:t>
            </a:r>
          </a:p>
        </p:txBody>
      </p:sp>
      <p:sp>
        <p:nvSpPr>
          <p:cNvPr id="33" name="TextBox 32">
            <a:extLst>
              <a:ext uri="{FF2B5EF4-FFF2-40B4-BE49-F238E27FC236}">
                <a16:creationId xmlns:a16="http://schemas.microsoft.com/office/drawing/2014/main" id="{4DA81996-7358-D502-620A-D0D5D1D429F5}"/>
              </a:ext>
            </a:extLst>
          </p:cNvPr>
          <p:cNvSpPr txBox="1"/>
          <p:nvPr/>
        </p:nvSpPr>
        <p:spPr>
          <a:xfrm>
            <a:off x="2579688" y="3157538"/>
            <a:ext cx="1066800" cy="369887"/>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Army</a:t>
            </a:r>
          </a:p>
        </p:txBody>
      </p:sp>
      <p:sp>
        <p:nvSpPr>
          <p:cNvPr id="34" name="TextBox 33">
            <a:extLst>
              <a:ext uri="{FF2B5EF4-FFF2-40B4-BE49-F238E27FC236}">
                <a16:creationId xmlns:a16="http://schemas.microsoft.com/office/drawing/2014/main" id="{3A4AD6B1-F54C-80A8-F868-A0D502226DFC}"/>
              </a:ext>
            </a:extLst>
          </p:cNvPr>
          <p:cNvSpPr txBox="1"/>
          <p:nvPr/>
        </p:nvSpPr>
        <p:spPr>
          <a:xfrm>
            <a:off x="8610600" y="31670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OSD</a:t>
            </a:r>
          </a:p>
        </p:txBody>
      </p:sp>
      <p:sp>
        <p:nvSpPr>
          <p:cNvPr id="35" name="TextBox 34">
            <a:extLst>
              <a:ext uri="{FF2B5EF4-FFF2-40B4-BE49-F238E27FC236}">
                <a16:creationId xmlns:a16="http://schemas.microsoft.com/office/drawing/2014/main" id="{D24C9240-F12D-7CE6-883D-7F6A8180CFEC}"/>
              </a:ext>
            </a:extLst>
          </p:cNvPr>
          <p:cNvSpPr txBox="1"/>
          <p:nvPr/>
        </p:nvSpPr>
        <p:spPr>
          <a:xfrm>
            <a:off x="7410450" y="316706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DARPA</a:t>
            </a:r>
          </a:p>
        </p:txBody>
      </p:sp>
      <p:cxnSp>
        <p:nvCxnSpPr>
          <p:cNvPr id="36" name="Straight Connector 35">
            <a:extLst>
              <a:ext uri="{FF2B5EF4-FFF2-40B4-BE49-F238E27FC236}">
                <a16:creationId xmlns:a16="http://schemas.microsoft.com/office/drawing/2014/main" id="{2FF4B1CD-D046-B366-358C-63434F6CE278}"/>
              </a:ext>
            </a:extLst>
          </p:cNvPr>
          <p:cNvCxnSpPr/>
          <p:nvPr/>
        </p:nvCxnSpPr>
        <p:spPr bwMode="auto">
          <a:xfrm flipV="1">
            <a:off x="2895600" y="3033713"/>
            <a:ext cx="6248400" cy="4762"/>
          </a:xfrm>
          <a:prstGeom prst="line">
            <a:avLst/>
          </a:prstGeom>
          <a:ln/>
        </p:spPr>
        <p:style>
          <a:lnRef idx="1">
            <a:schemeClr val="dk1"/>
          </a:lnRef>
          <a:fillRef idx="0">
            <a:schemeClr val="dk1"/>
          </a:fillRef>
          <a:effectRef idx="0">
            <a:schemeClr val="dk1"/>
          </a:effectRef>
          <a:fontRef idx="minor">
            <a:schemeClr val="tx1"/>
          </a:fontRef>
        </p:style>
      </p:cxnSp>
      <p:sp>
        <p:nvSpPr>
          <p:cNvPr id="16413" name="TextBox 46">
            <a:extLst>
              <a:ext uri="{FF2B5EF4-FFF2-40B4-BE49-F238E27FC236}">
                <a16:creationId xmlns:a16="http://schemas.microsoft.com/office/drawing/2014/main" id="{60F4AB16-52FF-D4C0-8D81-9781661C36F2}"/>
              </a:ext>
            </a:extLst>
          </p:cNvPr>
          <p:cNvSpPr txBox="1">
            <a:spLocks noChangeArrowheads="1"/>
          </p:cNvSpPr>
          <p:nvPr/>
        </p:nvSpPr>
        <p:spPr bwMode="auto">
          <a:xfrm>
            <a:off x="4979988" y="5811838"/>
            <a:ext cx="10668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MCSC</a:t>
            </a:r>
          </a:p>
          <a:p>
            <a:pPr algn="ctr" eaLnBrk="1" hangingPunct="1"/>
            <a:r>
              <a:rPr lang="en-US" altLang="en-US" sz="1400">
                <a:solidFill>
                  <a:schemeClr val="bg1"/>
                </a:solidFill>
                <a:latin typeface="Arial" panose="020B0604020202020204" pitchFamily="34" charset="0"/>
                <a:cs typeface="Arial" panose="020B0604020202020204" pitchFamily="34" charset="0"/>
              </a:rPr>
              <a:t> Jeff Kent</a:t>
            </a:r>
          </a:p>
        </p:txBody>
      </p:sp>
      <p:cxnSp>
        <p:nvCxnSpPr>
          <p:cNvPr id="48" name="Straight Connector 47">
            <a:extLst>
              <a:ext uri="{FF2B5EF4-FFF2-40B4-BE49-F238E27FC236}">
                <a16:creationId xmlns:a16="http://schemas.microsoft.com/office/drawing/2014/main" id="{F7049445-9F5B-BE55-5F12-CC35D638B653}"/>
              </a:ext>
            </a:extLst>
          </p:cNvPr>
          <p:cNvCxnSpPr/>
          <p:nvPr/>
        </p:nvCxnSpPr>
        <p:spPr bwMode="auto">
          <a:xfrm flipV="1">
            <a:off x="3113088" y="4813300"/>
            <a:ext cx="7215187" cy="7938"/>
          </a:xfrm>
          <a:prstGeom prst="line">
            <a:avLst/>
          </a:prstGeom>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67692871-BA5C-864F-C6D8-364F270DC5D9}"/>
              </a:ext>
            </a:extLst>
          </p:cNvPr>
          <p:cNvSpPr txBox="1"/>
          <p:nvPr/>
        </p:nvSpPr>
        <p:spPr>
          <a:xfrm>
            <a:off x="7989888" y="3656013"/>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DMEA</a:t>
            </a:r>
          </a:p>
        </p:txBody>
      </p:sp>
      <p:sp>
        <p:nvSpPr>
          <p:cNvPr id="50" name="TextBox 49">
            <a:extLst>
              <a:ext uri="{FF2B5EF4-FFF2-40B4-BE49-F238E27FC236}">
                <a16:creationId xmlns:a16="http://schemas.microsoft.com/office/drawing/2014/main" id="{37701E1A-4D0D-9F2C-9ED9-DDF364D160C1}"/>
              </a:ext>
            </a:extLst>
          </p:cNvPr>
          <p:cNvSpPr txBox="1"/>
          <p:nvPr/>
        </p:nvSpPr>
        <p:spPr>
          <a:xfrm>
            <a:off x="9164638" y="3657600"/>
            <a:ext cx="1066800" cy="381000"/>
          </a:xfrm>
          <a:prstGeom prst="rect">
            <a:avLst/>
          </a:prstGeom>
          <a:solidFill>
            <a:schemeClr val="accent3">
              <a:lumMod val="75000"/>
            </a:schemeClr>
          </a:solidFill>
        </p:spPr>
        <p:txBody>
          <a:bodyPr>
            <a:spAutoFit/>
          </a:bodyPr>
          <a:lstStyle/>
          <a:p>
            <a:pPr algn="ctr" eaLnBrk="1" fontAlgn="auto" hangingPunct="1">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NGA</a:t>
            </a:r>
          </a:p>
        </p:txBody>
      </p:sp>
      <p:sp>
        <p:nvSpPr>
          <p:cNvPr id="16417" name="TextBox 51">
            <a:extLst>
              <a:ext uri="{FF2B5EF4-FFF2-40B4-BE49-F238E27FC236}">
                <a16:creationId xmlns:a16="http://schemas.microsoft.com/office/drawing/2014/main" id="{9F390BA7-1A2B-14C4-E005-91F0662CA56E}"/>
              </a:ext>
            </a:extLst>
          </p:cNvPr>
          <p:cNvSpPr txBox="1">
            <a:spLocks noChangeArrowheads="1"/>
          </p:cNvSpPr>
          <p:nvPr/>
        </p:nvSpPr>
        <p:spPr bwMode="auto">
          <a:xfrm>
            <a:off x="6213475" y="5811838"/>
            <a:ext cx="1066800" cy="5238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NAVFAC </a:t>
            </a:r>
          </a:p>
          <a:p>
            <a:pPr algn="ctr" eaLnBrk="1" hangingPunct="1"/>
            <a:r>
              <a:rPr lang="en-US" altLang="en-US" sz="1400">
                <a:solidFill>
                  <a:schemeClr val="bg1"/>
                </a:solidFill>
                <a:latin typeface="Arial" panose="020B0604020202020204" pitchFamily="34" charset="0"/>
                <a:cs typeface="Arial" panose="020B0604020202020204" pitchFamily="34" charset="0"/>
              </a:rPr>
              <a:t>Tim Petro</a:t>
            </a:r>
          </a:p>
        </p:txBody>
      </p:sp>
      <p:sp>
        <p:nvSpPr>
          <p:cNvPr id="16418" name="TextBox 52">
            <a:extLst>
              <a:ext uri="{FF2B5EF4-FFF2-40B4-BE49-F238E27FC236}">
                <a16:creationId xmlns:a16="http://schemas.microsoft.com/office/drawing/2014/main" id="{D97A0DD1-8872-239A-E51F-32E61EA1665E}"/>
              </a:ext>
            </a:extLst>
          </p:cNvPr>
          <p:cNvSpPr txBox="1">
            <a:spLocks noChangeArrowheads="1"/>
          </p:cNvSpPr>
          <p:nvPr/>
        </p:nvSpPr>
        <p:spPr bwMode="auto">
          <a:xfrm>
            <a:off x="4992688" y="4911725"/>
            <a:ext cx="10668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ONR </a:t>
            </a:r>
          </a:p>
          <a:p>
            <a:pPr algn="ctr" eaLnBrk="1" hangingPunct="1"/>
            <a:r>
              <a:rPr lang="en-US" altLang="en-US" sz="1400">
                <a:solidFill>
                  <a:schemeClr val="bg1"/>
                </a:solidFill>
                <a:latin typeface="Arial" panose="020B0604020202020204" pitchFamily="34" charset="0"/>
                <a:cs typeface="Arial" panose="020B0604020202020204" pitchFamily="34" charset="0"/>
              </a:rPr>
              <a:t>Lore-Anne Ponirakis</a:t>
            </a:r>
          </a:p>
        </p:txBody>
      </p:sp>
      <p:sp>
        <p:nvSpPr>
          <p:cNvPr id="16419" name="TextBox 53">
            <a:extLst>
              <a:ext uri="{FF2B5EF4-FFF2-40B4-BE49-F238E27FC236}">
                <a16:creationId xmlns:a16="http://schemas.microsoft.com/office/drawing/2014/main" id="{3C27BB48-A606-F8F5-E813-B4B9FECBB21E}"/>
              </a:ext>
            </a:extLst>
          </p:cNvPr>
          <p:cNvSpPr txBox="1">
            <a:spLocks noChangeArrowheads="1"/>
          </p:cNvSpPr>
          <p:nvPr/>
        </p:nvSpPr>
        <p:spPr bwMode="auto">
          <a:xfrm>
            <a:off x="6221413" y="4911725"/>
            <a:ext cx="1066800" cy="738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NAVWAR Shadi Azoum</a:t>
            </a:r>
          </a:p>
        </p:txBody>
      </p:sp>
      <p:sp>
        <p:nvSpPr>
          <p:cNvPr id="16420" name="TextBox 54">
            <a:extLst>
              <a:ext uri="{FF2B5EF4-FFF2-40B4-BE49-F238E27FC236}">
                <a16:creationId xmlns:a16="http://schemas.microsoft.com/office/drawing/2014/main" id="{E8B10388-A195-24FE-4ECF-8835DE9ED977}"/>
              </a:ext>
            </a:extLst>
          </p:cNvPr>
          <p:cNvSpPr txBox="1">
            <a:spLocks noChangeArrowheads="1"/>
          </p:cNvSpPr>
          <p:nvPr/>
        </p:nvSpPr>
        <p:spPr bwMode="auto">
          <a:xfrm>
            <a:off x="3775075" y="4911725"/>
            <a:ext cx="1066800" cy="739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NAVSEA Jason Schroepfer</a:t>
            </a:r>
          </a:p>
        </p:txBody>
      </p:sp>
      <p:sp>
        <p:nvSpPr>
          <p:cNvPr id="16421" name="TextBox 55">
            <a:extLst>
              <a:ext uri="{FF2B5EF4-FFF2-40B4-BE49-F238E27FC236}">
                <a16:creationId xmlns:a16="http://schemas.microsoft.com/office/drawing/2014/main" id="{3A84B098-44B7-69FC-AE68-A9E7F3256627}"/>
              </a:ext>
            </a:extLst>
          </p:cNvPr>
          <p:cNvSpPr txBox="1">
            <a:spLocks noChangeArrowheads="1"/>
          </p:cNvSpPr>
          <p:nvPr/>
        </p:nvSpPr>
        <p:spPr bwMode="auto">
          <a:xfrm>
            <a:off x="2579688" y="4911725"/>
            <a:ext cx="1066800" cy="739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NAVAIR</a:t>
            </a:r>
          </a:p>
          <a:p>
            <a:pPr algn="ctr" eaLnBrk="1" hangingPunct="1"/>
            <a:r>
              <a:rPr lang="en-US" altLang="en-US" sz="1400">
                <a:solidFill>
                  <a:schemeClr val="bg1"/>
                </a:solidFill>
                <a:latin typeface="Arial" panose="020B0604020202020204" pitchFamily="34" charset="0"/>
                <a:cs typeface="Arial" panose="020B0604020202020204" pitchFamily="34" charset="0"/>
              </a:rPr>
              <a:t>Kristi DePriest</a:t>
            </a:r>
          </a:p>
        </p:txBody>
      </p:sp>
      <p:sp>
        <p:nvSpPr>
          <p:cNvPr id="16422" name="TextBox 56">
            <a:extLst>
              <a:ext uri="{FF2B5EF4-FFF2-40B4-BE49-F238E27FC236}">
                <a16:creationId xmlns:a16="http://schemas.microsoft.com/office/drawing/2014/main" id="{4FEE2E5B-9236-7DE3-A740-4F0F4365FAF3}"/>
              </a:ext>
            </a:extLst>
          </p:cNvPr>
          <p:cNvSpPr txBox="1">
            <a:spLocks noChangeArrowheads="1"/>
          </p:cNvSpPr>
          <p:nvPr/>
        </p:nvSpPr>
        <p:spPr bwMode="auto">
          <a:xfrm>
            <a:off x="8572500" y="4921250"/>
            <a:ext cx="1104900" cy="7080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NAVSUP </a:t>
            </a:r>
            <a:r>
              <a:rPr lang="en-US" altLang="en-US" sz="1300">
                <a:solidFill>
                  <a:schemeClr val="bg1"/>
                </a:solidFill>
                <a:latin typeface="Arial" panose="020B0604020202020204" pitchFamily="34" charset="0"/>
                <a:cs typeface="Arial" panose="020B0604020202020204" pitchFamily="34" charset="0"/>
              </a:rPr>
              <a:t>Chris Espenshade</a:t>
            </a:r>
          </a:p>
        </p:txBody>
      </p:sp>
      <p:sp>
        <p:nvSpPr>
          <p:cNvPr id="16423" name="TextBox 57">
            <a:extLst>
              <a:ext uri="{FF2B5EF4-FFF2-40B4-BE49-F238E27FC236}">
                <a16:creationId xmlns:a16="http://schemas.microsoft.com/office/drawing/2014/main" id="{F01D8008-3BBD-D80D-2DC6-0A80B2028805}"/>
              </a:ext>
            </a:extLst>
          </p:cNvPr>
          <p:cNvSpPr txBox="1">
            <a:spLocks noChangeArrowheads="1"/>
          </p:cNvSpPr>
          <p:nvPr/>
        </p:nvSpPr>
        <p:spPr bwMode="auto">
          <a:xfrm>
            <a:off x="7385050" y="4905375"/>
            <a:ext cx="1066800" cy="739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SSP</a:t>
            </a:r>
          </a:p>
          <a:p>
            <a:pPr algn="ctr" eaLnBrk="1" hangingPunct="1"/>
            <a:r>
              <a:rPr lang="en-US" altLang="en-US" sz="1400">
                <a:solidFill>
                  <a:schemeClr val="bg1"/>
                </a:solidFill>
                <a:latin typeface="Arial" panose="020B0604020202020204" pitchFamily="34" charset="0"/>
                <a:cs typeface="Arial" panose="020B0604020202020204" pitchFamily="34" charset="0"/>
              </a:rPr>
              <a:t>Mike </a:t>
            </a:r>
          </a:p>
          <a:p>
            <a:pPr algn="ctr" eaLnBrk="1" hangingPunct="1"/>
            <a:r>
              <a:rPr lang="en-US" altLang="en-US" sz="1400">
                <a:solidFill>
                  <a:schemeClr val="bg1"/>
                </a:solidFill>
                <a:latin typeface="Arial" panose="020B0604020202020204" pitchFamily="34" charset="0"/>
                <a:cs typeface="Arial" panose="020B0604020202020204" pitchFamily="34" charset="0"/>
              </a:rPr>
              <a:t>Pyryt</a:t>
            </a:r>
          </a:p>
        </p:txBody>
      </p:sp>
      <p:cxnSp>
        <p:nvCxnSpPr>
          <p:cNvPr id="60" name="Straight Connector 59">
            <a:extLst>
              <a:ext uri="{FF2B5EF4-FFF2-40B4-BE49-F238E27FC236}">
                <a16:creationId xmlns:a16="http://schemas.microsoft.com/office/drawing/2014/main" id="{4AFD2CEC-6C6A-30CA-1FA1-06ED88454FBB}"/>
              </a:ext>
            </a:extLst>
          </p:cNvPr>
          <p:cNvCxnSpPr/>
          <p:nvPr/>
        </p:nvCxnSpPr>
        <p:spPr bwMode="auto">
          <a:xfrm>
            <a:off x="4329113" y="3538538"/>
            <a:ext cx="0" cy="1263650"/>
          </a:xfrm>
          <a:prstGeom prst="line">
            <a:avLst/>
          </a:prstGeom>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1B8F5F1-ED87-226D-A5DD-EFF5AF357A2C}"/>
              </a:ext>
            </a:extLst>
          </p:cNvPr>
          <p:cNvCxnSpPr/>
          <p:nvPr/>
        </p:nvCxnSpPr>
        <p:spPr bwMode="auto">
          <a:xfrm>
            <a:off x="4902200" y="4810125"/>
            <a:ext cx="7938" cy="927100"/>
          </a:xfrm>
          <a:prstGeom prst="line">
            <a:avLst/>
          </a:prstGeom>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3E167CF3-BA25-620B-B486-4B2ABFE27964}"/>
              </a:ext>
            </a:extLst>
          </p:cNvPr>
          <p:cNvCxnSpPr/>
          <p:nvPr/>
        </p:nvCxnSpPr>
        <p:spPr bwMode="auto">
          <a:xfrm flipH="1">
            <a:off x="6140450" y="1622425"/>
            <a:ext cx="1588" cy="663575"/>
          </a:xfrm>
          <a:prstGeom prst="line">
            <a:avLst/>
          </a:prstGeom>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EF16AFFC-8AE7-C2DF-AE8B-D53679159086}"/>
              </a:ext>
            </a:extLst>
          </p:cNvPr>
          <p:cNvCxnSpPr/>
          <p:nvPr/>
        </p:nvCxnSpPr>
        <p:spPr bwMode="auto">
          <a:xfrm>
            <a:off x="3709988" y="2265363"/>
            <a:ext cx="4900612" cy="1587"/>
          </a:xfrm>
          <a:prstGeom prst="line">
            <a:avLst/>
          </a:prstGeo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CCC1E18F-41E8-30B4-8EEF-B7D74217B363}"/>
              </a:ext>
            </a:extLst>
          </p:cNvPr>
          <p:cNvCxnSpPr/>
          <p:nvPr/>
        </p:nvCxnSpPr>
        <p:spPr bwMode="auto">
          <a:xfrm flipV="1">
            <a:off x="4902200" y="3584575"/>
            <a:ext cx="4851400" cy="20638"/>
          </a:xfrm>
          <a:prstGeom prst="line">
            <a:avLst/>
          </a:prstGeom>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CDAAEEAC-2B60-AC22-C403-18BFAECCC5A7}"/>
              </a:ext>
            </a:extLst>
          </p:cNvPr>
          <p:cNvCxnSpPr/>
          <p:nvPr/>
        </p:nvCxnSpPr>
        <p:spPr bwMode="auto">
          <a:xfrm>
            <a:off x="2895600" y="2192338"/>
            <a:ext cx="0" cy="841375"/>
          </a:xfrm>
          <a:prstGeom prst="line">
            <a:avLst/>
          </a:prstGeom>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718C5769-39AF-8F4B-FE86-8A21D9E7AA5A}"/>
              </a:ext>
            </a:extLst>
          </p:cNvPr>
          <p:cNvCxnSpPr/>
          <p:nvPr/>
        </p:nvCxnSpPr>
        <p:spPr bwMode="auto">
          <a:xfrm>
            <a:off x="4906963" y="3049588"/>
            <a:ext cx="7937" cy="546100"/>
          </a:xfrm>
          <a:prstGeom prst="line">
            <a:avLst/>
          </a:prstGeom>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FD1BA11-DB1B-5DCD-6034-0AE89C855096}"/>
              </a:ext>
            </a:extLst>
          </p:cNvPr>
          <p:cNvCxnSpPr/>
          <p:nvPr/>
        </p:nvCxnSpPr>
        <p:spPr bwMode="auto">
          <a:xfrm flipH="1">
            <a:off x="4343400" y="1698625"/>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F8CC93D0-8B84-D58D-15AD-49F50CB6BE3D}"/>
              </a:ext>
            </a:extLst>
          </p:cNvPr>
          <p:cNvCxnSpPr/>
          <p:nvPr/>
        </p:nvCxnSpPr>
        <p:spPr bwMode="auto">
          <a:xfrm flipH="1">
            <a:off x="5562600" y="1698625"/>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46A198CD-658E-B620-3576-398F655824BB}"/>
              </a:ext>
            </a:extLst>
          </p:cNvPr>
          <p:cNvCxnSpPr/>
          <p:nvPr/>
        </p:nvCxnSpPr>
        <p:spPr bwMode="auto">
          <a:xfrm flipH="1">
            <a:off x="6781800" y="1698625"/>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8A2FD9EE-7CA2-1937-2621-EF1A1C8CA520}"/>
              </a:ext>
            </a:extLst>
          </p:cNvPr>
          <p:cNvCxnSpPr/>
          <p:nvPr/>
        </p:nvCxnSpPr>
        <p:spPr bwMode="auto">
          <a:xfrm flipH="1">
            <a:off x="2895600" y="3006725"/>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95B7C171-6159-CC3D-99AB-176FFE33747D}"/>
              </a:ext>
            </a:extLst>
          </p:cNvPr>
          <p:cNvCxnSpPr/>
          <p:nvPr/>
        </p:nvCxnSpPr>
        <p:spPr bwMode="auto">
          <a:xfrm flipH="1">
            <a:off x="4343400" y="3021013"/>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8970796F-5EF1-FF2C-6048-21702399EB65}"/>
              </a:ext>
            </a:extLst>
          </p:cNvPr>
          <p:cNvCxnSpPr/>
          <p:nvPr/>
        </p:nvCxnSpPr>
        <p:spPr bwMode="auto">
          <a:xfrm flipH="1">
            <a:off x="5562600" y="3021013"/>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FE31B8E1-FE7A-D447-FED5-11F3678A9CA4}"/>
              </a:ext>
            </a:extLst>
          </p:cNvPr>
          <p:cNvCxnSpPr/>
          <p:nvPr/>
        </p:nvCxnSpPr>
        <p:spPr bwMode="auto">
          <a:xfrm flipH="1">
            <a:off x="6781800" y="3041650"/>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44D2C1A3-D8A7-5E1F-5BD2-E2E5AFD708A0}"/>
              </a:ext>
            </a:extLst>
          </p:cNvPr>
          <p:cNvCxnSpPr/>
          <p:nvPr/>
        </p:nvCxnSpPr>
        <p:spPr bwMode="auto">
          <a:xfrm flipH="1">
            <a:off x="7924800" y="3036888"/>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A645E549-8567-1479-DA98-9EDBD538C333}"/>
              </a:ext>
            </a:extLst>
          </p:cNvPr>
          <p:cNvCxnSpPr/>
          <p:nvPr/>
        </p:nvCxnSpPr>
        <p:spPr bwMode="auto">
          <a:xfrm flipH="1">
            <a:off x="9144000" y="3035300"/>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60FC621E-833E-E163-2A07-9E71C8374059}"/>
              </a:ext>
            </a:extLst>
          </p:cNvPr>
          <p:cNvCxnSpPr/>
          <p:nvPr/>
        </p:nvCxnSpPr>
        <p:spPr bwMode="auto">
          <a:xfrm flipH="1">
            <a:off x="3124200" y="1711325"/>
            <a:ext cx="0" cy="139700"/>
          </a:xfrm>
          <a:prstGeom prst="line">
            <a:avLst/>
          </a:prstGeom>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C660E752-3BFA-AA2F-D623-AB9A7BC14486}"/>
              </a:ext>
            </a:extLst>
          </p:cNvPr>
          <p:cNvCxnSpPr/>
          <p:nvPr/>
        </p:nvCxnSpPr>
        <p:spPr bwMode="auto">
          <a:xfrm flipH="1">
            <a:off x="7924800" y="1698625"/>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BF42D242-3053-C448-1115-1A37C436A051}"/>
              </a:ext>
            </a:extLst>
          </p:cNvPr>
          <p:cNvCxnSpPr/>
          <p:nvPr/>
        </p:nvCxnSpPr>
        <p:spPr bwMode="auto">
          <a:xfrm flipH="1">
            <a:off x="9144000" y="1698625"/>
            <a:ext cx="0" cy="138113"/>
          </a:xfrm>
          <a:prstGeom prst="line">
            <a:avLst/>
          </a:prstGeom>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203BB62C-3A6B-0365-A085-127961B41FEE}"/>
              </a:ext>
            </a:extLst>
          </p:cNvPr>
          <p:cNvCxnSpPr/>
          <p:nvPr/>
        </p:nvCxnSpPr>
        <p:spPr bwMode="auto">
          <a:xfrm>
            <a:off x="9134475" y="4819650"/>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FE9AD054-5723-099B-6D68-B2E5DFE844F9}"/>
              </a:ext>
            </a:extLst>
          </p:cNvPr>
          <p:cNvCxnSpPr/>
          <p:nvPr/>
        </p:nvCxnSpPr>
        <p:spPr bwMode="auto">
          <a:xfrm>
            <a:off x="7924800" y="48228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5413EBAD-B361-9081-6437-9F2834BA502C}"/>
              </a:ext>
            </a:extLst>
          </p:cNvPr>
          <p:cNvCxnSpPr/>
          <p:nvPr/>
        </p:nvCxnSpPr>
        <p:spPr bwMode="auto">
          <a:xfrm>
            <a:off x="5562600" y="4822825"/>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B669B7BF-88DD-CBC8-3D98-41081114A38D}"/>
              </a:ext>
            </a:extLst>
          </p:cNvPr>
          <p:cNvCxnSpPr/>
          <p:nvPr/>
        </p:nvCxnSpPr>
        <p:spPr bwMode="auto">
          <a:xfrm>
            <a:off x="6781800" y="48228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6633A851-3BC9-016B-E719-AC12C6C2EB2F}"/>
              </a:ext>
            </a:extLst>
          </p:cNvPr>
          <p:cNvCxnSpPr/>
          <p:nvPr/>
        </p:nvCxnSpPr>
        <p:spPr bwMode="auto">
          <a:xfrm>
            <a:off x="3124200" y="48228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A1F5601A-74E8-D2BD-D9F9-052D504AE78C}"/>
              </a:ext>
            </a:extLst>
          </p:cNvPr>
          <p:cNvCxnSpPr/>
          <p:nvPr/>
        </p:nvCxnSpPr>
        <p:spPr bwMode="auto">
          <a:xfrm>
            <a:off x="5562600" y="5737225"/>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9EB50E59-BB3B-A935-B35C-183820CB8218}"/>
              </a:ext>
            </a:extLst>
          </p:cNvPr>
          <p:cNvCxnSpPr/>
          <p:nvPr/>
        </p:nvCxnSpPr>
        <p:spPr bwMode="auto">
          <a:xfrm>
            <a:off x="4333875" y="48228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0FF8790D-E549-9662-2363-005B5ECBA7D9}"/>
              </a:ext>
            </a:extLst>
          </p:cNvPr>
          <p:cNvCxnSpPr/>
          <p:nvPr/>
        </p:nvCxnSpPr>
        <p:spPr bwMode="auto">
          <a:xfrm>
            <a:off x="6781800" y="5737225"/>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95C39DB9-661A-2C58-FEB1-51D9C4C61629}"/>
              </a:ext>
            </a:extLst>
          </p:cNvPr>
          <p:cNvCxnSpPr/>
          <p:nvPr/>
        </p:nvCxnSpPr>
        <p:spPr bwMode="auto">
          <a:xfrm flipV="1">
            <a:off x="4900613" y="5729288"/>
            <a:ext cx="1881187" cy="0"/>
          </a:xfrm>
          <a:prstGeom prst="line">
            <a:avLst/>
          </a:prstGeom>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97CF8233-7317-9FCF-EA4A-8E3F6F6719E9}"/>
              </a:ext>
            </a:extLst>
          </p:cNvPr>
          <p:cNvCxnSpPr>
            <a:endCxn id="28" idx="0"/>
          </p:cNvCxnSpPr>
          <p:nvPr/>
        </p:nvCxnSpPr>
        <p:spPr bwMode="auto">
          <a:xfrm>
            <a:off x="3706813" y="3057525"/>
            <a:ext cx="3175" cy="592138"/>
          </a:xfrm>
          <a:prstGeom prst="line">
            <a:avLst/>
          </a:prstGeom>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0F97F0BC-77D1-E476-86F1-3C6B155F25CD}"/>
              </a:ext>
            </a:extLst>
          </p:cNvPr>
          <p:cNvCxnSpPr/>
          <p:nvPr/>
        </p:nvCxnSpPr>
        <p:spPr bwMode="auto">
          <a:xfrm>
            <a:off x="7315200" y="3594100"/>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4DD5DBD2-6C25-929D-B575-AC847DA0CE45}"/>
              </a:ext>
            </a:extLst>
          </p:cNvPr>
          <p:cNvCxnSpPr/>
          <p:nvPr/>
        </p:nvCxnSpPr>
        <p:spPr bwMode="auto">
          <a:xfrm>
            <a:off x="6172200" y="36036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0F75B02C-F5DC-5DE5-E183-6FFE4DC9D054}"/>
              </a:ext>
            </a:extLst>
          </p:cNvPr>
          <p:cNvCxnSpPr/>
          <p:nvPr/>
        </p:nvCxnSpPr>
        <p:spPr bwMode="auto">
          <a:xfrm>
            <a:off x="4916488" y="3594100"/>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61ECFB3B-C063-0E18-7686-F5484A78F7F6}"/>
              </a:ext>
            </a:extLst>
          </p:cNvPr>
          <p:cNvCxnSpPr/>
          <p:nvPr/>
        </p:nvCxnSpPr>
        <p:spPr bwMode="auto">
          <a:xfrm>
            <a:off x="7391400" y="5432425"/>
            <a:ext cx="0" cy="65088"/>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E7C70A4D-AC53-A089-5346-9DADE5A57F55}"/>
              </a:ext>
            </a:extLst>
          </p:cNvPr>
          <p:cNvCxnSpPr/>
          <p:nvPr/>
        </p:nvCxnSpPr>
        <p:spPr bwMode="auto">
          <a:xfrm>
            <a:off x="9753600" y="3584575"/>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E0FC2B34-40A5-1A74-1F64-6FBAC5458C08}"/>
              </a:ext>
            </a:extLst>
          </p:cNvPr>
          <p:cNvCxnSpPr/>
          <p:nvPr/>
        </p:nvCxnSpPr>
        <p:spPr bwMode="auto">
          <a:xfrm>
            <a:off x="2524125" y="3584575"/>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3091D234-94E0-0ADA-020F-DAD7847A8801}"/>
              </a:ext>
            </a:extLst>
          </p:cNvPr>
          <p:cNvCxnSpPr/>
          <p:nvPr/>
        </p:nvCxnSpPr>
        <p:spPr bwMode="auto">
          <a:xfrm>
            <a:off x="2514600" y="3586163"/>
            <a:ext cx="1182688" cy="1587"/>
          </a:xfrm>
          <a:prstGeom prst="line">
            <a:avLst/>
          </a:prstGeom>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AE65C868-FF1C-023A-7E71-6FA05D8ECD00}"/>
              </a:ext>
            </a:extLst>
          </p:cNvPr>
          <p:cNvCxnSpPr/>
          <p:nvPr/>
        </p:nvCxnSpPr>
        <p:spPr bwMode="auto">
          <a:xfrm>
            <a:off x="8534400" y="3594100"/>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1362ADED-D4C1-580A-8ED6-0F3568A202A4}"/>
              </a:ext>
            </a:extLst>
          </p:cNvPr>
          <p:cNvCxnSpPr/>
          <p:nvPr/>
        </p:nvCxnSpPr>
        <p:spPr bwMode="auto">
          <a:xfrm>
            <a:off x="3724275" y="2278063"/>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FD18437F-9A8E-4698-883E-B4568B2A793F}"/>
              </a:ext>
            </a:extLst>
          </p:cNvPr>
          <p:cNvCxnSpPr/>
          <p:nvPr/>
        </p:nvCxnSpPr>
        <p:spPr bwMode="auto">
          <a:xfrm>
            <a:off x="7351713" y="2268538"/>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5E5EF94D-B4A7-8897-8D04-D63D52ECA246}"/>
              </a:ext>
            </a:extLst>
          </p:cNvPr>
          <p:cNvCxnSpPr/>
          <p:nvPr/>
        </p:nvCxnSpPr>
        <p:spPr bwMode="auto">
          <a:xfrm>
            <a:off x="8610600" y="2268538"/>
            <a:ext cx="0" cy="66675"/>
          </a:xfrm>
          <a:prstGeom prst="line">
            <a:avLst/>
          </a:prstGeom>
          <a:ln/>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1E98002A-BBC3-D9B7-2215-E671577DA6E0}"/>
              </a:ext>
            </a:extLst>
          </p:cNvPr>
          <p:cNvCxnSpPr/>
          <p:nvPr/>
        </p:nvCxnSpPr>
        <p:spPr bwMode="auto">
          <a:xfrm>
            <a:off x="4953000" y="2271713"/>
            <a:ext cx="0" cy="65087"/>
          </a:xfrm>
          <a:prstGeom prst="line">
            <a:avLst/>
          </a:prstGeom>
          <a:ln/>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A184FD43-9333-9BFF-76D6-17AB51119C61}"/>
              </a:ext>
            </a:extLst>
          </p:cNvPr>
          <p:cNvCxnSpPr/>
          <p:nvPr/>
        </p:nvCxnSpPr>
        <p:spPr bwMode="auto">
          <a:xfrm>
            <a:off x="6145213" y="2281238"/>
            <a:ext cx="0" cy="66675"/>
          </a:xfrm>
          <a:prstGeom prst="line">
            <a:avLst/>
          </a:prstGeom>
          <a:ln/>
        </p:spPr>
        <p:style>
          <a:lnRef idx="1">
            <a:schemeClr val="dk1"/>
          </a:lnRef>
          <a:fillRef idx="0">
            <a:schemeClr val="dk1"/>
          </a:fillRef>
          <a:effectRef idx="0">
            <a:schemeClr val="dk1"/>
          </a:effectRef>
          <a:fontRef idx="minor">
            <a:schemeClr val="tx1"/>
          </a:fontRef>
        </p:style>
      </p:cxnSp>
      <p:sp>
        <p:nvSpPr>
          <p:cNvPr id="16466" name="Rectangle 83">
            <a:extLst>
              <a:ext uri="{FF2B5EF4-FFF2-40B4-BE49-F238E27FC236}">
                <a16:creationId xmlns:a16="http://schemas.microsoft.com/office/drawing/2014/main" id="{9B5DE2D2-0D8C-6B09-1A16-38C6761055C2}"/>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cxnSp>
        <p:nvCxnSpPr>
          <p:cNvPr id="86" name="Straight Connector 85">
            <a:extLst>
              <a:ext uri="{FF2B5EF4-FFF2-40B4-BE49-F238E27FC236}">
                <a16:creationId xmlns:a16="http://schemas.microsoft.com/office/drawing/2014/main" id="{0978C231-63F4-332A-990D-423AB4D50906}"/>
              </a:ext>
            </a:extLst>
          </p:cNvPr>
          <p:cNvCxnSpPr/>
          <p:nvPr/>
        </p:nvCxnSpPr>
        <p:spPr bwMode="auto">
          <a:xfrm>
            <a:off x="10323513" y="4814888"/>
            <a:ext cx="0" cy="65087"/>
          </a:xfrm>
          <a:prstGeom prst="line">
            <a:avLst/>
          </a:prstGeom>
          <a:ln/>
        </p:spPr>
        <p:style>
          <a:lnRef idx="1">
            <a:schemeClr val="dk1"/>
          </a:lnRef>
          <a:fillRef idx="0">
            <a:schemeClr val="dk1"/>
          </a:fillRef>
          <a:effectRef idx="0">
            <a:schemeClr val="dk1"/>
          </a:effectRef>
          <a:fontRef idx="minor">
            <a:schemeClr val="tx1"/>
          </a:fontRef>
        </p:style>
      </p:cxnSp>
      <p:sp>
        <p:nvSpPr>
          <p:cNvPr id="16468" name="TextBox 86">
            <a:extLst>
              <a:ext uri="{FF2B5EF4-FFF2-40B4-BE49-F238E27FC236}">
                <a16:creationId xmlns:a16="http://schemas.microsoft.com/office/drawing/2014/main" id="{C6D8111C-20A9-7B81-094B-F96564D1BC69}"/>
              </a:ext>
            </a:extLst>
          </p:cNvPr>
          <p:cNvSpPr txBox="1">
            <a:spLocks noChangeArrowheads="1"/>
          </p:cNvSpPr>
          <p:nvPr/>
        </p:nvSpPr>
        <p:spPr bwMode="auto">
          <a:xfrm>
            <a:off x="9794875" y="4916488"/>
            <a:ext cx="1114425" cy="739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400">
                <a:solidFill>
                  <a:schemeClr val="bg1"/>
                </a:solidFill>
                <a:latin typeface="Arial" panose="020B0604020202020204" pitchFamily="34" charset="0"/>
                <a:cs typeface="Arial" panose="020B0604020202020204" pitchFamily="34" charset="0"/>
              </a:rPr>
              <a:t>DON STTR </a:t>
            </a:r>
          </a:p>
          <a:p>
            <a:pPr algn="ctr" eaLnBrk="1" hangingPunct="1"/>
            <a:r>
              <a:rPr lang="en-US" altLang="en-US" sz="1400">
                <a:solidFill>
                  <a:schemeClr val="bg1"/>
                </a:solidFill>
                <a:latin typeface="Arial" panose="020B0604020202020204" pitchFamily="34" charset="0"/>
                <a:cs typeface="Arial" panose="020B0604020202020204" pitchFamily="34" charset="0"/>
              </a:rPr>
              <a:t>Steve Sullivan</a:t>
            </a:r>
          </a:p>
        </p:txBody>
      </p:sp>
      <p:sp>
        <p:nvSpPr>
          <p:cNvPr id="16469" name="Slide Number Placeholder 2">
            <a:extLst>
              <a:ext uri="{FF2B5EF4-FFF2-40B4-BE49-F238E27FC236}">
                <a16:creationId xmlns:a16="http://schemas.microsoft.com/office/drawing/2014/main" id="{460BA391-9AFC-EB5D-047D-F5D8842B051D}"/>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41</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2FED732-5AAA-77D4-A84D-C10A03016131}"/>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Federal SBIR/STTR Program Goals</a:t>
            </a:r>
          </a:p>
        </p:txBody>
      </p:sp>
      <p:sp>
        <p:nvSpPr>
          <p:cNvPr id="3" name="Content Placeholder 2">
            <a:extLst>
              <a:ext uri="{FF2B5EF4-FFF2-40B4-BE49-F238E27FC236}">
                <a16:creationId xmlns:a16="http://schemas.microsoft.com/office/drawing/2014/main" id="{1225A762-E14C-7E1A-5E5E-F569ACF28BCF}"/>
              </a:ext>
            </a:extLst>
          </p:cNvPr>
          <p:cNvSpPr>
            <a:spLocks noGrp="1"/>
          </p:cNvSpPr>
          <p:nvPr>
            <p:ph idx="1"/>
          </p:nvPr>
        </p:nvSpPr>
        <p:spPr>
          <a:xfrm>
            <a:off x="755650" y="1314450"/>
            <a:ext cx="5553075" cy="5099050"/>
          </a:xfrm>
        </p:spPr>
        <p:txBody>
          <a:bodyPr rtlCol="0">
            <a:noAutofit/>
          </a:bodyPr>
          <a:lstStyle/>
          <a:p>
            <a:pPr defTabSz="685846" eaLnBrk="1" fontAlgn="auto" hangingPunct="1">
              <a:spcBef>
                <a:spcPts val="600"/>
              </a:spcBef>
              <a:spcAft>
                <a:spcPts val="0"/>
              </a:spcAft>
              <a:defRPr/>
            </a:pPr>
            <a:r>
              <a:rPr sz="2800" b="1">
                <a:solidFill>
                  <a:srgbClr val="002060"/>
                </a:solidFill>
                <a:latin typeface="Arial" panose="020B0604020202020204" pitchFamily="34" charset="0"/>
                <a:ea typeface="+mn-ea"/>
                <a:cs typeface="Arial" panose="020B0604020202020204" pitchFamily="34" charset="0"/>
              </a:rPr>
              <a:t>Small Business Innovation Research (SBIR) Program</a:t>
            </a:r>
          </a:p>
          <a:p>
            <a:pPr defTabSz="685846" eaLnBrk="1" fontAlgn="auto" hangingPunct="1">
              <a:lnSpc>
                <a:spcPct val="100000"/>
              </a:lnSpc>
              <a:spcBef>
                <a:spcPts val="1200"/>
              </a:spcBef>
              <a:spcAft>
                <a:spcPts val="0"/>
              </a:spcAft>
              <a:defRPr/>
            </a:pPr>
            <a:r>
              <a:rPr sz="2000" b="1">
                <a:solidFill>
                  <a:srgbClr val="000000"/>
                </a:solidFill>
                <a:latin typeface="Arial" panose="020B0604020202020204" pitchFamily="34" charset="0"/>
                <a:ea typeface="+mn-ea"/>
                <a:cs typeface="Arial" panose="020B0604020202020204" pitchFamily="34" charset="0"/>
              </a:rPr>
              <a:t>Program Goals </a:t>
            </a:r>
          </a:p>
          <a:p>
            <a:pPr marL="285750" indent="-285750" defTabSz="685846" eaLnBrk="1" fontAlgn="auto" hangingPunct="1">
              <a:lnSpc>
                <a:spcPct val="120000"/>
              </a:lnSpc>
              <a:spcAft>
                <a:spcPts val="0"/>
              </a:spcAft>
              <a:buFont typeface="Wingdings" panose="05000000000000000000" pitchFamily="2" charset="2"/>
              <a:buChar char="ü"/>
              <a:defRPr/>
            </a:pPr>
            <a:r>
              <a:rPr>
                <a:solidFill>
                  <a:srgbClr val="000000"/>
                </a:solidFill>
                <a:latin typeface="Arial" panose="020B0604020202020204" pitchFamily="34" charset="0"/>
                <a:ea typeface="+mn-ea"/>
                <a:cs typeface="Arial" panose="020B0604020202020204" pitchFamily="34" charset="0"/>
              </a:rPr>
              <a:t>Stimulate technological innovation</a:t>
            </a:r>
          </a:p>
          <a:p>
            <a:pPr marL="285750" indent="-285750" defTabSz="685846" eaLnBrk="1" fontAlgn="auto" hangingPunct="1">
              <a:lnSpc>
                <a:spcPct val="120000"/>
              </a:lnSpc>
              <a:spcAft>
                <a:spcPts val="0"/>
              </a:spcAft>
              <a:buFont typeface="Wingdings" panose="05000000000000000000" pitchFamily="2" charset="2"/>
              <a:buChar char="ü"/>
              <a:defRPr/>
            </a:pPr>
            <a:r>
              <a:rPr>
                <a:solidFill>
                  <a:srgbClr val="000000"/>
                </a:solidFill>
                <a:latin typeface="Arial" panose="020B0604020202020204" pitchFamily="34" charset="0"/>
                <a:ea typeface="+mn-ea"/>
                <a:cs typeface="Arial" panose="020B0604020202020204" pitchFamily="34" charset="0"/>
              </a:rPr>
              <a:t>Increase small business participation in federally funded R&amp;D </a:t>
            </a:r>
          </a:p>
          <a:p>
            <a:pPr marL="285750" indent="-285750" defTabSz="685846" eaLnBrk="1" fontAlgn="auto" hangingPunct="1">
              <a:lnSpc>
                <a:spcPct val="120000"/>
              </a:lnSpc>
              <a:spcAft>
                <a:spcPts val="0"/>
              </a:spcAft>
              <a:buFont typeface="Wingdings" panose="05000000000000000000" pitchFamily="2" charset="2"/>
              <a:buChar char="ü"/>
              <a:defRPr/>
            </a:pPr>
            <a:r>
              <a:rPr>
                <a:solidFill>
                  <a:srgbClr val="000000"/>
                </a:solidFill>
                <a:latin typeface="Arial" panose="020B0604020202020204" pitchFamily="34" charset="0"/>
                <a:ea typeface="+mn-ea"/>
                <a:cs typeface="Arial" panose="020B0604020202020204" pitchFamily="34" charset="0"/>
              </a:rPr>
              <a:t>Foster participation by socially and economically disadvantaged firms in technological innovation </a:t>
            </a:r>
          </a:p>
          <a:p>
            <a:pPr marL="285750" indent="-285750" defTabSz="685846" eaLnBrk="1" fontAlgn="auto" hangingPunct="1">
              <a:lnSpc>
                <a:spcPct val="120000"/>
              </a:lnSpc>
              <a:spcAft>
                <a:spcPts val="0"/>
              </a:spcAft>
              <a:buFont typeface="Wingdings" panose="05000000000000000000" pitchFamily="2" charset="2"/>
              <a:buChar char="ü"/>
              <a:defRPr/>
            </a:pPr>
            <a:r>
              <a:rPr>
                <a:solidFill>
                  <a:srgbClr val="000000"/>
                </a:solidFill>
                <a:latin typeface="Arial" panose="020B0604020202020204" pitchFamily="34" charset="0"/>
                <a:ea typeface="+mn-ea"/>
                <a:cs typeface="Arial" panose="020B0604020202020204" pitchFamily="34" charset="0"/>
              </a:rPr>
              <a:t>Increase private sector commercialization of federal R&amp;D </a:t>
            </a:r>
          </a:p>
          <a:p>
            <a:pPr algn="ctr" defTabSz="685846" eaLnBrk="1" fontAlgn="auto" hangingPunct="1">
              <a:lnSpc>
                <a:spcPct val="100000"/>
              </a:lnSpc>
              <a:spcBef>
                <a:spcPts val="1200"/>
              </a:spcBef>
              <a:spcAft>
                <a:spcPts val="0"/>
              </a:spcAft>
              <a:defRPr/>
            </a:pPr>
            <a:r>
              <a:rPr sz="2000" u="sng">
                <a:solidFill>
                  <a:srgbClr val="000000"/>
                </a:solidFill>
                <a:latin typeface="Arial" panose="020B0604020202020204" pitchFamily="34" charset="0"/>
                <a:ea typeface="+mn-ea"/>
                <a:cs typeface="Arial" panose="020B0604020202020204" pitchFamily="34" charset="0"/>
              </a:rPr>
              <a:t>11 Federal agencies and 13 DoD components participate </a:t>
            </a:r>
          </a:p>
          <a:p>
            <a:pPr defTabSz="685846" eaLnBrk="1" fontAlgn="auto" hangingPunct="1">
              <a:spcAft>
                <a:spcPts val="0"/>
              </a:spcAft>
              <a:defRPr/>
            </a:pPr>
            <a:endParaRPr sz="1400">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BC17A3F4-AFAC-7F6F-39CA-C41996C74F9F}"/>
              </a:ext>
            </a:extLst>
          </p:cNvPr>
          <p:cNvSpPr txBox="1">
            <a:spLocks/>
          </p:cNvSpPr>
          <p:nvPr/>
        </p:nvSpPr>
        <p:spPr>
          <a:xfrm>
            <a:off x="6421438" y="1300163"/>
            <a:ext cx="5373687" cy="4784725"/>
          </a:xfrm>
          <a:prstGeom prst="rect">
            <a:avLst/>
          </a:prstGeom>
        </p:spPr>
        <p:txBody>
          <a:bodyPr lIns="182843" tIns="91422" rIns="182843" bIns="91422">
            <a:normAutofit/>
          </a:bodyPr>
          <a:lstStyle>
            <a:lvl1pPr marL="0" indent="0" algn="l" defTabSz="685846" rtl="0" eaLnBrk="1" latinLnBrk="0" hangingPunct="1">
              <a:lnSpc>
                <a:spcPct val="90000"/>
              </a:lnSpc>
              <a:spcBef>
                <a:spcPts val="750"/>
              </a:spcBef>
              <a:buFont typeface="Arial" panose="020B0604020202020204" pitchFamily="34" charset="0"/>
              <a:buNone/>
              <a:defRPr lang="en-US" sz="1800" kern="1200" dirty="0" smtClean="0">
                <a:solidFill>
                  <a:schemeClr val="tx1"/>
                </a:solidFill>
                <a:effectLst/>
                <a:latin typeface="Lato Light"/>
                <a:ea typeface="+mn-ea"/>
                <a:cs typeface="Lato Light"/>
              </a:defRPr>
            </a:lvl1pPr>
            <a:lvl2pPr marL="342923" indent="0" algn="l" defTabSz="685846" rtl="0" eaLnBrk="1" latinLnBrk="0" hangingPunct="1">
              <a:lnSpc>
                <a:spcPct val="90000"/>
              </a:lnSpc>
              <a:spcBef>
                <a:spcPts val="375"/>
              </a:spcBef>
              <a:buFont typeface="Arial" panose="020B0604020202020204" pitchFamily="34" charset="0"/>
              <a:buNone/>
              <a:defRPr lang="en-US" sz="1500" kern="1200" dirty="0" smtClean="0">
                <a:solidFill>
                  <a:schemeClr val="tx1"/>
                </a:solidFill>
                <a:effectLst/>
                <a:latin typeface="Lato Light"/>
                <a:ea typeface="+mn-ea"/>
                <a:cs typeface="Lato Light"/>
              </a:defRPr>
            </a:lvl2pPr>
            <a:lvl3pPr marL="685846" indent="0" algn="l" defTabSz="685846" rtl="0" eaLnBrk="1" latinLnBrk="0" hangingPunct="1">
              <a:lnSpc>
                <a:spcPct val="90000"/>
              </a:lnSpc>
              <a:spcBef>
                <a:spcPts val="375"/>
              </a:spcBef>
              <a:buFont typeface="Arial" panose="020B0604020202020204" pitchFamily="34" charset="0"/>
              <a:buNone/>
              <a:defRPr lang="en-US" sz="1350" kern="1200" dirty="0" smtClean="0">
                <a:solidFill>
                  <a:schemeClr val="tx1"/>
                </a:solidFill>
                <a:effectLst/>
                <a:latin typeface="Lato Light"/>
                <a:ea typeface="+mn-ea"/>
                <a:cs typeface="Lato Light"/>
              </a:defRPr>
            </a:lvl3pPr>
            <a:lvl4pPr marL="1028768" indent="0" algn="l" defTabSz="685846" rtl="0" eaLnBrk="1" latinLnBrk="0" hangingPunct="1">
              <a:lnSpc>
                <a:spcPct val="90000"/>
              </a:lnSpc>
              <a:spcBef>
                <a:spcPts val="375"/>
              </a:spcBef>
              <a:buFont typeface="Arial" panose="020B0604020202020204" pitchFamily="34" charset="0"/>
              <a:buNone/>
              <a:defRPr lang="en-US" sz="1200" kern="1200" dirty="0" smtClean="0">
                <a:solidFill>
                  <a:schemeClr val="tx1"/>
                </a:solidFill>
                <a:effectLst/>
                <a:latin typeface="Lato Light"/>
                <a:ea typeface="+mn-ea"/>
                <a:cs typeface="Lato Light"/>
              </a:defRPr>
            </a:lvl4pPr>
            <a:lvl5pPr marL="1371691" indent="0" algn="l" defTabSz="685846" rtl="0" eaLnBrk="1" latinLnBrk="0" hangingPunct="1">
              <a:lnSpc>
                <a:spcPct val="90000"/>
              </a:lnSpc>
              <a:spcBef>
                <a:spcPts val="375"/>
              </a:spcBef>
              <a:buFont typeface="Arial" panose="020B0604020202020204" pitchFamily="34" charset="0"/>
              <a:buNone/>
              <a:defRPr lang="en-US" sz="1200" kern="1200" dirty="0">
                <a:solidFill>
                  <a:schemeClr val="tx1"/>
                </a:solidFill>
                <a:effectLst/>
                <a:latin typeface="Lato Light"/>
                <a:ea typeface="+mn-ea"/>
                <a:cs typeface="Lato Light"/>
              </a:defRPr>
            </a:lvl5pPr>
            <a:lvl6pPr marL="1886076"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98"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21"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44"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spcAft>
                <a:spcPts val="0"/>
              </a:spcAft>
              <a:defRPr/>
            </a:pPr>
            <a:r>
              <a:rPr sz="2800" b="1">
                <a:solidFill>
                  <a:srgbClr val="002060"/>
                </a:solidFill>
                <a:latin typeface="Arial" panose="020B0604020202020204" pitchFamily="34" charset="0"/>
                <a:cs typeface="Arial" panose="020B0604020202020204" pitchFamily="34" charset="0"/>
              </a:rPr>
              <a:t>Small Business Technology Transfer (STTR) Program</a:t>
            </a:r>
          </a:p>
          <a:p>
            <a:pPr fontAlgn="auto">
              <a:lnSpc>
                <a:spcPct val="100000"/>
              </a:lnSpc>
              <a:spcBef>
                <a:spcPts val="1200"/>
              </a:spcBef>
              <a:spcAft>
                <a:spcPts val="0"/>
              </a:spcAft>
              <a:defRPr/>
            </a:pPr>
            <a:r>
              <a:rPr sz="2000" b="1">
                <a:solidFill>
                  <a:srgbClr val="000000"/>
                </a:solidFill>
                <a:latin typeface="Arial" panose="020B0604020202020204" pitchFamily="34" charset="0"/>
                <a:cs typeface="Arial" panose="020B0604020202020204" pitchFamily="34" charset="0"/>
              </a:rPr>
              <a:t>Program Goals </a:t>
            </a:r>
          </a:p>
          <a:p>
            <a:pPr marL="285750" indent="-285750" fontAlgn="auto">
              <a:lnSpc>
                <a:spcPct val="100000"/>
              </a:lnSpc>
              <a:spcBef>
                <a:spcPts val="600"/>
              </a:spcBef>
              <a:spcAft>
                <a:spcPts val="0"/>
              </a:spcAft>
              <a:buFont typeface="Wingdings" panose="05000000000000000000" pitchFamily="2" charset="2"/>
              <a:buChar char="ü"/>
              <a:defRPr/>
            </a:pPr>
            <a:r>
              <a:rPr>
                <a:solidFill>
                  <a:srgbClr val="000000"/>
                </a:solidFill>
                <a:latin typeface="Arial" panose="020B0604020202020204" pitchFamily="34" charset="0"/>
                <a:cs typeface="Arial" panose="020B0604020202020204" pitchFamily="34" charset="0"/>
              </a:rPr>
              <a:t>Create vehicles for moving ideas from research institutions to market </a:t>
            </a:r>
          </a:p>
          <a:p>
            <a:pPr marL="285750" indent="-285750" fontAlgn="auto">
              <a:lnSpc>
                <a:spcPct val="100000"/>
              </a:lnSpc>
              <a:spcBef>
                <a:spcPts val="600"/>
              </a:spcBef>
              <a:spcAft>
                <a:spcPts val="0"/>
              </a:spcAft>
              <a:buFont typeface="Wingdings" panose="05000000000000000000" pitchFamily="2" charset="2"/>
              <a:buChar char="ü"/>
              <a:defRPr/>
            </a:pPr>
            <a:r>
              <a:rPr>
                <a:solidFill>
                  <a:srgbClr val="000000"/>
                </a:solidFill>
                <a:latin typeface="Arial" panose="020B0604020202020204" pitchFamily="34" charset="0"/>
                <a:cs typeface="Arial" panose="020B0604020202020204" pitchFamily="34" charset="0"/>
              </a:rPr>
              <a:t>Enable researchers to pursue commercial application of technologies </a:t>
            </a:r>
          </a:p>
          <a:p>
            <a:pPr marL="285750" indent="-285750" fontAlgn="auto">
              <a:lnSpc>
                <a:spcPct val="100000"/>
              </a:lnSpc>
              <a:spcBef>
                <a:spcPts val="600"/>
              </a:spcBef>
              <a:spcAft>
                <a:spcPts val="0"/>
              </a:spcAft>
              <a:buFont typeface="Wingdings" panose="05000000000000000000" pitchFamily="2" charset="2"/>
              <a:buChar char="ü"/>
              <a:defRPr/>
            </a:pPr>
            <a:r>
              <a:rPr>
                <a:solidFill>
                  <a:srgbClr val="000000"/>
                </a:solidFill>
                <a:latin typeface="Arial" panose="020B0604020202020204" pitchFamily="34" charset="0"/>
                <a:cs typeface="Arial" panose="020B0604020202020204" pitchFamily="34" charset="0"/>
              </a:rPr>
              <a:t>Bridge funding gap between basic research and commercial product </a:t>
            </a:r>
          </a:p>
          <a:p>
            <a:pPr algn="ctr" fontAlgn="auto">
              <a:lnSpc>
                <a:spcPct val="100000"/>
              </a:lnSpc>
              <a:spcBef>
                <a:spcPts val="1200"/>
              </a:spcBef>
              <a:spcAft>
                <a:spcPts val="0"/>
              </a:spcAft>
              <a:defRPr/>
            </a:pPr>
            <a:r>
              <a:rPr sz="2000" u="sng">
                <a:solidFill>
                  <a:srgbClr val="000000"/>
                </a:solidFill>
                <a:latin typeface="Arial" panose="020B0604020202020204" pitchFamily="34" charset="0"/>
                <a:cs typeface="Arial" panose="020B0604020202020204" pitchFamily="34" charset="0"/>
              </a:rPr>
              <a:t>5 Federal Agencies and 7 DoD Components Participate</a:t>
            </a:r>
          </a:p>
          <a:p>
            <a:pPr fontAlgn="auto">
              <a:spcAft>
                <a:spcPts val="0"/>
              </a:spcAft>
              <a:defRPr/>
            </a:pPr>
            <a:endParaRPr sz="1400">
              <a:solidFill>
                <a:srgbClr val="737572"/>
              </a:solidFill>
              <a:latin typeface="Arial" panose="020B0604020202020204" pitchFamily="34" charset="0"/>
              <a:cs typeface="Arial" panose="020B0604020202020204" pitchFamily="34" charset="0"/>
            </a:endParaRPr>
          </a:p>
        </p:txBody>
      </p:sp>
      <p:sp>
        <p:nvSpPr>
          <p:cNvPr id="18437" name="Rectangle 7">
            <a:extLst>
              <a:ext uri="{FF2B5EF4-FFF2-40B4-BE49-F238E27FC236}">
                <a16:creationId xmlns:a16="http://schemas.microsoft.com/office/drawing/2014/main" id="{A6E9FE06-AC3C-FD16-6182-88B6B4815C62}"/>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18438" name="Slide Number Placeholder 3">
            <a:extLst>
              <a:ext uri="{FF2B5EF4-FFF2-40B4-BE49-F238E27FC236}">
                <a16:creationId xmlns:a16="http://schemas.microsoft.com/office/drawing/2014/main" id="{BAE8C19B-D2AA-40CC-D1C2-977CFE649F33}"/>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42</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A9027CB-F595-C56E-F2C4-D1583928F49F}"/>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Differences between SBIR and STTR</a:t>
            </a:r>
          </a:p>
        </p:txBody>
      </p:sp>
      <p:graphicFrame>
        <p:nvGraphicFramePr>
          <p:cNvPr id="5" name="Content Placeholder 4">
            <a:extLst>
              <a:ext uri="{FF2B5EF4-FFF2-40B4-BE49-F238E27FC236}">
                <a16:creationId xmlns:a16="http://schemas.microsoft.com/office/drawing/2014/main" id="{6F9AA160-4A47-D47F-C615-81C23CA6017D}"/>
              </a:ext>
            </a:extLst>
          </p:cNvPr>
          <p:cNvGraphicFramePr>
            <a:graphicFrameLocks noGrp="1"/>
          </p:cNvGraphicFramePr>
          <p:nvPr>
            <p:ph idx="1"/>
          </p:nvPr>
        </p:nvGraphicFramePr>
        <p:xfrm>
          <a:off x="-23813" y="1389063"/>
          <a:ext cx="11141076" cy="4356100"/>
        </p:xfrm>
        <a:graphic>
          <a:graphicData uri="http://schemas.openxmlformats.org/drawingml/2006/table">
            <a:tbl>
              <a:tblPr firstRow="1" bandRow="1">
                <a:tableStyleId>{F5AB1C69-6EDB-4FF4-983F-18BD219EF322}</a:tableStyleId>
              </a:tblPr>
              <a:tblGrid>
                <a:gridCol w="3713692">
                  <a:extLst>
                    <a:ext uri="{9D8B030D-6E8A-4147-A177-3AD203B41FA5}">
                      <a16:colId xmlns:a16="http://schemas.microsoft.com/office/drawing/2014/main" val="2105830459"/>
                    </a:ext>
                  </a:extLst>
                </a:gridCol>
                <a:gridCol w="3713692">
                  <a:extLst>
                    <a:ext uri="{9D8B030D-6E8A-4147-A177-3AD203B41FA5}">
                      <a16:colId xmlns:a16="http://schemas.microsoft.com/office/drawing/2014/main" val="2787206217"/>
                    </a:ext>
                  </a:extLst>
                </a:gridCol>
                <a:gridCol w="3713692">
                  <a:extLst>
                    <a:ext uri="{9D8B030D-6E8A-4147-A177-3AD203B41FA5}">
                      <a16:colId xmlns:a16="http://schemas.microsoft.com/office/drawing/2014/main" val="96362823"/>
                    </a:ext>
                  </a:extLst>
                </a:gridCol>
              </a:tblGrid>
              <a:tr h="397095">
                <a:tc>
                  <a:txBody>
                    <a:bodyPr/>
                    <a:lstStyle/>
                    <a:p>
                      <a:pPr algn="r"/>
                      <a:endParaRPr lang="en-US" sz="1800" dirty="0"/>
                    </a:p>
                  </a:txBody>
                  <a:tcPr marL="91443" marR="91443" marT="45715" marB="45715">
                    <a:noFill/>
                  </a:tcPr>
                </a:tc>
                <a:tc>
                  <a:txBody>
                    <a:bodyPr/>
                    <a:lstStyle/>
                    <a:p>
                      <a:r>
                        <a:rPr lang="en-US" sz="2000" dirty="0"/>
                        <a:t>SBIR</a:t>
                      </a:r>
                    </a:p>
                  </a:txBody>
                  <a:tcPr marL="91443" marR="91443" marT="45715" marB="45715"/>
                </a:tc>
                <a:tc>
                  <a:txBody>
                    <a:bodyPr/>
                    <a:lstStyle/>
                    <a:p>
                      <a:r>
                        <a:rPr lang="en-US" sz="2000" dirty="0"/>
                        <a:t>STTR</a:t>
                      </a:r>
                    </a:p>
                  </a:txBody>
                  <a:tcPr marL="91443" marR="91443" marT="45715" marB="45715"/>
                </a:tc>
                <a:extLst>
                  <a:ext uri="{0D108BD9-81ED-4DB2-BD59-A6C34878D82A}">
                    <a16:rowId xmlns:a16="http://schemas.microsoft.com/office/drawing/2014/main" val="25999769"/>
                  </a:ext>
                </a:extLst>
              </a:tr>
              <a:tr h="640047">
                <a:tc>
                  <a:txBody>
                    <a:bodyPr/>
                    <a:lstStyle/>
                    <a:p>
                      <a:pPr algn="r"/>
                      <a:r>
                        <a:rPr lang="en-US" sz="1800" dirty="0"/>
                        <a:t>Partnering Requirement</a:t>
                      </a:r>
                    </a:p>
                  </a:txBody>
                  <a:tcPr marL="91443" marR="91443" marT="45715" marB="45715" anchor="ctr">
                    <a:noFill/>
                  </a:tcPr>
                </a:tc>
                <a:tc>
                  <a:txBody>
                    <a:bodyPr/>
                    <a:lstStyle/>
                    <a:p>
                      <a:r>
                        <a:rPr lang="en-US" sz="1800" dirty="0"/>
                        <a:t>Permits partnering</a:t>
                      </a:r>
                    </a:p>
                  </a:txBody>
                  <a:tcPr marL="91443" marR="91443" marT="45715" marB="45715" anchor="ctr"/>
                </a:tc>
                <a:tc>
                  <a:txBody>
                    <a:bodyPr/>
                    <a:lstStyle/>
                    <a:p>
                      <a:r>
                        <a:rPr lang="en-US" sz="1800" dirty="0"/>
                        <a:t>Requires a non-profit research institution partner </a:t>
                      </a:r>
                    </a:p>
                  </a:txBody>
                  <a:tcPr marL="91443" marR="91443" marT="45715" marB="45715" anchor="ctr"/>
                </a:tc>
                <a:extLst>
                  <a:ext uri="{0D108BD9-81ED-4DB2-BD59-A6C34878D82A}">
                    <a16:rowId xmlns:a16="http://schemas.microsoft.com/office/drawing/2014/main" val="3260970012"/>
                  </a:ext>
                </a:extLst>
              </a:tr>
              <a:tr h="914356">
                <a:tc>
                  <a:txBody>
                    <a:bodyPr/>
                    <a:lstStyle/>
                    <a:p>
                      <a:pPr algn="r"/>
                      <a:r>
                        <a:rPr lang="en-US" sz="1800" dirty="0"/>
                        <a:t>Principal Investigator</a:t>
                      </a:r>
                    </a:p>
                  </a:txBody>
                  <a:tcPr marL="91443" marR="91443" marT="45715" marB="45715" anchor="ctr">
                    <a:noFill/>
                  </a:tcPr>
                </a:tc>
                <a:tc>
                  <a:txBody>
                    <a:bodyPr/>
                    <a:lstStyle/>
                    <a:p>
                      <a:r>
                        <a:rPr lang="en-US" sz="1800" dirty="0"/>
                        <a:t>Primary employment (&gt;50%) must be with the small business </a:t>
                      </a:r>
                    </a:p>
                  </a:txBody>
                  <a:tcPr marL="91443" marR="91443" marT="45715" marB="45715" anchor="ctr"/>
                </a:tc>
                <a:tc>
                  <a:txBody>
                    <a:bodyPr/>
                    <a:lstStyle/>
                    <a:p>
                      <a:r>
                        <a:rPr lang="en-US" sz="1800" dirty="0"/>
                        <a:t>PI may be employed by either the research institution partner or small business</a:t>
                      </a:r>
                    </a:p>
                  </a:txBody>
                  <a:tcPr marL="91443" marR="91443" marT="45715" marB="45715" anchor="ctr"/>
                </a:tc>
                <a:extLst>
                  <a:ext uri="{0D108BD9-81ED-4DB2-BD59-A6C34878D82A}">
                    <a16:rowId xmlns:a16="http://schemas.microsoft.com/office/drawing/2014/main" val="4138559755"/>
                  </a:ext>
                </a:extLst>
              </a:tr>
              <a:tr h="640047">
                <a:tc>
                  <a:txBody>
                    <a:bodyPr/>
                    <a:lstStyle/>
                    <a:p>
                      <a:pPr algn="r"/>
                      <a:r>
                        <a:rPr lang="en-US" sz="1800" dirty="0"/>
                        <a:t>Work Requirement</a:t>
                      </a:r>
                    </a:p>
                  </a:txBody>
                  <a:tcPr marL="91443" marR="91443" marT="45715" marB="45715" anchor="ctr">
                    <a:noFill/>
                  </a:tcPr>
                </a:tc>
                <a:tc>
                  <a:txBody>
                    <a:bodyPr/>
                    <a:lstStyle/>
                    <a:p>
                      <a:r>
                        <a:rPr lang="en-US" sz="1800" dirty="0"/>
                        <a:t>May subcontract up to: 33% (Phase I) 50% (Phase II)</a:t>
                      </a:r>
                    </a:p>
                  </a:txBody>
                  <a:tcPr marL="91443" marR="91443" marT="45715" marB="45715" anchor="ctr"/>
                </a:tc>
                <a:tc>
                  <a:txBody>
                    <a:bodyPr/>
                    <a:lstStyle/>
                    <a:p>
                      <a:r>
                        <a:rPr lang="en-US" sz="1800" dirty="0"/>
                        <a:t>Minimum: 40% Small Business 30% Research Institution Partner</a:t>
                      </a:r>
                    </a:p>
                  </a:txBody>
                  <a:tcPr marL="91443" marR="91443" marT="45715" marB="45715" anchor="ctr"/>
                </a:tc>
                <a:extLst>
                  <a:ext uri="{0D108BD9-81ED-4DB2-BD59-A6C34878D82A}">
                    <a16:rowId xmlns:a16="http://schemas.microsoft.com/office/drawing/2014/main" val="894194503"/>
                  </a:ext>
                </a:extLst>
              </a:tr>
              <a:tr h="540374">
                <a:tc>
                  <a:txBody>
                    <a:bodyPr/>
                    <a:lstStyle/>
                    <a:p>
                      <a:pPr algn="r"/>
                      <a:r>
                        <a:rPr lang="en-US" sz="1800" dirty="0"/>
                        <a:t>Program Size</a:t>
                      </a:r>
                    </a:p>
                  </a:txBody>
                  <a:tcPr marL="91443" marR="91443" marT="45715" marB="45715" anchor="ctr">
                    <a:noFill/>
                  </a:tcPr>
                </a:tc>
                <a:tc>
                  <a:txBody>
                    <a:bodyPr/>
                    <a:lstStyle/>
                    <a:p>
                      <a:r>
                        <a:rPr lang="en-US" sz="1800" dirty="0"/>
                        <a:t>3.2%</a:t>
                      </a:r>
                    </a:p>
                  </a:txBody>
                  <a:tcPr marL="91443" marR="91443" marT="45715" marB="45715" anchor="ctr"/>
                </a:tc>
                <a:tc>
                  <a:txBody>
                    <a:bodyPr/>
                    <a:lstStyle/>
                    <a:p>
                      <a:r>
                        <a:rPr lang="en-US" sz="1800" dirty="0"/>
                        <a:t>0.45%</a:t>
                      </a:r>
                    </a:p>
                  </a:txBody>
                  <a:tcPr marL="91443" marR="91443" marT="45715" marB="45715" anchor="ctr"/>
                </a:tc>
                <a:extLst>
                  <a:ext uri="{0D108BD9-81ED-4DB2-BD59-A6C34878D82A}">
                    <a16:rowId xmlns:a16="http://schemas.microsoft.com/office/drawing/2014/main" val="439939656"/>
                  </a:ext>
                </a:extLst>
              </a:tr>
              <a:tr h="584133">
                <a:tc>
                  <a:txBody>
                    <a:bodyPr/>
                    <a:lstStyle/>
                    <a:p>
                      <a:pPr algn="r"/>
                      <a:r>
                        <a:rPr lang="en-US" sz="1800" dirty="0"/>
                        <a:t>Majority VC Ownership</a:t>
                      </a:r>
                    </a:p>
                  </a:txBody>
                  <a:tcPr marL="91443" marR="91443" marT="45715" marB="45715" anchor="ctr">
                    <a:noFill/>
                  </a:tcPr>
                </a:tc>
                <a:tc>
                  <a:txBody>
                    <a:bodyPr/>
                    <a:lstStyle/>
                    <a:p>
                      <a:r>
                        <a:rPr lang="en-US" sz="1800" dirty="0"/>
                        <a:t>Allowed by some agencies</a:t>
                      </a:r>
                    </a:p>
                  </a:txBody>
                  <a:tcPr marL="91443" marR="91443" marT="45715" marB="45715" anchor="ctr"/>
                </a:tc>
                <a:tc>
                  <a:txBody>
                    <a:bodyPr/>
                    <a:lstStyle/>
                    <a:p>
                      <a:r>
                        <a:rPr lang="en-US" sz="1800" dirty="0"/>
                        <a:t>Not allowed</a:t>
                      </a:r>
                    </a:p>
                  </a:txBody>
                  <a:tcPr marL="91443" marR="91443" marT="45715" marB="45715" anchor="ctr"/>
                </a:tc>
                <a:extLst>
                  <a:ext uri="{0D108BD9-81ED-4DB2-BD59-A6C34878D82A}">
                    <a16:rowId xmlns:a16="http://schemas.microsoft.com/office/drawing/2014/main" val="3072541224"/>
                  </a:ext>
                </a:extLst>
              </a:tr>
              <a:tr h="640047">
                <a:tc>
                  <a:txBody>
                    <a:bodyPr/>
                    <a:lstStyle/>
                    <a:p>
                      <a:pPr algn="r"/>
                      <a:r>
                        <a:rPr lang="en-US" sz="1800" dirty="0"/>
                        <a:t>Participating</a:t>
                      </a:r>
                      <a:r>
                        <a:rPr lang="en-US" sz="1800" baseline="0" dirty="0"/>
                        <a:t> Agencies</a:t>
                      </a:r>
                      <a:endParaRPr lang="en-US" sz="1800" dirty="0"/>
                    </a:p>
                  </a:txBody>
                  <a:tcPr marL="91443" marR="91443" marT="45715" marB="45715" anchor="ctr">
                    <a:noFill/>
                  </a:tcPr>
                </a:tc>
                <a:tc>
                  <a:txBody>
                    <a:bodyPr/>
                    <a:lstStyle/>
                    <a:p>
                      <a:r>
                        <a:rPr lang="en-US" sz="1800" dirty="0"/>
                        <a:t>11 Agencies (extramural R&amp;D budget</a:t>
                      </a:r>
                      <a:r>
                        <a:rPr lang="en-US" sz="1800" baseline="0" dirty="0"/>
                        <a:t> &gt;$100M)</a:t>
                      </a:r>
                      <a:endParaRPr lang="en-US" sz="1800" dirty="0"/>
                    </a:p>
                  </a:txBody>
                  <a:tcPr marL="91443" marR="91443" marT="45715" marB="45715" anchor="ctr"/>
                </a:tc>
                <a:tc>
                  <a:txBody>
                    <a:bodyPr/>
                    <a:lstStyle/>
                    <a:p>
                      <a:r>
                        <a:rPr lang="en-US" sz="1800" dirty="0"/>
                        <a:t>5 Agencies (extramural R&amp;D budget &gt; $1B)</a:t>
                      </a:r>
                    </a:p>
                  </a:txBody>
                  <a:tcPr marL="91443" marR="91443" marT="45715" marB="45715" anchor="ctr"/>
                </a:tc>
                <a:extLst>
                  <a:ext uri="{0D108BD9-81ED-4DB2-BD59-A6C34878D82A}">
                    <a16:rowId xmlns:a16="http://schemas.microsoft.com/office/drawing/2014/main" val="2993186769"/>
                  </a:ext>
                </a:extLst>
              </a:tr>
            </a:tbl>
          </a:graphicData>
        </a:graphic>
      </p:graphicFrame>
      <p:sp>
        <p:nvSpPr>
          <p:cNvPr id="20517" name="TextBox 5">
            <a:extLst>
              <a:ext uri="{FF2B5EF4-FFF2-40B4-BE49-F238E27FC236}">
                <a16:creationId xmlns:a16="http://schemas.microsoft.com/office/drawing/2014/main" id="{80D672FB-BED3-C54E-2166-63EAF3156FB6}"/>
              </a:ext>
            </a:extLst>
          </p:cNvPr>
          <p:cNvSpPr txBox="1">
            <a:spLocks noChangeArrowheads="1"/>
          </p:cNvSpPr>
          <p:nvPr/>
        </p:nvSpPr>
        <p:spPr bwMode="auto">
          <a:xfrm>
            <a:off x="1050925" y="5802313"/>
            <a:ext cx="1009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2400" b="1" i="1">
                <a:solidFill>
                  <a:srgbClr val="002060"/>
                </a:solidFill>
                <a:latin typeface="Arial" panose="020B0604020202020204" pitchFamily="34" charset="0"/>
                <a:cs typeface="Arial" panose="020B0604020202020204" pitchFamily="34" charset="0"/>
              </a:rPr>
              <a:t>The small business is ALWAYS the applicant and awardee.</a:t>
            </a:r>
          </a:p>
        </p:txBody>
      </p:sp>
      <p:sp>
        <p:nvSpPr>
          <p:cNvPr id="20518" name="Rectangle 6">
            <a:extLst>
              <a:ext uri="{FF2B5EF4-FFF2-40B4-BE49-F238E27FC236}">
                <a16:creationId xmlns:a16="http://schemas.microsoft.com/office/drawing/2014/main" id="{FDB5F0D1-E822-08B0-F210-CBDB8D1F3BBB}"/>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20519" name="Slide Number Placeholder 2">
            <a:extLst>
              <a:ext uri="{FF2B5EF4-FFF2-40B4-BE49-F238E27FC236}">
                <a16:creationId xmlns:a16="http://schemas.microsoft.com/office/drawing/2014/main" id="{4E0BA655-073A-F4AF-905E-A86E7AEA34D7}"/>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43</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0">
            <a:extLst>
              <a:ext uri="{FF2B5EF4-FFF2-40B4-BE49-F238E27FC236}">
                <a16:creationId xmlns:a16="http://schemas.microsoft.com/office/drawing/2014/main" id="{0D87634C-FDFE-A1D0-04F9-BD1C842C4A11}"/>
              </a:ext>
            </a:extLst>
          </p:cNvPr>
          <p:cNvGrpSpPr>
            <a:grpSpLocks/>
          </p:cNvGrpSpPr>
          <p:nvPr/>
        </p:nvGrpSpPr>
        <p:grpSpPr bwMode="auto">
          <a:xfrm>
            <a:off x="547688" y="1600200"/>
            <a:ext cx="11371262" cy="4311650"/>
            <a:chOff x="548074" y="2015026"/>
            <a:chExt cx="11370841" cy="4311310"/>
          </a:xfrm>
        </p:grpSpPr>
        <p:sp>
          <p:nvSpPr>
            <p:cNvPr id="21510" name="TextBox 59">
              <a:extLst>
                <a:ext uri="{FF2B5EF4-FFF2-40B4-BE49-F238E27FC236}">
                  <a16:creationId xmlns:a16="http://schemas.microsoft.com/office/drawing/2014/main" id="{0B94654C-2A7A-A908-C655-12C33D4A5550}"/>
                </a:ext>
              </a:extLst>
            </p:cNvPr>
            <p:cNvSpPr txBox="1">
              <a:spLocks noChangeArrowheads="1"/>
            </p:cNvSpPr>
            <p:nvPr/>
          </p:nvSpPr>
          <p:spPr bwMode="auto">
            <a:xfrm>
              <a:off x="10260236" y="6018559"/>
              <a:ext cx="1658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eaLnBrk="1" hangingPunct="1"/>
              <a:r>
                <a:rPr lang="en-US" altLang="en-US" sz="1400" b="1">
                  <a:solidFill>
                    <a:srgbClr val="000000"/>
                  </a:solidFill>
                  <a:latin typeface="Arial" panose="020B0604020202020204" pitchFamily="34" charset="0"/>
                  <a:cs typeface="Arial" panose="020B0604020202020204" pitchFamily="34" charset="0"/>
                </a:rPr>
                <a:t>*FY22 Data</a:t>
              </a:r>
            </a:p>
          </p:txBody>
        </p:sp>
        <p:sp>
          <p:nvSpPr>
            <p:cNvPr id="113" name="TextBox 112">
              <a:extLst>
                <a:ext uri="{FF2B5EF4-FFF2-40B4-BE49-F238E27FC236}">
                  <a16:creationId xmlns:a16="http://schemas.microsoft.com/office/drawing/2014/main" id="{64FACF32-0BCE-435A-8AFF-4BD504427D1E}"/>
                </a:ext>
              </a:extLst>
            </p:cNvPr>
            <p:cNvSpPr txBox="1"/>
            <p:nvPr/>
          </p:nvSpPr>
          <p:spPr>
            <a:xfrm>
              <a:off x="1133839" y="2015026"/>
              <a:ext cx="2109710" cy="553994"/>
            </a:xfrm>
            <a:prstGeom prst="rect">
              <a:avLst/>
            </a:prstGeom>
            <a:noFill/>
          </p:spPr>
          <p:txBody>
            <a:bodyPr lIns="0" tIns="0" rIns="0" bIns="0">
              <a:spAutoFit/>
            </a:bodyPr>
            <a:lstStyle/>
            <a:p>
              <a:pPr algn="ctr" defTabSz="946893"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Naval Research </a:t>
              </a:r>
            </a:p>
            <a:p>
              <a:pPr algn="ctr" defTabSz="946893"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Enterprise Needs</a:t>
              </a:r>
            </a:p>
          </p:txBody>
        </p:sp>
        <p:sp>
          <p:nvSpPr>
            <p:cNvPr id="114" name="TextBox 113">
              <a:extLst>
                <a:ext uri="{FF2B5EF4-FFF2-40B4-BE49-F238E27FC236}">
                  <a16:creationId xmlns:a16="http://schemas.microsoft.com/office/drawing/2014/main" id="{758D621B-8B53-4E56-90F2-4597CC570954}"/>
                </a:ext>
              </a:extLst>
            </p:cNvPr>
            <p:cNvSpPr txBox="1"/>
            <p:nvPr/>
          </p:nvSpPr>
          <p:spPr>
            <a:xfrm>
              <a:off x="548074" y="2594418"/>
              <a:ext cx="3281241" cy="749241"/>
            </a:xfrm>
            <a:prstGeom prst="rect">
              <a:avLst/>
            </a:prstGeom>
            <a:noFill/>
          </p:spPr>
          <p:txBody>
            <a:bodyPr lIns="0" tIns="0" rIns="0" bIns="0">
              <a:spAutoFit/>
            </a:bodyPr>
            <a:lstStyle/>
            <a:p>
              <a:pPr algn="ctr" defTabSz="914172" eaLnBrk="1" fontAlgn="auto" hangingPunct="1">
                <a:lnSpc>
                  <a:spcPct val="90000"/>
                </a:lnSpc>
                <a:spcBef>
                  <a:spcPts val="0"/>
                </a:spcBef>
                <a:spcAft>
                  <a:spcPts val="0"/>
                </a:spcAft>
                <a:defRPr/>
              </a:pPr>
              <a:r>
                <a:rPr lang="en-US" dirty="0">
                  <a:solidFill>
                    <a:schemeClr val="accent6">
                      <a:lumMod val="50000"/>
                    </a:schemeClr>
                  </a:solidFill>
                  <a:latin typeface="Arial" panose="020B0604020202020204" pitchFamily="34" charset="0"/>
                  <a:ea typeface="Microsoft YaHei"/>
                  <a:cs typeface="Arial" panose="020B0604020202020204" pitchFamily="34" charset="0"/>
                </a:rPr>
                <a:t>National Defense Strategy, Acquisition, Sustainment, </a:t>
              </a:r>
            </a:p>
            <a:p>
              <a:pPr algn="ctr" defTabSz="914172" eaLnBrk="1" fontAlgn="auto" hangingPunct="1">
                <a:lnSpc>
                  <a:spcPct val="90000"/>
                </a:lnSpc>
                <a:spcBef>
                  <a:spcPts val="0"/>
                </a:spcBef>
                <a:spcAft>
                  <a:spcPts val="0"/>
                </a:spcAft>
                <a:defRPr/>
              </a:pPr>
              <a:r>
                <a:rPr lang="en-US" dirty="0">
                  <a:solidFill>
                    <a:schemeClr val="accent6">
                      <a:lumMod val="50000"/>
                    </a:schemeClr>
                  </a:solidFill>
                  <a:latin typeface="Arial" panose="020B0604020202020204" pitchFamily="34" charset="0"/>
                  <a:ea typeface="Microsoft YaHei"/>
                  <a:cs typeface="Arial" panose="020B0604020202020204" pitchFamily="34" charset="0"/>
                </a:rPr>
                <a:t>Modernization</a:t>
              </a:r>
            </a:p>
          </p:txBody>
        </p:sp>
        <p:grpSp>
          <p:nvGrpSpPr>
            <p:cNvPr id="21513" name="Group 86">
              <a:extLst>
                <a:ext uri="{FF2B5EF4-FFF2-40B4-BE49-F238E27FC236}">
                  <a16:creationId xmlns:a16="http://schemas.microsoft.com/office/drawing/2014/main" id="{D7499FCD-A749-9C73-64D0-05A737C075C7}"/>
                </a:ext>
              </a:extLst>
            </p:cNvPr>
            <p:cNvGrpSpPr>
              <a:grpSpLocks/>
            </p:cNvGrpSpPr>
            <p:nvPr/>
          </p:nvGrpSpPr>
          <p:grpSpPr bwMode="auto">
            <a:xfrm>
              <a:off x="4955957" y="2015027"/>
              <a:ext cx="2207273" cy="1078770"/>
              <a:chOff x="5352066" y="4069191"/>
              <a:chExt cx="2207273" cy="1078770"/>
            </a:xfrm>
          </p:grpSpPr>
          <p:sp>
            <p:nvSpPr>
              <p:cNvPr id="109" name="TextBox 108">
                <a:extLst>
                  <a:ext uri="{FF2B5EF4-FFF2-40B4-BE49-F238E27FC236}">
                    <a16:creationId xmlns:a16="http://schemas.microsoft.com/office/drawing/2014/main" id="{8E305ED6-D6E4-49FB-9946-986FEAE571A0}"/>
                  </a:ext>
                </a:extLst>
              </p:cNvPr>
              <p:cNvSpPr txBox="1"/>
              <p:nvPr/>
            </p:nvSpPr>
            <p:spPr>
              <a:xfrm>
                <a:off x="5525539" y="4069190"/>
                <a:ext cx="1860481" cy="553994"/>
              </a:xfrm>
              <a:prstGeom prst="rect">
                <a:avLst/>
              </a:prstGeom>
              <a:noFill/>
            </p:spPr>
            <p:txBody>
              <a:bodyPr lIns="0" tIns="0" rIns="0" bIns="0">
                <a:spAutoFit/>
              </a:bodyPr>
              <a:lstStyle/>
              <a:p>
                <a:pPr algn="ctr" defTabSz="946893"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Feasibility</a:t>
                </a:r>
              </a:p>
              <a:p>
                <a:pPr algn="ctr" defTabSz="946893"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Study (Phase I)</a:t>
                </a:r>
              </a:p>
            </p:txBody>
          </p:sp>
          <p:sp>
            <p:nvSpPr>
              <p:cNvPr id="110" name="TextBox 109">
                <a:extLst>
                  <a:ext uri="{FF2B5EF4-FFF2-40B4-BE49-F238E27FC236}">
                    <a16:creationId xmlns:a16="http://schemas.microsoft.com/office/drawing/2014/main" id="{6A37062B-275C-427B-84CE-0E315146F3C4}"/>
                  </a:ext>
                </a:extLst>
              </p:cNvPr>
              <p:cNvSpPr txBox="1"/>
              <p:nvPr/>
            </p:nvSpPr>
            <p:spPr>
              <a:xfrm>
                <a:off x="5352507" y="4650169"/>
                <a:ext cx="2206543" cy="498436"/>
              </a:xfrm>
              <a:prstGeom prst="rect">
                <a:avLst/>
              </a:prstGeom>
              <a:noFill/>
            </p:spPr>
            <p:txBody>
              <a:bodyPr lIns="0" tIns="0" rIns="0" bIns="0">
                <a:spAutoFit/>
              </a:bodyPr>
              <a:lstStyle/>
              <a:p>
                <a:pPr algn="ctr" defTabSz="914172" eaLnBrk="1" fontAlgn="auto" hangingPunct="1">
                  <a:lnSpc>
                    <a:spcPct val="90000"/>
                  </a:lnSpc>
                  <a:spcBef>
                    <a:spcPts val="0"/>
                  </a:spcBef>
                  <a:spcAft>
                    <a:spcPts val="0"/>
                  </a:spcAft>
                  <a:defRPr/>
                </a:pPr>
                <a:r>
                  <a:rPr lang="en-US" kern="0" dirty="0">
                    <a:solidFill>
                      <a:schemeClr val="accent6">
                        <a:lumMod val="50000"/>
                      </a:schemeClr>
                    </a:solidFill>
                    <a:latin typeface="Arial" panose="020B0604020202020204" pitchFamily="34" charset="0"/>
                    <a:ea typeface="Microsoft YaHei"/>
                    <a:cs typeface="Arial" panose="020B0604020202020204" pitchFamily="34" charset="0"/>
                  </a:rPr>
                  <a:t>Scientific or technical </a:t>
                </a:r>
              </a:p>
              <a:p>
                <a:pPr algn="ctr" defTabSz="914172" eaLnBrk="1" fontAlgn="auto" hangingPunct="1">
                  <a:lnSpc>
                    <a:spcPct val="90000"/>
                  </a:lnSpc>
                  <a:spcBef>
                    <a:spcPts val="0"/>
                  </a:spcBef>
                  <a:spcAft>
                    <a:spcPts val="0"/>
                  </a:spcAft>
                  <a:defRPr/>
                </a:pPr>
                <a:r>
                  <a:rPr lang="en-US" kern="0" dirty="0">
                    <a:solidFill>
                      <a:schemeClr val="accent6">
                        <a:lumMod val="50000"/>
                      </a:schemeClr>
                    </a:solidFill>
                    <a:latin typeface="Arial" panose="020B0604020202020204" pitchFamily="34" charset="0"/>
                    <a:ea typeface="Microsoft YaHei"/>
                    <a:cs typeface="Arial" panose="020B0604020202020204" pitchFamily="34" charset="0"/>
                  </a:rPr>
                  <a:t>merit of an idea</a:t>
                </a:r>
              </a:p>
            </p:txBody>
          </p:sp>
        </p:grpSp>
        <p:grpSp>
          <p:nvGrpSpPr>
            <p:cNvPr id="21514" name="Group 12">
              <a:extLst>
                <a:ext uri="{FF2B5EF4-FFF2-40B4-BE49-F238E27FC236}">
                  <a16:creationId xmlns:a16="http://schemas.microsoft.com/office/drawing/2014/main" id="{D905C8DD-86BF-2906-CAB1-A9F0AC26E380}"/>
                </a:ext>
              </a:extLst>
            </p:cNvPr>
            <p:cNvGrpSpPr>
              <a:grpSpLocks/>
            </p:cNvGrpSpPr>
            <p:nvPr/>
          </p:nvGrpSpPr>
          <p:grpSpPr bwMode="auto">
            <a:xfrm>
              <a:off x="8866241" y="2015026"/>
              <a:ext cx="2277868" cy="1078770"/>
              <a:chOff x="8887523" y="1663962"/>
              <a:chExt cx="2277868" cy="1078770"/>
            </a:xfrm>
          </p:grpSpPr>
          <p:sp>
            <p:nvSpPr>
              <p:cNvPr id="107" name="TextBox 106">
                <a:extLst>
                  <a:ext uri="{FF2B5EF4-FFF2-40B4-BE49-F238E27FC236}">
                    <a16:creationId xmlns:a16="http://schemas.microsoft.com/office/drawing/2014/main" id="{7A10E734-B3A6-4C4F-AFE3-315457BED095}"/>
                  </a:ext>
                </a:extLst>
              </p:cNvPr>
              <p:cNvSpPr txBox="1"/>
              <p:nvPr/>
            </p:nvSpPr>
            <p:spPr>
              <a:xfrm>
                <a:off x="8887548" y="1663962"/>
                <a:ext cx="2277978" cy="553994"/>
              </a:xfrm>
              <a:prstGeom prst="rect">
                <a:avLst/>
              </a:prstGeom>
              <a:noFill/>
            </p:spPr>
            <p:txBody>
              <a:bodyPr wrap="none" lIns="0" tIns="0" rIns="0" bIns="0">
                <a:spAutoFit/>
              </a:bodyPr>
              <a:lstStyle/>
              <a:p>
                <a:pPr algn="ctr" defTabSz="342815" eaLnBrk="1" fontAlgn="auto" hangingPunct="1">
                  <a:lnSpc>
                    <a:spcPct val="90000"/>
                  </a:lnSpc>
                  <a:spcBef>
                    <a:spcPts val="0"/>
                  </a:spcBef>
                  <a:spcAft>
                    <a:spcPts val="0"/>
                  </a:spcAft>
                  <a:defRPr/>
                </a:pPr>
                <a:r>
                  <a:rPr lang="en-AU" sz="2000" b="1" dirty="0">
                    <a:solidFill>
                      <a:schemeClr val="accent6">
                        <a:lumMod val="50000"/>
                      </a:schemeClr>
                    </a:solidFill>
                    <a:latin typeface="Arial" panose="020B0604020202020204" pitchFamily="34" charset="0"/>
                    <a:ea typeface="Microsoft YaHei"/>
                    <a:cs typeface="Arial" panose="020B0604020202020204" pitchFamily="34" charset="0"/>
                  </a:rPr>
                  <a:t>Commercialization</a:t>
                </a:r>
              </a:p>
              <a:p>
                <a:pPr algn="ctr" defTabSz="342815" eaLnBrk="1" fontAlgn="auto" hangingPunct="1">
                  <a:lnSpc>
                    <a:spcPct val="90000"/>
                  </a:lnSpc>
                  <a:spcBef>
                    <a:spcPts val="0"/>
                  </a:spcBef>
                  <a:spcAft>
                    <a:spcPts val="0"/>
                  </a:spcAft>
                  <a:defRPr/>
                </a:pPr>
                <a:r>
                  <a:rPr lang="en-AU" sz="2000" b="1" dirty="0">
                    <a:solidFill>
                      <a:schemeClr val="accent6">
                        <a:lumMod val="50000"/>
                      </a:schemeClr>
                    </a:solidFill>
                    <a:latin typeface="Arial" panose="020B0604020202020204" pitchFamily="34" charset="0"/>
                    <a:ea typeface="Microsoft YaHei"/>
                    <a:cs typeface="Arial" panose="020B0604020202020204" pitchFamily="34" charset="0"/>
                  </a:rPr>
                  <a:t> (Phase III)</a:t>
                </a:r>
              </a:p>
            </p:txBody>
          </p:sp>
          <p:sp>
            <p:nvSpPr>
              <p:cNvPr id="108" name="TextBox 107">
                <a:extLst>
                  <a:ext uri="{FF2B5EF4-FFF2-40B4-BE49-F238E27FC236}">
                    <a16:creationId xmlns:a16="http://schemas.microsoft.com/office/drawing/2014/main" id="{A28124F9-0785-437D-AC52-0990F0BB7B9B}"/>
                  </a:ext>
                </a:extLst>
              </p:cNvPr>
              <p:cNvSpPr txBox="1"/>
              <p:nvPr/>
            </p:nvSpPr>
            <p:spPr>
              <a:xfrm>
                <a:off x="8887548" y="2244941"/>
                <a:ext cx="2277978" cy="498436"/>
              </a:xfrm>
              <a:prstGeom prst="rect">
                <a:avLst/>
              </a:prstGeom>
              <a:noFill/>
            </p:spPr>
            <p:txBody>
              <a:bodyPr lIns="0" tIns="0" rIns="0" bIns="0">
                <a:spAutoFit/>
              </a:bodyPr>
              <a:lstStyle/>
              <a:p>
                <a:pPr algn="ctr" defTabSz="914172" eaLnBrk="1" fontAlgn="auto" hangingPunct="1">
                  <a:lnSpc>
                    <a:spcPct val="90000"/>
                  </a:lnSpc>
                  <a:spcBef>
                    <a:spcPts val="0"/>
                  </a:spcBef>
                  <a:spcAft>
                    <a:spcPts val="0"/>
                  </a:spcAft>
                  <a:defRPr/>
                </a:pPr>
                <a:r>
                  <a:rPr lang="en-US" kern="0" dirty="0">
                    <a:solidFill>
                      <a:schemeClr val="accent6">
                        <a:lumMod val="50000"/>
                      </a:schemeClr>
                    </a:solidFill>
                    <a:latin typeface="Arial" panose="020B0604020202020204" pitchFamily="34" charset="0"/>
                    <a:ea typeface="Microsoft YaHei"/>
                    <a:cs typeface="Arial" panose="020B0604020202020204" pitchFamily="34" charset="0"/>
                  </a:rPr>
                  <a:t>Sales to defense and private sector markets</a:t>
                </a:r>
              </a:p>
            </p:txBody>
          </p:sp>
        </p:grpSp>
        <p:pic>
          <p:nvPicPr>
            <p:cNvPr id="21515" name="Ink 2">
              <a:extLst>
                <a:ext uri="{FF2B5EF4-FFF2-40B4-BE49-F238E27FC236}">
                  <a16:creationId xmlns:a16="http://schemas.microsoft.com/office/drawing/2014/main" id="{3F143321-E983-9637-B06D-6D47DB2C9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206" y="2606203"/>
              <a:ext cx="36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6" name="Group 71">
              <a:extLst>
                <a:ext uri="{FF2B5EF4-FFF2-40B4-BE49-F238E27FC236}">
                  <a16:creationId xmlns:a16="http://schemas.microsoft.com/office/drawing/2014/main" id="{BBC19319-E12B-FDBE-A6D5-469C03DD3EE2}"/>
                </a:ext>
              </a:extLst>
            </p:cNvPr>
            <p:cNvGrpSpPr>
              <a:grpSpLocks noChangeAspect="1"/>
            </p:cNvGrpSpPr>
            <p:nvPr/>
          </p:nvGrpSpPr>
          <p:grpSpPr bwMode="auto">
            <a:xfrm flipV="1">
              <a:off x="1101634" y="3147823"/>
              <a:ext cx="9983878" cy="2214692"/>
              <a:chOff x="1323812" y="2794441"/>
              <a:chExt cx="9983878" cy="2214692"/>
            </a:xfrm>
          </p:grpSpPr>
          <p:sp>
            <p:nvSpPr>
              <p:cNvPr id="123" name="Freeform 5">
                <a:extLst>
                  <a:ext uri="{FF2B5EF4-FFF2-40B4-BE49-F238E27FC236}">
                    <a16:creationId xmlns:a16="http://schemas.microsoft.com/office/drawing/2014/main" id="{63F55A77-4E64-4D99-9754-208036040857}"/>
                  </a:ext>
                </a:extLst>
              </p:cNvPr>
              <p:cNvSpPr/>
              <p:nvPr/>
            </p:nvSpPr>
            <p:spPr>
              <a:xfrm>
                <a:off x="3267297" y="3900557"/>
                <a:ext cx="2224006" cy="1107987"/>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5CD3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id-ID" dirty="0">
                  <a:solidFill>
                    <a:schemeClr val="accent6">
                      <a:lumMod val="50000"/>
                    </a:schemeClr>
                  </a:solidFill>
                  <a:latin typeface="Arial" panose="020B0604020202020204" pitchFamily="34" charset="0"/>
                  <a:cs typeface="Arial" panose="020B0604020202020204" pitchFamily="34" charset="0"/>
                </a:endParaRPr>
              </a:p>
            </p:txBody>
          </p:sp>
          <p:sp>
            <p:nvSpPr>
              <p:cNvPr id="124" name="Freeform 6">
                <a:extLst>
                  <a:ext uri="{FF2B5EF4-FFF2-40B4-BE49-F238E27FC236}">
                    <a16:creationId xmlns:a16="http://schemas.microsoft.com/office/drawing/2014/main" id="{4527CCDF-ABB7-4839-93F9-B7F59FE50326}"/>
                  </a:ext>
                </a:extLst>
              </p:cNvPr>
              <p:cNvSpPr/>
              <p:nvPr/>
            </p:nvSpPr>
            <p:spPr>
              <a:xfrm flipV="1">
                <a:off x="1324269" y="2794156"/>
                <a:ext cx="2222418" cy="1106401"/>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27B2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id-ID" dirty="0">
                  <a:solidFill>
                    <a:schemeClr val="accent6">
                      <a:lumMod val="50000"/>
                    </a:schemeClr>
                  </a:solidFill>
                  <a:latin typeface="Arial" panose="020B0604020202020204" pitchFamily="34" charset="0"/>
                  <a:cs typeface="Arial" panose="020B0604020202020204" pitchFamily="34" charset="0"/>
                </a:endParaRPr>
              </a:p>
            </p:txBody>
          </p:sp>
          <p:sp>
            <p:nvSpPr>
              <p:cNvPr id="125" name="Freeform 7">
                <a:extLst>
                  <a:ext uri="{FF2B5EF4-FFF2-40B4-BE49-F238E27FC236}">
                    <a16:creationId xmlns:a16="http://schemas.microsoft.com/office/drawing/2014/main" id="{D8077573-0CBE-4E53-85D0-A2386F8FE3A8}"/>
                  </a:ext>
                </a:extLst>
              </p:cNvPr>
              <p:cNvSpPr/>
              <p:nvPr/>
            </p:nvSpPr>
            <p:spPr>
              <a:xfrm>
                <a:off x="7140653" y="3900557"/>
                <a:ext cx="2222418" cy="1107987"/>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E5475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id-ID" dirty="0">
                  <a:solidFill>
                    <a:schemeClr val="accent6">
                      <a:lumMod val="50000"/>
                    </a:schemeClr>
                  </a:solidFill>
                  <a:latin typeface="Arial" panose="020B0604020202020204" pitchFamily="34" charset="0"/>
                  <a:cs typeface="Arial" panose="020B0604020202020204" pitchFamily="34" charset="0"/>
                </a:endParaRPr>
              </a:p>
            </p:txBody>
          </p:sp>
          <p:sp>
            <p:nvSpPr>
              <p:cNvPr id="126" name="Freeform 8">
                <a:extLst>
                  <a:ext uri="{FF2B5EF4-FFF2-40B4-BE49-F238E27FC236}">
                    <a16:creationId xmlns:a16="http://schemas.microsoft.com/office/drawing/2014/main" id="{ED46995B-2B35-49B2-9013-247B19F20B72}"/>
                  </a:ext>
                </a:extLst>
              </p:cNvPr>
              <p:cNvSpPr/>
              <p:nvPr/>
            </p:nvSpPr>
            <p:spPr>
              <a:xfrm flipV="1">
                <a:off x="5210325" y="2794156"/>
                <a:ext cx="2206543" cy="1106401"/>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FFAC1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id-ID" dirty="0">
                  <a:solidFill>
                    <a:schemeClr val="accent6">
                      <a:lumMod val="50000"/>
                    </a:schemeClr>
                  </a:solidFill>
                  <a:latin typeface="Arial" panose="020B0604020202020204" pitchFamily="34" charset="0"/>
                  <a:cs typeface="Arial" panose="020B0604020202020204" pitchFamily="34" charset="0"/>
                </a:endParaRPr>
              </a:p>
            </p:txBody>
          </p:sp>
          <p:sp>
            <p:nvSpPr>
              <p:cNvPr id="127" name="Freeform 9">
                <a:extLst>
                  <a:ext uri="{FF2B5EF4-FFF2-40B4-BE49-F238E27FC236}">
                    <a16:creationId xmlns:a16="http://schemas.microsoft.com/office/drawing/2014/main" id="{A93F2B6E-1FC6-4B38-BFD4-4CDD0191F672}"/>
                  </a:ext>
                </a:extLst>
              </p:cNvPr>
              <p:cNvSpPr/>
              <p:nvPr/>
            </p:nvSpPr>
            <p:spPr>
              <a:xfrm flipV="1">
                <a:off x="9085269" y="2794156"/>
                <a:ext cx="2222418" cy="1106401"/>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id-ID" b="1" dirty="0">
                  <a:solidFill>
                    <a:schemeClr val="accent6">
                      <a:lumMod val="50000"/>
                    </a:schemeClr>
                  </a:solidFill>
                  <a:latin typeface="Arial" panose="020B0604020202020204" pitchFamily="34" charset="0"/>
                  <a:cs typeface="Arial" panose="020B0604020202020204" pitchFamily="34" charset="0"/>
                </a:endParaRPr>
              </a:p>
            </p:txBody>
          </p:sp>
        </p:grpSp>
        <p:sp>
          <p:nvSpPr>
            <p:cNvPr id="74" name="Oval 73">
              <a:extLst>
                <a:ext uri="{FF2B5EF4-FFF2-40B4-BE49-F238E27FC236}">
                  <a16:creationId xmlns:a16="http://schemas.microsoft.com/office/drawing/2014/main" id="{EDD14BEC-96AE-4CE2-A998-832F69EA75B4}"/>
                </a:ext>
              </a:extLst>
            </p:cNvPr>
            <p:cNvSpPr>
              <a:spLocks noChangeAspect="1"/>
            </p:cNvSpPr>
            <p:nvPr/>
          </p:nvSpPr>
          <p:spPr>
            <a:xfrm>
              <a:off x="1614835" y="3651610"/>
              <a:ext cx="1147720" cy="1149259"/>
            </a:xfrm>
            <a:prstGeom prst="ellipse">
              <a:avLst/>
            </a:prstGeom>
            <a:solidFill>
              <a:srgbClr val="27B2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en-US" sz="3200" dirty="0">
                <a:solidFill>
                  <a:schemeClr val="accent6">
                    <a:lumMod val="50000"/>
                  </a:schemeClr>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D84FD75-81C7-495D-BC45-318637C95AB4}"/>
                </a:ext>
              </a:extLst>
            </p:cNvPr>
            <p:cNvSpPr>
              <a:spLocks noChangeAspect="1"/>
            </p:cNvSpPr>
            <p:nvPr/>
          </p:nvSpPr>
          <p:spPr>
            <a:xfrm>
              <a:off x="3573737" y="3651610"/>
              <a:ext cx="1149307" cy="1149259"/>
            </a:xfrm>
            <a:prstGeom prst="ellipse">
              <a:avLst/>
            </a:prstGeom>
            <a:solidFill>
              <a:srgbClr val="5CD3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en-US" sz="3200" dirty="0">
                <a:solidFill>
                  <a:schemeClr val="accent6">
                    <a:lumMod val="50000"/>
                  </a:schemeClr>
                </a:solidFill>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A0832157-6AFC-4116-B12A-3FC06CEDF97A}"/>
                </a:ext>
              </a:extLst>
            </p:cNvPr>
            <p:cNvSpPr>
              <a:spLocks noChangeAspect="1"/>
            </p:cNvSpPr>
            <p:nvPr/>
          </p:nvSpPr>
          <p:spPr>
            <a:xfrm>
              <a:off x="5480253" y="3651610"/>
              <a:ext cx="1149307" cy="1149259"/>
            </a:xfrm>
            <a:prstGeom prst="ellipse">
              <a:avLst/>
            </a:prstGeom>
            <a:solidFill>
              <a:srgbClr val="FFAC1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en-US" sz="3200" dirty="0">
                <a:solidFill>
                  <a:schemeClr val="accent6">
                    <a:lumMod val="50000"/>
                  </a:schemeClr>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9658197B-74C6-4956-896F-B2A7A3CB62E1}"/>
                </a:ext>
              </a:extLst>
            </p:cNvPr>
            <p:cNvSpPr>
              <a:spLocks noChangeAspect="1"/>
            </p:cNvSpPr>
            <p:nvPr/>
          </p:nvSpPr>
          <p:spPr>
            <a:xfrm>
              <a:off x="7453443" y="3651610"/>
              <a:ext cx="1149307" cy="1149259"/>
            </a:xfrm>
            <a:prstGeom prst="ellipse">
              <a:avLst/>
            </a:prstGeom>
            <a:solidFill>
              <a:srgbClr val="E5475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en-US" sz="3200" dirty="0">
                <a:solidFill>
                  <a:schemeClr val="accent6">
                    <a:lumMod val="50000"/>
                  </a:schemeClr>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F3C9A2F4-50F2-42D5-AFFA-ACDF984C2571}"/>
                </a:ext>
              </a:extLst>
            </p:cNvPr>
            <p:cNvSpPr>
              <a:spLocks noChangeAspect="1"/>
            </p:cNvSpPr>
            <p:nvPr/>
          </p:nvSpPr>
          <p:spPr>
            <a:xfrm>
              <a:off x="9371072" y="3640498"/>
              <a:ext cx="1149307" cy="114925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1" fontAlgn="auto" hangingPunct="1">
                <a:spcBef>
                  <a:spcPts val="0"/>
                </a:spcBef>
                <a:spcAft>
                  <a:spcPts val="0"/>
                </a:spcAft>
                <a:defRPr/>
              </a:pPr>
              <a:endParaRPr lang="en-US" sz="3200" dirty="0">
                <a:solidFill>
                  <a:schemeClr val="accent6">
                    <a:lumMod val="50000"/>
                  </a:schemeClr>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D828D0EE-6C44-4501-A0FA-1E498C99072F}"/>
                </a:ext>
              </a:extLst>
            </p:cNvPr>
            <p:cNvGrpSpPr/>
            <p:nvPr/>
          </p:nvGrpSpPr>
          <p:grpSpPr>
            <a:xfrm rot="18900000">
              <a:off x="7690190" y="3907671"/>
              <a:ext cx="636566" cy="634465"/>
              <a:chOff x="-15875" y="-1587"/>
              <a:chExt cx="4014788" cy="4000501"/>
            </a:xfrm>
            <a:solidFill>
              <a:schemeClr val="bg1"/>
            </a:solidFill>
          </p:grpSpPr>
          <p:sp>
            <p:nvSpPr>
              <p:cNvPr id="117" name="Freeform 5">
                <a:extLst>
                  <a:ext uri="{FF2B5EF4-FFF2-40B4-BE49-F238E27FC236}">
                    <a16:creationId xmlns:a16="http://schemas.microsoft.com/office/drawing/2014/main" id="{48BE318F-6279-45CA-9516-10E58A58D5D5}"/>
                  </a:ext>
                </a:extLst>
              </p:cNvPr>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18" name="Freeform 6">
                <a:extLst>
                  <a:ext uri="{FF2B5EF4-FFF2-40B4-BE49-F238E27FC236}">
                    <a16:creationId xmlns:a16="http://schemas.microsoft.com/office/drawing/2014/main" id="{4342F727-0D16-414F-BBCF-F22C27D7AFFA}"/>
                  </a:ext>
                </a:extLst>
              </p:cNvPr>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19" name="Freeform 7">
                <a:extLst>
                  <a:ext uri="{FF2B5EF4-FFF2-40B4-BE49-F238E27FC236}">
                    <a16:creationId xmlns:a16="http://schemas.microsoft.com/office/drawing/2014/main" id="{CB779099-500D-4091-B7AB-63D719EC69B3}"/>
                  </a:ext>
                </a:extLst>
              </p:cNvPr>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20" name="Freeform 8">
                <a:extLst>
                  <a:ext uri="{FF2B5EF4-FFF2-40B4-BE49-F238E27FC236}">
                    <a16:creationId xmlns:a16="http://schemas.microsoft.com/office/drawing/2014/main" id="{FD4E6133-A553-46FA-B3FF-F75AD702075A}"/>
                  </a:ext>
                </a:extLst>
              </p:cNvPr>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21" name="Oval 9">
                <a:extLst>
                  <a:ext uri="{FF2B5EF4-FFF2-40B4-BE49-F238E27FC236}">
                    <a16:creationId xmlns:a16="http://schemas.microsoft.com/office/drawing/2014/main" id="{F45ED07F-9B7A-4DB6-BA1A-E4CF5D69BD6D}"/>
                  </a:ext>
                </a:extLst>
              </p:cNvPr>
              <p:cNvSpPr>
                <a:spLocks noChangeArrowheads="1"/>
              </p:cNvSpPr>
              <p:nvPr/>
            </p:nvSpPr>
            <p:spPr bwMode="auto">
              <a:xfrm>
                <a:off x="1500188" y="2751138"/>
                <a:ext cx="250825" cy="247650"/>
              </a:xfrm>
              <a:prstGeom prst="ellipse">
                <a:avLst/>
              </a:pr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22" name="Oval 10">
                <a:extLst>
                  <a:ext uri="{FF2B5EF4-FFF2-40B4-BE49-F238E27FC236}">
                    <a16:creationId xmlns:a16="http://schemas.microsoft.com/office/drawing/2014/main" id="{4056C7F7-8FF9-4902-ABBA-A81F6EA71CA6}"/>
                  </a:ext>
                </a:extLst>
              </p:cNvPr>
              <p:cNvSpPr>
                <a:spLocks noChangeArrowheads="1"/>
              </p:cNvSpPr>
              <p:nvPr/>
            </p:nvSpPr>
            <p:spPr bwMode="auto">
              <a:xfrm>
                <a:off x="3498850" y="874713"/>
                <a:ext cx="252413" cy="247650"/>
              </a:xfrm>
              <a:prstGeom prst="ellipse">
                <a:avLst/>
              </a:pr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grpSp>
        <p:grpSp>
          <p:nvGrpSpPr>
            <p:cNvPr id="84" name="Group 83">
              <a:extLst>
                <a:ext uri="{FF2B5EF4-FFF2-40B4-BE49-F238E27FC236}">
                  <a16:creationId xmlns:a16="http://schemas.microsoft.com/office/drawing/2014/main" id="{25E56F5F-B123-4E2D-9826-C167312A7E35}"/>
                </a:ext>
              </a:extLst>
            </p:cNvPr>
            <p:cNvGrpSpPr/>
            <p:nvPr/>
          </p:nvGrpSpPr>
          <p:grpSpPr>
            <a:xfrm>
              <a:off x="3945105" y="3935938"/>
              <a:ext cx="405581" cy="593010"/>
              <a:chOff x="530939" y="1217552"/>
              <a:chExt cx="175409" cy="256405"/>
            </a:xfrm>
            <a:solidFill>
              <a:schemeClr val="bg1"/>
            </a:solidFill>
          </p:grpSpPr>
          <p:sp>
            <p:nvSpPr>
              <p:cNvPr id="115" name="Freeform 79">
                <a:extLst>
                  <a:ext uri="{FF2B5EF4-FFF2-40B4-BE49-F238E27FC236}">
                    <a16:creationId xmlns:a16="http://schemas.microsoft.com/office/drawing/2014/main" id="{0D86B0D9-C1C8-4685-953D-F1DFAF8F9C10}"/>
                  </a:ext>
                </a:extLst>
              </p:cNvPr>
              <p:cNvSpPr>
                <a:spLocks noEditPoints="1"/>
              </p:cNvSpPr>
              <p:nvPr/>
            </p:nvSpPr>
            <p:spPr bwMode="auto">
              <a:xfrm>
                <a:off x="530939" y="1217552"/>
                <a:ext cx="175409" cy="256405"/>
              </a:xfrm>
              <a:custGeom>
                <a:avLst/>
                <a:gdLst>
                  <a:gd name="T0" fmla="*/ 80 w 160"/>
                  <a:gd name="T1" fmla="*/ 0 h 234"/>
                  <a:gd name="T2" fmla="*/ 0 w 160"/>
                  <a:gd name="T3" fmla="*/ 81 h 234"/>
                  <a:gd name="T4" fmla="*/ 36 w 160"/>
                  <a:gd name="T5" fmla="*/ 169 h 234"/>
                  <a:gd name="T6" fmla="*/ 80 w 160"/>
                  <a:gd name="T7" fmla="*/ 234 h 234"/>
                  <a:gd name="T8" fmla="*/ 123 w 160"/>
                  <a:gd name="T9" fmla="*/ 169 h 234"/>
                  <a:gd name="T10" fmla="*/ 160 w 160"/>
                  <a:gd name="T11" fmla="*/ 81 h 234"/>
                  <a:gd name="T12" fmla="*/ 80 w 160"/>
                  <a:gd name="T13" fmla="*/ 0 h 234"/>
                  <a:gd name="T14" fmla="*/ 99 w 160"/>
                  <a:gd name="T15" fmla="*/ 199 h 234"/>
                  <a:gd name="T16" fmla="*/ 63 w 160"/>
                  <a:gd name="T17" fmla="*/ 203 h 234"/>
                  <a:gd name="T18" fmla="*/ 58 w 160"/>
                  <a:gd name="T19" fmla="*/ 190 h 234"/>
                  <a:gd name="T20" fmla="*/ 58 w 160"/>
                  <a:gd name="T21" fmla="*/ 189 h 234"/>
                  <a:gd name="T22" fmla="*/ 103 w 160"/>
                  <a:gd name="T23" fmla="*/ 184 h 234"/>
                  <a:gd name="T24" fmla="*/ 101 w 160"/>
                  <a:gd name="T25" fmla="*/ 190 h 234"/>
                  <a:gd name="T26" fmla="*/ 99 w 160"/>
                  <a:gd name="T27" fmla="*/ 199 h 234"/>
                  <a:gd name="T28" fmla="*/ 56 w 160"/>
                  <a:gd name="T29" fmla="*/ 182 h 234"/>
                  <a:gd name="T30" fmla="*/ 52 w 160"/>
                  <a:gd name="T31" fmla="*/ 168 h 234"/>
                  <a:gd name="T32" fmla="*/ 108 w 160"/>
                  <a:gd name="T33" fmla="*/ 168 h 234"/>
                  <a:gd name="T34" fmla="*/ 106 w 160"/>
                  <a:gd name="T35" fmla="*/ 176 h 234"/>
                  <a:gd name="T36" fmla="*/ 56 w 160"/>
                  <a:gd name="T37" fmla="*/ 182 h 234"/>
                  <a:gd name="T38" fmla="*/ 80 w 160"/>
                  <a:gd name="T39" fmla="*/ 220 h 234"/>
                  <a:gd name="T40" fmla="*/ 65 w 160"/>
                  <a:gd name="T41" fmla="*/ 210 h 234"/>
                  <a:gd name="T42" fmla="*/ 96 w 160"/>
                  <a:gd name="T43" fmla="*/ 207 h 234"/>
                  <a:gd name="T44" fmla="*/ 80 w 160"/>
                  <a:gd name="T45" fmla="*/ 220 h 234"/>
                  <a:gd name="T46" fmla="*/ 114 w 160"/>
                  <a:gd name="T47" fmla="*/ 154 h 234"/>
                  <a:gd name="T48" fmla="*/ 46 w 160"/>
                  <a:gd name="T49" fmla="*/ 154 h 234"/>
                  <a:gd name="T50" fmla="*/ 34 w 160"/>
                  <a:gd name="T51" fmla="*/ 130 h 234"/>
                  <a:gd name="T52" fmla="*/ 14 w 160"/>
                  <a:gd name="T53" fmla="*/ 81 h 234"/>
                  <a:gd name="T54" fmla="*/ 80 w 160"/>
                  <a:gd name="T55" fmla="*/ 15 h 234"/>
                  <a:gd name="T56" fmla="*/ 146 w 160"/>
                  <a:gd name="T57" fmla="*/ 81 h 234"/>
                  <a:gd name="T58" fmla="*/ 126 w 160"/>
                  <a:gd name="T59" fmla="*/ 130 h 234"/>
                  <a:gd name="T60" fmla="*/ 114 w 160"/>
                  <a:gd name="T61" fmla="*/ 1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234">
                    <a:moveTo>
                      <a:pt x="80" y="0"/>
                    </a:moveTo>
                    <a:cubicBezTo>
                      <a:pt x="35" y="0"/>
                      <a:pt x="0" y="36"/>
                      <a:pt x="0" y="81"/>
                    </a:cubicBezTo>
                    <a:cubicBezTo>
                      <a:pt x="0" y="110"/>
                      <a:pt x="26" y="141"/>
                      <a:pt x="36" y="169"/>
                    </a:cubicBezTo>
                    <a:cubicBezTo>
                      <a:pt x="51" y="210"/>
                      <a:pt x="49" y="234"/>
                      <a:pt x="80" y="234"/>
                    </a:cubicBezTo>
                    <a:cubicBezTo>
                      <a:pt x="111" y="234"/>
                      <a:pt x="109" y="210"/>
                      <a:pt x="123" y="169"/>
                    </a:cubicBezTo>
                    <a:cubicBezTo>
                      <a:pt x="133" y="142"/>
                      <a:pt x="160" y="110"/>
                      <a:pt x="160" y="81"/>
                    </a:cubicBezTo>
                    <a:cubicBezTo>
                      <a:pt x="160" y="36"/>
                      <a:pt x="124" y="0"/>
                      <a:pt x="80" y="0"/>
                    </a:cubicBezTo>
                    <a:close/>
                    <a:moveTo>
                      <a:pt x="99" y="199"/>
                    </a:moveTo>
                    <a:cubicBezTo>
                      <a:pt x="63" y="203"/>
                      <a:pt x="63" y="203"/>
                      <a:pt x="63" y="203"/>
                    </a:cubicBezTo>
                    <a:cubicBezTo>
                      <a:pt x="61" y="200"/>
                      <a:pt x="60" y="195"/>
                      <a:pt x="58" y="190"/>
                    </a:cubicBezTo>
                    <a:cubicBezTo>
                      <a:pt x="58" y="190"/>
                      <a:pt x="58" y="189"/>
                      <a:pt x="58" y="189"/>
                    </a:cubicBezTo>
                    <a:cubicBezTo>
                      <a:pt x="103" y="184"/>
                      <a:pt x="103" y="184"/>
                      <a:pt x="103" y="184"/>
                    </a:cubicBezTo>
                    <a:cubicBezTo>
                      <a:pt x="103" y="186"/>
                      <a:pt x="102" y="188"/>
                      <a:pt x="101" y="190"/>
                    </a:cubicBezTo>
                    <a:cubicBezTo>
                      <a:pt x="100" y="193"/>
                      <a:pt x="100" y="196"/>
                      <a:pt x="99" y="199"/>
                    </a:cubicBezTo>
                    <a:close/>
                    <a:moveTo>
                      <a:pt x="56" y="182"/>
                    </a:moveTo>
                    <a:cubicBezTo>
                      <a:pt x="55" y="178"/>
                      <a:pt x="53" y="173"/>
                      <a:pt x="52" y="168"/>
                    </a:cubicBezTo>
                    <a:cubicBezTo>
                      <a:pt x="108" y="168"/>
                      <a:pt x="108" y="168"/>
                      <a:pt x="108" y="168"/>
                    </a:cubicBezTo>
                    <a:cubicBezTo>
                      <a:pt x="107" y="171"/>
                      <a:pt x="106" y="174"/>
                      <a:pt x="106" y="176"/>
                    </a:cubicBezTo>
                    <a:lnTo>
                      <a:pt x="56" y="182"/>
                    </a:lnTo>
                    <a:close/>
                    <a:moveTo>
                      <a:pt x="80" y="220"/>
                    </a:moveTo>
                    <a:cubicBezTo>
                      <a:pt x="72" y="220"/>
                      <a:pt x="69" y="219"/>
                      <a:pt x="65" y="210"/>
                    </a:cubicBezTo>
                    <a:cubicBezTo>
                      <a:pt x="96" y="207"/>
                      <a:pt x="96" y="207"/>
                      <a:pt x="96" y="207"/>
                    </a:cubicBezTo>
                    <a:cubicBezTo>
                      <a:pt x="92" y="219"/>
                      <a:pt x="88" y="220"/>
                      <a:pt x="80" y="220"/>
                    </a:cubicBezTo>
                    <a:close/>
                    <a:moveTo>
                      <a:pt x="114" y="154"/>
                    </a:moveTo>
                    <a:cubicBezTo>
                      <a:pt x="46" y="154"/>
                      <a:pt x="46" y="154"/>
                      <a:pt x="46" y="154"/>
                    </a:cubicBezTo>
                    <a:cubicBezTo>
                      <a:pt x="42" y="146"/>
                      <a:pt x="38" y="138"/>
                      <a:pt x="34" y="130"/>
                    </a:cubicBezTo>
                    <a:cubicBezTo>
                      <a:pt x="24" y="113"/>
                      <a:pt x="14" y="96"/>
                      <a:pt x="14" y="81"/>
                    </a:cubicBezTo>
                    <a:cubicBezTo>
                      <a:pt x="14" y="45"/>
                      <a:pt x="44" y="15"/>
                      <a:pt x="80" y="15"/>
                    </a:cubicBezTo>
                    <a:cubicBezTo>
                      <a:pt x="116" y="15"/>
                      <a:pt x="146" y="45"/>
                      <a:pt x="146" y="81"/>
                    </a:cubicBezTo>
                    <a:cubicBezTo>
                      <a:pt x="146" y="96"/>
                      <a:pt x="136" y="113"/>
                      <a:pt x="126" y="130"/>
                    </a:cubicBezTo>
                    <a:cubicBezTo>
                      <a:pt x="122" y="138"/>
                      <a:pt x="118" y="146"/>
                      <a:pt x="114" y="154"/>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sp>
            <p:nvSpPr>
              <p:cNvPr id="116" name="Freeform 80">
                <a:extLst>
                  <a:ext uri="{FF2B5EF4-FFF2-40B4-BE49-F238E27FC236}">
                    <a16:creationId xmlns:a16="http://schemas.microsoft.com/office/drawing/2014/main" id="{7C6948D4-1870-4136-8583-9B8FA368021E}"/>
                  </a:ext>
                </a:extLst>
              </p:cNvPr>
              <p:cNvSpPr>
                <a:spLocks/>
              </p:cNvSpPr>
              <p:nvPr/>
            </p:nvSpPr>
            <p:spPr bwMode="auto">
              <a:xfrm>
                <a:off x="566675" y="1258276"/>
                <a:ext cx="52762" cy="51373"/>
              </a:xfrm>
              <a:custGeom>
                <a:avLst/>
                <a:gdLst>
                  <a:gd name="T0" fmla="*/ 44 w 48"/>
                  <a:gd name="T1" fmla="*/ 0 h 47"/>
                  <a:gd name="T2" fmla="*/ 0 w 48"/>
                  <a:gd name="T3" fmla="*/ 44 h 47"/>
                  <a:gd name="T4" fmla="*/ 4 w 48"/>
                  <a:gd name="T5" fmla="*/ 47 h 47"/>
                  <a:gd name="T6" fmla="*/ 7 w 48"/>
                  <a:gd name="T7" fmla="*/ 44 h 47"/>
                  <a:gd name="T8" fmla="*/ 44 w 48"/>
                  <a:gd name="T9" fmla="*/ 7 h 47"/>
                  <a:gd name="T10" fmla="*/ 48 w 48"/>
                  <a:gd name="T11" fmla="*/ 4 h 47"/>
                  <a:gd name="T12" fmla="*/ 44 w 48"/>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48" h="47">
                    <a:moveTo>
                      <a:pt x="44" y="0"/>
                    </a:moveTo>
                    <a:cubicBezTo>
                      <a:pt x="20" y="0"/>
                      <a:pt x="0" y="20"/>
                      <a:pt x="0" y="44"/>
                    </a:cubicBezTo>
                    <a:cubicBezTo>
                      <a:pt x="0" y="46"/>
                      <a:pt x="2" y="47"/>
                      <a:pt x="4" y="47"/>
                    </a:cubicBezTo>
                    <a:cubicBezTo>
                      <a:pt x="6" y="47"/>
                      <a:pt x="7" y="46"/>
                      <a:pt x="7" y="44"/>
                    </a:cubicBezTo>
                    <a:cubicBezTo>
                      <a:pt x="7" y="24"/>
                      <a:pt x="24" y="7"/>
                      <a:pt x="44" y="7"/>
                    </a:cubicBezTo>
                    <a:cubicBezTo>
                      <a:pt x="46" y="7"/>
                      <a:pt x="48" y="6"/>
                      <a:pt x="48" y="4"/>
                    </a:cubicBezTo>
                    <a:cubicBezTo>
                      <a:pt x="48" y="2"/>
                      <a:pt x="46" y="0"/>
                      <a:pt x="44" y="0"/>
                    </a:cubicBezTo>
                    <a:close/>
                  </a:path>
                </a:pathLst>
              </a:custGeom>
              <a:grpFill/>
              <a:ln>
                <a:noFill/>
              </a:ln>
              <a:extLst>
                <a:ext uri="{91240B29-F687-4f45-9708-019B960494DF}"/>
              </a:extLst>
            </p:spPr>
            <p:txBody>
              <a:bodyPr lIns="45720" tIns="22860" rIns="45720" bIns="22860"/>
              <a:lstStyle/>
              <a:p>
                <a:pPr defTabSz="914217" eaLnBrk="1" fontAlgn="auto" hangingPunct="1">
                  <a:spcBef>
                    <a:spcPts val="0"/>
                  </a:spcBef>
                  <a:spcAft>
                    <a:spcPts val="0"/>
                  </a:spcAft>
                  <a:defRPr/>
                </a:pPr>
                <a:endParaRPr lang="id-ID">
                  <a:solidFill>
                    <a:schemeClr val="accent6">
                      <a:lumMod val="50000"/>
                    </a:schemeClr>
                  </a:solidFill>
                  <a:latin typeface="Arial" panose="020B0604020202020204" pitchFamily="34" charset="0"/>
                  <a:cs typeface="Arial" panose="020B0604020202020204" pitchFamily="34" charset="0"/>
                </a:endParaRPr>
              </a:p>
            </p:txBody>
          </p:sp>
        </p:grpSp>
        <p:pic>
          <p:nvPicPr>
            <p:cNvPr id="21524" name="Puzzle_Dark" descr="Puzzle">
              <a:extLst>
                <a:ext uri="{FF2B5EF4-FFF2-40B4-BE49-F238E27FC236}">
                  <a16:creationId xmlns:a16="http://schemas.microsoft.com/office/drawing/2014/main" id="{040B4DA4-17A4-4D52-F5BC-AE0EDE1636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651126">
              <a:off x="1823114" y="3875918"/>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Freeform 54">
              <a:extLst>
                <a:ext uri="{FF2B5EF4-FFF2-40B4-BE49-F238E27FC236}">
                  <a16:creationId xmlns:a16="http://schemas.microsoft.com/office/drawing/2014/main" id="{7D53FEFC-0700-442A-9E68-CFCF6231C951}"/>
                </a:ext>
              </a:extLst>
            </p:cNvPr>
            <p:cNvSpPr>
              <a:spLocks noChangeAspect="1" noEditPoints="1"/>
            </p:cNvSpPr>
            <p:nvPr/>
          </p:nvSpPr>
          <p:spPr bwMode="auto">
            <a:xfrm>
              <a:off x="5719958" y="3984959"/>
              <a:ext cx="669900" cy="547644"/>
            </a:xfrm>
            <a:custGeom>
              <a:avLst/>
              <a:gdLst>
                <a:gd name="T0" fmla="*/ 565085 w 256"/>
                <a:gd name="T1" fmla="*/ 1087934 h 256"/>
                <a:gd name="T2" fmla="*/ 522597 w 256"/>
                <a:gd name="T3" fmla="*/ 1087934 h 256"/>
                <a:gd name="T4" fmla="*/ 0 w 256"/>
                <a:gd name="T5" fmla="*/ 836216 h 256"/>
                <a:gd name="T6" fmla="*/ 50985 w 256"/>
                <a:gd name="T7" fmla="*/ 0 h 256"/>
                <a:gd name="T8" fmla="*/ 72229 w 256"/>
                <a:gd name="T9" fmla="*/ 4266 h 256"/>
                <a:gd name="T10" fmla="*/ 543841 w 256"/>
                <a:gd name="T11" fmla="*/ 200521 h 256"/>
                <a:gd name="T12" fmla="*/ 1015453 w 256"/>
                <a:gd name="T13" fmla="*/ 4266 h 256"/>
                <a:gd name="T14" fmla="*/ 1036697 w 256"/>
                <a:gd name="T15" fmla="*/ 0 h 256"/>
                <a:gd name="T16" fmla="*/ 1087682 w 256"/>
                <a:gd name="T17" fmla="*/ 836216 h 256"/>
                <a:gd name="T18" fmla="*/ 492856 w 256"/>
                <a:gd name="T19" fmla="*/ 290116 h 256"/>
                <a:gd name="T20" fmla="*/ 101970 w 256"/>
                <a:gd name="T21" fmla="*/ 802084 h 256"/>
                <a:gd name="T22" fmla="*/ 492856 w 256"/>
                <a:gd name="T23" fmla="*/ 290116 h 256"/>
                <a:gd name="T24" fmla="*/ 594826 w 256"/>
                <a:gd name="T25" fmla="*/ 290116 h 256"/>
                <a:gd name="T26" fmla="*/ 985712 w 256"/>
                <a:gd name="T27" fmla="*/ 802084 h 256"/>
                <a:gd name="T28" fmla="*/ 675552 w 256"/>
                <a:gd name="T29" fmla="*/ 362645 h 256"/>
                <a:gd name="T30" fmla="*/ 883742 w 256"/>
                <a:gd name="T31" fmla="*/ 273050 h 256"/>
                <a:gd name="T32" fmla="*/ 904985 w 256"/>
                <a:gd name="T33" fmla="*/ 371177 h 256"/>
                <a:gd name="T34" fmla="*/ 696796 w 256"/>
                <a:gd name="T35" fmla="*/ 460772 h 256"/>
                <a:gd name="T36" fmla="*/ 675552 w 256"/>
                <a:gd name="T37" fmla="*/ 362645 h 256"/>
                <a:gd name="T38" fmla="*/ 675552 w 256"/>
                <a:gd name="T39" fmla="*/ 550366 h 256"/>
                <a:gd name="T40" fmla="*/ 883742 w 256"/>
                <a:gd name="T41" fmla="*/ 460772 h 256"/>
                <a:gd name="T42" fmla="*/ 904985 w 256"/>
                <a:gd name="T43" fmla="*/ 558899 h 256"/>
                <a:gd name="T44" fmla="*/ 696796 w 256"/>
                <a:gd name="T45" fmla="*/ 648494 h 256"/>
                <a:gd name="T46" fmla="*/ 675552 w 256"/>
                <a:gd name="T47" fmla="*/ 550366 h 256"/>
                <a:gd name="T48" fmla="*/ 675552 w 256"/>
                <a:gd name="T49" fmla="*/ 738088 h 256"/>
                <a:gd name="T50" fmla="*/ 883742 w 256"/>
                <a:gd name="T51" fmla="*/ 648494 h 256"/>
                <a:gd name="T52" fmla="*/ 904985 w 256"/>
                <a:gd name="T53" fmla="*/ 746621 h 256"/>
                <a:gd name="T54" fmla="*/ 696796 w 256"/>
                <a:gd name="T55" fmla="*/ 836216 h 256"/>
                <a:gd name="T56" fmla="*/ 675552 w 256"/>
                <a:gd name="T57" fmla="*/ 738088 h 256"/>
                <a:gd name="T58" fmla="*/ 225184 w 256"/>
                <a:gd name="T59" fmla="*/ 277316 h 256"/>
                <a:gd name="T60" fmla="*/ 441871 w 256"/>
                <a:gd name="T61" fmla="*/ 409575 h 256"/>
                <a:gd name="T62" fmla="*/ 369642 w 256"/>
                <a:gd name="T63" fmla="*/ 456505 h 256"/>
                <a:gd name="T64" fmla="*/ 152955 w 256"/>
                <a:gd name="T65" fmla="*/ 324247 h 256"/>
                <a:gd name="T66" fmla="*/ 203940 w 256"/>
                <a:gd name="T67" fmla="*/ 460772 h 256"/>
                <a:gd name="T68" fmla="*/ 412130 w 256"/>
                <a:gd name="T69" fmla="*/ 550366 h 256"/>
                <a:gd name="T70" fmla="*/ 390886 w 256"/>
                <a:gd name="T71" fmla="*/ 648494 h 256"/>
                <a:gd name="T72" fmla="*/ 182697 w 256"/>
                <a:gd name="T73" fmla="*/ 558899 h 256"/>
                <a:gd name="T74" fmla="*/ 203940 w 256"/>
                <a:gd name="T75" fmla="*/ 460772 h 256"/>
                <a:gd name="T76" fmla="*/ 225184 w 256"/>
                <a:gd name="T77" fmla="*/ 652760 h 256"/>
                <a:gd name="T78" fmla="*/ 441871 w 256"/>
                <a:gd name="T79" fmla="*/ 785019 h 256"/>
                <a:gd name="T80" fmla="*/ 369642 w 256"/>
                <a:gd name="T81" fmla="*/ 831949 h 256"/>
                <a:gd name="T82" fmla="*/ 152955 w 256"/>
                <a:gd name="T83" fmla="*/ 699691 h 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256">
                  <a:moveTo>
                    <a:pt x="249" y="207"/>
                  </a:moveTo>
                  <a:cubicBezTo>
                    <a:pt x="133" y="255"/>
                    <a:pt x="133" y="255"/>
                    <a:pt x="133" y="255"/>
                  </a:cubicBezTo>
                  <a:cubicBezTo>
                    <a:pt x="131" y="256"/>
                    <a:pt x="130" y="256"/>
                    <a:pt x="128" y="256"/>
                  </a:cubicBezTo>
                  <a:cubicBezTo>
                    <a:pt x="126" y="256"/>
                    <a:pt x="125" y="256"/>
                    <a:pt x="123" y="255"/>
                  </a:cubicBezTo>
                  <a:cubicBezTo>
                    <a:pt x="7" y="207"/>
                    <a:pt x="7" y="207"/>
                    <a:pt x="7" y="207"/>
                  </a:cubicBezTo>
                  <a:cubicBezTo>
                    <a:pt x="3" y="205"/>
                    <a:pt x="0" y="201"/>
                    <a:pt x="0" y="196"/>
                  </a:cubicBezTo>
                  <a:cubicBezTo>
                    <a:pt x="0" y="12"/>
                    <a:pt x="0" y="12"/>
                    <a:pt x="0" y="12"/>
                  </a:cubicBezTo>
                  <a:cubicBezTo>
                    <a:pt x="0" y="5"/>
                    <a:pt x="5" y="0"/>
                    <a:pt x="12" y="0"/>
                  </a:cubicBezTo>
                  <a:cubicBezTo>
                    <a:pt x="14" y="0"/>
                    <a:pt x="15" y="0"/>
                    <a:pt x="17" y="1"/>
                  </a:cubicBezTo>
                  <a:cubicBezTo>
                    <a:pt x="17" y="1"/>
                    <a:pt x="17" y="1"/>
                    <a:pt x="17" y="1"/>
                  </a:cubicBezTo>
                  <a:cubicBezTo>
                    <a:pt x="17" y="1"/>
                    <a:pt x="17" y="1"/>
                    <a:pt x="17" y="1"/>
                  </a:cubicBezTo>
                  <a:cubicBezTo>
                    <a:pt x="128" y="47"/>
                    <a:pt x="128" y="47"/>
                    <a:pt x="128" y="47"/>
                  </a:cubicBezTo>
                  <a:cubicBezTo>
                    <a:pt x="239" y="1"/>
                    <a:pt x="239" y="1"/>
                    <a:pt x="239" y="1"/>
                  </a:cubicBezTo>
                  <a:cubicBezTo>
                    <a:pt x="239" y="1"/>
                    <a:pt x="239" y="1"/>
                    <a:pt x="239" y="1"/>
                  </a:cubicBezTo>
                  <a:cubicBezTo>
                    <a:pt x="239" y="1"/>
                    <a:pt x="239" y="1"/>
                    <a:pt x="239" y="1"/>
                  </a:cubicBezTo>
                  <a:cubicBezTo>
                    <a:pt x="241" y="0"/>
                    <a:pt x="242" y="0"/>
                    <a:pt x="244" y="0"/>
                  </a:cubicBezTo>
                  <a:cubicBezTo>
                    <a:pt x="251" y="0"/>
                    <a:pt x="256" y="5"/>
                    <a:pt x="256" y="12"/>
                  </a:cubicBezTo>
                  <a:cubicBezTo>
                    <a:pt x="256" y="196"/>
                    <a:pt x="256" y="196"/>
                    <a:pt x="256" y="196"/>
                  </a:cubicBezTo>
                  <a:cubicBezTo>
                    <a:pt x="256" y="201"/>
                    <a:pt x="253" y="205"/>
                    <a:pt x="249" y="207"/>
                  </a:cubicBezTo>
                  <a:moveTo>
                    <a:pt x="116" y="68"/>
                  </a:moveTo>
                  <a:cubicBezTo>
                    <a:pt x="24" y="30"/>
                    <a:pt x="24" y="30"/>
                    <a:pt x="24" y="30"/>
                  </a:cubicBezTo>
                  <a:cubicBezTo>
                    <a:pt x="24" y="188"/>
                    <a:pt x="24" y="188"/>
                    <a:pt x="24" y="188"/>
                  </a:cubicBezTo>
                  <a:cubicBezTo>
                    <a:pt x="116" y="226"/>
                    <a:pt x="116" y="226"/>
                    <a:pt x="116" y="226"/>
                  </a:cubicBezTo>
                  <a:lnTo>
                    <a:pt x="116" y="68"/>
                  </a:lnTo>
                  <a:close/>
                  <a:moveTo>
                    <a:pt x="232" y="30"/>
                  </a:moveTo>
                  <a:cubicBezTo>
                    <a:pt x="140" y="68"/>
                    <a:pt x="140" y="68"/>
                    <a:pt x="140" y="68"/>
                  </a:cubicBezTo>
                  <a:cubicBezTo>
                    <a:pt x="140" y="226"/>
                    <a:pt x="140" y="226"/>
                    <a:pt x="140" y="226"/>
                  </a:cubicBezTo>
                  <a:cubicBezTo>
                    <a:pt x="232" y="188"/>
                    <a:pt x="232" y="188"/>
                    <a:pt x="232" y="188"/>
                  </a:cubicBezTo>
                  <a:lnTo>
                    <a:pt x="232" y="30"/>
                  </a:lnTo>
                  <a:close/>
                  <a:moveTo>
                    <a:pt x="159" y="85"/>
                  </a:moveTo>
                  <a:cubicBezTo>
                    <a:pt x="203" y="65"/>
                    <a:pt x="203" y="65"/>
                    <a:pt x="203" y="65"/>
                  </a:cubicBezTo>
                  <a:cubicBezTo>
                    <a:pt x="205" y="64"/>
                    <a:pt x="206" y="64"/>
                    <a:pt x="208" y="64"/>
                  </a:cubicBezTo>
                  <a:cubicBezTo>
                    <a:pt x="215" y="64"/>
                    <a:pt x="220" y="69"/>
                    <a:pt x="220" y="76"/>
                  </a:cubicBezTo>
                  <a:cubicBezTo>
                    <a:pt x="220" y="81"/>
                    <a:pt x="217" y="85"/>
                    <a:pt x="213" y="87"/>
                  </a:cubicBezTo>
                  <a:cubicBezTo>
                    <a:pt x="169" y="107"/>
                    <a:pt x="169" y="107"/>
                    <a:pt x="169" y="107"/>
                  </a:cubicBezTo>
                  <a:cubicBezTo>
                    <a:pt x="167" y="108"/>
                    <a:pt x="166" y="108"/>
                    <a:pt x="164" y="108"/>
                  </a:cubicBezTo>
                  <a:cubicBezTo>
                    <a:pt x="157" y="108"/>
                    <a:pt x="152" y="103"/>
                    <a:pt x="152" y="96"/>
                  </a:cubicBezTo>
                  <a:cubicBezTo>
                    <a:pt x="152" y="91"/>
                    <a:pt x="155" y="87"/>
                    <a:pt x="159" y="85"/>
                  </a:cubicBezTo>
                  <a:moveTo>
                    <a:pt x="159" y="129"/>
                  </a:moveTo>
                  <a:cubicBezTo>
                    <a:pt x="159" y="129"/>
                    <a:pt x="159" y="129"/>
                    <a:pt x="159" y="129"/>
                  </a:cubicBezTo>
                  <a:cubicBezTo>
                    <a:pt x="203" y="109"/>
                    <a:pt x="203" y="109"/>
                    <a:pt x="203" y="109"/>
                  </a:cubicBezTo>
                  <a:cubicBezTo>
                    <a:pt x="205" y="108"/>
                    <a:pt x="206" y="108"/>
                    <a:pt x="208" y="108"/>
                  </a:cubicBezTo>
                  <a:cubicBezTo>
                    <a:pt x="215" y="108"/>
                    <a:pt x="220" y="113"/>
                    <a:pt x="220" y="120"/>
                  </a:cubicBezTo>
                  <a:cubicBezTo>
                    <a:pt x="220" y="125"/>
                    <a:pt x="217" y="129"/>
                    <a:pt x="213" y="131"/>
                  </a:cubicBezTo>
                  <a:cubicBezTo>
                    <a:pt x="169" y="151"/>
                    <a:pt x="169" y="151"/>
                    <a:pt x="169" y="151"/>
                  </a:cubicBezTo>
                  <a:cubicBezTo>
                    <a:pt x="167" y="152"/>
                    <a:pt x="166" y="152"/>
                    <a:pt x="164" y="152"/>
                  </a:cubicBezTo>
                  <a:cubicBezTo>
                    <a:pt x="157" y="152"/>
                    <a:pt x="152" y="147"/>
                    <a:pt x="152" y="140"/>
                  </a:cubicBezTo>
                  <a:cubicBezTo>
                    <a:pt x="152" y="135"/>
                    <a:pt x="155" y="131"/>
                    <a:pt x="159" y="129"/>
                  </a:cubicBezTo>
                  <a:moveTo>
                    <a:pt x="159" y="173"/>
                  </a:moveTo>
                  <a:cubicBezTo>
                    <a:pt x="159" y="173"/>
                    <a:pt x="159" y="173"/>
                    <a:pt x="159" y="173"/>
                  </a:cubicBezTo>
                  <a:cubicBezTo>
                    <a:pt x="203" y="153"/>
                    <a:pt x="203" y="153"/>
                    <a:pt x="203" y="153"/>
                  </a:cubicBezTo>
                  <a:cubicBezTo>
                    <a:pt x="205" y="152"/>
                    <a:pt x="206" y="152"/>
                    <a:pt x="208" y="152"/>
                  </a:cubicBezTo>
                  <a:cubicBezTo>
                    <a:pt x="215" y="152"/>
                    <a:pt x="220" y="157"/>
                    <a:pt x="220" y="164"/>
                  </a:cubicBezTo>
                  <a:cubicBezTo>
                    <a:pt x="220" y="169"/>
                    <a:pt x="217" y="173"/>
                    <a:pt x="213" y="175"/>
                  </a:cubicBezTo>
                  <a:cubicBezTo>
                    <a:pt x="169" y="195"/>
                    <a:pt x="169" y="195"/>
                    <a:pt x="169" y="195"/>
                  </a:cubicBezTo>
                  <a:cubicBezTo>
                    <a:pt x="167" y="196"/>
                    <a:pt x="166" y="196"/>
                    <a:pt x="164" y="196"/>
                  </a:cubicBezTo>
                  <a:cubicBezTo>
                    <a:pt x="157" y="196"/>
                    <a:pt x="152" y="191"/>
                    <a:pt x="152" y="184"/>
                  </a:cubicBezTo>
                  <a:cubicBezTo>
                    <a:pt x="152" y="179"/>
                    <a:pt x="155" y="175"/>
                    <a:pt x="159" y="173"/>
                  </a:cubicBezTo>
                  <a:moveTo>
                    <a:pt x="48" y="64"/>
                  </a:moveTo>
                  <a:cubicBezTo>
                    <a:pt x="50" y="64"/>
                    <a:pt x="51" y="64"/>
                    <a:pt x="53" y="65"/>
                  </a:cubicBezTo>
                  <a:cubicBezTo>
                    <a:pt x="97" y="85"/>
                    <a:pt x="97" y="85"/>
                    <a:pt x="97" y="85"/>
                  </a:cubicBezTo>
                  <a:cubicBezTo>
                    <a:pt x="101" y="87"/>
                    <a:pt x="104" y="91"/>
                    <a:pt x="104" y="96"/>
                  </a:cubicBezTo>
                  <a:cubicBezTo>
                    <a:pt x="104" y="103"/>
                    <a:pt x="99" y="108"/>
                    <a:pt x="92" y="108"/>
                  </a:cubicBezTo>
                  <a:cubicBezTo>
                    <a:pt x="90" y="108"/>
                    <a:pt x="89" y="108"/>
                    <a:pt x="87" y="107"/>
                  </a:cubicBezTo>
                  <a:cubicBezTo>
                    <a:pt x="43" y="87"/>
                    <a:pt x="43" y="87"/>
                    <a:pt x="43" y="87"/>
                  </a:cubicBezTo>
                  <a:cubicBezTo>
                    <a:pt x="39" y="85"/>
                    <a:pt x="36" y="81"/>
                    <a:pt x="36" y="76"/>
                  </a:cubicBezTo>
                  <a:cubicBezTo>
                    <a:pt x="36" y="69"/>
                    <a:pt x="41" y="64"/>
                    <a:pt x="48" y="64"/>
                  </a:cubicBezTo>
                  <a:moveTo>
                    <a:pt x="48" y="108"/>
                  </a:moveTo>
                  <a:cubicBezTo>
                    <a:pt x="50" y="108"/>
                    <a:pt x="51" y="108"/>
                    <a:pt x="53" y="109"/>
                  </a:cubicBezTo>
                  <a:cubicBezTo>
                    <a:pt x="97" y="129"/>
                    <a:pt x="97" y="129"/>
                    <a:pt x="97" y="129"/>
                  </a:cubicBezTo>
                  <a:cubicBezTo>
                    <a:pt x="101" y="131"/>
                    <a:pt x="104" y="135"/>
                    <a:pt x="104" y="140"/>
                  </a:cubicBezTo>
                  <a:cubicBezTo>
                    <a:pt x="104" y="147"/>
                    <a:pt x="99" y="152"/>
                    <a:pt x="92" y="152"/>
                  </a:cubicBezTo>
                  <a:cubicBezTo>
                    <a:pt x="90" y="152"/>
                    <a:pt x="89" y="152"/>
                    <a:pt x="87" y="151"/>
                  </a:cubicBezTo>
                  <a:cubicBezTo>
                    <a:pt x="43" y="131"/>
                    <a:pt x="43" y="131"/>
                    <a:pt x="43" y="131"/>
                  </a:cubicBezTo>
                  <a:cubicBezTo>
                    <a:pt x="39" y="129"/>
                    <a:pt x="36" y="125"/>
                    <a:pt x="36" y="120"/>
                  </a:cubicBezTo>
                  <a:cubicBezTo>
                    <a:pt x="36" y="113"/>
                    <a:pt x="41" y="108"/>
                    <a:pt x="48" y="108"/>
                  </a:cubicBezTo>
                  <a:moveTo>
                    <a:pt x="48" y="152"/>
                  </a:moveTo>
                  <a:cubicBezTo>
                    <a:pt x="50" y="152"/>
                    <a:pt x="51" y="152"/>
                    <a:pt x="53" y="153"/>
                  </a:cubicBezTo>
                  <a:cubicBezTo>
                    <a:pt x="97" y="173"/>
                    <a:pt x="97" y="173"/>
                    <a:pt x="97" y="173"/>
                  </a:cubicBezTo>
                  <a:cubicBezTo>
                    <a:pt x="101" y="175"/>
                    <a:pt x="104" y="179"/>
                    <a:pt x="104" y="184"/>
                  </a:cubicBezTo>
                  <a:cubicBezTo>
                    <a:pt x="104" y="191"/>
                    <a:pt x="99" y="196"/>
                    <a:pt x="92" y="196"/>
                  </a:cubicBezTo>
                  <a:cubicBezTo>
                    <a:pt x="90" y="196"/>
                    <a:pt x="89" y="196"/>
                    <a:pt x="87" y="195"/>
                  </a:cubicBezTo>
                  <a:cubicBezTo>
                    <a:pt x="43" y="175"/>
                    <a:pt x="43" y="175"/>
                    <a:pt x="43" y="175"/>
                  </a:cubicBezTo>
                  <a:cubicBezTo>
                    <a:pt x="39" y="173"/>
                    <a:pt x="36" y="169"/>
                    <a:pt x="36" y="164"/>
                  </a:cubicBezTo>
                  <a:cubicBezTo>
                    <a:pt x="36" y="157"/>
                    <a:pt x="41" y="152"/>
                    <a:pt x="48" y="152"/>
                  </a:cubicBezTo>
                </a:path>
              </a:pathLst>
            </a:custGeom>
            <a:solidFill>
              <a:schemeClr val="bg1"/>
            </a:solidFill>
            <a:ln>
              <a:noFill/>
            </a:ln>
          </p:spPr>
          <p:txBody>
            <a:bodyPr lIns="243797" tIns="121899" rIns="243797" bIns="121899"/>
            <a:lstStyle/>
            <a:p>
              <a:pPr eaLnBrk="1" fontAlgn="auto" hangingPunct="1">
                <a:spcBef>
                  <a:spcPts val="0"/>
                </a:spcBef>
                <a:spcAft>
                  <a:spcPts val="0"/>
                </a:spcAft>
                <a:defRPr/>
              </a:pPr>
              <a:endParaRPr lang="en-US" sz="3600" dirty="0">
                <a:solidFill>
                  <a:schemeClr val="accent6">
                    <a:lumMod val="50000"/>
                  </a:schemeClr>
                </a:solidFill>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83FF846D-009F-4540-8FF3-A3FF210CDC9C}"/>
                </a:ext>
              </a:extLst>
            </p:cNvPr>
            <p:cNvSpPr/>
            <p:nvPr/>
          </p:nvSpPr>
          <p:spPr>
            <a:xfrm>
              <a:off x="7345556" y="3317802"/>
              <a:ext cx="1371650" cy="905213"/>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b="1" dirty="0">
                  <a:ln w="0"/>
                  <a:solidFill>
                    <a:schemeClr val="bg1"/>
                  </a:solidFill>
                  <a:latin typeface="Arial" panose="020B0604020202020204" pitchFamily="34" charset="0"/>
                  <a:cs typeface="Arial" panose="020B0604020202020204" pitchFamily="34" charset="0"/>
                </a:rPr>
                <a:t>242 Awards</a:t>
              </a:r>
            </a:p>
          </p:txBody>
        </p:sp>
        <p:sp>
          <p:nvSpPr>
            <p:cNvPr id="96" name="Rectangle 95">
              <a:extLst>
                <a:ext uri="{FF2B5EF4-FFF2-40B4-BE49-F238E27FC236}">
                  <a16:creationId xmlns:a16="http://schemas.microsoft.com/office/drawing/2014/main" id="{28DD579D-40E9-435F-94B6-86EF440FB6BF}"/>
                </a:ext>
              </a:extLst>
            </p:cNvPr>
            <p:cNvSpPr/>
            <p:nvPr/>
          </p:nvSpPr>
          <p:spPr>
            <a:xfrm>
              <a:off x="3395948" y="3344969"/>
              <a:ext cx="1489807" cy="927608"/>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b="1" dirty="0">
                  <a:ln w="0"/>
                  <a:solidFill>
                    <a:schemeClr val="accent6">
                      <a:lumMod val="50000"/>
                    </a:schemeClr>
                  </a:solidFill>
                  <a:latin typeface="Arial" panose="020B0604020202020204" pitchFamily="34" charset="0"/>
                  <a:cs typeface="Arial" panose="020B0604020202020204" pitchFamily="34" charset="0"/>
                </a:rPr>
                <a:t>1,859 Proposals</a:t>
              </a:r>
            </a:p>
          </p:txBody>
        </p:sp>
        <p:sp>
          <p:nvSpPr>
            <p:cNvPr id="97" name="Rectangle 96">
              <a:extLst>
                <a:ext uri="{FF2B5EF4-FFF2-40B4-BE49-F238E27FC236}">
                  <a16:creationId xmlns:a16="http://schemas.microsoft.com/office/drawing/2014/main" id="{B5D8ED4C-1AC9-4A42-909D-A52951486E09}"/>
                </a:ext>
              </a:extLst>
            </p:cNvPr>
            <p:cNvSpPr/>
            <p:nvPr/>
          </p:nvSpPr>
          <p:spPr>
            <a:xfrm>
              <a:off x="1544570" y="4521085"/>
              <a:ext cx="1264825" cy="731031"/>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en-US" b="1" dirty="0">
                  <a:ln w="0"/>
                  <a:solidFill>
                    <a:schemeClr val="accent6">
                      <a:lumMod val="50000"/>
                    </a:schemeClr>
                  </a:solidFill>
                  <a:latin typeface="Arial" panose="020B0604020202020204" pitchFamily="34" charset="0"/>
                  <a:cs typeface="Arial" panose="020B0604020202020204" pitchFamily="34" charset="0"/>
                </a:rPr>
                <a:t>138 Topics</a:t>
              </a:r>
            </a:p>
          </p:txBody>
        </p:sp>
        <p:sp>
          <p:nvSpPr>
            <p:cNvPr id="98" name="Rectangle 97">
              <a:extLst>
                <a:ext uri="{FF2B5EF4-FFF2-40B4-BE49-F238E27FC236}">
                  <a16:creationId xmlns:a16="http://schemas.microsoft.com/office/drawing/2014/main" id="{565273BD-9FD3-4B24-B75F-6CC590A0831E}"/>
                </a:ext>
              </a:extLst>
            </p:cNvPr>
            <p:cNvSpPr/>
            <p:nvPr/>
          </p:nvSpPr>
          <p:spPr>
            <a:xfrm>
              <a:off x="5342094" y="4441276"/>
              <a:ext cx="1425932" cy="812101"/>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en-US" b="1" dirty="0">
                  <a:ln w="0"/>
                  <a:solidFill>
                    <a:schemeClr val="accent6">
                      <a:lumMod val="50000"/>
                    </a:schemeClr>
                  </a:solidFill>
                  <a:latin typeface="Arial" panose="020B0604020202020204" pitchFamily="34" charset="0"/>
                  <a:cs typeface="Arial" panose="020B0604020202020204" pitchFamily="34" charset="0"/>
                </a:rPr>
                <a:t>386 Awards</a:t>
              </a:r>
            </a:p>
          </p:txBody>
        </p:sp>
        <p:sp>
          <p:nvSpPr>
            <p:cNvPr id="99" name="Rectangle 98">
              <a:extLst>
                <a:ext uri="{FF2B5EF4-FFF2-40B4-BE49-F238E27FC236}">
                  <a16:creationId xmlns:a16="http://schemas.microsoft.com/office/drawing/2014/main" id="{49BBA23A-F403-4E40-80C1-E81B7CED3C51}"/>
                </a:ext>
              </a:extLst>
            </p:cNvPr>
            <p:cNvSpPr/>
            <p:nvPr/>
          </p:nvSpPr>
          <p:spPr>
            <a:xfrm>
              <a:off x="9200128" y="4503288"/>
              <a:ext cx="1511248" cy="752105"/>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en-US" b="1" dirty="0">
                  <a:ln w="0"/>
                  <a:solidFill>
                    <a:schemeClr val="bg1"/>
                  </a:solidFill>
                  <a:latin typeface="Arial" panose="020B0604020202020204" pitchFamily="34" charset="0"/>
                  <a:cs typeface="Arial" panose="020B0604020202020204" pitchFamily="34" charset="0"/>
                </a:rPr>
                <a:t>$1.1B</a:t>
              </a:r>
            </a:p>
          </p:txBody>
        </p:sp>
        <p:grpSp>
          <p:nvGrpSpPr>
            <p:cNvPr id="100" name="Group 99">
              <a:extLst>
                <a:ext uri="{FF2B5EF4-FFF2-40B4-BE49-F238E27FC236}">
                  <a16:creationId xmlns:a16="http://schemas.microsoft.com/office/drawing/2014/main" id="{2DA90B31-6756-4994-8B83-1D06A3D3B0EB}"/>
                </a:ext>
              </a:extLst>
            </p:cNvPr>
            <p:cNvGrpSpPr>
              <a:grpSpLocks noChangeAspect="1"/>
            </p:cNvGrpSpPr>
            <p:nvPr/>
          </p:nvGrpSpPr>
          <p:grpSpPr>
            <a:xfrm>
              <a:off x="9576384" y="3861215"/>
              <a:ext cx="773989" cy="685800"/>
              <a:chOff x="2788" y="1208088"/>
              <a:chExt cx="363538" cy="360363"/>
            </a:xfrm>
            <a:solidFill>
              <a:schemeClr val="bg1"/>
            </a:solidFill>
          </p:grpSpPr>
          <p:sp>
            <p:nvSpPr>
              <p:cNvPr id="101" name="Freeform 5">
                <a:extLst>
                  <a:ext uri="{FF2B5EF4-FFF2-40B4-BE49-F238E27FC236}">
                    <a16:creationId xmlns:a16="http://schemas.microsoft.com/office/drawing/2014/main" id="{DC6AEAD4-9E6A-4F25-BAD4-2A52F6B6ED18}"/>
                  </a:ext>
                </a:extLst>
              </p:cNvPr>
              <p:cNvSpPr>
                <a:spLocks noEditPoints="1"/>
              </p:cNvSpPr>
              <p:nvPr/>
            </p:nvSpPr>
            <p:spPr bwMode="auto">
              <a:xfrm>
                <a:off x="2788" y="1208088"/>
                <a:ext cx="363538" cy="360363"/>
              </a:xfrm>
              <a:custGeom>
                <a:avLst/>
                <a:gdLst/>
                <a:ahLst/>
                <a:cxnLst>
                  <a:cxn ang="0">
                    <a:pos x="121" y="41"/>
                  </a:cxn>
                  <a:cxn ang="0">
                    <a:pos x="83" y="2"/>
                  </a:cxn>
                  <a:cxn ang="0">
                    <a:pos x="76" y="0"/>
                  </a:cxn>
                  <a:cxn ang="0">
                    <a:pos x="72" y="2"/>
                  </a:cxn>
                  <a:cxn ang="0">
                    <a:pos x="70" y="6"/>
                  </a:cxn>
                  <a:cxn ang="0">
                    <a:pos x="61" y="21"/>
                  </a:cxn>
                  <a:cxn ang="0">
                    <a:pos x="39" y="36"/>
                  </a:cxn>
                  <a:cxn ang="0">
                    <a:pos x="14" y="53"/>
                  </a:cxn>
                  <a:cxn ang="0">
                    <a:pos x="1" y="75"/>
                  </a:cxn>
                  <a:cxn ang="0">
                    <a:pos x="3" y="82"/>
                  </a:cxn>
                  <a:cxn ang="0">
                    <a:pos x="42" y="121"/>
                  </a:cxn>
                  <a:cxn ang="0">
                    <a:pos x="49" y="123"/>
                  </a:cxn>
                  <a:cxn ang="0">
                    <a:pos x="52" y="121"/>
                  </a:cxn>
                  <a:cxn ang="0">
                    <a:pos x="54" y="117"/>
                  </a:cxn>
                  <a:cxn ang="0">
                    <a:pos x="63" y="103"/>
                  </a:cxn>
                  <a:cxn ang="0">
                    <a:pos x="85" y="87"/>
                  </a:cxn>
                  <a:cxn ang="0">
                    <a:pos x="110" y="70"/>
                  </a:cxn>
                  <a:cxn ang="0">
                    <a:pos x="123" y="48"/>
                  </a:cxn>
                  <a:cxn ang="0">
                    <a:pos x="121" y="41"/>
                  </a:cxn>
                  <a:cxn ang="0">
                    <a:pos x="47" y="115"/>
                  </a:cxn>
                  <a:cxn ang="0">
                    <a:pos x="9" y="77"/>
                  </a:cxn>
                  <a:cxn ang="0">
                    <a:pos x="78" y="8"/>
                  </a:cxn>
                  <a:cxn ang="0">
                    <a:pos x="116" y="46"/>
                  </a:cxn>
                  <a:cxn ang="0">
                    <a:pos x="47" y="115"/>
                  </a:cxn>
                  <a:cxn ang="0">
                    <a:pos x="47" y="115"/>
                  </a:cxn>
                  <a:cxn ang="0">
                    <a:pos x="47" y="115"/>
                  </a:cxn>
                </a:cxnLst>
                <a:rect l="0" t="0" r="r" b="b"/>
                <a:pathLst>
                  <a:path w="124" h="123">
                    <a:moveTo>
                      <a:pt x="121" y="41"/>
                    </a:moveTo>
                    <a:cubicBezTo>
                      <a:pt x="83" y="2"/>
                      <a:pt x="83" y="2"/>
                      <a:pt x="83" y="2"/>
                    </a:cubicBezTo>
                    <a:cubicBezTo>
                      <a:pt x="81" y="0"/>
                      <a:pt x="78" y="0"/>
                      <a:pt x="76" y="0"/>
                    </a:cubicBezTo>
                    <a:cubicBezTo>
                      <a:pt x="74" y="1"/>
                      <a:pt x="73" y="1"/>
                      <a:pt x="72" y="2"/>
                    </a:cubicBezTo>
                    <a:cubicBezTo>
                      <a:pt x="71" y="3"/>
                      <a:pt x="71" y="4"/>
                      <a:pt x="70" y="6"/>
                    </a:cubicBezTo>
                    <a:cubicBezTo>
                      <a:pt x="69" y="11"/>
                      <a:pt x="66" y="16"/>
                      <a:pt x="61" y="21"/>
                    </a:cubicBezTo>
                    <a:cubicBezTo>
                      <a:pt x="55" y="26"/>
                      <a:pt x="47" y="31"/>
                      <a:pt x="39" y="36"/>
                    </a:cubicBezTo>
                    <a:cubicBezTo>
                      <a:pt x="31" y="41"/>
                      <a:pt x="22" y="46"/>
                      <a:pt x="14" y="53"/>
                    </a:cubicBezTo>
                    <a:cubicBezTo>
                      <a:pt x="8" y="60"/>
                      <a:pt x="4" y="67"/>
                      <a:pt x="1" y="75"/>
                    </a:cubicBezTo>
                    <a:cubicBezTo>
                      <a:pt x="0" y="77"/>
                      <a:pt x="1" y="80"/>
                      <a:pt x="3" y="82"/>
                    </a:cubicBezTo>
                    <a:cubicBezTo>
                      <a:pt x="42" y="121"/>
                      <a:pt x="42" y="121"/>
                      <a:pt x="42" y="121"/>
                    </a:cubicBezTo>
                    <a:cubicBezTo>
                      <a:pt x="43" y="123"/>
                      <a:pt x="46" y="123"/>
                      <a:pt x="49" y="123"/>
                    </a:cubicBezTo>
                    <a:cubicBezTo>
                      <a:pt x="50" y="122"/>
                      <a:pt x="51" y="122"/>
                      <a:pt x="52" y="121"/>
                    </a:cubicBezTo>
                    <a:cubicBezTo>
                      <a:pt x="53" y="120"/>
                      <a:pt x="54" y="119"/>
                      <a:pt x="54" y="117"/>
                    </a:cubicBezTo>
                    <a:cubicBezTo>
                      <a:pt x="56" y="112"/>
                      <a:pt x="59" y="107"/>
                      <a:pt x="63" y="103"/>
                    </a:cubicBezTo>
                    <a:cubicBezTo>
                      <a:pt x="69" y="97"/>
                      <a:pt x="77" y="92"/>
                      <a:pt x="85" y="87"/>
                    </a:cubicBezTo>
                    <a:cubicBezTo>
                      <a:pt x="94" y="82"/>
                      <a:pt x="103" y="77"/>
                      <a:pt x="110" y="70"/>
                    </a:cubicBezTo>
                    <a:cubicBezTo>
                      <a:pt x="117" y="63"/>
                      <a:pt x="121" y="57"/>
                      <a:pt x="123" y="48"/>
                    </a:cubicBezTo>
                    <a:cubicBezTo>
                      <a:pt x="124" y="46"/>
                      <a:pt x="123" y="43"/>
                      <a:pt x="121" y="41"/>
                    </a:cubicBezTo>
                    <a:close/>
                    <a:moveTo>
                      <a:pt x="47" y="115"/>
                    </a:moveTo>
                    <a:cubicBezTo>
                      <a:pt x="34" y="103"/>
                      <a:pt x="21" y="90"/>
                      <a:pt x="9" y="77"/>
                    </a:cubicBezTo>
                    <a:cubicBezTo>
                      <a:pt x="20" y="42"/>
                      <a:pt x="67" y="43"/>
                      <a:pt x="78" y="8"/>
                    </a:cubicBezTo>
                    <a:cubicBezTo>
                      <a:pt x="90" y="21"/>
                      <a:pt x="103" y="33"/>
                      <a:pt x="116" y="46"/>
                    </a:cubicBezTo>
                    <a:cubicBezTo>
                      <a:pt x="105" y="81"/>
                      <a:pt x="58" y="80"/>
                      <a:pt x="47" y="115"/>
                    </a:cubicBezTo>
                    <a:close/>
                    <a:moveTo>
                      <a:pt x="47" y="115"/>
                    </a:moveTo>
                    <a:cubicBezTo>
                      <a:pt x="47" y="115"/>
                      <a:pt x="47" y="115"/>
                      <a:pt x="47" y="115"/>
                    </a:cubicBezTo>
                  </a:path>
                </a:pathLst>
              </a:custGeom>
              <a:grpFill/>
              <a:ln>
                <a:noFill/>
              </a:ln>
              <a:effectLst/>
            </p:spPr>
            <p:txBody>
              <a:bodyPr wrap="none" anchor="ctr"/>
              <a:lstStyle/>
              <a:p>
                <a:pPr eaLnBrk="1" fontAlgn="auto" hangingPunct="1">
                  <a:spcBef>
                    <a:spcPts val="0"/>
                  </a:spcBef>
                  <a:spcAft>
                    <a:spcPts val="0"/>
                  </a:spcAft>
                  <a:defRPr/>
                </a:pPr>
                <a:endParaRPr lang="en-US" sz="675" dirty="0">
                  <a:solidFill>
                    <a:schemeClr val="accent6">
                      <a:lumMod val="50000"/>
                    </a:schemeClr>
                  </a:solidFill>
                  <a:latin typeface="Arial" panose="020B0604020202020204" pitchFamily="34" charset="0"/>
                  <a:cs typeface="Arial" panose="020B0604020202020204" pitchFamily="34" charset="0"/>
                </a:endParaRPr>
              </a:p>
            </p:txBody>
          </p:sp>
          <p:sp>
            <p:nvSpPr>
              <p:cNvPr id="102" name="Freeform 6">
                <a:extLst>
                  <a:ext uri="{FF2B5EF4-FFF2-40B4-BE49-F238E27FC236}">
                    <a16:creationId xmlns:a16="http://schemas.microsoft.com/office/drawing/2014/main" id="{9E22939D-A9C5-4700-AC71-F4082D70D34C}"/>
                  </a:ext>
                </a:extLst>
              </p:cNvPr>
              <p:cNvSpPr>
                <a:spLocks noEditPoints="1"/>
              </p:cNvSpPr>
              <p:nvPr/>
            </p:nvSpPr>
            <p:spPr bwMode="auto">
              <a:xfrm>
                <a:off x="125413" y="1336676"/>
                <a:ext cx="100013" cy="100013"/>
              </a:xfrm>
              <a:custGeom>
                <a:avLst/>
                <a:gdLst/>
                <a:ahLst/>
                <a:cxnLst>
                  <a:cxn ang="0">
                    <a:pos x="27" y="11"/>
                  </a:cxn>
                  <a:cxn ang="0">
                    <a:pos x="20" y="12"/>
                  </a:cxn>
                  <a:cxn ang="0">
                    <a:pos x="9" y="6"/>
                  </a:cxn>
                  <a:cxn ang="0">
                    <a:pos x="15" y="5"/>
                  </a:cxn>
                  <a:cxn ang="0">
                    <a:pos x="19" y="5"/>
                  </a:cxn>
                  <a:cxn ang="0">
                    <a:pos x="19" y="1"/>
                  </a:cxn>
                  <a:cxn ang="0">
                    <a:pos x="12" y="0"/>
                  </a:cxn>
                  <a:cxn ang="0">
                    <a:pos x="6" y="3"/>
                  </a:cxn>
                  <a:cxn ang="0">
                    <a:pos x="4" y="2"/>
                  </a:cxn>
                  <a:cxn ang="0">
                    <a:pos x="3" y="4"/>
                  </a:cxn>
                  <a:cxn ang="0">
                    <a:pos x="4" y="5"/>
                  </a:cxn>
                  <a:cxn ang="0">
                    <a:pos x="1" y="13"/>
                  </a:cxn>
                  <a:cxn ang="0">
                    <a:pos x="3" y="20"/>
                  </a:cxn>
                  <a:cxn ang="0">
                    <a:pos x="18" y="20"/>
                  </a:cxn>
                  <a:cxn ang="0">
                    <a:pos x="22" y="29"/>
                  </a:cxn>
                  <a:cxn ang="0">
                    <a:pos x="18" y="28"/>
                  </a:cxn>
                  <a:cxn ang="0">
                    <a:pos x="15" y="26"/>
                  </a:cxn>
                  <a:cxn ang="0">
                    <a:pos x="13" y="29"/>
                  </a:cxn>
                  <a:cxn ang="0">
                    <a:pos x="16" y="33"/>
                  </a:cxn>
                  <a:cxn ang="0">
                    <a:pos x="24" y="33"/>
                  </a:cxn>
                  <a:cxn ang="0">
                    <a:pos x="30" y="32"/>
                  </a:cxn>
                  <a:cxn ang="0">
                    <a:pos x="32" y="32"/>
                  </a:cxn>
                  <a:cxn ang="0">
                    <a:pos x="32" y="30"/>
                  </a:cxn>
                  <a:cxn ang="0">
                    <a:pos x="32" y="24"/>
                  </a:cxn>
                  <a:cxn ang="0">
                    <a:pos x="33" y="16"/>
                  </a:cxn>
                  <a:cxn ang="0">
                    <a:pos x="10" y="16"/>
                  </a:cxn>
                  <a:cxn ang="0">
                    <a:pos x="6" y="14"/>
                  </a:cxn>
                  <a:cxn ang="0">
                    <a:pos x="6" y="10"/>
                  </a:cxn>
                  <a:cxn ang="0">
                    <a:pos x="13" y="15"/>
                  </a:cxn>
                  <a:cxn ang="0">
                    <a:pos x="28" y="24"/>
                  </a:cxn>
                  <a:cxn ang="0">
                    <a:pos x="20" y="18"/>
                  </a:cxn>
                  <a:cxn ang="0">
                    <a:pos x="24" y="17"/>
                  </a:cxn>
                  <a:cxn ang="0">
                    <a:pos x="27" y="18"/>
                  </a:cxn>
                  <a:cxn ang="0">
                    <a:pos x="28" y="22"/>
                  </a:cxn>
                  <a:cxn ang="0">
                    <a:pos x="28" y="24"/>
                  </a:cxn>
                </a:cxnLst>
                <a:rect l="0" t="0" r="r" b="b"/>
                <a:pathLst>
                  <a:path w="34" h="34">
                    <a:moveTo>
                      <a:pt x="31" y="13"/>
                    </a:moveTo>
                    <a:cubicBezTo>
                      <a:pt x="30" y="12"/>
                      <a:pt x="28" y="12"/>
                      <a:pt x="27" y="11"/>
                    </a:cubicBezTo>
                    <a:cubicBezTo>
                      <a:pt x="26" y="11"/>
                      <a:pt x="25" y="11"/>
                      <a:pt x="23" y="11"/>
                    </a:cubicBezTo>
                    <a:cubicBezTo>
                      <a:pt x="22" y="11"/>
                      <a:pt x="21" y="11"/>
                      <a:pt x="20" y="12"/>
                    </a:cubicBezTo>
                    <a:cubicBezTo>
                      <a:pt x="18" y="12"/>
                      <a:pt x="17" y="13"/>
                      <a:pt x="16" y="13"/>
                    </a:cubicBezTo>
                    <a:cubicBezTo>
                      <a:pt x="14" y="11"/>
                      <a:pt x="12" y="9"/>
                      <a:pt x="9" y="6"/>
                    </a:cubicBezTo>
                    <a:cubicBezTo>
                      <a:pt x="10" y="6"/>
                      <a:pt x="11" y="5"/>
                      <a:pt x="12" y="5"/>
                    </a:cubicBezTo>
                    <a:cubicBezTo>
                      <a:pt x="13" y="5"/>
                      <a:pt x="14" y="5"/>
                      <a:pt x="15" y="5"/>
                    </a:cubicBezTo>
                    <a:cubicBezTo>
                      <a:pt x="16" y="6"/>
                      <a:pt x="16" y="6"/>
                      <a:pt x="17" y="6"/>
                    </a:cubicBezTo>
                    <a:cubicBezTo>
                      <a:pt x="18" y="6"/>
                      <a:pt x="18" y="6"/>
                      <a:pt x="19" y="5"/>
                    </a:cubicBezTo>
                    <a:cubicBezTo>
                      <a:pt x="19" y="5"/>
                      <a:pt x="20" y="4"/>
                      <a:pt x="20" y="4"/>
                    </a:cubicBezTo>
                    <a:cubicBezTo>
                      <a:pt x="20" y="3"/>
                      <a:pt x="19" y="2"/>
                      <a:pt x="19" y="1"/>
                    </a:cubicBezTo>
                    <a:cubicBezTo>
                      <a:pt x="18" y="0"/>
                      <a:pt x="17" y="0"/>
                      <a:pt x="16" y="0"/>
                    </a:cubicBezTo>
                    <a:cubicBezTo>
                      <a:pt x="15" y="0"/>
                      <a:pt x="13" y="0"/>
                      <a:pt x="12" y="0"/>
                    </a:cubicBezTo>
                    <a:cubicBezTo>
                      <a:pt x="11" y="0"/>
                      <a:pt x="10" y="1"/>
                      <a:pt x="9" y="1"/>
                    </a:cubicBezTo>
                    <a:cubicBezTo>
                      <a:pt x="8" y="2"/>
                      <a:pt x="7" y="2"/>
                      <a:pt x="6" y="3"/>
                    </a:cubicBezTo>
                    <a:cubicBezTo>
                      <a:pt x="6" y="3"/>
                      <a:pt x="6" y="3"/>
                      <a:pt x="5" y="2"/>
                    </a:cubicBezTo>
                    <a:cubicBezTo>
                      <a:pt x="5" y="2"/>
                      <a:pt x="5" y="2"/>
                      <a:pt x="4" y="2"/>
                    </a:cubicBezTo>
                    <a:cubicBezTo>
                      <a:pt x="4" y="2"/>
                      <a:pt x="4" y="2"/>
                      <a:pt x="3" y="3"/>
                    </a:cubicBezTo>
                    <a:cubicBezTo>
                      <a:pt x="3" y="3"/>
                      <a:pt x="3" y="3"/>
                      <a:pt x="3" y="4"/>
                    </a:cubicBezTo>
                    <a:cubicBezTo>
                      <a:pt x="3" y="4"/>
                      <a:pt x="3" y="4"/>
                      <a:pt x="3" y="5"/>
                    </a:cubicBezTo>
                    <a:cubicBezTo>
                      <a:pt x="4" y="5"/>
                      <a:pt x="4" y="5"/>
                      <a:pt x="4" y="5"/>
                    </a:cubicBezTo>
                    <a:cubicBezTo>
                      <a:pt x="3" y="6"/>
                      <a:pt x="2" y="8"/>
                      <a:pt x="2" y="9"/>
                    </a:cubicBezTo>
                    <a:cubicBezTo>
                      <a:pt x="1" y="11"/>
                      <a:pt x="1" y="12"/>
                      <a:pt x="1" y="13"/>
                    </a:cubicBezTo>
                    <a:cubicBezTo>
                      <a:pt x="0" y="15"/>
                      <a:pt x="1" y="16"/>
                      <a:pt x="1" y="17"/>
                    </a:cubicBezTo>
                    <a:cubicBezTo>
                      <a:pt x="1" y="18"/>
                      <a:pt x="2" y="19"/>
                      <a:pt x="3" y="20"/>
                    </a:cubicBezTo>
                    <a:cubicBezTo>
                      <a:pt x="5" y="21"/>
                      <a:pt x="7" y="22"/>
                      <a:pt x="10" y="22"/>
                    </a:cubicBezTo>
                    <a:cubicBezTo>
                      <a:pt x="12" y="22"/>
                      <a:pt x="15" y="21"/>
                      <a:pt x="18" y="20"/>
                    </a:cubicBezTo>
                    <a:cubicBezTo>
                      <a:pt x="20" y="22"/>
                      <a:pt x="22" y="25"/>
                      <a:pt x="24" y="27"/>
                    </a:cubicBezTo>
                    <a:cubicBezTo>
                      <a:pt x="24" y="28"/>
                      <a:pt x="23" y="28"/>
                      <a:pt x="22" y="29"/>
                    </a:cubicBezTo>
                    <a:cubicBezTo>
                      <a:pt x="21" y="29"/>
                      <a:pt x="21" y="29"/>
                      <a:pt x="20" y="29"/>
                    </a:cubicBezTo>
                    <a:cubicBezTo>
                      <a:pt x="19" y="28"/>
                      <a:pt x="19" y="28"/>
                      <a:pt x="18" y="28"/>
                    </a:cubicBezTo>
                    <a:cubicBezTo>
                      <a:pt x="18" y="27"/>
                      <a:pt x="17" y="27"/>
                      <a:pt x="17" y="27"/>
                    </a:cubicBezTo>
                    <a:cubicBezTo>
                      <a:pt x="16" y="27"/>
                      <a:pt x="16" y="26"/>
                      <a:pt x="15" y="26"/>
                    </a:cubicBezTo>
                    <a:cubicBezTo>
                      <a:pt x="15" y="26"/>
                      <a:pt x="14" y="27"/>
                      <a:pt x="14" y="27"/>
                    </a:cubicBezTo>
                    <a:cubicBezTo>
                      <a:pt x="13" y="28"/>
                      <a:pt x="13" y="28"/>
                      <a:pt x="13" y="29"/>
                    </a:cubicBezTo>
                    <a:cubicBezTo>
                      <a:pt x="13" y="30"/>
                      <a:pt x="13" y="31"/>
                      <a:pt x="14" y="31"/>
                    </a:cubicBezTo>
                    <a:cubicBezTo>
                      <a:pt x="14" y="32"/>
                      <a:pt x="15" y="33"/>
                      <a:pt x="16" y="33"/>
                    </a:cubicBezTo>
                    <a:cubicBezTo>
                      <a:pt x="17" y="34"/>
                      <a:pt x="18" y="34"/>
                      <a:pt x="20" y="34"/>
                    </a:cubicBezTo>
                    <a:cubicBezTo>
                      <a:pt x="21" y="34"/>
                      <a:pt x="22" y="34"/>
                      <a:pt x="24" y="33"/>
                    </a:cubicBezTo>
                    <a:cubicBezTo>
                      <a:pt x="25" y="33"/>
                      <a:pt x="26" y="32"/>
                      <a:pt x="28" y="31"/>
                    </a:cubicBezTo>
                    <a:cubicBezTo>
                      <a:pt x="28" y="31"/>
                      <a:pt x="29" y="32"/>
                      <a:pt x="30" y="32"/>
                    </a:cubicBezTo>
                    <a:cubicBezTo>
                      <a:pt x="30" y="33"/>
                      <a:pt x="30" y="33"/>
                      <a:pt x="31" y="33"/>
                    </a:cubicBezTo>
                    <a:cubicBezTo>
                      <a:pt x="31" y="33"/>
                      <a:pt x="32" y="33"/>
                      <a:pt x="32" y="32"/>
                    </a:cubicBezTo>
                    <a:cubicBezTo>
                      <a:pt x="32" y="32"/>
                      <a:pt x="32" y="31"/>
                      <a:pt x="32" y="31"/>
                    </a:cubicBezTo>
                    <a:cubicBezTo>
                      <a:pt x="32" y="31"/>
                      <a:pt x="32" y="30"/>
                      <a:pt x="32" y="30"/>
                    </a:cubicBezTo>
                    <a:cubicBezTo>
                      <a:pt x="31" y="30"/>
                      <a:pt x="30" y="29"/>
                      <a:pt x="30" y="28"/>
                    </a:cubicBezTo>
                    <a:cubicBezTo>
                      <a:pt x="31" y="27"/>
                      <a:pt x="32" y="26"/>
                      <a:pt x="32" y="24"/>
                    </a:cubicBezTo>
                    <a:cubicBezTo>
                      <a:pt x="33" y="23"/>
                      <a:pt x="34" y="21"/>
                      <a:pt x="34" y="20"/>
                    </a:cubicBezTo>
                    <a:cubicBezTo>
                      <a:pt x="34" y="19"/>
                      <a:pt x="34" y="17"/>
                      <a:pt x="33" y="16"/>
                    </a:cubicBezTo>
                    <a:cubicBezTo>
                      <a:pt x="33" y="15"/>
                      <a:pt x="32" y="14"/>
                      <a:pt x="31" y="13"/>
                    </a:cubicBezTo>
                    <a:close/>
                    <a:moveTo>
                      <a:pt x="10" y="16"/>
                    </a:moveTo>
                    <a:cubicBezTo>
                      <a:pt x="8" y="16"/>
                      <a:pt x="7" y="16"/>
                      <a:pt x="7" y="15"/>
                    </a:cubicBezTo>
                    <a:cubicBezTo>
                      <a:pt x="6" y="14"/>
                      <a:pt x="6" y="14"/>
                      <a:pt x="6" y="14"/>
                    </a:cubicBezTo>
                    <a:cubicBezTo>
                      <a:pt x="6" y="13"/>
                      <a:pt x="6" y="13"/>
                      <a:pt x="6" y="12"/>
                    </a:cubicBezTo>
                    <a:cubicBezTo>
                      <a:pt x="6" y="11"/>
                      <a:pt x="6" y="11"/>
                      <a:pt x="6" y="10"/>
                    </a:cubicBezTo>
                    <a:cubicBezTo>
                      <a:pt x="7" y="10"/>
                      <a:pt x="7" y="9"/>
                      <a:pt x="8" y="8"/>
                    </a:cubicBezTo>
                    <a:cubicBezTo>
                      <a:pt x="9" y="10"/>
                      <a:pt x="11" y="12"/>
                      <a:pt x="13" y="15"/>
                    </a:cubicBezTo>
                    <a:cubicBezTo>
                      <a:pt x="12" y="15"/>
                      <a:pt x="11" y="16"/>
                      <a:pt x="10" y="16"/>
                    </a:cubicBezTo>
                    <a:close/>
                    <a:moveTo>
                      <a:pt x="28" y="24"/>
                    </a:moveTo>
                    <a:cubicBezTo>
                      <a:pt x="27" y="24"/>
                      <a:pt x="27" y="25"/>
                      <a:pt x="26" y="25"/>
                    </a:cubicBezTo>
                    <a:cubicBezTo>
                      <a:pt x="24" y="23"/>
                      <a:pt x="22" y="21"/>
                      <a:pt x="20" y="18"/>
                    </a:cubicBezTo>
                    <a:cubicBezTo>
                      <a:pt x="21" y="18"/>
                      <a:pt x="21" y="18"/>
                      <a:pt x="22" y="18"/>
                    </a:cubicBezTo>
                    <a:cubicBezTo>
                      <a:pt x="22" y="17"/>
                      <a:pt x="23" y="17"/>
                      <a:pt x="24" y="17"/>
                    </a:cubicBezTo>
                    <a:cubicBezTo>
                      <a:pt x="24" y="17"/>
                      <a:pt x="25" y="17"/>
                      <a:pt x="25" y="17"/>
                    </a:cubicBezTo>
                    <a:cubicBezTo>
                      <a:pt x="26" y="17"/>
                      <a:pt x="27" y="18"/>
                      <a:pt x="27" y="18"/>
                    </a:cubicBezTo>
                    <a:cubicBezTo>
                      <a:pt x="28" y="19"/>
                      <a:pt x="28" y="19"/>
                      <a:pt x="28" y="20"/>
                    </a:cubicBezTo>
                    <a:cubicBezTo>
                      <a:pt x="28" y="20"/>
                      <a:pt x="28" y="21"/>
                      <a:pt x="28" y="22"/>
                    </a:cubicBezTo>
                    <a:cubicBezTo>
                      <a:pt x="28" y="22"/>
                      <a:pt x="28" y="23"/>
                      <a:pt x="28" y="24"/>
                    </a:cubicBezTo>
                    <a:close/>
                    <a:moveTo>
                      <a:pt x="28" y="24"/>
                    </a:moveTo>
                    <a:cubicBezTo>
                      <a:pt x="28" y="24"/>
                      <a:pt x="28" y="24"/>
                      <a:pt x="28" y="24"/>
                    </a:cubicBezTo>
                  </a:path>
                </a:pathLst>
              </a:custGeom>
              <a:grpFill/>
              <a:ln>
                <a:noFill/>
              </a:ln>
              <a:effectLst/>
            </p:spPr>
            <p:txBody>
              <a:bodyPr wrap="none" anchor="ctr"/>
              <a:lstStyle/>
              <a:p>
                <a:pPr eaLnBrk="1" fontAlgn="auto" hangingPunct="1">
                  <a:spcBef>
                    <a:spcPts val="0"/>
                  </a:spcBef>
                  <a:spcAft>
                    <a:spcPts val="0"/>
                  </a:spcAft>
                  <a:defRPr/>
                </a:pPr>
                <a:endParaRPr lang="en-US" sz="675" dirty="0">
                  <a:solidFill>
                    <a:schemeClr val="accent6">
                      <a:lumMod val="50000"/>
                    </a:schemeClr>
                  </a:solidFill>
                  <a:latin typeface="Arial" panose="020B0604020202020204" pitchFamily="34" charset="0"/>
                  <a:cs typeface="Arial" panose="020B0604020202020204" pitchFamily="34" charset="0"/>
                </a:endParaRPr>
              </a:p>
            </p:txBody>
          </p:sp>
          <p:sp>
            <p:nvSpPr>
              <p:cNvPr id="103" name="Freeform 7">
                <a:extLst>
                  <a:ext uri="{FF2B5EF4-FFF2-40B4-BE49-F238E27FC236}">
                    <a16:creationId xmlns:a16="http://schemas.microsoft.com/office/drawing/2014/main" id="{3E551D3A-F164-42FA-A9B0-747FAEA4ABA9}"/>
                  </a:ext>
                </a:extLst>
              </p:cNvPr>
              <p:cNvSpPr>
                <a:spLocks noEditPoints="1"/>
              </p:cNvSpPr>
              <p:nvPr/>
            </p:nvSpPr>
            <p:spPr bwMode="auto">
              <a:xfrm>
                <a:off x="117475" y="1457326"/>
                <a:ext cx="55563" cy="55563"/>
              </a:xfrm>
              <a:custGeom>
                <a:avLst/>
                <a:gdLst/>
                <a:ahLst/>
                <a:cxnLst>
                  <a:cxn ang="0">
                    <a:pos x="15" y="0"/>
                  </a:cxn>
                  <a:cxn ang="0">
                    <a:pos x="15" y="0"/>
                  </a:cxn>
                  <a:cxn ang="0">
                    <a:pos x="8" y="6"/>
                  </a:cxn>
                  <a:cxn ang="0">
                    <a:pos x="3" y="13"/>
                  </a:cxn>
                  <a:cxn ang="0">
                    <a:pos x="0" y="16"/>
                  </a:cxn>
                  <a:cxn ang="0">
                    <a:pos x="1" y="19"/>
                  </a:cxn>
                  <a:cxn ang="0">
                    <a:pos x="3" y="19"/>
                  </a:cxn>
                  <a:cxn ang="0">
                    <a:pos x="4" y="18"/>
                  </a:cxn>
                  <a:cxn ang="0">
                    <a:pos x="6" y="15"/>
                  </a:cxn>
                  <a:cxn ang="0">
                    <a:pos x="11" y="9"/>
                  </a:cxn>
                  <a:cxn ang="0">
                    <a:pos x="18" y="3"/>
                  </a:cxn>
                  <a:cxn ang="0">
                    <a:pos x="18" y="3"/>
                  </a:cxn>
                  <a:cxn ang="0">
                    <a:pos x="18" y="3"/>
                  </a:cxn>
                  <a:cxn ang="0">
                    <a:pos x="18" y="0"/>
                  </a:cxn>
                  <a:cxn ang="0">
                    <a:pos x="15" y="0"/>
                  </a:cxn>
                  <a:cxn ang="0">
                    <a:pos x="15" y="0"/>
                  </a:cxn>
                  <a:cxn ang="0">
                    <a:pos x="15" y="0"/>
                  </a:cxn>
                </a:cxnLst>
                <a:rect l="0" t="0" r="r" b="b"/>
                <a:pathLst>
                  <a:path w="19" h="19">
                    <a:moveTo>
                      <a:pt x="15" y="0"/>
                    </a:moveTo>
                    <a:cubicBezTo>
                      <a:pt x="15" y="0"/>
                      <a:pt x="15" y="0"/>
                      <a:pt x="15" y="0"/>
                    </a:cubicBezTo>
                    <a:cubicBezTo>
                      <a:pt x="13" y="2"/>
                      <a:pt x="11" y="4"/>
                      <a:pt x="8" y="6"/>
                    </a:cubicBezTo>
                    <a:cubicBezTo>
                      <a:pt x="6" y="8"/>
                      <a:pt x="4" y="10"/>
                      <a:pt x="3" y="13"/>
                    </a:cubicBezTo>
                    <a:cubicBezTo>
                      <a:pt x="0" y="16"/>
                      <a:pt x="0" y="16"/>
                      <a:pt x="0" y="16"/>
                    </a:cubicBezTo>
                    <a:cubicBezTo>
                      <a:pt x="0" y="17"/>
                      <a:pt x="0" y="18"/>
                      <a:pt x="1" y="19"/>
                    </a:cubicBezTo>
                    <a:cubicBezTo>
                      <a:pt x="1" y="19"/>
                      <a:pt x="2" y="19"/>
                      <a:pt x="3" y="19"/>
                    </a:cubicBezTo>
                    <a:cubicBezTo>
                      <a:pt x="3" y="19"/>
                      <a:pt x="3" y="18"/>
                      <a:pt x="4" y="18"/>
                    </a:cubicBezTo>
                    <a:cubicBezTo>
                      <a:pt x="6" y="15"/>
                      <a:pt x="6" y="15"/>
                      <a:pt x="6" y="15"/>
                    </a:cubicBezTo>
                    <a:cubicBezTo>
                      <a:pt x="7" y="13"/>
                      <a:pt x="9" y="11"/>
                      <a:pt x="11" y="9"/>
                    </a:cubicBezTo>
                    <a:cubicBezTo>
                      <a:pt x="13" y="7"/>
                      <a:pt x="15" y="5"/>
                      <a:pt x="18" y="3"/>
                    </a:cubicBezTo>
                    <a:cubicBezTo>
                      <a:pt x="18" y="3"/>
                      <a:pt x="18" y="3"/>
                      <a:pt x="18" y="3"/>
                    </a:cubicBezTo>
                    <a:cubicBezTo>
                      <a:pt x="18" y="3"/>
                      <a:pt x="18" y="3"/>
                      <a:pt x="18" y="3"/>
                    </a:cubicBezTo>
                    <a:cubicBezTo>
                      <a:pt x="19" y="2"/>
                      <a:pt x="19" y="1"/>
                      <a:pt x="18" y="0"/>
                    </a:cubicBezTo>
                    <a:cubicBezTo>
                      <a:pt x="17" y="0"/>
                      <a:pt x="16" y="0"/>
                      <a:pt x="15" y="0"/>
                    </a:cubicBezTo>
                    <a:close/>
                    <a:moveTo>
                      <a:pt x="15" y="0"/>
                    </a:moveTo>
                    <a:cubicBezTo>
                      <a:pt x="15" y="0"/>
                      <a:pt x="15" y="0"/>
                      <a:pt x="15" y="0"/>
                    </a:cubicBezTo>
                  </a:path>
                </a:pathLst>
              </a:custGeom>
              <a:grpFill/>
              <a:ln>
                <a:noFill/>
              </a:ln>
              <a:effectLst/>
            </p:spPr>
            <p:txBody>
              <a:bodyPr wrap="none" anchor="ctr"/>
              <a:lstStyle/>
              <a:p>
                <a:pPr eaLnBrk="1" fontAlgn="auto" hangingPunct="1">
                  <a:spcBef>
                    <a:spcPts val="0"/>
                  </a:spcBef>
                  <a:spcAft>
                    <a:spcPts val="0"/>
                  </a:spcAft>
                  <a:defRPr/>
                </a:pPr>
                <a:endParaRPr lang="en-US" sz="675" dirty="0">
                  <a:solidFill>
                    <a:schemeClr val="accent6">
                      <a:lumMod val="50000"/>
                    </a:schemeClr>
                  </a:solidFill>
                  <a:latin typeface="Arial" panose="020B0604020202020204" pitchFamily="34" charset="0"/>
                  <a:cs typeface="Arial" panose="020B0604020202020204" pitchFamily="34" charset="0"/>
                </a:endParaRPr>
              </a:p>
            </p:txBody>
          </p:sp>
          <p:sp>
            <p:nvSpPr>
              <p:cNvPr id="104" name="Freeform 8">
                <a:extLst>
                  <a:ext uri="{FF2B5EF4-FFF2-40B4-BE49-F238E27FC236}">
                    <a16:creationId xmlns:a16="http://schemas.microsoft.com/office/drawing/2014/main" id="{4FDCBBC6-6DC5-4AC2-9E3C-BF2F5240C221}"/>
                  </a:ext>
                </a:extLst>
              </p:cNvPr>
              <p:cNvSpPr>
                <a:spLocks noEditPoints="1"/>
              </p:cNvSpPr>
              <p:nvPr/>
            </p:nvSpPr>
            <p:spPr bwMode="auto">
              <a:xfrm>
                <a:off x="180975" y="1263651"/>
                <a:ext cx="55563" cy="58738"/>
              </a:xfrm>
              <a:custGeom>
                <a:avLst/>
                <a:gdLst/>
                <a:ahLst/>
                <a:cxnLst>
                  <a:cxn ang="0">
                    <a:pos x="7" y="11"/>
                  </a:cxn>
                  <a:cxn ang="0">
                    <a:pos x="1" y="16"/>
                  </a:cxn>
                  <a:cxn ang="0">
                    <a:pos x="1" y="17"/>
                  </a:cxn>
                  <a:cxn ang="0">
                    <a:pos x="1" y="19"/>
                  </a:cxn>
                  <a:cxn ang="0">
                    <a:pos x="3" y="19"/>
                  </a:cxn>
                  <a:cxn ang="0">
                    <a:pos x="3" y="19"/>
                  </a:cxn>
                  <a:cxn ang="0">
                    <a:pos x="10" y="13"/>
                  </a:cxn>
                  <a:cxn ang="0">
                    <a:pos x="16" y="7"/>
                  </a:cxn>
                  <a:cxn ang="0">
                    <a:pos x="18" y="3"/>
                  </a:cxn>
                  <a:cxn ang="0">
                    <a:pos x="18" y="1"/>
                  </a:cxn>
                  <a:cxn ang="0">
                    <a:pos x="16" y="1"/>
                  </a:cxn>
                  <a:cxn ang="0">
                    <a:pos x="15" y="1"/>
                  </a:cxn>
                  <a:cxn ang="0">
                    <a:pos x="13" y="5"/>
                  </a:cxn>
                  <a:cxn ang="0">
                    <a:pos x="7" y="11"/>
                  </a:cxn>
                  <a:cxn ang="0">
                    <a:pos x="7" y="11"/>
                  </a:cxn>
                  <a:cxn ang="0">
                    <a:pos x="7" y="11"/>
                  </a:cxn>
                </a:cxnLst>
                <a:rect l="0" t="0" r="r" b="b"/>
                <a:pathLst>
                  <a:path w="19" h="20">
                    <a:moveTo>
                      <a:pt x="7" y="11"/>
                    </a:moveTo>
                    <a:cubicBezTo>
                      <a:pt x="5" y="13"/>
                      <a:pt x="3" y="15"/>
                      <a:pt x="1" y="16"/>
                    </a:cubicBezTo>
                    <a:cubicBezTo>
                      <a:pt x="1" y="16"/>
                      <a:pt x="1" y="16"/>
                      <a:pt x="1" y="17"/>
                    </a:cubicBezTo>
                    <a:cubicBezTo>
                      <a:pt x="0" y="17"/>
                      <a:pt x="0" y="19"/>
                      <a:pt x="1" y="19"/>
                    </a:cubicBezTo>
                    <a:cubicBezTo>
                      <a:pt x="1" y="20"/>
                      <a:pt x="2" y="20"/>
                      <a:pt x="3" y="19"/>
                    </a:cubicBezTo>
                    <a:cubicBezTo>
                      <a:pt x="3" y="19"/>
                      <a:pt x="3" y="19"/>
                      <a:pt x="3" y="19"/>
                    </a:cubicBezTo>
                    <a:cubicBezTo>
                      <a:pt x="6" y="18"/>
                      <a:pt x="8" y="16"/>
                      <a:pt x="10" y="13"/>
                    </a:cubicBezTo>
                    <a:cubicBezTo>
                      <a:pt x="12" y="11"/>
                      <a:pt x="14" y="9"/>
                      <a:pt x="16" y="7"/>
                    </a:cubicBezTo>
                    <a:cubicBezTo>
                      <a:pt x="18" y="3"/>
                      <a:pt x="18" y="3"/>
                      <a:pt x="18" y="3"/>
                    </a:cubicBezTo>
                    <a:cubicBezTo>
                      <a:pt x="19" y="3"/>
                      <a:pt x="19" y="1"/>
                      <a:pt x="18" y="1"/>
                    </a:cubicBezTo>
                    <a:cubicBezTo>
                      <a:pt x="17" y="0"/>
                      <a:pt x="16" y="0"/>
                      <a:pt x="16" y="1"/>
                    </a:cubicBezTo>
                    <a:cubicBezTo>
                      <a:pt x="15" y="1"/>
                      <a:pt x="15" y="1"/>
                      <a:pt x="15" y="1"/>
                    </a:cubicBezTo>
                    <a:cubicBezTo>
                      <a:pt x="13" y="5"/>
                      <a:pt x="13" y="5"/>
                      <a:pt x="13" y="5"/>
                    </a:cubicBezTo>
                    <a:cubicBezTo>
                      <a:pt x="11" y="7"/>
                      <a:pt x="9" y="9"/>
                      <a:pt x="7" y="11"/>
                    </a:cubicBezTo>
                    <a:close/>
                    <a:moveTo>
                      <a:pt x="7" y="11"/>
                    </a:moveTo>
                    <a:cubicBezTo>
                      <a:pt x="7" y="11"/>
                      <a:pt x="7" y="11"/>
                      <a:pt x="7" y="11"/>
                    </a:cubicBezTo>
                  </a:path>
                </a:pathLst>
              </a:custGeom>
              <a:grpFill/>
              <a:ln>
                <a:noFill/>
              </a:ln>
              <a:effectLst/>
            </p:spPr>
            <p:txBody>
              <a:bodyPr wrap="none" anchor="ctr"/>
              <a:lstStyle/>
              <a:p>
                <a:pPr eaLnBrk="1" fontAlgn="auto" hangingPunct="1">
                  <a:spcBef>
                    <a:spcPts val="0"/>
                  </a:spcBef>
                  <a:spcAft>
                    <a:spcPts val="0"/>
                  </a:spcAft>
                  <a:defRPr/>
                </a:pPr>
                <a:endParaRPr lang="en-US" sz="675" dirty="0">
                  <a:solidFill>
                    <a:schemeClr val="accent6">
                      <a:lumMod val="50000"/>
                    </a:schemeClr>
                  </a:solidFill>
                  <a:latin typeface="Arial" panose="020B0604020202020204" pitchFamily="34" charset="0"/>
                  <a:cs typeface="Arial" panose="020B0604020202020204" pitchFamily="34" charset="0"/>
                </a:endParaRPr>
              </a:p>
            </p:txBody>
          </p:sp>
        </p:grpSp>
        <p:pic>
          <p:nvPicPr>
            <p:cNvPr id="21532" name="Ink 5">
              <a:extLst>
                <a:ext uri="{FF2B5EF4-FFF2-40B4-BE49-F238E27FC236}">
                  <a16:creationId xmlns:a16="http://schemas.microsoft.com/office/drawing/2014/main" id="{000E2E9B-64E6-1A5D-3D0E-B0CFC0A56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726" y="3166363"/>
              <a:ext cx="36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a:extLst>
                <a:ext uri="{FF2B5EF4-FFF2-40B4-BE49-F238E27FC236}">
                  <a16:creationId xmlns:a16="http://schemas.microsoft.com/office/drawing/2014/main" id="{87E7F20C-744F-4E05-884A-8EC95336F5CE}"/>
                </a:ext>
              </a:extLst>
            </p:cNvPr>
            <p:cNvSpPr/>
            <p:nvPr/>
          </p:nvSpPr>
          <p:spPr>
            <a:xfrm rot="10800000">
              <a:off x="2051380" y="3370644"/>
              <a:ext cx="276215" cy="169850"/>
            </a:xfrm>
            <a:prstGeom prst="triangle">
              <a:avLst/>
            </a:prstGeom>
            <a:solidFill>
              <a:srgbClr val="27B2E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419" dirty="0">
                <a:solidFill>
                  <a:schemeClr val="accent6">
                    <a:lumMod val="50000"/>
                  </a:schemeClr>
                </a:solidFill>
                <a:latin typeface="Arial" panose="020B0604020202020204" pitchFamily="34" charset="0"/>
                <a:cs typeface="Arial" panose="020B0604020202020204" pitchFamily="34" charset="0"/>
              </a:endParaRPr>
            </a:p>
          </p:txBody>
        </p:sp>
        <p:sp>
          <p:nvSpPr>
            <p:cNvPr id="67" name="Isosceles Triangle 66">
              <a:extLst>
                <a:ext uri="{FF2B5EF4-FFF2-40B4-BE49-F238E27FC236}">
                  <a16:creationId xmlns:a16="http://schemas.microsoft.com/office/drawing/2014/main" id="{ED0A1F30-4A5D-41FA-9FC7-FECB90EFF4CA}"/>
                </a:ext>
              </a:extLst>
            </p:cNvPr>
            <p:cNvSpPr/>
            <p:nvPr/>
          </p:nvSpPr>
          <p:spPr>
            <a:xfrm rot="10800000">
              <a:off x="5950136" y="3370644"/>
              <a:ext cx="276215" cy="169850"/>
            </a:xfrm>
            <a:prstGeom prst="triangle">
              <a:avLst/>
            </a:prstGeom>
            <a:solidFill>
              <a:srgbClr val="FFAC1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419" dirty="0">
                <a:solidFill>
                  <a:schemeClr val="accent6">
                    <a:lumMod val="50000"/>
                  </a:schemeClr>
                </a:solidFill>
                <a:latin typeface="Arial" panose="020B0604020202020204" pitchFamily="34" charset="0"/>
                <a:cs typeface="Arial" panose="020B0604020202020204" pitchFamily="34" charset="0"/>
              </a:endParaRPr>
            </a:p>
          </p:txBody>
        </p:sp>
        <p:sp>
          <p:nvSpPr>
            <p:cNvPr id="68" name="Isosceles Triangle 67">
              <a:extLst>
                <a:ext uri="{FF2B5EF4-FFF2-40B4-BE49-F238E27FC236}">
                  <a16:creationId xmlns:a16="http://schemas.microsoft.com/office/drawing/2014/main" id="{CFEDC4FE-DBC3-4AB6-A298-F1F0AA7394E9}"/>
                </a:ext>
              </a:extLst>
            </p:cNvPr>
            <p:cNvSpPr/>
            <p:nvPr/>
          </p:nvSpPr>
          <p:spPr>
            <a:xfrm rot="10800000">
              <a:off x="9815556" y="3370644"/>
              <a:ext cx="276215" cy="169850"/>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419" dirty="0">
                <a:solidFill>
                  <a:schemeClr val="accent6">
                    <a:lumMod val="50000"/>
                  </a:schemeClr>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F0BCE646-9F97-4F5D-B715-BC39CBDF3793}"/>
                </a:ext>
              </a:extLst>
            </p:cNvPr>
            <p:cNvSpPr txBox="1"/>
            <p:nvPr/>
          </p:nvSpPr>
          <p:spPr>
            <a:xfrm>
              <a:off x="2870500" y="5207237"/>
              <a:ext cx="2574830" cy="553993"/>
            </a:xfrm>
            <a:prstGeom prst="rect">
              <a:avLst/>
            </a:prstGeom>
            <a:noFill/>
          </p:spPr>
          <p:txBody>
            <a:bodyPr lIns="0" tIns="0" rIns="0" bIns="0">
              <a:spAutoFit/>
            </a:bodyPr>
            <a:lstStyle/>
            <a:p>
              <a:pPr algn="ctr" defTabSz="914217"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Innovative </a:t>
              </a:r>
            </a:p>
            <a:p>
              <a:pPr algn="ctr" defTabSz="914217" eaLnBrk="1" fontAlgn="auto" hangingPunct="1">
                <a:lnSpc>
                  <a:spcPct val="90000"/>
                </a:lnSpc>
                <a:spcBef>
                  <a:spcPts val="0"/>
                </a:spcBef>
                <a:spcAft>
                  <a:spcPts val="0"/>
                </a:spcAft>
                <a:defRPr/>
              </a:pPr>
              <a:r>
                <a:rPr lang="en-US" sz="2000" b="1" dirty="0">
                  <a:solidFill>
                    <a:schemeClr val="accent6">
                      <a:lumMod val="50000"/>
                    </a:schemeClr>
                  </a:solidFill>
                  <a:latin typeface="Arial" panose="020B0604020202020204" pitchFamily="34" charset="0"/>
                  <a:cs typeface="Arial" panose="020B0604020202020204" pitchFamily="34" charset="0"/>
                </a:rPr>
                <a:t>Proposals</a:t>
              </a:r>
            </a:p>
          </p:txBody>
        </p:sp>
        <p:sp>
          <p:nvSpPr>
            <p:cNvPr id="106" name="TextBox 105">
              <a:extLst>
                <a:ext uri="{FF2B5EF4-FFF2-40B4-BE49-F238E27FC236}">
                  <a16:creationId xmlns:a16="http://schemas.microsoft.com/office/drawing/2014/main" id="{D5B39729-28FB-4158-A79C-39EE9A799223}"/>
                </a:ext>
              </a:extLst>
            </p:cNvPr>
            <p:cNvSpPr txBox="1"/>
            <p:nvPr/>
          </p:nvSpPr>
          <p:spPr>
            <a:xfrm>
              <a:off x="2821290" y="5791391"/>
              <a:ext cx="2673251" cy="498436"/>
            </a:xfrm>
            <a:prstGeom prst="rect">
              <a:avLst/>
            </a:prstGeom>
            <a:noFill/>
          </p:spPr>
          <p:txBody>
            <a:bodyPr lIns="0" tIns="0" rIns="0" bIns="0">
              <a:spAutoFit/>
            </a:bodyPr>
            <a:lstStyle/>
            <a:p>
              <a:pPr algn="ctr" defTabSz="914172" eaLnBrk="1" fontAlgn="auto" hangingPunct="1">
                <a:lnSpc>
                  <a:spcPct val="90000"/>
                </a:lnSpc>
                <a:spcBef>
                  <a:spcPts val="0"/>
                </a:spcBef>
                <a:spcAft>
                  <a:spcPts val="0"/>
                </a:spcAft>
                <a:defRPr/>
              </a:pPr>
              <a:r>
                <a:rPr lang="en-US" dirty="0">
                  <a:solidFill>
                    <a:schemeClr val="accent6">
                      <a:lumMod val="50000"/>
                    </a:schemeClr>
                  </a:solidFill>
                  <a:latin typeface="Arial" panose="020B0604020202020204" pitchFamily="34" charset="0"/>
                  <a:ea typeface="Microsoft YaHei"/>
                  <a:cs typeface="Arial" panose="020B0604020202020204" pitchFamily="34" charset="0"/>
                </a:rPr>
                <a:t>Start-ups and  Small Businesses</a:t>
              </a:r>
            </a:p>
          </p:txBody>
        </p:sp>
        <p:pic>
          <p:nvPicPr>
            <p:cNvPr id="21538" name="Ink 4">
              <a:extLst>
                <a:ext uri="{FF2B5EF4-FFF2-40B4-BE49-F238E27FC236}">
                  <a16:creationId xmlns:a16="http://schemas.microsoft.com/office/drawing/2014/main" id="{030134AA-7D11-ECA3-059A-9EF82B7EF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828" y="5295763"/>
              <a:ext cx="36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Isosceles Triangle 68">
              <a:extLst>
                <a:ext uri="{FF2B5EF4-FFF2-40B4-BE49-F238E27FC236}">
                  <a16:creationId xmlns:a16="http://schemas.microsoft.com/office/drawing/2014/main" id="{B3A5EB71-EE17-428E-8DA8-3031999D585E}"/>
                </a:ext>
              </a:extLst>
            </p:cNvPr>
            <p:cNvSpPr/>
            <p:nvPr/>
          </p:nvSpPr>
          <p:spPr>
            <a:xfrm>
              <a:off x="4019807" y="4992941"/>
              <a:ext cx="276215" cy="169850"/>
            </a:xfrm>
            <a:prstGeom prst="triangle">
              <a:avLst/>
            </a:prstGeom>
            <a:solidFill>
              <a:srgbClr val="5CD3D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419" dirty="0">
                <a:solidFill>
                  <a:schemeClr val="accent6">
                    <a:lumMod val="50000"/>
                  </a:schemeClr>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D35FB694-B7A7-4BCE-8417-2BF46E3F67A9}"/>
                </a:ext>
              </a:extLst>
            </p:cNvPr>
            <p:cNvSpPr txBox="1"/>
            <p:nvPr/>
          </p:nvSpPr>
          <p:spPr>
            <a:xfrm>
              <a:off x="6577176" y="5207237"/>
              <a:ext cx="2901843" cy="553993"/>
            </a:xfrm>
            <a:prstGeom prst="rect">
              <a:avLst/>
            </a:prstGeom>
            <a:noFill/>
          </p:spPr>
          <p:txBody>
            <a:bodyPr lIns="0" tIns="0" rIns="0" bIns="0">
              <a:spAutoFit/>
            </a:bodyPr>
            <a:lstStyle/>
            <a:p>
              <a:pPr algn="ctr" defTabSz="342815" eaLnBrk="1" fontAlgn="auto" hangingPunct="1">
                <a:lnSpc>
                  <a:spcPct val="90000"/>
                </a:lnSpc>
                <a:spcBef>
                  <a:spcPts val="0"/>
                </a:spcBef>
                <a:spcAft>
                  <a:spcPts val="0"/>
                </a:spcAft>
                <a:defRPr/>
              </a:pPr>
              <a:r>
                <a:rPr lang="en-AU" sz="2000" b="1" dirty="0">
                  <a:solidFill>
                    <a:schemeClr val="accent6">
                      <a:lumMod val="50000"/>
                    </a:schemeClr>
                  </a:solidFill>
                  <a:latin typeface="Arial" panose="020B0604020202020204" pitchFamily="34" charset="0"/>
                  <a:ea typeface="Microsoft YaHei"/>
                  <a:cs typeface="Arial" panose="020B0604020202020204" pitchFamily="34" charset="0"/>
                </a:rPr>
                <a:t>Technology </a:t>
              </a:r>
            </a:p>
            <a:p>
              <a:pPr algn="ctr" defTabSz="342815" eaLnBrk="1" fontAlgn="auto" hangingPunct="1">
                <a:lnSpc>
                  <a:spcPct val="90000"/>
                </a:lnSpc>
                <a:spcBef>
                  <a:spcPts val="0"/>
                </a:spcBef>
                <a:spcAft>
                  <a:spcPts val="0"/>
                </a:spcAft>
                <a:defRPr/>
              </a:pPr>
              <a:r>
                <a:rPr lang="en-AU" sz="2000" b="1" dirty="0">
                  <a:solidFill>
                    <a:schemeClr val="accent6">
                      <a:lumMod val="50000"/>
                    </a:schemeClr>
                  </a:solidFill>
                  <a:latin typeface="Arial" panose="020B0604020202020204" pitchFamily="34" charset="0"/>
                  <a:ea typeface="Microsoft YaHei"/>
                  <a:cs typeface="Arial" panose="020B0604020202020204" pitchFamily="34" charset="0"/>
                </a:rPr>
                <a:t>Development (Phase II)</a:t>
              </a:r>
            </a:p>
          </p:txBody>
        </p:sp>
        <p:sp>
          <p:nvSpPr>
            <p:cNvPr id="112" name="TextBox 111">
              <a:extLst>
                <a:ext uri="{FF2B5EF4-FFF2-40B4-BE49-F238E27FC236}">
                  <a16:creationId xmlns:a16="http://schemas.microsoft.com/office/drawing/2014/main" id="{086A461F-9EFB-4DDC-8486-C83554E662AA}"/>
                </a:ext>
              </a:extLst>
            </p:cNvPr>
            <p:cNvSpPr txBox="1"/>
            <p:nvPr/>
          </p:nvSpPr>
          <p:spPr>
            <a:xfrm>
              <a:off x="6959749" y="5823139"/>
              <a:ext cx="2138284" cy="498436"/>
            </a:xfrm>
            <a:prstGeom prst="rect">
              <a:avLst/>
            </a:prstGeom>
            <a:noFill/>
          </p:spPr>
          <p:txBody>
            <a:bodyPr lIns="0" tIns="0" rIns="0" bIns="0">
              <a:spAutoFit/>
            </a:bodyPr>
            <a:lstStyle/>
            <a:p>
              <a:pPr algn="ctr" defTabSz="914172" eaLnBrk="1" fontAlgn="auto" hangingPunct="1">
                <a:lnSpc>
                  <a:spcPct val="90000"/>
                </a:lnSpc>
                <a:spcBef>
                  <a:spcPts val="0"/>
                </a:spcBef>
                <a:spcAft>
                  <a:spcPts val="0"/>
                </a:spcAft>
                <a:defRPr/>
              </a:pPr>
              <a:r>
                <a:rPr lang="en-US" kern="0" dirty="0">
                  <a:solidFill>
                    <a:schemeClr val="accent6">
                      <a:lumMod val="50000"/>
                    </a:schemeClr>
                  </a:solidFill>
                  <a:latin typeface="Arial" panose="020B0604020202020204" pitchFamily="34" charset="0"/>
                  <a:ea typeface="Microsoft YaHei"/>
                  <a:cs typeface="Arial" panose="020B0604020202020204" pitchFamily="34" charset="0"/>
                </a:rPr>
                <a:t>Build and test prototypes</a:t>
              </a:r>
            </a:p>
          </p:txBody>
        </p:sp>
        <p:pic>
          <p:nvPicPr>
            <p:cNvPr id="21542" name="Ink 6">
              <a:extLst>
                <a:ext uri="{FF2B5EF4-FFF2-40B4-BE49-F238E27FC236}">
                  <a16:creationId xmlns:a16="http://schemas.microsoft.com/office/drawing/2014/main" id="{C4890D45-3CBF-DA17-E96C-83DB8F07E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478" y="5272363"/>
              <a:ext cx="36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Isosceles Triangle 69">
              <a:extLst>
                <a:ext uri="{FF2B5EF4-FFF2-40B4-BE49-F238E27FC236}">
                  <a16:creationId xmlns:a16="http://schemas.microsoft.com/office/drawing/2014/main" id="{738D02E1-9802-41E9-B9A9-261819DD1BC3}"/>
                </a:ext>
              </a:extLst>
            </p:cNvPr>
            <p:cNvSpPr/>
            <p:nvPr/>
          </p:nvSpPr>
          <p:spPr>
            <a:xfrm>
              <a:off x="7889989" y="4992941"/>
              <a:ext cx="276215" cy="169850"/>
            </a:xfrm>
            <a:prstGeom prst="triangle">
              <a:avLst/>
            </a:prstGeom>
            <a:solidFill>
              <a:srgbClr val="E5475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419" dirty="0">
                <a:solidFill>
                  <a:schemeClr val="accent6">
                    <a:lumMod val="50000"/>
                  </a:schemeClr>
                </a:solidFill>
                <a:latin typeface="Arial" panose="020B0604020202020204" pitchFamily="34" charset="0"/>
                <a:cs typeface="Arial" panose="020B0604020202020204" pitchFamily="34" charset="0"/>
              </a:endParaRPr>
            </a:p>
          </p:txBody>
        </p:sp>
      </p:grpSp>
      <p:sp>
        <p:nvSpPr>
          <p:cNvPr id="21507" name="Title 1">
            <a:extLst>
              <a:ext uri="{FF2B5EF4-FFF2-40B4-BE49-F238E27FC236}">
                <a16:creationId xmlns:a16="http://schemas.microsoft.com/office/drawing/2014/main" id="{1F34EF63-5ADE-4F81-3410-FFD1BD863587}"/>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Delivering Innovation to the Warfighters*</a:t>
            </a:r>
          </a:p>
        </p:txBody>
      </p:sp>
      <p:sp>
        <p:nvSpPr>
          <p:cNvPr id="21508" name="Rectangle 58">
            <a:extLst>
              <a:ext uri="{FF2B5EF4-FFF2-40B4-BE49-F238E27FC236}">
                <a16:creationId xmlns:a16="http://schemas.microsoft.com/office/drawing/2014/main" id="{8606B6EA-199C-AC8F-8A01-A4629407B009}"/>
              </a:ext>
            </a:extLst>
          </p:cNvPr>
          <p:cNvSpPr>
            <a:spLocks noChangeArrowheads="1"/>
          </p:cNvSpPr>
          <p:nvPr/>
        </p:nvSpPr>
        <p:spPr bwMode="auto">
          <a:xfrm>
            <a:off x="293370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4" pitchFamily="34" charset="0"/>
              </a:defRPr>
            </a:lvl1pPr>
            <a:lvl2pPr marL="742950" indent="-285750">
              <a:defRPr>
                <a:solidFill>
                  <a:schemeClr val="tx1"/>
                </a:solidFill>
                <a:latin typeface="Lato Light" panose="020F0502020204030204" pitchFamily="34" charset="0"/>
              </a:defRPr>
            </a:lvl2pPr>
            <a:lvl3pPr marL="1143000" indent="-228600">
              <a:defRPr>
                <a:solidFill>
                  <a:schemeClr val="tx1"/>
                </a:solidFill>
                <a:latin typeface="Lato Light" panose="020F0502020204030204" pitchFamily="34" charset="0"/>
              </a:defRPr>
            </a:lvl3pPr>
            <a:lvl4pPr marL="1600200" indent="-228600">
              <a:defRPr>
                <a:solidFill>
                  <a:schemeClr val="tx1"/>
                </a:solidFill>
                <a:latin typeface="Lato Light" panose="020F0502020204030204" pitchFamily="34" charset="0"/>
              </a:defRPr>
            </a:lvl4pPr>
            <a:lvl5pPr marL="2057400" indent="-228600">
              <a:defRPr>
                <a:solidFill>
                  <a:schemeClr val="tx1"/>
                </a:solidFill>
                <a:latin typeface="Lato Light" panose="020F0502020204030204" pitchFamily="34" charset="0"/>
              </a:defRPr>
            </a:lvl5pPr>
            <a:lvl6pPr marL="2514600" indent="-228600" eaLnBrk="0" fontAlgn="base" hangingPunct="0">
              <a:spcBef>
                <a:spcPct val="0"/>
              </a:spcBef>
              <a:spcAft>
                <a:spcPct val="0"/>
              </a:spcAft>
              <a:defRPr>
                <a:solidFill>
                  <a:schemeClr val="tx1"/>
                </a:solidFill>
                <a:latin typeface="Lato Light" panose="020F0502020204030204" pitchFamily="34" charset="0"/>
              </a:defRPr>
            </a:lvl6pPr>
            <a:lvl7pPr marL="2971800" indent="-228600" eaLnBrk="0" fontAlgn="base" hangingPunct="0">
              <a:spcBef>
                <a:spcPct val="0"/>
              </a:spcBef>
              <a:spcAft>
                <a:spcPct val="0"/>
              </a:spcAft>
              <a:defRPr>
                <a:solidFill>
                  <a:schemeClr val="tx1"/>
                </a:solidFill>
                <a:latin typeface="Lato Light" panose="020F0502020204030204" pitchFamily="34" charset="0"/>
              </a:defRPr>
            </a:lvl7pPr>
            <a:lvl8pPr marL="3429000" indent="-228600" eaLnBrk="0" fontAlgn="base" hangingPunct="0">
              <a:spcBef>
                <a:spcPct val="0"/>
              </a:spcBef>
              <a:spcAft>
                <a:spcPct val="0"/>
              </a:spcAft>
              <a:defRPr>
                <a:solidFill>
                  <a:schemeClr val="tx1"/>
                </a:solidFill>
                <a:latin typeface="Lato Light" panose="020F0502020204030204" pitchFamily="34" charset="0"/>
              </a:defRPr>
            </a:lvl8pPr>
            <a:lvl9pPr marL="3886200" indent="-228600" eaLnBrk="0" fontAlgn="base" hangingPunct="0">
              <a:spcBef>
                <a:spcPct val="0"/>
              </a:spcBef>
              <a:spcAft>
                <a:spcPct val="0"/>
              </a:spcAft>
              <a:defRPr>
                <a:solidFill>
                  <a:schemeClr val="tx1"/>
                </a:solidFill>
                <a:latin typeface="Lato Light" panose="020F0502020204030204"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21509" name="Slide Number Placeholder 3">
            <a:extLst>
              <a:ext uri="{FF2B5EF4-FFF2-40B4-BE49-F238E27FC236}">
                <a16:creationId xmlns:a16="http://schemas.microsoft.com/office/drawing/2014/main" id="{0CF59C12-58DF-B123-9FE2-6522AB72D391}"/>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44</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2EA-2A02-531E-BAC9-806AC4A476E3}"/>
              </a:ext>
            </a:extLst>
          </p:cNvPr>
          <p:cNvSpPr>
            <a:spLocks noGrp="1"/>
          </p:cNvSpPr>
          <p:nvPr>
            <p:ph type="title"/>
          </p:nvPr>
        </p:nvSpPr>
        <p:spPr>
          <a:xfrm>
            <a:off x="755650" y="152400"/>
            <a:ext cx="10515600" cy="995363"/>
          </a:xfrm>
        </p:spPr>
        <p:txBody>
          <a:bodyPr rtlCol="0">
            <a:normAutofit/>
          </a:bodyPr>
          <a:lstStyle/>
          <a:p>
            <a:pPr defTabSz="685846" eaLnBrk="1" fontAlgn="auto" hangingPunct="1">
              <a:spcAft>
                <a:spcPts val="0"/>
              </a:spcAft>
              <a:defRPr/>
            </a:pPr>
            <a:r>
              <a:rPr lang="sv-SE" sz="4000" dirty="0">
                <a:latin typeface="Arial" panose="020B0604020202020204" pitchFamily="34" charset="0"/>
                <a:ea typeface="+mj-ea"/>
                <a:cs typeface="Arial" panose="020B0604020202020204" pitchFamily="34" charset="0"/>
              </a:rPr>
              <a:t>When to Participate</a:t>
            </a:r>
            <a:br>
              <a:rPr lang="sv-SE" sz="3600" dirty="0">
                <a:latin typeface="Arial" panose="020B0604020202020204" pitchFamily="34" charset="0"/>
                <a:ea typeface="+mj-ea"/>
                <a:cs typeface="Arial" panose="020B0604020202020204" pitchFamily="34" charset="0"/>
              </a:rPr>
            </a:br>
            <a:r>
              <a:rPr sz="2700" i="1" dirty="0">
                <a:latin typeface="Arial" panose="020B0604020202020204" pitchFamily="34" charset="0"/>
                <a:ea typeface="+mn-ea"/>
                <a:cs typeface="Arial" panose="020B0604020202020204" pitchFamily="34" charset="0"/>
              </a:rPr>
              <a:t>DoD FY23 BAA Schedule*</a:t>
            </a:r>
            <a:endParaRPr sz="2000" i="1" dirty="0">
              <a:latin typeface="Arial" panose="020B0604020202020204" pitchFamily="34" charset="0"/>
              <a:ea typeface="+mj-ea"/>
              <a:cs typeface="Arial" panose="020B0604020202020204" pitchFamily="34" charset="0"/>
            </a:endParaRPr>
          </a:p>
        </p:txBody>
      </p:sp>
      <p:graphicFrame>
        <p:nvGraphicFramePr>
          <p:cNvPr id="17" name="Table 3">
            <a:extLst>
              <a:ext uri="{FF2B5EF4-FFF2-40B4-BE49-F238E27FC236}">
                <a16:creationId xmlns:a16="http://schemas.microsoft.com/office/drawing/2014/main" id="{7D0C875E-DE3E-4BB6-93AB-5544F8E6B21D}"/>
              </a:ext>
            </a:extLst>
          </p:cNvPr>
          <p:cNvGraphicFramePr>
            <a:graphicFrameLocks noGrp="1"/>
          </p:cNvGraphicFramePr>
          <p:nvPr/>
        </p:nvGraphicFramePr>
        <p:xfrm>
          <a:off x="884238" y="1200150"/>
          <a:ext cx="10072687" cy="4935538"/>
        </p:xfrm>
        <a:graphic>
          <a:graphicData uri="http://schemas.openxmlformats.org/drawingml/2006/table">
            <a:tbl>
              <a:tblPr firstRow="1" bandRow="1"/>
              <a:tblGrid>
                <a:gridCol w="3503318">
                  <a:extLst>
                    <a:ext uri="{9D8B030D-6E8A-4147-A177-3AD203B41FA5}">
                      <a16:colId xmlns:a16="http://schemas.microsoft.com/office/drawing/2014/main" val="3450348278"/>
                    </a:ext>
                  </a:extLst>
                </a:gridCol>
                <a:gridCol w="2213072">
                  <a:extLst>
                    <a:ext uri="{9D8B030D-6E8A-4147-A177-3AD203B41FA5}">
                      <a16:colId xmlns:a16="http://schemas.microsoft.com/office/drawing/2014/main" val="107020596"/>
                    </a:ext>
                  </a:extLst>
                </a:gridCol>
                <a:gridCol w="2157745">
                  <a:extLst>
                    <a:ext uri="{9D8B030D-6E8A-4147-A177-3AD203B41FA5}">
                      <a16:colId xmlns:a16="http://schemas.microsoft.com/office/drawing/2014/main" val="3508566233"/>
                    </a:ext>
                  </a:extLst>
                </a:gridCol>
                <a:gridCol w="2198553">
                  <a:extLst>
                    <a:ext uri="{9D8B030D-6E8A-4147-A177-3AD203B41FA5}">
                      <a16:colId xmlns:a16="http://schemas.microsoft.com/office/drawing/2014/main" val="1098418801"/>
                    </a:ext>
                  </a:extLst>
                </a:gridCol>
              </a:tblGrid>
              <a:tr h="830890">
                <a:tc>
                  <a:txBody>
                    <a:bodyPr/>
                    <a:lstStyle>
                      <a:lvl1pPr marL="0" algn="l" defTabSz="685846" rtl="0" eaLnBrk="1" latinLnBrk="0" hangingPunct="1">
                        <a:defRPr sz="1350" b="1" kern="1200">
                          <a:solidFill>
                            <a:schemeClr val="lt1"/>
                          </a:solidFill>
                          <a:latin typeface="Calibri" panose="020F0502020204030204"/>
                        </a:defRPr>
                      </a:lvl1pPr>
                      <a:lvl2pPr marL="342923" algn="l" defTabSz="685846" rtl="0" eaLnBrk="1" latinLnBrk="0" hangingPunct="1">
                        <a:defRPr sz="1350" b="1" kern="1200">
                          <a:solidFill>
                            <a:schemeClr val="lt1"/>
                          </a:solidFill>
                          <a:latin typeface="Calibri" panose="020F0502020204030204"/>
                        </a:defRPr>
                      </a:lvl2pPr>
                      <a:lvl3pPr marL="685846" algn="l" defTabSz="685846" rtl="0" eaLnBrk="1" latinLnBrk="0" hangingPunct="1">
                        <a:defRPr sz="1350" b="1" kern="1200">
                          <a:solidFill>
                            <a:schemeClr val="lt1"/>
                          </a:solidFill>
                          <a:latin typeface="Calibri" panose="020F0502020204030204"/>
                        </a:defRPr>
                      </a:lvl3pPr>
                      <a:lvl4pPr marL="1028768" algn="l" defTabSz="685846" rtl="0" eaLnBrk="1" latinLnBrk="0" hangingPunct="1">
                        <a:defRPr sz="1350" b="1" kern="1200">
                          <a:solidFill>
                            <a:schemeClr val="lt1"/>
                          </a:solidFill>
                          <a:latin typeface="Calibri" panose="020F0502020204030204"/>
                        </a:defRPr>
                      </a:lvl4pPr>
                      <a:lvl5pPr marL="1371691" algn="l" defTabSz="685846" rtl="0" eaLnBrk="1" latinLnBrk="0" hangingPunct="1">
                        <a:defRPr sz="1350" b="1" kern="1200">
                          <a:solidFill>
                            <a:schemeClr val="lt1"/>
                          </a:solidFill>
                          <a:latin typeface="Calibri" panose="020F0502020204030204"/>
                        </a:defRPr>
                      </a:lvl5pPr>
                      <a:lvl6pPr marL="1714614" algn="l" defTabSz="685846" rtl="0" eaLnBrk="1" latinLnBrk="0" hangingPunct="1">
                        <a:defRPr sz="1350" b="1" kern="1200">
                          <a:solidFill>
                            <a:schemeClr val="lt1"/>
                          </a:solidFill>
                          <a:latin typeface="Calibri" panose="020F0502020204030204"/>
                        </a:defRPr>
                      </a:lvl6pPr>
                      <a:lvl7pPr marL="2057537" algn="l" defTabSz="685846" rtl="0" eaLnBrk="1" latinLnBrk="0" hangingPunct="1">
                        <a:defRPr sz="1350" b="1" kern="1200">
                          <a:solidFill>
                            <a:schemeClr val="lt1"/>
                          </a:solidFill>
                          <a:latin typeface="Calibri" panose="020F0502020204030204"/>
                        </a:defRPr>
                      </a:lvl7pPr>
                      <a:lvl8pPr marL="2400460" algn="l" defTabSz="685846" rtl="0" eaLnBrk="1" latinLnBrk="0" hangingPunct="1">
                        <a:defRPr sz="1350" b="1" kern="1200">
                          <a:solidFill>
                            <a:schemeClr val="lt1"/>
                          </a:solidFill>
                          <a:latin typeface="Calibri" panose="020F0502020204030204"/>
                        </a:defRPr>
                      </a:lvl8pPr>
                      <a:lvl9pPr marL="2743383" algn="l" defTabSz="685846" rtl="0" eaLnBrk="1" latinLnBrk="0" hangingPunct="1">
                        <a:defRPr sz="1350" b="1" kern="1200">
                          <a:solidFill>
                            <a:schemeClr val="lt1"/>
                          </a:solidFill>
                          <a:latin typeface="Calibri" panose="020F0502020204030204"/>
                        </a:defRPr>
                      </a:lvl9pPr>
                    </a:lstStyle>
                    <a:p>
                      <a:pPr algn="ctr">
                        <a:spcBef>
                          <a:spcPts val="300"/>
                        </a:spcBef>
                        <a:spcAft>
                          <a:spcPts val="300"/>
                        </a:spcAft>
                      </a:pPr>
                      <a:r>
                        <a:rPr lang="en-US" sz="2400" dirty="0">
                          <a:solidFill>
                            <a:schemeClr val="bg1"/>
                          </a:solidFill>
                          <a:effectLst/>
                          <a:latin typeface="+mn-lt"/>
                        </a:rPr>
                        <a:t>Program</a:t>
                      </a:r>
                    </a:p>
                  </a:txBody>
                  <a:tcPr marL="47619" marR="47619" marT="47638" marB="476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5187"/>
                    </a:solidFill>
                  </a:tcPr>
                </a:tc>
                <a:tc>
                  <a:txBody>
                    <a:bodyPr/>
                    <a:lstStyle>
                      <a:lvl1pPr marL="0" algn="l" defTabSz="685846" rtl="0" eaLnBrk="1" latinLnBrk="0" hangingPunct="1">
                        <a:defRPr sz="1350" b="1" kern="1200">
                          <a:solidFill>
                            <a:schemeClr val="lt1"/>
                          </a:solidFill>
                          <a:latin typeface="Calibri" panose="020F0502020204030204"/>
                        </a:defRPr>
                      </a:lvl1pPr>
                      <a:lvl2pPr marL="342923" algn="l" defTabSz="685846" rtl="0" eaLnBrk="1" latinLnBrk="0" hangingPunct="1">
                        <a:defRPr sz="1350" b="1" kern="1200">
                          <a:solidFill>
                            <a:schemeClr val="lt1"/>
                          </a:solidFill>
                          <a:latin typeface="Calibri" panose="020F0502020204030204"/>
                        </a:defRPr>
                      </a:lvl2pPr>
                      <a:lvl3pPr marL="685846" algn="l" defTabSz="685846" rtl="0" eaLnBrk="1" latinLnBrk="0" hangingPunct="1">
                        <a:defRPr sz="1350" b="1" kern="1200">
                          <a:solidFill>
                            <a:schemeClr val="lt1"/>
                          </a:solidFill>
                          <a:latin typeface="Calibri" panose="020F0502020204030204"/>
                        </a:defRPr>
                      </a:lvl3pPr>
                      <a:lvl4pPr marL="1028768" algn="l" defTabSz="685846" rtl="0" eaLnBrk="1" latinLnBrk="0" hangingPunct="1">
                        <a:defRPr sz="1350" b="1" kern="1200">
                          <a:solidFill>
                            <a:schemeClr val="lt1"/>
                          </a:solidFill>
                          <a:latin typeface="Calibri" panose="020F0502020204030204"/>
                        </a:defRPr>
                      </a:lvl4pPr>
                      <a:lvl5pPr marL="1371691" algn="l" defTabSz="685846" rtl="0" eaLnBrk="1" latinLnBrk="0" hangingPunct="1">
                        <a:defRPr sz="1350" b="1" kern="1200">
                          <a:solidFill>
                            <a:schemeClr val="lt1"/>
                          </a:solidFill>
                          <a:latin typeface="Calibri" panose="020F0502020204030204"/>
                        </a:defRPr>
                      </a:lvl5pPr>
                      <a:lvl6pPr marL="1714614" algn="l" defTabSz="685846" rtl="0" eaLnBrk="1" latinLnBrk="0" hangingPunct="1">
                        <a:defRPr sz="1350" b="1" kern="1200">
                          <a:solidFill>
                            <a:schemeClr val="lt1"/>
                          </a:solidFill>
                          <a:latin typeface="Calibri" panose="020F0502020204030204"/>
                        </a:defRPr>
                      </a:lvl6pPr>
                      <a:lvl7pPr marL="2057537" algn="l" defTabSz="685846" rtl="0" eaLnBrk="1" latinLnBrk="0" hangingPunct="1">
                        <a:defRPr sz="1350" b="1" kern="1200">
                          <a:solidFill>
                            <a:schemeClr val="lt1"/>
                          </a:solidFill>
                          <a:latin typeface="Calibri" panose="020F0502020204030204"/>
                        </a:defRPr>
                      </a:lvl7pPr>
                      <a:lvl8pPr marL="2400460" algn="l" defTabSz="685846" rtl="0" eaLnBrk="1" latinLnBrk="0" hangingPunct="1">
                        <a:defRPr sz="1350" b="1" kern="1200">
                          <a:solidFill>
                            <a:schemeClr val="lt1"/>
                          </a:solidFill>
                          <a:latin typeface="Calibri" panose="020F0502020204030204"/>
                        </a:defRPr>
                      </a:lvl8pPr>
                      <a:lvl9pPr marL="2743383" algn="l" defTabSz="685846" rtl="0" eaLnBrk="1" latinLnBrk="0" hangingPunct="1">
                        <a:defRPr sz="1350" b="1" kern="1200">
                          <a:solidFill>
                            <a:schemeClr val="lt1"/>
                          </a:solidFill>
                          <a:latin typeface="Calibri" panose="020F0502020204030204"/>
                        </a:defRPr>
                      </a:lvl9pPr>
                    </a:lstStyle>
                    <a:p>
                      <a:pPr algn="ctr">
                        <a:spcBef>
                          <a:spcPts val="300"/>
                        </a:spcBef>
                        <a:spcAft>
                          <a:spcPts val="300"/>
                        </a:spcAft>
                      </a:pPr>
                      <a:r>
                        <a:rPr lang="en-US" sz="2400" dirty="0">
                          <a:solidFill>
                            <a:schemeClr val="bg1"/>
                          </a:solidFill>
                          <a:effectLst/>
                          <a:latin typeface="+mn-lt"/>
                        </a:rPr>
                        <a:t>Pre-Release</a:t>
                      </a:r>
                    </a:p>
                  </a:txBody>
                  <a:tcPr marL="47619" marR="47619" marT="47638" marB="476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5187"/>
                    </a:solidFill>
                  </a:tcPr>
                </a:tc>
                <a:tc>
                  <a:txBody>
                    <a:bodyPr/>
                    <a:lstStyle>
                      <a:lvl1pPr marL="0" algn="l" defTabSz="685846" rtl="0" eaLnBrk="1" latinLnBrk="0" hangingPunct="1">
                        <a:defRPr sz="1350" b="1" kern="1200">
                          <a:solidFill>
                            <a:schemeClr val="lt1"/>
                          </a:solidFill>
                          <a:latin typeface="Calibri" panose="020F0502020204030204"/>
                        </a:defRPr>
                      </a:lvl1pPr>
                      <a:lvl2pPr marL="342923" algn="l" defTabSz="685846" rtl="0" eaLnBrk="1" latinLnBrk="0" hangingPunct="1">
                        <a:defRPr sz="1350" b="1" kern="1200">
                          <a:solidFill>
                            <a:schemeClr val="lt1"/>
                          </a:solidFill>
                          <a:latin typeface="Calibri" panose="020F0502020204030204"/>
                        </a:defRPr>
                      </a:lvl2pPr>
                      <a:lvl3pPr marL="685846" algn="l" defTabSz="685846" rtl="0" eaLnBrk="1" latinLnBrk="0" hangingPunct="1">
                        <a:defRPr sz="1350" b="1" kern="1200">
                          <a:solidFill>
                            <a:schemeClr val="lt1"/>
                          </a:solidFill>
                          <a:latin typeface="Calibri" panose="020F0502020204030204"/>
                        </a:defRPr>
                      </a:lvl3pPr>
                      <a:lvl4pPr marL="1028768" algn="l" defTabSz="685846" rtl="0" eaLnBrk="1" latinLnBrk="0" hangingPunct="1">
                        <a:defRPr sz="1350" b="1" kern="1200">
                          <a:solidFill>
                            <a:schemeClr val="lt1"/>
                          </a:solidFill>
                          <a:latin typeface="Calibri" panose="020F0502020204030204"/>
                        </a:defRPr>
                      </a:lvl4pPr>
                      <a:lvl5pPr marL="1371691" algn="l" defTabSz="685846" rtl="0" eaLnBrk="1" latinLnBrk="0" hangingPunct="1">
                        <a:defRPr sz="1350" b="1" kern="1200">
                          <a:solidFill>
                            <a:schemeClr val="lt1"/>
                          </a:solidFill>
                          <a:latin typeface="Calibri" panose="020F0502020204030204"/>
                        </a:defRPr>
                      </a:lvl5pPr>
                      <a:lvl6pPr marL="1714614" algn="l" defTabSz="685846" rtl="0" eaLnBrk="1" latinLnBrk="0" hangingPunct="1">
                        <a:defRPr sz="1350" b="1" kern="1200">
                          <a:solidFill>
                            <a:schemeClr val="lt1"/>
                          </a:solidFill>
                          <a:latin typeface="Calibri" panose="020F0502020204030204"/>
                        </a:defRPr>
                      </a:lvl6pPr>
                      <a:lvl7pPr marL="2057537" algn="l" defTabSz="685846" rtl="0" eaLnBrk="1" latinLnBrk="0" hangingPunct="1">
                        <a:defRPr sz="1350" b="1" kern="1200">
                          <a:solidFill>
                            <a:schemeClr val="lt1"/>
                          </a:solidFill>
                          <a:latin typeface="Calibri" panose="020F0502020204030204"/>
                        </a:defRPr>
                      </a:lvl7pPr>
                      <a:lvl8pPr marL="2400460" algn="l" defTabSz="685846" rtl="0" eaLnBrk="1" latinLnBrk="0" hangingPunct="1">
                        <a:defRPr sz="1350" b="1" kern="1200">
                          <a:solidFill>
                            <a:schemeClr val="lt1"/>
                          </a:solidFill>
                          <a:latin typeface="Calibri" panose="020F0502020204030204"/>
                        </a:defRPr>
                      </a:lvl8pPr>
                      <a:lvl9pPr marL="2743383" algn="l" defTabSz="685846" rtl="0" eaLnBrk="1" latinLnBrk="0" hangingPunct="1">
                        <a:defRPr sz="1350" b="1" kern="1200">
                          <a:solidFill>
                            <a:schemeClr val="lt1"/>
                          </a:solidFill>
                          <a:latin typeface="Calibri" panose="020F0502020204030204"/>
                        </a:defRPr>
                      </a:lvl9pPr>
                    </a:lstStyle>
                    <a:p>
                      <a:pPr algn="ctr">
                        <a:spcBef>
                          <a:spcPts val="300"/>
                        </a:spcBef>
                        <a:spcAft>
                          <a:spcPts val="300"/>
                        </a:spcAft>
                      </a:pPr>
                      <a:r>
                        <a:rPr lang="en-US" sz="2400" dirty="0">
                          <a:solidFill>
                            <a:schemeClr val="bg1"/>
                          </a:solidFill>
                          <a:effectLst/>
                          <a:latin typeface="+mn-lt"/>
                        </a:rPr>
                        <a:t>Open</a:t>
                      </a:r>
                    </a:p>
                  </a:txBody>
                  <a:tcPr marL="47619" marR="47619" marT="47638" marB="476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5187"/>
                    </a:solidFill>
                  </a:tcPr>
                </a:tc>
                <a:tc>
                  <a:txBody>
                    <a:bodyPr/>
                    <a:lstStyle>
                      <a:lvl1pPr marL="0" algn="l" defTabSz="685846" rtl="0" eaLnBrk="1" latinLnBrk="0" hangingPunct="1">
                        <a:defRPr sz="1350" b="1" kern="1200">
                          <a:solidFill>
                            <a:schemeClr val="lt1"/>
                          </a:solidFill>
                          <a:latin typeface="Calibri" panose="020F0502020204030204"/>
                        </a:defRPr>
                      </a:lvl1pPr>
                      <a:lvl2pPr marL="342923" algn="l" defTabSz="685846" rtl="0" eaLnBrk="1" latinLnBrk="0" hangingPunct="1">
                        <a:defRPr sz="1350" b="1" kern="1200">
                          <a:solidFill>
                            <a:schemeClr val="lt1"/>
                          </a:solidFill>
                          <a:latin typeface="Calibri" panose="020F0502020204030204"/>
                        </a:defRPr>
                      </a:lvl2pPr>
                      <a:lvl3pPr marL="685846" algn="l" defTabSz="685846" rtl="0" eaLnBrk="1" latinLnBrk="0" hangingPunct="1">
                        <a:defRPr sz="1350" b="1" kern="1200">
                          <a:solidFill>
                            <a:schemeClr val="lt1"/>
                          </a:solidFill>
                          <a:latin typeface="Calibri" panose="020F0502020204030204"/>
                        </a:defRPr>
                      </a:lvl3pPr>
                      <a:lvl4pPr marL="1028768" algn="l" defTabSz="685846" rtl="0" eaLnBrk="1" latinLnBrk="0" hangingPunct="1">
                        <a:defRPr sz="1350" b="1" kern="1200">
                          <a:solidFill>
                            <a:schemeClr val="lt1"/>
                          </a:solidFill>
                          <a:latin typeface="Calibri" panose="020F0502020204030204"/>
                        </a:defRPr>
                      </a:lvl4pPr>
                      <a:lvl5pPr marL="1371691" algn="l" defTabSz="685846" rtl="0" eaLnBrk="1" latinLnBrk="0" hangingPunct="1">
                        <a:defRPr sz="1350" b="1" kern="1200">
                          <a:solidFill>
                            <a:schemeClr val="lt1"/>
                          </a:solidFill>
                          <a:latin typeface="Calibri" panose="020F0502020204030204"/>
                        </a:defRPr>
                      </a:lvl5pPr>
                      <a:lvl6pPr marL="1714614" algn="l" defTabSz="685846" rtl="0" eaLnBrk="1" latinLnBrk="0" hangingPunct="1">
                        <a:defRPr sz="1350" b="1" kern="1200">
                          <a:solidFill>
                            <a:schemeClr val="lt1"/>
                          </a:solidFill>
                          <a:latin typeface="Calibri" panose="020F0502020204030204"/>
                        </a:defRPr>
                      </a:lvl6pPr>
                      <a:lvl7pPr marL="2057537" algn="l" defTabSz="685846" rtl="0" eaLnBrk="1" latinLnBrk="0" hangingPunct="1">
                        <a:defRPr sz="1350" b="1" kern="1200">
                          <a:solidFill>
                            <a:schemeClr val="lt1"/>
                          </a:solidFill>
                          <a:latin typeface="Calibri" panose="020F0502020204030204"/>
                        </a:defRPr>
                      </a:lvl7pPr>
                      <a:lvl8pPr marL="2400460" algn="l" defTabSz="685846" rtl="0" eaLnBrk="1" latinLnBrk="0" hangingPunct="1">
                        <a:defRPr sz="1350" b="1" kern="1200">
                          <a:solidFill>
                            <a:schemeClr val="lt1"/>
                          </a:solidFill>
                          <a:latin typeface="Calibri" panose="020F0502020204030204"/>
                        </a:defRPr>
                      </a:lvl8pPr>
                      <a:lvl9pPr marL="2743383" algn="l" defTabSz="685846" rtl="0" eaLnBrk="1" latinLnBrk="0" hangingPunct="1">
                        <a:defRPr sz="1350" b="1" kern="1200">
                          <a:solidFill>
                            <a:schemeClr val="lt1"/>
                          </a:solidFill>
                          <a:latin typeface="Calibri" panose="020F0502020204030204"/>
                        </a:defRPr>
                      </a:lvl9pPr>
                    </a:lstStyle>
                    <a:p>
                      <a:pPr algn="ctr">
                        <a:spcBef>
                          <a:spcPts val="300"/>
                        </a:spcBef>
                        <a:spcAft>
                          <a:spcPts val="300"/>
                        </a:spcAft>
                      </a:pPr>
                      <a:r>
                        <a:rPr lang="en-US" sz="2400" dirty="0">
                          <a:solidFill>
                            <a:schemeClr val="bg1"/>
                          </a:solidFill>
                          <a:effectLst/>
                          <a:latin typeface="+mn-lt"/>
                        </a:rPr>
                        <a:t>Close</a:t>
                      </a:r>
                    </a:p>
                  </a:txBody>
                  <a:tcPr marL="47619" marR="47619" marT="47638" marB="476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5187"/>
                    </a:solidFill>
                  </a:tcPr>
                </a:tc>
                <a:extLst>
                  <a:ext uri="{0D108BD9-81ED-4DB2-BD59-A6C34878D82A}">
                    <a16:rowId xmlns:a16="http://schemas.microsoft.com/office/drawing/2014/main" val="2413920929"/>
                  </a:ext>
                </a:extLst>
              </a:tr>
              <a:tr h="1056233">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400" b="1" u="none" strike="noStrike" dirty="0">
                          <a:solidFill>
                            <a:schemeClr val="accent6">
                              <a:lumMod val="50000"/>
                            </a:schemeClr>
                          </a:solidFill>
                          <a:effectLst/>
                          <a:latin typeface="+mn-lt"/>
                        </a:rPr>
                        <a:t>DoD SBIR/STTR 23.2/B</a:t>
                      </a:r>
                      <a:endParaRPr lang="en-US" sz="2400" u="none" dirty="0">
                        <a:solidFill>
                          <a:schemeClr val="accent6">
                            <a:lumMod val="50000"/>
                          </a:schemeClr>
                        </a:solidFill>
                        <a:effectLst/>
                        <a:latin typeface="+mn-lt"/>
                      </a:endParaRPr>
                    </a:p>
                  </a:txBody>
                  <a:tcPr marL="47619" marR="47619" marT="91464" marB="91464" anchor="ctr">
                    <a:lnL w="12700" cmpd="sng">
                      <a:solidFill>
                        <a:srgbClr val="FFFFFF"/>
                      </a:solidFill>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chemeClr val="tx1">
                              <a:lumMod val="50000"/>
                            </a:schemeClr>
                          </a:solidFill>
                          <a:latin typeface="+mn-lt"/>
                        </a:rPr>
                        <a:t>4/19/2023</a:t>
                      </a:r>
                    </a:p>
                  </a:txBody>
                  <a:tcPr marL="91429" marR="91429"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rgbClr val="0D0D0D"/>
                          </a:solidFill>
                          <a:latin typeface="+mn-lt"/>
                        </a:rPr>
                        <a:t>5/17/2023</a:t>
                      </a:r>
                    </a:p>
                  </a:txBody>
                  <a:tcPr marL="91429" marR="91429"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rgbClr val="0D0D0D"/>
                          </a:solidFill>
                          <a:latin typeface="+mn-lt"/>
                        </a:rPr>
                        <a:t>6/14/2023</a:t>
                      </a:r>
                    </a:p>
                  </a:txBody>
                  <a:tcPr marL="91429" marR="91429" marT="45732" marB="45732" anchor="ctr">
                    <a:lnL w="12700" cap="flat" cmpd="sng" algn="ctr">
                      <a:no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378429311"/>
                  </a:ext>
                </a:extLst>
              </a:tr>
              <a:tr h="1016138">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400" b="1" u="none" strike="noStrike" dirty="0">
                          <a:solidFill>
                            <a:schemeClr val="accent6">
                              <a:lumMod val="50000"/>
                            </a:schemeClr>
                          </a:solidFill>
                          <a:effectLst/>
                          <a:latin typeface="+mn-lt"/>
                        </a:rPr>
                        <a:t>DoD SBIR/STTR 23.3/C</a:t>
                      </a:r>
                      <a:endParaRPr lang="en-US" sz="2400" u="none" dirty="0">
                        <a:solidFill>
                          <a:schemeClr val="accent6">
                            <a:lumMod val="50000"/>
                          </a:schemeClr>
                        </a:solidFill>
                        <a:effectLst/>
                        <a:latin typeface="+mn-lt"/>
                      </a:endParaRPr>
                    </a:p>
                  </a:txBody>
                  <a:tcPr marL="47619" marR="47619" marT="91464" marB="91464"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rgbClr val="0D0D0D"/>
                          </a:solidFill>
                          <a:latin typeface="+mn-lt"/>
                        </a:rPr>
                        <a:t>8/23/2023</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rgbClr val="0D0D0D"/>
                          </a:solidFill>
                          <a:latin typeface="+mn-lt"/>
                        </a:rPr>
                        <a:t>9/20/2023</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lvl1pPr marL="0" algn="l" defTabSz="685846" rtl="0" eaLnBrk="1" latinLnBrk="0" hangingPunct="1">
                        <a:defRPr sz="1350" kern="1200">
                          <a:solidFill>
                            <a:schemeClr val="dk1"/>
                          </a:solidFill>
                          <a:latin typeface="Calibri" panose="020F0502020204030204"/>
                        </a:defRPr>
                      </a:lvl1pPr>
                      <a:lvl2pPr marL="342923" algn="l" defTabSz="685846" rtl="0" eaLnBrk="1" latinLnBrk="0" hangingPunct="1">
                        <a:defRPr sz="1350" kern="1200">
                          <a:solidFill>
                            <a:schemeClr val="dk1"/>
                          </a:solidFill>
                          <a:latin typeface="Calibri" panose="020F0502020204030204"/>
                        </a:defRPr>
                      </a:lvl2pPr>
                      <a:lvl3pPr marL="685846" algn="l" defTabSz="685846" rtl="0" eaLnBrk="1" latinLnBrk="0" hangingPunct="1">
                        <a:defRPr sz="1350" kern="1200">
                          <a:solidFill>
                            <a:schemeClr val="dk1"/>
                          </a:solidFill>
                          <a:latin typeface="Calibri" panose="020F0502020204030204"/>
                        </a:defRPr>
                      </a:lvl3pPr>
                      <a:lvl4pPr marL="1028768" algn="l" defTabSz="685846" rtl="0" eaLnBrk="1" latinLnBrk="0" hangingPunct="1">
                        <a:defRPr sz="1350" kern="1200">
                          <a:solidFill>
                            <a:schemeClr val="dk1"/>
                          </a:solidFill>
                          <a:latin typeface="Calibri" panose="020F0502020204030204"/>
                        </a:defRPr>
                      </a:lvl4pPr>
                      <a:lvl5pPr marL="1371691" algn="l" defTabSz="685846" rtl="0" eaLnBrk="1" latinLnBrk="0" hangingPunct="1">
                        <a:defRPr sz="1350" kern="1200">
                          <a:solidFill>
                            <a:schemeClr val="dk1"/>
                          </a:solidFill>
                          <a:latin typeface="Calibri" panose="020F0502020204030204"/>
                        </a:defRPr>
                      </a:lvl5pPr>
                      <a:lvl6pPr marL="1714614" algn="l" defTabSz="685846" rtl="0" eaLnBrk="1" latinLnBrk="0" hangingPunct="1">
                        <a:defRPr sz="1350" kern="1200">
                          <a:solidFill>
                            <a:schemeClr val="dk1"/>
                          </a:solidFill>
                          <a:latin typeface="Calibri" panose="020F0502020204030204"/>
                        </a:defRPr>
                      </a:lvl6pPr>
                      <a:lvl7pPr marL="2057537" algn="l" defTabSz="685846" rtl="0" eaLnBrk="1" latinLnBrk="0" hangingPunct="1">
                        <a:defRPr sz="1350" kern="1200">
                          <a:solidFill>
                            <a:schemeClr val="dk1"/>
                          </a:solidFill>
                          <a:latin typeface="Calibri" panose="020F0502020204030204"/>
                        </a:defRPr>
                      </a:lvl7pPr>
                      <a:lvl8pPr marL="2400460" algn="l" defTabSz="685846" rtl="0" eaLnBrk="1" latinLnBrk="0" hangingPunct="1">
                        <a:defRPr sz="1350" kern="1200">
                          <a:solidFill>
                            <a:schemeClr val="dk1"/>
                          </a:solidFill>
                          <a:latin typeface="Calibri" panose="020F0502020204030204"/>
                        </a:defRPr>
                      </a:lvl8pPr>
                      <a:lvl9pPr marL="2743383" algn="l" defTabSz="685846" rtl="0" eaLnBrk="1" latinLnBrk="0" hangingPunct="1">
                        <a:defRPr sz="1350" kern="1200">
                          <a:solidFill>
                            <a:schemeClr val="dk1"/>
                          </a:solidFill>
                          <a:latin typeface="Calibri" panose="020F0502020204030204"/>
                        </a:defRPr>
                      </a:lvl9pPr>
                    </a:lstStyle>
                    <a:p>
                      <a:pPr algn="ctr"/>
                      <a:r>
                        <a:rPr lang="en-US" sz="2400" b="1" dirty="0">
                          <a:solidFill>
                            <a:srgbClr val="0D0D0D"/>
                          </a:solidFill>
                          <a:latin typeface="+mn-lt"/>
                        </a:rPr>
                        <a:t>10/18/2023</a:t>
                      </a:r>
                    </a:p>
                  </a:txBody>
                  <a:tcPr marL="91429" marR="91429" marT="45732" marB="45732"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613836178"/>
                  </a:ext>
                </a:extLst>
              </a:tr>
              <a:tr h="1016138">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400" b="1" u="none" dirty="0">
                          <a:solidFill>
                            <a:schemeClr val="accent6">
                              <a:lumMod val="50000"/>
                            </a:schemeClr>
                          </a:solidFill>
                          <a:effectLst/>
                          <a:latin typeface="+mn-lt"/>
                        </a:rPr>
                        <a:t>DoD SBIR/STTR</a:t>
                      </a:r>
                      <a:r>
                        <a:rPr lang="en-US" sz="2400" b="1" u="none" baseline="0" dirty="0">
                          <a:solidFill>
                            <a:schemeClr val="accent6">
                              <a:lumMod val="50000"/>
                            </a:schemeClr>
                          </a:solidFill>
                          <a:effectLst/>
                          <a:latin typeface="+mn-lt"/>
                        </a:rPr>
                        <a:t> 23.4/D</a:t>
                      </a:r>
                      <a:endParaRPr lang="en-US" sz="2400" b="1" u="none" dirty="0">
                        <a:solidFill>
                          <a:schemeClr val="accent6">
                            <a:lumMod val="50000"/>
                          </a:schemeClr>
                        </a:solidFill>
                        <a:effectLst/>
                        <a:latin typeface="+mn-lt"/>
                      </a:endParaRPr>
                    </a:p>
                  </a:txBody>
                  <a:tcPr marL="47619" marR="47619" marT="91464" marB="91464"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D0D0D"/>
                          </a:solidFill>
                          <a:latin typeface="+mn-lt"/>
                        </a:rPr>
                        <a:t>6/15/2023</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D0D0D"/>
                          </a:solidFill>
                          <a:latin typeface="+mn-lt"/>
                        </a:rPr>
                        <a:t>7/13/2023</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D0D0D"/>
                          </a:solidFill>
                          <a:latin typeface="+mn-lt"/>
                        </a:rPr>
                        <a:t>8/15/2023</a:t>
                      </a:r>
                    </a:p>
                  </a:txBody>
                  <a:tcPr marL="91429" marR="91429" marT="45732" marB="45732"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4012871153"/>
                  </a:ext>
                </a:extLst>
              </a:tr>
              <a:tr h="1016138">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400" b="1" u="none" dirty="0">
                          <a:solidFill>
                            <a:schemeClr val="accent6">
                              <a:lumMod val="50000"/>
                            </a:schemeClr>
                          </a:solidFill>
                          <a:effectLst/>
                          <a:latin typeface="+mn-lt"/>
                        </a:rPr>
                        <a:t>DoD SBIR/STTR</a:t>
                      </a:r>
                      <a:r>
                        <a:rPr lang="en-US" sz="2400" b="1" u="none" baseline="0" dirty="0">
                          <a:solidFill>
                            <a:schemeClr val="accent6">
                              <a:lumMod val="50000"/>
                            </a:schemeClr>
                          </a:solidFill>
                          <a:effectLst/>
                          <a:latin typeface="+mn-lt"/>
                        </a:rPr>
                        <a:t> 24.1/A</a:t>
                      </a:r>
                      <a:endParaRPr lang="en-US" sz="2400" b="1" u="none" dirty="0">
                        <a:solidFill>
                          <a:schemeClr val="accent6">
                            <a:lumMod val="50000"/>
                          </a:schemeClr>
                        </a:solidFill>
                        <a:effectLst/>
                        <a:latin typeface="+mn-lt"/>
                      </a:endParaRPr>
                    </a:p>
                  </a:txBody>
                  <a:tcPr marL="47619" marR="47619" marT="91464" marB="91464"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0B050"/>
                          </a:solidFill>
                          <a:latin typeface="+mn-lt"/>
                        </a:rPr>
                        <a:t>11/29/2023</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D0D0D"/>
                          </a:solidFill>
                          <a:latin typeface="+mn-lt"/>
                        </a:rPr>
                        <a:t>1/03/2024</a:t>
                      </a:r>
                    </a:p>
                  </a:txBody>
                  <a:tcPr marL="91429" marR="91429" marT="45732" marB="4573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400" b="1" dirty="0">
                          <a:solidFill>
                            <a:srgbClr val="0D0D0D"/>
                          </a:solidFill>
                          <a:latin typeface="+mn-lt"/>
                        </a:rPr>
                        <a:t>2/07/2024</a:t>
                      </a:r>
                    </a:p>
                  </a:txBody>
                  <a:tcPr marL="91429" marR="91429" marT="45732" marB="45732"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082701766"/>
                  </a:ext>
                </a:extLst>
              </a:tr>
            </a:tbl>
          </a:graphicData>
        </a:graphic>
      </p:graphicFrame>
      <p:sp>
        <p:nvSpPr>
          <p:cNvPr id="23591" name="TextBox 20">
            <a:extLst>
              <a:ext uri="{FF2B5EF4-FFF2-40B4-BE49-F238E27FC236}">
                <a16:creationId xmlns:a16="http://schemas.microsoft.com/office/drawing/2014/main" id="{AEEA703B-5A05-20E6-5A4E-3B68220CEFE4}"/>
              </a:ext>
            </a:extLst>
          </p:cNvPr>
          <p:cNvSpPr txBox="1">
            <a:spLocks noChangeArrowheads="1"/>
          </p:cNvSpPr>
          <p:nvPr/>
        </p:nvSpPr>
        <p:spPr bwMode="auto">
          <a:xfrm>
            <a:off x="8834438" y="6197600"/>
            <a:ext cx="24368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Lato Light" panose="020F0502020204030203" pitchFamily="34" charset="0"/>
              </a:defRPr>
            </a:lvl1pPr>
            <a:lvl2pPr marL="742950" indent="-285750" defTabSz="912813">
              <a:defRPr>
                <a:solidFill>
                  <a:schemeClr val="tx1"/>
                </a:solidFill>
                <a:latin typeface="Lato Light" panose="020F0502020204030203" pitchFamily="34" charset="0"/>
              </a:defRPr>
            </a:lvl2pPr>
            <a:lvl3pPr marL="1143000" indent="-228600" defTabSz="912813">
              <a:defRPr>
                <a:solidFill>
                  <a:schemeClr val="tx1"/>
                </a:solidFill>
                <a:latin typeface="Lato Light" panose="020F0502020204030203" pitchFamily="34" charset="0"/>
              </a:defRPr>
            </a:lvl3pPr>
            <a:lvl4pPr marL="1600200" indent="-228600" defTabSz="912813">
              <a:defRPr>
                <a:solidFill>
                  <a:schemeClr val="tx1"/>
                </a:solidFill>
                <a:latin typeface="Lato Light" panose="020F0502020204030203" pitchFamily="34" charset="0"/>
              </a:defRPr>
            </a:lvl4pPr>
            <a:lvl5pPr marL="2057400" indent="-228600" defTabSz="912813">
              <a:defRPr>
                <a:solidFill>
                  <a:schemeClr val="tx1"/>
                </a:solidFill>
                <a:latin typeface="Lato Light" panose="020F0502020204030203" pitchFamily="34" charset="0"/>
              </a:defRPr>
            </a:lvl5pPr>
            <a:lvl6pPr marL="2514600" indent="-228600" defTabSz="912813" eaLnBrk="0" fontAlgn="base" hangingPunct="0">
              <a:spcBef>
                <a:spcPct val="0"/>
              </a:spcBef>
              <a:spcAft>
                <a:spcPct val="0"/>
              </a:spcAft>
              <a:defRPr>
                <a:solidFill>
                  <a:schemeClr val="tx1"/>
                </a:solidFill>
                <a:latin typeface="Lato Light" panose="020F0502020204030203" pitchFamily="34" charset="0"/>
              </a:defRPr>
            </a:lvl6pPr>
            <a:lvl7pPr marL="2971800" indent="-228600" defTabSz="912813" eaLnBrk="0" fontAlgn="base" hangingPunct="0">
              <a:spcBef>
                <a:spcPct val="0"/>
              </a:spcBef>
              <a:spcAft>
                <a:spcPct val="0"/>
              </a:spcAft>
              <a:defRPr>
                <a:solidFill>
                  <a:schemeClr val="tx1"/>
                </a:solidFill>
                <a:latin typeface="Lato Light" panose="020F0502020204030203" pitchFamily="34" charset="0"/>
              </a:defRPr>
            </a:lvl7pPr>
            <a:lvl8pPr marL="3429000" indent="-228600" defTabSz="912813" eaLnBrk="0" fontAlgn="base" hangingPunct="0">
              <a:spcBef>
                <a:spcPct val="0"/>
              </a:spcBef>
              <a:spcAft>
                <a:spcPct val="0"/>
              </a:spcAft>
              <a:defRPr>
                <a:solidFill>
                  <a:schemeClr val="tx1"/>
                </a:solidFill>
                <a:latin typeface="Lato Light" panose="020F0502020204030203" pitchFamily="34" charset="0"/>
              </a:defRPr>
            </a:lvl8pPr>
            <a:lvl9pPr marL="3886200" indent="-228600" defTabSz="912813"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1400" i="1">
                <a:solidFill>
                  <a:srgbClr val="0D0D0D"/>
                </a:solidFill>
                <a:latin typeface="Arial" panose="020B0604020202020204" pitchFamily="34" charset="0"/>
                <a:cs typeface="Arial" panose="020B0604020202020204" pitchFamily="34" charset="0"/>
              </a:rPr>
              <a:t>*Dates subject to change</a:t>
            </a:r>
          </a:p>
        </p:txBody>
      </p:sp>
      <p:sp>
        <p:nvSpPr>
          <p:cNvPr id="23592" name="Rectangle 6">
            <a:extLst>
              <a:ext uri="{FF2B5EF4-FFF2-40B4-BE49-F238E27FC236}">
                <a16:creationId xmlns:a16="http://schemas.microsoft.com/office/drawing/2014/main" id="{A2BB8EDF-E25C-A7A9-1FF6-FC10F8C27593}"/>
              </a:ext>
            </a:extLst>
          </p:cNvPr>
          <p:cNvSpPr>
            <a:spLocks noChangeArrowheads="1"/>
          </p:cNvSpPr>
          <p:nvPr/>
        </p:nvSpPr>
        <p:spPr bwMode="auto">
          <a:xfrm>
            <a:off x="293370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4" name="Rectangle: Rounded Corners 3">
            <a:extLst>
              <a:ext uri="{FF2B5EF4-FFF2-40B4-BE49-F238E27FC236}">
                <a16:creationId xmlns:a16="http://schemas.microsoft.com/office/drawing/2014/main" id="{AF0C9B25-6DE1-4339-88EA-F8457F7E261F}"/>
              </a:ext>
            </a:extLst>
          </p:cNvPr>
          <p:cNvSpPr/>
          <p:nvPr/>
        </p:nvSpPr>
        <p:spPr>
          <a:xfrm>
            <a:off x="4695825" y="2279650"/>
            <a:ext cx="6261100" cy="687388"/>
          </a:xfrm>
          <a:prstGeom prst="roundRect">
            <a:avLst/>
          </a:prstGeom>
          <a:noFill/>
          <a:ln w="2857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23594" name="Slide Number Placeholder 2">
            <a:extLst>
              <a:ext uri="{FF2B5EF4-FFF2-40B4-BE49-F238E27FC236}">
                <a16:creationId xmlns:a16="http://schemas.microsoft.com/office/drawing/2014/main" id="{7677D47E-6F4F-29D8-8D00-151024325CC9}"/>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45</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9E46FB0-3B9B-4C20-1216-4624E14B87D1}"/>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How to Participate</a:t>
            </a:r>
          </a:p>
        </p:txBody>
      </p:sp>
      <p:grpSp>
        <p:nvGrpSpPr>
          <p:cNvPr id="25603" name="Group 3">
            <a:extLst>
              <a:ext uri="{FF2B5EF4-FFF2-40B4-BE49-F238E27FC236}">
                <a16:creationId xmlns:a16="http://schemas.microsoft.com/office/drawing/2014/main" id="{A111446C-273E-AE7C-4266-08C2811F1E02}"/>
              </a:ext>
            </a:extLst>
          </p:cNvPr>
          <p:cNvGrpSpPr>
            <a:grpSpLocks/>
          </p:cNvGrpSpPr>
          <p:nvPr/>
        </p:nvGrpSpPr>
        <p:grpSpPr bwMode="auto">
          <a:xfrm>
            <a:off x="487363" y="1195388"/>
            <a:ext cx="11549062" cy="5284787"/>
            <a:chOff x="486893" y="1131256"/>
            <a:chExt cx="11549163" cy="5285065"/>
          </a:xfrm>
        </p:grpSpPr>
        <p:grpSp>
          <p:nvGrpSpPr>
            <p:cNvPr id="25606" name="Group 6">
              <a:extLst>
                <a:ext uri="{FF2B5EF4-FFF2-40B4-BE49-F238E27FC236}">
                  <a16:creationId xmlns:a16="http://schemas.microsoft.com/office/drawing/2014/main" id="{0CA02ED9-641C-93EE-E923-2816A537723A}"/>
                </a:ext>
              </a:extLst>
            </p:cNvPr>
            <p:cNvGrpSpPr>
              <a:grpSpLocks/>
            </p:cNvGrpSpPr>
            <p:nvPr/>
          </p:nvGrpSpPr>
          <p:grpSpPr bwMode="auto">
            <a:xfrm>
              <a:off x="486893" y="1131256"/>
              <a:ext cx="7120955" cy="1371600"/>
              <a:chOff x="390615" y="5018956"/>
              <a:chExt cx="7120955" cy="1371600"/>
            </a:xfrm>
          </p:grpSpPr>
          <p:sp>
            <p:nvSpPr>
              <p:cNvPr id="25619" name="Content Placeholder 4">
                <a:extLst>
                  <a:ext uri="{FF2B5EF4-FFF2-40B4-BE49-F238E27FC236}">
                    <a16:creationId xmlns:a16="http://schemas.microsoft.com/office/drawing/2014/main" id="{C9ED0DCA-5E0A-4BE9-6A41-EBEFE429192E}"/>
                  </a:ext>
                </a:extLst>
              </p:cNvPr>
              <p:cNvSpPr txBox="1">
                <a:spLocks/>
              </p:cNvSpPr>
              <p:nvPr/>
            </p:nvSpPr>
            <p:spPr bwMode="auto">
              <a:xfrm>
                <a:off x="2029911" y="5036754"/>
                <a:ext cx="5481659" cy="127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nchor="ctr"/>
              <a:lstStyle>
                <a:lvl1pPr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lnSpc>
                    <a:spcPct val="100000"/>
                  </a:lnSpc>
                  <a:spcBef>
                    <a:spcPct val="0"/>
                  </a:spcBef>
                </a:pPr>
                <a:r>
                  <a:rPr lang="en-US" altLang="en-US">
                    <a:solidFill>
                      <a:srgbClr val="363735"/>
                    </a:solidFill>
                    <a:latin typeface="Arial" panose="020B0604020202020204" pitchFamily="34" charset="0"/>
                    <a:cs typeface="Arial" panose="020B0604020202020204" pitchFamily="34" charset="0"/>
                  </a:rPr>
                  <a:t>Determine eligibility </a:t>
                </a:r>
              </a:p>
              <a:p>
                <a:pPr eaLnBrk="1" hangingPunct="1">
                  <a:lnSpc>
                    <a:spcPct val="100000"/>
                  </a:lnSpc>
                  <a:spcBef>
                    <a:spcPct val="0"/>
                  </a:spcBef>
                </a:pPr>
                <a:r>
                  <a:rPr lang="en-US" altLang="en-US" i="1">
                    <a:solidFill>
                      <a:srgbClr val="F29B26"/>
                    </a:solidFill>
                    <a:latin typeface="Arial" panose="020B0604020202020204" pitchFamily="34" charset="0"/>
                    <a:cs typeface="Arial" panose="020B0604020202020204" pitchFamily="34" charset="0"/>
                  </a:rPr>
                  <a:t>https://www.sbir.gov/faqs/eligibility-requirements</a:t>
                </a:r>
              </a:p>
            </p:txBody>
          </p:sp>
          <p:pic>
            <p:nvPicPr>
              <p:cNvPr id="25620" name="Picture 8" descr="Qr code&#10;&#10;Description automatically generated">
                <a:extLst>
                  <a:ext uri="{FF2B5EF4-FFF2-40B4-BE49-F238E27FC236}">
                    <a16:creationId xmlns:a16="http://schemas.microsoft.com/office/drawing/2014/main" id="{3E30383B-5B4F-EE03-33EB-012D271E8C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036" y="501895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1" name="TextBox 9">
                <a:extLst>
                  <a:ext uri="{FF2B5EF4-FFF2-40B4-BE49-F238E27FC236}">
                    <a16:creationId xmlns:a16="http://schemas.microsoft.com/office/drawing/2014/main" id="{1FB4D2D9-D6F9-3354-04A0-82891552DE66}"/>
                  </a:ext>
                </a:extLst>
              </p:cNvPr>
              <p:cNvSpPr txBox="1">
                <a:spLocks noChangeArrowheads="1"/>
              </p:cNvSpPr>
              <p:nvPr/>
            </p:nvSpPr>
            <p:spPr bwMode="auto">
              <a:xfrm>
                <a:off x="390615" y="5473924"/>
                <a:ext cx="360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2400" b="1">
                    <a:solidFill>
                      <a:srgbClr val="002060"/>
                    </a:solidFill>
                    <a:latin typeface="Arial" panose="020B0604020202020204" pitchFamily="34" charset="0"/>
                    <a:cs typeface="Arial" panose="020B0604020202020204" pitchFamily="34" charset="0"/>
                  </a:rPr>
                  <a:t>1</a:t>
                </a:r>
              </a:p>
            </p:txBody>
          </p:sp>
        </p:grpSp>
        <p:grpSp>
          <p:nvGrpSpPr>
            <p:cNvPr id="25607" name="Group 10">
              <a:extLst>
                <a:ext uri="{FF2B5EF4-FFF2-40B4-BE49-F238E27FC236}">
                  <a16:creationId xmlns:a16="http://schemas.microsoft.com/office/drawing/2014/main" id="{7AD314D1-220F-DBAB-EBF3-56A6A295FCFA}"/>
                </a:ext>
              </a:extLst>
            </p:cNvPr>
            <p:cNvGrpSpPr>
              <a:grpSpLocks/>
            </p:cNvGrpSpPr>
            <p:nvPr/>
          </p:nvGrpSpPr>
          <p:grpSpPr bwMode="auto">
            <a:xfrm>
              <a:off x="1919385" y="2266174"/>
              <a:ext cx="8019892" cy="1475233"/>
              <a:chOff x="2136308" y="5069720"/>
              <a:chExt cx="8019892" cy="1475233"/>
            </a:xfrm>
          </p:grpSpPr>
          <p:sp>
            <p:nvSpPr>
              <p:cNvPr id="25616" name="Content Placeholder 4">
                <a:extLst>
                  <a:ext uri="{FF2B5EF4-FFF2-40B4-BE49-F238E27FC236}">
                    <a16:creationId xmlns:a16="http://schemas.microsoft.com/office/drawing/2014/main" id="{9C58E983-E5CC-BE4C-488D-AB48E0B2F1CF}"/>
                  </a:ext>
                </a:extLst>
              </p:cNvPr>
              <p:cNvSpPr txBox="1">
                <a:spLocks/>
              </p:cNvSpPr>
              <p:nvPr/>
            </p:nvSpPr>
            <p:spPr bwMode="auto">
              <a:xfrm>
                <a:off x="3674042" y="5069720"/>
                <a:ext cx="6482158" cy="14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nchor="ctr"/>
              <a:lstStyle>
                <a:lvl1pPr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lnSpc>
                    <a:spcPct val="100000"/>
                  </a:lnSpc>
                  <a:spcBef>
                    <a:spcPct val="0"/>
                  </a:spcBef>
                </a:pPr>
                <a:r>
                  <a:rPr lang="en-US" altLang="en-US">
                    <a:solidFill>
                      <a:srgbClr val="363735"/>
                    </a:solidFill>
                    <a:latin typeface="Arial" panose="020B0604020202020204" pitchFamily="34" charset="0"/>
                    <a:cs typeface="Arial" panose="020B0604020202020204" pitchFamily="34" charset="0"/>
                  </a:rPr>
                  <a:t>Research topics consistent with your business strategies </a:t>
                </a:r>
              </a:p>
              <a:p>
                <a:pPr eaLnBrk="1" hangingPunct="1">
                  <a:lnSpc>
                    <a:spcPct val="100000"/>
                  </a:lnSpc>
                  <a:spcBef>
                    <a:spcPct val="0"/>
                  </a:spcBef>
                </a:pPr>
                <a:r>
                  <a:rPr lang="en-US" altLang="en-US" i="1">
                    <a:solidFill>
                      <a:srgbClr val="F29B26"/>
                    </a:solidFill>
                    <a:latin typeface="Arial" panose="020B0604020202020204" pitchFamily="34" charset="0"/>
                    <a:cs typeface="Arial" panose="020B0604020202020204" pitchFamily="34" charset="0"/>
                  </a:rPr>
                  <a:t>https://www.dodsbirsttr.mil/submissions/login</a:t>
                </a:r>
                <a:endParaRPr lang="en-US" altLang="en-US" sz="2800">
                  <a:solidFill>
                    <a:srgbClr val="737572"/>
                  </a:solidFill>
                  <a:latin typeface="Arial" panose="020B0604020202020204" pitchFamily="34" charset="0"/>
                  <a:cs typeface="Arial" panose="020B0604020202020204" pitchFamily="34" charset="0"/>
                </a:endParaRPr>
              </a:p>
            </p:txBody>
          </p:sp>
          <p:pic>
            <p:nvPicPr>
              <p:cNvPr id="25617" name="Picture 12" descr="Qr code&#10;&#10;Description automatically generated">
                <a:extLst>
                  <a:ext uri="{FF2B5EF4-FFF2-40B4-BE49-F238E27FC236}">
                    <a16:creationId xmlns:a16="http://schemas.microsoft.com/office/drawing/2014/main" id="{D30F0962-D3FB-9D4C-8F49-B1CD0B8735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7563" y="5173353"/>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TextBox 13">
                <a:extLst>
                  <a:ext uri="{FF2B5EF4-FFF2-40B4-BE49-F238E27FC236}">
                    <a16:creationId xmlns:a16="http://schemas.microsoft.com/office/drawing/2014/main" id="{AABB6D82-B41A-0689-058B-711B6177D8CC}"/>
                  </a:ext>
                </a:extLst>
              </p:cNvPr>
              <p:cNvSpPr txBox="1">
                <a:spLocks noChangeArrowheads="1"/>
              </p:cNvSpPr>
              <p:nvPr/>
            </p:nvSpPr>
            <p:spPr bwMode="auto">
              <a:xfrm>
                <a:off x="2136308" y="5628321"/>
                <a:ext cx="360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2400" b="1">
                    <a:solidFill>
                      <a:srgbClr val="002060"/>
                    </a:solidFill>
                    <a:latin typeface="Arial" panose="020B0604020202020204" pitchFamily="34" charset="0"/>
                    <a:cs typeface="Arial" panose="020B0604020202020204" pitchFamily="34" charset="0"/>
                  </a:rPr>
                  <a:t>2</a:t>
                </a:r>
              </a:p>
            </p:txBody>
          </p:sp>
        </p:grpSp>
        <p:grpSp>
          <p:nvGrpSpPr>
            <p:cNvPr id="25608" name="Group 14">
              <a:extLst>
                <a:ext uri="{FF2B5EF4-FFF2-40B4-BE49-F238E27FC236}">
                  <a16:creationId xmlns:a16="http://schemas.microsoft.com/office/drawing/2014/main" id="{4783CC69-7A60-3BD8-FA09-FE5A7D86C2AD}"/>
                </a:ext>
              </a:extLst>
            </p:cNvPr>
            <p:cNvGrpSpPr>
              <a:grpSpLocks/>
            </p:cNvGrpSpPr>
            <p:nvPr/>
          </p:nvGrpSpPr>
          <p:grpSpPr bwMode="auto">
            <a:xfrm>
              <a:off x="3281501" y="3670866"/>
              <a:ext cx="7835653" cy="1527208"/>
              <a:chOff x="5347799" y="1657527"/>
              <a:chExt cx="7835653" cy="1527208"/>
            </a:xfrm>
          </p:grpSpPr>
          <p:sp>
            <p:nvSpPr>
              <p:cNvPr id="25613" name="Content Placeholder 4">
                <a:extLst>
                  <a:ext uri="{FF2B5EF4-FFF2-40B4-BE49-F238E27FC236}">
                    <a16:creationId xmlns:a16="http://schemas.microsoft.com/office/drawing/2014/main" id="{89B17611-FAD4-2A8F-1851-0D6080CCDFC2}"/>
                  </a:ext>
                </a:extLst>
              </p:cNvPr>
              <p:cNvSpPr txBox="1">
                <a:spLocks/>
              </p:cNvSpPr>
              <p:nvPr/>
            </p:nvSpPr>
            <p:spPr bwMode="auto">
              <a:xfrm>
                <a:off x="6898578" y="1673486"/>
                <a:ext cx="6284874" cy="151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lstStyle>
                <a:lvl1pPr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lnSpc>
                    <a:spcPct val="100000"/>
                  </a:lnSpc>
                  <a:spcBef>
                    <a:spcPct val="0"/>
                  </a:spcBef>
                </a:pPr>
                <a:r>
                  <a:rPr lang="en-US" altLang="en-US">
                    <a:solidFill>
                      <a:srgbClr val="363735"/>
                    </a:solidFill>
                    <a:latin typeface="Arial" panose="020B0604020202020204" pitchFamily="34" charset="0"/>
                    <a:cs typeface="Arial" panose="020B0604020202020204" pitchFamily="34" charset="0"/>
                  </a:rPr>
                  <a:t>Read and understand the DoD Broad Agency Announcement (BAA) and Component-specific (e.g. Navy) BAA instructions </a:t>
                </a:r>
                <a:r>
                  <a:rPr lang="en-US" altLang="en-US" i="1">
                    <a:solidFill>
                      <a:srgbClr val="F29B26"/>
                    </a:solidFill>
                    <a:latin typeface="Arial" panose="020B0604020202020204" pitchFamily="34" charset="0"/>
                    <a:cs typeface="Arial" panose="020B0604020202020204" pitchFamily="34" charset="0"/>
                  </a:rPr>
                  <a:t>https://www.dodsbirsttr.mil/submissions/login</a:t>
                </a:r>
                <a:endParaRPr lang="en-US" altLang="en-US" sz="2800">
                  <a:solidFill>
                    <a:srgbClr val="737572"/>
                  </a:solidFill>
                  <a:latin typeface="Arial" panose="020B0604020202020204" pitchFamily="34" charset="0"/>
                  <a:cs typeface="Arial" panose="020B0604020202020204" pitchFamily="34" charset="0"/>
                </a:endParaRPr>
              </a:p>
              <a:p>
                <a:pPr algn="ctr" eaLnBrk="1" hangingPunct="1"/>
                <a:endParaRPr lang="en-US" altLang="en-US" sz="2800">
                  <a:solidFill>
                    <a:srgbClr val="737572"/>
                  </a:solidFill>
                  <a:latin typeface="Arial" panose="020B0604020202020204" pitchFamily="34" charset="0"/>
                  <a:cs typeface="Arial" panose="020B0604020202020204" pitchFamily="34" charset="0"/>
                </a:endParaRPr>
              </a:p>
            </p:txBody>
          </p:sp>
          <p:pic>
            <p:nvPicPr>
              <p:cNvPr id="25614" name="Picture 16" descr="Qr code&#10;&#10;Description automatically generated">
                <a:extLst>
                  <a:ext uri="{FF2B5EF4-FFF2-40B4-BE49-F238E27FC236}">
                    <a16:creationId xmlns:a16="http://schemas.microsoft.com/office/drawing/2014/main" id="{E31457B9-ACBF-DE60-C227-145DE07D30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2058" y="165752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Box 17">
                <a:extLst>
                  <a:ext uri="{FF2B5EF4-FFF2-40B4-BE49-F238E27FC236}">
                    <a16:creationId xmlns:a16="http://schemas.microsoft.com/office/drawing/2014/main" id="{C8A380CA-2ECF-A7A1-0303-E2987E52B702}"/>
                  </a:ext>
                </a:extLst>
              </p:cNvPr>
              <p:cNvSpPr txBox="1">
                <a:spLocks noChangeArrowheads="1"/>
              </p:cNvSpPr>
              <p:nvPr/>
            </p:nvSpPr>
            <p:spPr bwMode="auto">
              <a:xfrm>
                <a:off x="5347799" y="2112495"/>
                <a:ext cx="360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2400" b="1">
                    <a:solidFill>
                      <a:srgbClr val="002060"/>
                    </a:solidFill>
                    <a:latin typeface="Arial" panose="020B0604020202020204" pitchFamily="34" charset="0"/>
                    <a:cs typeface="Arial" panose="020B0604020202020204" pitchFamily="34" charset="0"/>
                  </a:rPr>
                  <a:t>3</a:t>
                </a:r>
              </a:p>
            </p:txBody>
          </p:sp>
        </p:grpSp>
        <p:grpSp>
          <p:nvGrpSpPr>
            <p:cNvPr id="25609" name="Group 2">
              <a:extLst>
                <a:ext uri="{FF2B5EF4-FFF2-40B4-BE49-F238E27FC236}">
                  <a16:creationId xmlns:a16="http://schemas.microsoft.com/office/drawing/2014/main" id="{A788E8BF-D787-BCF1-7282-E8BCF0ED034C}"/>
                </a:ext>
              </a:extLst>
            </p:cNvPr>
            <p:cNvGrpSpPr>
              <a:grpSpLocks/>
            </p:cNvGrpSpPr>
            <p:nvPr/>
          </p:nvGrpSpPr>
          <p:grpSpPr bwMode="auto">
            <a:xfrm>
              <a:off x="4419021" y="5016028"/>
              <a:ext cx="7617035" cy="1400293"/>
              <a:chOff x="1547149" y="5006476"/>
              <a:chExt cx="7617035" cy="1400293"/>
            </a:xfrm>
          </p:grpSpPr>
          <p:sp>
            <p:nvSpPr>
              <p:cNvPr id="25610" name="Content Placeholder 4">
                <a:extLst>
                  <a:ext uri="{FF2B5EF4-FFF2-40B4-BE49-F238E27FC236}">
                    <a16:creationId xmlns:a16="http://schemas.microsoft.com/office/drawing/2014/main" id="{2FAE19C9-CBCD-58EA-7344-67BAE93ED994}"/>
                  </a:ext>
                </a:extLst>
              </p:cNvPr>
              <p:cNvSpPr txBox="1">
                <a:spLocks/>
              </p:cNvSpPr>
              <p:nvPr/>
            </p:nvSpPr>
            <p:spPr bwMode="auto">
              <a:xfrm>
                <a:off x="3350509" y="5006476"/>
                <a:ext cx="5813675" cy="112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lstStyle>
                <a:lvl1pPr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lnSpc>
                    <a:spcPct val="100000"/>
                  </a:lnSpc>
                </a:pPr>
                <a:r>
                  <a:rPr lang="en-US" altLang="en-US" sz="1600">
                    <a:solidFill>
                      <a:srgbClr val="363735"/>
                    </a:solidFill>
                    <a:latin typeface="Arial" panose="020B0604020202020204" pitchFamily="34" charset="0"/>
                    <a:cs typeface="Arial" panose="020B0604020202020204" pitchFamily="34" charset="0"/>
                  </a:rPr>
                  <a:t>Use templates as instructed by BAA</a:t>
                </a:r>
                <a:r>
                  <a:rPr lang="en-US" altLang="en-US" sz="1600" i="1">
                    <a:solidFill>
                      <a:srgbClr val="363735"/>
                    </a:solidFill>
                    <a:latin typeface="Arial" panose="020B0604020202020204" pitchFamily="34" charset="0"/>
                    <a:cs typeface="Arial" panose="020B0604020202020204" pitchFamily="34" charset="0"/>
                  </a:rPr>
                  <a:t> </a:t>
                </a:r>
                <a:r>
                  <a:rPr lang="en-US" altLang="en-US" sz="1600">
                    <a:solidFill>
                      <a:srgbClr val="363735"/>
                    </a:solidFill>
                    <a:latin typeface="Arial" panose="020B0604020202020204" pitchFamily="34" charset="0"/>
                    <a:cs typeface="Arial" panose="020B0604020202020204" pitchFamily="34" charset="0"/>
                  </a:rPr>
                  <a:t>and</a:t>
                </a:r>
                <a:r>
                  <a:rPr lang="en-US" altLang="en-US" sz="1600" i="1">
                    <a:solidFill>
                      <a:srgbClr val="363735"/>
                    </a:solidFill>
                    <a:latin typeface="Arial" panose="020B0604020202020204" pitchFamily="34" charset="0"/>
                    <a:cs typeface="Arial" panose="020B0604020202020204" pitchFamily="34" charset="0"/>
                  </a:rPr>
                  <a:t> s</a:t>
                </a:r>
                <a:r>
                  <a:rPr lang="en-US" altLang="en-US" sz="1600">
                    <a:solidFill>
                      <a:srgbClr val="363735"/>
                    </a:solidFill>
                    <a:latin typeface="Arial" panose="020B0604020202020204" pitchFamily="34" charset="0"/>
                    <a:cs typeface="Arial" panose="020B0604020202020204" pitchFamily="34" charset="0"/>
                  </a:rPr>
                  <a:t>ubmit a proposal that meets the stated need of the topic </a:t>
                </a:r>
                <a:r>
                  <a:rPr lang="en-US" altLang="en-US" sz="1600" i="1">
                    <a:solidFill>
                      <a:srgbClr val="F29B26"/>
                    </a:solidFill>
                    <a:latin typeface="Arial" panose="020B0604020202020204" pitchFamily="34" charset="0"/>
                    <a:cs typeface="Arial" panose="020B0604020202020204" pitchFamily="34" charset="0"/>
                  </a:rPr>
                  <a:t>https://www.dodsbirsttr.mil/submissions/login</a:t>
                </a:r>
                <a:endParaRPr lang="en-US" altLang="en-US" sz="2400">
                  <a:solidFill>
                    <a:srgbClr val="737572"/>
                  </a:solidFill>
                  <a:latin typeface="Arial" panose="020B0604020202020204" pitchFamily="34" charset="0"/>
                  <a:cs typeface="Arial" panose="020B0604020202020204" pitchFamily="34" charset="0"/>
                </a:endParaRPr>
              </a:p>
              <a:p>
                <a:pPr eaLnBrk="1" hangingPunct="1">
                  <a:lnSpc>
                    <a:spcPct val="100000"/>
                  </a:lnSpc>
                </a:pPr>
                <a:r>
                  <a:rPr lang="en-US" altLang="en-US" sz="1600">
                    <a:solidFill>
                      <a:srgbClr val="363735"/>
                    </a:solidFill>
                    <a:latin typeface="Arial" panose="020B0604020202020204" pitchFamily="34" charset="0"/>
                    <a:cs typeface="Arial" panose="020B0604020202020204" pitchFamily="34" charset="0"/>
                  </a:rPr>
                  <a:t>Navy-specific templates </a:t>
                </a:r>
                <a:r>
                  <a:rPr lang="en-US" altLang="en-US" sz="1600" i="1">
                    <a:solidFill>
                      <a:srgbClr val="F29B26"/>
                    </a:solidFill>
                    <a:latin typeface="Arial" panose="020B0604020202020204" pitchFamily="34" charset="0"/>
                    <a:cs typeface="Arial" panose="020B0604020202020204" pitchFamily="34" charset="0"/>
                  </a:rPr>
                  <a:t>https://www.navysbir.com/links_forms.htm</a:t>
                </a:r>
                <a:endParaRPr lang="en-US" altLang="en-US" i="1">
                  <a:solidFill>
                    <a:srgbClr val="F29B26"/>
                  </a:solidFill>
                  <a:latin typeface="Arial" panose="020B0604020202020204" pitchFamily="34" charset="0"/>
                  <a:cs typeface="Arial" panose="020B0604020202020204" pitchFamily="34" charset="0"/>
                </a:endParaRPr>
              </a:p>
              <a:p>
                <a:pPr eaLnBrk="1" hangingPunct="1">
                  <a:lnSpc>
                    <a:spcPct val="100000"/>
                  </a:lnSpc>
                </a:pPr>
                <a:endParaRPr lang="en-US" altLang="en-US" sz="1600" i="1">
                  <a:solidFill>
                    <a:srgbClr val="F29B26"/>
                  </a:solidFill>
                  <a:latin typeface="Arial" panose="020B0604020202020204" pitchFamily="34" charset="0"/>
                  <a:cs typeface="Arial" panose="020B0604020202020204" pitchFamily="34" charset="0"/>
                </a:endParaRPr>
              </a:p>
              <a:p>
                <a:pPr eaLnBrk="1" hangingPunct="1"/>
                <a:endParaRPr lang="en-US" altLang="en-US" sz="2400">
                  <a:solidFill>
                    <a:srgbClr val="737572"/>
                  </a:solidFill>
                  <a:latin typeface="Arial" panose="020B0604020202020204" pitchFamily="34" charset="0"/>
                  <a:cs typeface="Arial" panose="020B0604020202020204" pitchFamily="34" charset="0"/>
                </a:endParaRPr>
              </a:p>
            </p:txBody>
          </p:sp>
          <p:pic>
            <p:nvPicPr>
              <p:cNvPr id="25611" name="Picture 5" descr="Qr code&#10;&#10;Description automatically generated">
                <a:extLst>
                  <a:ext uri="{FF2B5EF4-FFF2-40B4-BE49-F238E27FC236}">
                    <a16:creationId xmlns:a16="http://schemas.microsoft.com/office/drawing/2014/main" id="{52514F7D-B4ED-9433-5C3B-49388D487D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2088" y="503516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9">
                <a:extLst>
                  <a:ext uri="{FF2B5EF4-FFF2-40B4-BE49-F238E27FC236}">
                    <a16:creationId xmlns:a16="http://schemas.microsoft.com/office/drawing/2014/main" id="{C9FBEF2A-2FEB-34ED-D8D7-935B12CD1078}"/>
                  </a:ext>
                </a:extLst>
              </p:cNvPr>
              <p:cNvSpPr txBox="1">
                <a:spLocks noChangeArrowheads="1"/>
              </p:cNvSpPr>
              <p:nvPr/>
            </p:nvSpPr>
            <p:spPr bwMode="auto">
              <a:xfrm>
                <a:off x="1547149" y="5274361"/>
                <a:ext cx="360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2400" b="1">
                    <a:solidFill>
                      <a:srgbClr val="002060"/>
                    </a:solidFill>
                    <a:latin typeface="Arial" panose="020B0604020202020204" pitchFamily="34" charset="0"/>
                    <a:cs typeface="Arial" panose="020B0604020202020204" pitchFamily="34" charset="0"/>
                  </a:rPr>
                  <a:t>4</a:t>
                </a:r>
              </a:p>
            </p:txBody>
          </p:sp>
        </p:grpSp>
      </p:grpSp>
      <p:sp>
        <p:nvSpPr>
          <p:cNvPr id="25604" name="Rectangle 20">
            <a:extLst>
              <a:ext uri="{FF2B5EF4-FFF2-40B4-BE49-F238E27FC236}">
                <a16:creationId xmlns:a16="http://schemas.microsoft.com/office/drawing/2014/main" id="{E36A3761-335F-74BD-93C2-CAC609B96C95}"/>
              </a:ext>
            </a:extLst>
          </p:cNvPr>
          <p:cNvSpPr>
            <a:spLocks noChangeArrowheads="1"/>
          </p:cNvSpPr>
          <p:nvPr/>
        </p:nvSpPr>
        <p:spPr bwMode="auto">
          <a:xfrm>
            <a:off x="293370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25605" name="Slide Number Placeholder 18">
            <a:extLst>
              <a:ext uri="{FF2B5EF4-FFF2-40B4-BE49-F238E27FC236}">
                <a16:creationId xmlns:a16="http://schemas.microsoft.com/office/drawing/2014/main" id="{BEB6CFFA-C6BA-2A39-413B-116F08DB5E4E}"/>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46</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82B1968-F4BF-0493-6EE6-B2414A7B67B2}"/>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OUSD(R&amp;E) Critical Technology Areas</a:t>
            </a:r>
          </a:p>
        </p:txBody>
      </p:sp>
      <p:sp>
        <p:nvSpPr>
          <p:cNvPr id="27651" name="Content Placeholder 2">
            <a:extLst>
              <a:ext uri="{FF2B5EF4-FFF2-40B4-BE49-F238E27FC236}">
                <a16:creationId xmlns:a16="http://schemas.microsoft.com/office/drawing/2014/main" id="{02C32967-03DB-3692-DD7A-68B1DB7AD548}"/>
              </a:ext>
            </a:extLst>
          </p:cNvPr>
          <p:cNvSpPr>
            <a:spLocks noGrp="1"/>
          </p:cNvSpPr>
          <p:nvPr>
            <p:ph idx="1"/>
          </p:nvPr>
        </p:nvSpPr>
        <p:spPr>
          <a:xfrm>
            <a:off x="658813" y="1670050"/>
            <a:ext cx="5370512" cy="4351338"/>
          </a:xfrm>
        </p:spPr>
        <p:txBody>
          <a:bodyPr/>
          <a:lstStyle/>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FutureG</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Trusted AI and Autonomy</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Biotechnology </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Advanced Computing and Software</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Integrated Sensing and Cyber</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Directed Energy (DE)</a:t>
            </a:r>
          </a:p>
          <a:p>
            <a:pPr marL="285750" indent="-285750" eaLnBrk="1" hangingPunct="1">
              <a:buFont typeface="Arial" panose="020B0604020202020204" pitchFamily="34" charset="0"/>
              <a:buChar char="•"/>
            </a:pPr>
            <a:r>
              <a:rPr altLang="en-US" sz="2800">
                <a:latin typeface="Arial" panose="020B0604020202020204" pitchFamily="34" charset="0"/>
                <a:ea typeface="Lato Light" panose="020F0502020204030203" pitchFamily="34" charset="0"/>
                <a:cs typeface="Arial" panose="020B0604020202020204" pitchFamily="34" charset="0"/>
              </a:rPr>
              <a:t>Hypersonics</a:t>
            </a:r>
          </a:p>
        </p:txBody>
      </p:sp>
      <p:sp>
        <p:nvSpPr>
          <p:cNvPr id="27652" name="Rectangle 4">
            <a:extLst>
              <a:ext uri="{FF2B5EF4-FFF2-40B4-BE49-F238E27FC236}">
                <a16:creationId xmlns:a16="http://schemas.microsoft.com/office/drawing/2014/main" id="{C98827D2-6A5D-192C-2933-7A99BA1C4FB4}"/>
              </a:ext>
            </a:extLst>
          </p:cNvPr>
          <p:cNvSpPr>
            <a:spLocks noChangeArrowheads="1"/>
          </p:cNvSpPr>
          <p:nvPr/>
        </p:nvSpPr>
        <p:spPr bwMode="auto">
          <a:xfrm>
            <a:off x="5632450" y="1670050"/>
            <a:ext cx="60960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lstStyle>
            <a:lvl1pPr marL="285750" indent="-285750"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Microelectronics</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Integrated Network Systems-of-Systems</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Quantum Science</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Space Technology</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Renewable Energy Generation and Storage</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Advanced Materials</a:t>
            </a:r>
          </a:p>
          <a:p>
            <a:pPr eaLnBrk="1" hangingPunct="1">
              <a:buFont typeface="Arial" panose="020B0604020202020204" pitchFamily="34" charset="0"/>
              <a:buChar char="•"/>
            </a:pPr>
            <a:r>
              <a:rPr lang="en-US" altLang="en-US" sz="2800">
                <a:latin typeface="Arial" panose="020B0604020202020204" pitchFamily="34" charset="0"/>
                <a:cs typeface="Arial" panose="020B0604020202020204" pitchFamily="34" charset="0"/>
              </a:rPr>
              <a:t>Human-Machine Interfaces</a:t>
            </a:r>
          </a:p>
        </p:txBody>
      </p:sp>
      <p:sp>
        <p:nvSpPr>
          <p:cNvPr id="27653" name="Rectangle 5">
            <a:extLst>
              <a:ext uri="{FF2B5EF4-FFF2-40B4-BE49-F238E27FC236}">
                <a16:creationId xmlns:a16="http://schemas.microsoft.com/office/drawing/2014/main" id="{1126AD8D-10AD-B2F8-58CA-95805F49C7F4}"/>
              </a:ext>
            </a:extLst>
          </p:cNvPr>
          <p:cNvSpPr>
            <a:spLocks noChangeArrowheads="1"/>
          </p:cNvSpPr>
          <p:nvPr/>
        </p:nvSpPr>
        <p:spPr bwMode="auto">
          <a:xfrm>
            <a:off x="293370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27654" name="Slide Number Placeholder 3">
            <a:extLst>
              <a:ext uri="{FF2B5EF4-FFF2-40B4-BE49-F238E27FC236}">
                <a16:creationId xmlns:a16="http://schemas.microsoft.com/office/drawing/2014/main" id="{DD65BB8C-AD6F-3C39-6BDB-1C971C756E6B}"/>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47</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2A92B40E-EADD-8C1B-473E-7B31CC2DEC88}"/>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Navy Needs. . . TOPICS</a:t>
            </a:r>
          </a:p>
        </p:txBody>
      </p:sp>
      <p:sp>
        <p:nvSpPr>
          <p:cNvPr id="28675" name="Rectangle 5">
            <a:extLst>
              <a:ext uri="{FF2B5EF4-FFF2-40B4-BE49-F238E27FC236}">
                <a16:creationId xmlns:a16="http://schemas.microsoft.com/office/drawing/2014/main" id="{2CF558D8-B177-5E4D-ABC3-AB8F5EF44611}"/>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4" name="Content Placeholder 3">
            <a:extLst>
              <a:ext uri="{FF2B5EF4-FFF2-40B4-BE49-F238E27FC236}">
                <a16:creationId xmlns:a16="http://schemas.microsoft.com/office/drawing/2014/main" id="{54B2B0BF-7188-1ABA-0CEC-A2B27BB58BCD}"/>
              </a:ext>
            </a:extLst>
          </p:cNvPr>
          <p:cNvSpPr>
            <a:spLocks noGrp="1"/>
          </p:cNvSpPr>
          <p:nvPr>
            <p:ph idx="1"/>
          </p:nvPr>
        </p:nvSpPr>
        <p:spPr>
          <a:xfrm>
            <a:off x="393700" y="1624013"/>
            <a:ext cx="5207000" cy="4308475"/>
          </a:xfrm>
        </p:spPr>
        <p:txBody>
          <a:bodyPr rtlCol="0">
            <a:normAutofit/>
          </a:bodyPr>
          <a:lstStyle/>
          <a:p>
            <a:pPr marL="285750" indent="-285750" defTabSz="685846" eaLnBrk="1" fontAlgn="auto" hangingPunct="1">
              <a:lnSpc>
                <a:spcPct val="110000"/>
              </a:lnSpc>
              <a:spcAft>
                <a:spcPts val="0"/>
              </a:spcAft>
              <a:buFont typeface="Arial" panose="020B0604020202020204" pitchFamily="34" charset="0"/>
              <a:buChar char="•"/>
              <a:defRPr/>
            </a:pPr>
            <a:r>
              <a:rPr sz="2800">
                <a:latin typeface="Arial" panose="020B0604020202020204" pitchFamily="34" charset="0"/>
                <a:ea typeface="+mn-ea"/>
                <a:cs typeface="Arial" panose="020B0604020202020204" pitchFamily="34" charset="0"/>
              </a:rPr>
              <a:t>Seeking innovative solutions to specific Naval needs</a:t>
            </a:r>
          </a:p>
          <a:p>
            <a:pPr marL="285750" indent="-285750" defTabSz="685846" eaLnBrk="1" fontAlgn="auto" hangingPunct="1">
              <a:lnSpc>
                <a:spcPct val="110000"/>
              </a:lnSpc>
              <a:spcAft>
                <a:spcPts val="0"/>
              </a:spcAft>
              <a:buFont typeface="Arial" panose="020B0604020202020204" pitchFamily="34" charset="0"/>
              <a:buChar char="•"/>
              <a:defRPr/>
            </a:pPr>
            <a:r>
              <a:rPr sz="2800">
                <a:latin typeface="Arial" panose="020B0604020202020204" pitchFamily="34" charset="0"/>
                <a:ea typeface="+mn-ea"/>
                <a:cs typeface="Arial" panose="020B0604020202020204" pitchFamily="34" charset="0"/>
              </a:rPr>
              <a:t>Phase I approach to proving feasibility of an innovative solution</a:t>
            </a:r>
          </a:p>
          <a:p>
            <a:pPr marL="285750" indent="-285750" defTabSz="685846" eaLnBrk="1" fontAlgn="auto" hangingPunct="1">
              <a:lnSpc>
                <a:spcPct val="110000"/>
              </a:lnSpc>
              <a:spcAft>
                <a:spcPts val="0"/>
              </a:spcAft>
              <a:buFont typeface="Arial" panose="020B0604020202020204" pitchFamily="34" charset="0"/>
              <a:buChar char="•"/>
              <a:defRPr/>
            </a:pPr>
            <a:r>
              <a:rPr sz="2800">
                <a:latin typeface="Arial" panose="020B0604020202020204" pitchFamily="34" charset="0"/>
                <a:ea typeface="+mn-ea"/>
                <a:cs typeface="Arial" panose="020B0604020202020204" pitchFamily="34" charset="0"/>
              </a:rPr>
              <a:t>Phase II is the development and testing of prototype</a:t>
            </a:r>
          </a:p>
          <a:p>
            <a:pPr defTabSz="685846" eaLnBrk="1" fontAlgn="auto" hangingPunct="1">
              <a:spcAft>
                <a:spcPts val="0"/>
              </a:spcAft>
              <a:defRPr/>
            </a:pPr>
            <a:endParaRPr sz="2800">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0892372-4E3F-8DE1-85A4-32138771CEFC}"/>
              </a:ext>
            </a:extLst>
          </p:cNvPr>
          <p:cNvSpPr txBox="1"/>
          <p:nvPr/>
        </p:nvSpPr>
        <p:spPr>
          <a:xfrm>
            <a:off x="1012825" y="1244600"/>
            <a:ext cx="4092575" cy="40005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eaLnBrk="1" fontAlgn="auto" hangingPunct="1">
              <a:spcBef>
                <a:spcPts val="0"/>
              </a:spcBef>
              <a:spcAft>
                <a:spcPts val="0"/>
              </a:spcAft>
              <a:defRPr/>
            </a:pPr>
            <a:r>
              <a:rPr lang="en-US" sz="2000" b="1" dirty="0">
                <a:latin typeface="Arial" panose="020B0604020202020204" pitchFamily="34" charset="0"/>
                <a:cs typeface="Arial" panose="020B0604020202020204" pitchFamily="34" charset="0"/>
              </a:rPr>
              <a:t>Focused Topic</a:t>
            </a:r>
          </a:p>
        </p:txBody>
      </p:sp>
      <p:sp>
        <p:nvSpPr>
          <p:cNvPr id="7" name="TextBox 6">
            <a:extLst>
              <a:ext uri="{FF2B5EF4-FFF2-40B4-BE49-F238E27FC236}">
                <a16:creationId xmlns:a16="http://schemas.microsoft.com/office/drawing/2014/main" id="{25D1E037-0666-8C55-7D30-7640F7AD95A8}"/>
              </a:ext>
            </a:extLst>
          </p:cNvPr>
          <p:cNvSpPr txBox="1"/>
          <p:nvPr/>
        </p:nvSpPr>
        <p:spPr>
          <a:xfrm>
            <a:off x="6699250" y="1236663"/>
            <a:ext cx="4092575" cy="40005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2000" b="1" dirty="0">
                <a:latin typeface="Arial" panose="020B0604020202020204" pitchFamily="34" charset="0"/>
                <a:cs typeface="Arial" panose="020B0604020202020204" pitchFamily="34" charset="0"/>
              </a:rPr>
              <a:t>Open Topic</a:t>
            </a:r>
          </a:p>
        </p:txBody>
      </p:sp>
      <p:sp>
        <p:nvSpPr>
          <p:cNvPr id="28679" name="Content Placeholder 2">
            <a:extLst>
              <a:ext uri="{FF2B5EF4-FFF2-40B4-BE49-F238E27FC236}">
                <a16:creationId xmlns:a16="http://schemas.microsoft.com/office/drawing/2014/main" id="{22E51DD4-1EAD-35A1-3361-FADEB46D66B6}"/>
              </a:ext>
            </a:extLst>
          </p:cNvPr>
          <p:cNvSpPr txBox="1">
            <a:spLocks/>
          </p:cNvSpPr>
          <p:nvPr/>
        </p:nvSpPr>
        <p:spPr bwMode="auto">
          <a:xfrm>
            <a:off x="5816600" y="1624013"/>
            <a:ext cx="60833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lstStyle>
            <a:lvl1pPr marL="285750" indent="-285750" defTabSz="685800">
              <a:lnSpc>
                <a:spcPct val="90000"/>
              </a:lnSpc>
              <a:spcBef>
                <a:spcPts val="750"/>
              </a:spcBef>
              <a:buFont typeface="Arial" panose="020B0604020202020204" pitchFamily="34" charset="0"/>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742950" indent="-285750" defTabSz="685800">
              <a:lnSpc>
                <a:spcPct val="90000"/>
              </a:lnSpc>
              <a:spcBef>
                <a:spcPts val="375"/>
              </a:spcBef>
              <a:buFont typeface="Arial" panose="020B0604020202020204" pitchFamily="34" charset="0"/>
              <a:defRPr sz="15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defTabSz="685800">
              <a:lnSpc>
                <a:spcPct val="90000"/>
              </a:lnSpc>
              <a:spcBef>
                <a:spcPts val="375"/>
              </a:spcBef>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200">
                <a:solidFill>
                  <a:schemeClr val="tx1"/>
                </a:solidFill>
                <a:latin typeface="Lato Light" panose="020F0502020204030203" pitchFamily="34" charset="0"/>
                <a:ea typeface="Lato Light" panose="020F0502020204030203" pitchFamily="34" charset="0"/>
                <a:cs typeface="Lato Light" panose="020F0502020204030203" pitchFamily="34" charset="0"/>
              </a:defRPr>
            </a:lvl9pPr>
          </a:lstStyle>
          <a:p>
            <a:pPr eaLnBrk="1" hangingPunct="1">
              <a:lnSpc>
                <a:spcPct val="110000"/>
              </a:lnSpc>
              <a:buFont typeface="Arial" panose="020B0604020202020204" pitchFamily="34" charset="0"/>
              <a:buChar char="•"/>
            </a:pPr>
            <a:r>
              <a:rPr lang="en-US" altLang="en-US" sz="2800">
                <a:latin typeface="Arial" panose="020B0604020202020204" pitchFamily="34" charset="0"/>
                <a:cs typeface="Arial" panose="020B0604020202020204" pitchFamily="34" charset="0"/>
              </a:rPr>
              <a:t>Seeking commercial solutions to meet mission critical Naval needs</a:t>
            </a:r>
          </a:p>
          <a:p>
            <a:pPr eaLnBrk="1" hangingPunct="1">
              <a:lnSpc>
                <a:spcPct val="100000"/>
              </a:lnSpc>
              <a:buFont typeface="Arial" panose="020B0604020202020204" pitchFamily="34" charset="0"/>
              <a:buChar char="•"/>
            </a:pPr>
            <a:r>
              <a:rPr lang="en-US" altLang="en-US" sz="2800">
                <a:latin typeface="Arial" panose="020B0604020202020204" pitchFamily="34" charset="0"/>
                <a:cs typeface="Arial" panose="020B0604020202020204" pitchFamily="34" charset="0"/>
              </a:rPr>
              <a:t>Phase I approach to adapting commercial solution</a:t>
            </a:r>
          </a:p>
          <a:p>
            <a:pPr eaLnBrk="1" hangingPunct="1">
              <a:lnSpc>
                <a:spcPct val="110000"/>
              </a:lnSpc>
              <a:buFont typeface="Arial" panose="020B0604020202020204" pitchFamily="34" charset="0"/>
              <a:buChar char="•"/>
            </a:pPr>
            <a:r>
              <a:rPr lang="en-US" altLang="en-US" sz="2800">
                <a:latin typeface="Arial" panose="020B0604020202020204" pitchFamily="34" charset="0"/>
                <a:cs typeface="Arial" panose="020B0604020202020204" pitchFamily="34" charset="0"/>
              </a:rPr>
              <a:t>Phase II will develop a functional prototype and transition plan (production and fielding)</a:t>
            </a:r>
          </a:p>
        </p:txBody>
      </p:sp>
      <p:sp>
        <p:nvSpPr>
          <p:cNvPr id="5" name="TextBox 4">
            <a:extLst>
              <a:ext uri="{FF2B5EF4-FFF2-40B4-BE49-F238E27FC236}">
                <a16:creationId xmlns:a16="http://schemas.microsoft.com/office/drawing/2014/main" id="{E578FD7C-CCCF-BD04-E32F-EF50F3E03C25}"/>
              </a:ext>
            </a:extLst>
          </p:cNvPr>
          <p:cNvSpPr txBox="1"/>
          <p:nvPr/>
        </p:nvSpPr>
        <p:spPr>
          <a:xfrm>
            <a:off x="2636838" y="5622925"/>
            <a:ext cx="6918325" cy="400050"/>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fontAlgn="auto" hangingPunct="1">
              <a:spcBef>
                <a:spcPts val="0"/>
              </a:spcBef>
              <a:spcAft>
                <a:spcPts val="0"/>
              </a:spcAft>
              <a:defRPr/>
            </a:pPr>
            <a:r>
              <a:rPr lang="en-US" sz="2000" b="1" dirty="0">
                <a:latin typeface="Arial" panose="020B0604020202020204" pitchFamily="34" charset="0"/>
                <a:cs typeface="Arial" panose="020B0604020202020204" pitchFamily="34" charset="0"/>
              </a:rPr>
              <a:t>Topics are Developed by the Government, not industry</a:t>
            </a:r>
          </a:p>
        </p:txBody>
      </p:sp>
      <p:sp>
        <p:nvSpPr>
          <p:cNvPr id="28681" name="Slide Number Placeholder 8">
            <a:extLst>
              <a:ext uri="{FF2B5EF4-FFF2-40B4-BE49-F238E27FC236}">
                <a16:creationId xmlns:a16="http://schemas.microsoft.com/office/drawing/2014/main" id="{F791A524-BAA5-FD74-A5E5-3F9B31800855}"/>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48</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a:extLst>
              <a:ext uri="{FF2B5EF4-FFF2-40B4-BE49-F238E27FC236}">
                <a16:creationId xmlns:a16="http://schemas.microsoft.com/office/drawing/2014/main" id="{FCAF222D-6FB4-F722-F2EE-4717F33EA5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1241425"/>
            <a:ext cx="3933825" cy="52292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0723" name="Title 1">
            <a:extLst>
              <a:ext uri="{FF2B5EF4-FFF2-40B4-BE49-F238E27FC236}">
                <a16:creationId xmlns:a16="http://schemas.microsoft.com/office/drawing/2014/main" id="{E9EF748A-8590-1669-DC6A-16D79AEB4E18}"/>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Topic Search</a:t>
            </a:r>
            <a:endParaRPr altLang="en-US" sz="2800" i="1">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FF63A177-29A2-48E1-9581-8264768D91B1}"/>
              </a:ext>
            </a:extLst>
          </p:cNvPr>
          <p:cNvSpPr txBox="1">
            <a:spLocks/>
          </p:cNvSpPr>
          <p:nvPr/>
        </p:nvSpPr>
        <p:spPr>
          <a:xfrm>
            <a:off x="5194300" y="1262063"/>
            <a:ext cx="6196013" cy="2357437"/>
          </a:xfrm>
          <a:prstGeom prst="rect">
            <a:avLst/>
          </a:prstGeom>
        </p:spPr>
        <p:txBody>
          <a:bodyPr lIns="182843" tIns="91422" rIns="182843" bIns="91422">
            <a:normAutofit/>
          </a:bodyPr>
          <a:lstStyle>
            <a:lvl1pPr marL="0" indent="0" algn="l" defTabSz="685846" rtl="0" eaLnBrk="1" latinLnBrk="0" hangingPunct="1">
              <a:lnSpc>
                <a:spcPct val="90000"/>
              </a:lnSpc>
              <a:spcBef>
                <a:spcPts val="750"/>
              </a:spcBef>
              <a:buFont typeface="Arial" panose="020B0604020202020204" pitchFamily="34" charset="0"/>
              <a:buNone/>
              <a:defRPr lang="en-US" sz="1800" kern="1200" dirty="0" smtClean="0">
                <a:solidFill>
                  <a:schemeClr val="tx1"/>
                </a:solidFill>
                <a:effectLst/>
                <a:latin typeface="Lato Light"/>
                <a:ea typeface="+mn-ea"/>
                <a:cs typeface="Lato Light"/>
              </a:defRPr>
            </a:lvl1pPr>
            <a:lvl2pPr marL="342923" indent="0" algn="l" defTabSz="685846" rtl="0" eaLnBrk="1" latinLnBrk="0" hangingPunct="1">
              <a:lnSpc>
                <a:spcPct val="90000"/>
              </a:lnSpc>
              <a:spcBef>
                <a:spcPts val="375"/>
              </a:spcBef>
              <a:buFont typeface="Arial" panose="020B0604020202020204" pitchFamily="34" charset="0"/>
              <a:buNone/>
              <a:defRPr lang="en-US" sz="1500" kern="1200" dirty="0" smtClean="0">
                <a:solidFill>
                  <a:schemeClr val="tx1"/>
                </a:solidFill>
                <a:effectLst/>
                <a:latin typeface="Lato Light"/>
                <a:ea typeface="+mn-ea"/>
                <a:cs typeface="Lato Light"/>
              </a:defRPr>
            </a:lvl2pPr>
            <a:lvl3pPr marL="685846" indent="0" algn="l" defTabSz="685846" rtl="0" eaLnBrk="1" latinLnBrk="0" hangingPunct="1">
              <a:lnSpc>
                <a:spcPct val="90000"/>
              </a:lnSpc>
              <a:spcBef>
                <a:spcPts val="375"/>
              </a:spcBef>
              <a:buFont typeface="Arial" panose="020B0604020202020204" pitchFamily="34" charset="0"/>
              <a:buNone/>
              <a:defRPr lang="en-US" sz="1350" kern="1200" dirty="0" smtClean="0">
                <a:solidFill>
                  <a:schemeClr val="tx1"/>
                </a:solidFill>
                <a:effectLst/>
                <a:latin typeface="Lato Light"/>
                <a:ea typeface="+mn-ea"/>
                <a:cs typeface="Lato Light"/>
              </a:defRPr>
            </a:lvl3pPr>
            <a:lvl4pPr marL="1028768" indent="0" algn="l" defTabSz="685846" rtl="0" eaLnBrk="1" latinLnBrk="0" hangingPunct="1">
              <a:lnSpc>
                <a:spcPct val="90000"/>
              </a:lnSpc>
              <a:spcBef>
                <a:spcPts val="375"/>
              </a:spcBef>
              <a:buFont typeface="Arial" panose="020B0604020202020204" pitchFamily="34" charset="0"/>
              <a:buNone/>
              <a:defRPr lang="en-US" sz="1200" kern="1200" dirty="0" smtClean="0">
                <a:solidFill>
                  <a:schemeClr val="tx1"/>
                </a:solidFill>
                <a:effectLst/>
                <a:latin typeface="Lato Light"/>
                <a:ea typeface="+mn-ea"/>
                <a:cs typeface="Lato Light"/>
              </a:defRPr>
            </a:lvl4pPr>
            <a:lvl5pPr marL="1371691" indent="0" algn="l" defTabSz="685846" rtl="0" eaLnBrk="1" latinLnBrk="0" hangingPunct="1">
              <a:lnSpc>
                <a:spcPct val="90000"/>
              </a:lnSpc>
              <a:spcBef>
                <a:spcPts val="375"/>
              </a:spcBef>
              <a:buFont typeface="Arial" panose="020B0604020202020204" pitchFamily="34" charset="0"/>
              <a:buNone/>
              <a:defRPr lang="en-US" sz="1200" kern="1200" dirty="0">
                <a:solidFill>
                  <a:schemeClr val="tx1"/>
                </a:solidFill>
                <a:effectLst/>
                <a:latin typeface="Lato Light"/>
                <a:ea typeface="+mn-ea"/>
                <a:cs typeface="Lato Light"/>
              </a:defRPr>
            </a:lvl5pPr>
            <a:lvl6pPr marL="1886076"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98"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21"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44"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2" fontAlgn="auto">
              <a:lnSpc>
                <a:spcPct val="100000"/>
              </a:lnSpc>
              <a:spcAft>
                <a:spcPts val="0"/>
              </a:spcAft>
              <a:buClr>
                <a:srgbClr val="002060"/>
              </a:buClr>
              <a:defRPr/>
            </a:pPr>
            <a:r>
              <a:rPr sz="2400" b="1">
                <a:solidFill>
                  <a:srgbClr val="002060"/>
                </a:solidFill>
                <a:latin typeface="Arial" panose="020B0604020202020204" pitchFamily="34" charset="0"/>
                <a:cs typeface="Arial" panose="020B0604020202020204" pitchFamily="34" charset="0"/>
              </a:rPr>
              <a:t>Navy Topics</a:t>
            </a:r>
          </a:p>
          <a:p>
            <a:pPr marL="457200" indent="-344488" fontAlgn="auto">
              <a:lnSpc>
                <a:spcPct val="100000"/>
              </a:lnSpc>
              <a:spcAft>
                <a:spcPts val="0"/>
              </a:spcAft>
              <a:buClr>
                <a:srgbClr val="002060"/>
              </a:buClr>
              <a:buFont typeface="Arial" panose="020B0604020202020204" pitchFamily="34" charset="0"/>
              <a:buChar char="•"/>
              <a:defRPr/>
            </a:pPr>
            <a:r>
              <a:rPr sz="2400">
                <a:solidFill>
                  <a:srgbClr val="002060"/>
                </a:solidFill>
                <a:latin typeface="Arial" panose="020B0604020202020204" pitchFamily="34" charset="0"/>
                <a:cs typeface="Arial" panose="020B0604020202020204" pitchFamily="34" charset="0"/>
              </a:rPr>
              <a:t>Tied to acquisition, modernization, and sustainment programs</a:t>
            </a:r>
          </a:p>
          <a:p>
            <a:pPr marL="457200" indent="-344488" fontAlgn="auto">
              <a:lnSpc>
                <a:spcPct val="100000"/>
              </a:lnSpc>
              <a:spcAft>
                <a:spcPts val="0"/>
              </a:spcAft>
              <a:buClr>
                <a:srgbClr val="002060"/>
              </a:buClr>
              <a:buFont typeface="Arial" panose="020B0604020202020204" pitchFamily="34" charset="0"/>
              <a:buChar char="•"/>
              <a:defRPr/>
            </a:pPr>
            <a:r>
              <a:rPr sz="2400">
                <a:solidFill>
                  <a:srgbClr val="002060"/>
                </a:solidFill>
                <a:latin typeface="Arial" panose="020B0604020202020204" pitchFamily="34" charset="0"/>
                <a:cs typeface="Arial" panose="020B0604020202020204" pitchFamily="34" charset="0"/>
              </a:rPr>
              <a:t>Identify specific Naval needs</a:t>
            </a:r>
          </a:p>
          <a:p>
            <a:pPr marL="457200" indent="-344488" fontAlgn="auto">
              <a:lnSpc>
                <a:spcPct val="100000"/>
              </a:lnSpc>
              <a:spcAft>
                <a:spcPts val="0"/>
              </a:spcAft>
              <a:buClr>
                <a:srgbClr val="002060"/>
              </a:buClr>
              <a:buFont typeface="Arial" panose="020B0604020202020204" pitchFamily="34" charset="0"/>
              <a:buChar char="•"/>
              <a:defRPr/>
            </a:pPr>
            <a:r>
              <a:rPr sz="2400">
                <a:solidFill>
                  <a:srgbClr val="002060"/>
                </a:solidFill>
                <a:latin typeface="Arial" panose="020B0604020202020204" pitchFamily="34" charset="0"/>
                <a:cs typeface="Arial" panose="020B0604020202020204" pitchFamily="34" charset="0"/>
              </a:rPr>
              <a:t>Defined transition targets</a:t>
            </a:r>
          </a:p>
          <a:p>
            <a:pPr marL="457177" indent="-342900" fontAlgn="auto">
              <a:lnSpc>
                <a:spcPct val="100000"/>
              </a:lnSpc>
              <a:spcAft>
                <a:spcPts val="0"/>
              </a:spcAft>
              <a:buClr>
                <a:srgbClr val="737572"/>
              </a:buClr>
              <a:buFont typeface="Symbol" panose="05050102010706020507" pitchFamily="18" charset="2"/>
              <a:buChar char="-"/>
              <a:defRPr/>
            </a:pPr>
            <a:endParaRPr sz="2000" b="1">
              <a:solidFill>
                <a:srgbClr val="002060"/>
              </a:solidFill>
              <a:latin typeface="Arial" panose="020B0604020202020204" pitchFamily="34" charset="0"/>
              <a:cs typeface="Arial" panose="020B0604020202020204" pitchFamily="34" charset="0"/>
            </a:endParaRPr>
          </a:p>
        </p:txBody>
      </p:sp>
      <p:sp>
        <p:nvSpPr>
          <p:cNvPr id="30725" name="Rectangle 5">
            <a:extLst>
              <a:ext uri="{FF2B5EF4-FFF2-40B4-BE49-F238E27FC236}">
                <a16:creationId xmlns:a16="http://schemas.microsoft.com/office/drawing/2014/main" id="{CEB628BF-8C84-28A7-6491-2F07778CF39E}"/>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grpSp>
        <p:nvGrpSpPr>
          <p:cNvPr id="30726" name="Group 2">
            <a:extLst>
              <a:ext uri="{FF2B5EF4-FFF2-40B4-BE49-F238E27FC236}">
                <a16:creationId xmlns:a16="http://schemas.microsoft.com/office/drawing/2014/main" id="{3B23BEE5-F79C-CB3B-4E91-7CAE82DDFED5}"/>
              </a:ext>
            </a:extLst>
          </p:cNvPr>
          <p:cNvGrpSpPr>
            <a:grpSpLocks noChangeAspect="1"/>
          </p:cNvGrpSpPr>
          <p:nvPr/>
        </p:nvGrpSpPr>
        <p:grpSpPr bwMode="auto">
          <a:xfrm>
            <a:off x="311150" y="1517650"/>
            <a:ext cx="3070225" cy="4311650"/>
            <a:chOff x="6296363" y="1497962"/>
            <a:chExt cx="3191059" cy="4479945"/>
          </a:xfrm>
        </p:grpSpPr>
        <p:pic>
          <p:nvPicPr>
            <p:cNvPr id="30732" name="Picture 8">
              <a:extLst>
                <a:ext uri="{FF2B5EF4-FFF2-40B4-BE49-F238E27FC236}">
                  <a16:creationId xmlns:a16="http://schemas.microsoft.com/office/drawing/2014/main" id="{8E091A65-66A1-3423-7AA0-D0DBE8922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5551" y="2777507"/>
              <a:ext cx="201168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9">
              <a:extLst>
                <a:ext uri="{FF2B5EF4-FFF2-40B4-BE49-F238E27FC236}">
                  <a16:creationId xmlns:a16="http://schemas.microsoft.com/office/drawing/2014/main" id="{1AEA0226-1633-8B86-9ABB-B264B5BACF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6363" y="1497962"/>
              <a:ext cx="201670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0">
              <a:extLst>
                <a:ext uri="{FF2B5EF4-FFF2-40B4-BE49-F238E27FC236}">
                  <a16:creationId xmlns:a16="http://schemas.microsoft.com/office/drawing/2014/main" id="{E456A8EB-B5E6-3920-9F07-3665165122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97893" y="3783347"/>
              <a:ext cx="2189529"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7" name="Slide Number Placeholder 2">
            <a:extLst>
              <a:ext uri="{FF2B5EF4-FFF2-40B4-BE49-F238E27FC236}">
                <a16:creationId xmlns:a16="http://schemas.microsoft.com/office/drawing/2014/main" id="{E60372A8-18ED-8B07-186C-8FCCD9A65AEB}"/>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49</a:t>
            </a:fld>
            <a:endParaRPr lang="en-US" altLang="en-US">
              <a:solidFill>
                <a:srgbClr val="002060"/>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FF63A177-29A2-48E1-9581-8264768D91B1}"/>
              </a:ext>
            </a:extLst>
          </p:cNvPr>
          <p:cNvSpPr txBox="1">
            <a:spLocks/>
          </p:cNvSpPr>
          <p:nvPr/>
        </p:nvSpPr>
        <p:spPr>
          <a:xfrm>
            <a:off x="5194300" y="3929063"/>
            <a:ext cx="3378200" cy="719137"/>
          </a:xfrm>
          <a:prstGeom prst="rect">
            <a:avLst/>
          </a:prstGeom>
        </p:spPr>
        <p:txBody>
          <a:bodyPr lIns="182843" tIns="91422" rIns="182843" bIns="91422">
            <a:normAutofit/>
          </a:bodyPr>
          <a:lstStyle>
            <a:lvl1pPr marL="0" indent="0" algn="l" defTabSz="685846" rtl="0" eaLnBrk="1" latinLnBrk="0" hangingPunct="1">
              <a:lnSpc>
                <a:spcPct val="90000"/>
              </a:lnSpc>
              <a:spcBef>
                <a:spcPts val="750"/>
              </a:spcBef>
              <a:buFont typeface="Arial" panose="020B0604020202020204" pitchFamily="34" charset="0"/>
              <a:buNone/>
              <a:defRPr lang="en-US" sz="1800" kern="1200" dirty="0" smtClean="0">
                <a:solidFill>
                  <a:schemeClr val="tx1"/>
                </a:solidFill>
                <a:effectLst/>
                <a:latin typeface="Lato Light"/>
                <a:ea typeface="+mn-ea"/>
                <a:cs typeface="Lato Light"/>
              </a:defRPr>
            </a:lvl1pPr>
            <a:lvl2pPr marL="342923" indent="0" algn="l" defTabSz="685846" rtl="0" eaLnBrk="1" latinLnBrk="0" hangingPunct="1">
              <a:lnSpc>
                <a:spcPct val="90000"/>
              </a:lnSpc>
              <a:spcBef>
                <a:spcPts val="375"/>
              </a:spcBef>
              <a:buFont typeface="Arial" panose="020B0604020202020204" pitchFamily="34" charset="0"/>
              <a:buNone/>
              <a:defRPr lang="en-US" sz="1500" kern="1200" dirty="0" smtClean="0">
                <a:solidFill>
                  <a:schemeClr val="tx1"/>
                </a:solidFill>
                <a:effectLst/>
                <a:latin typeface="Lato Light"/>
                <a:ea typeface="+mn-ea"/>
                <a:cs typeface="Lato Light"/>
              </a:defRPr>
            </a:lvl2pPr>
            <a:lvl3pPr marL="685846" indent="0" algn="l" defTabSz="685846" rtl="0" eaLnBrk="1" latinLnBrk="0" hangingPunct="1">
              <a:lnSpc>
                <a:spcPct val="90000"/>
              </a:lnSpc>
              <a:spcBef>
                <a:spcPts val="375"/>
              </a:spcBef>
              <a:buFont typeface="Arial" panose="020B0604020202020204" pitchFamily="34" charset="0"/>
              <a:buNone/>
              <a:defRPr lang="en-US" sz="1350" kern="1200" dirty="0" smtClean="0">
                <a:solidFill>
                  <a:schemeClr val="tx1"/>
                </a:solidFill>
                <a:effectLst/>
                <a:latin typeface="Lato Light"/>
                <a:ea typeface="+mn-ea"/>
                <a:cs typeface="Lato Light"/>
              </a:defRPr>
            </a:lvl3pPr>
            <a:lvl4pPr marL="1028768" indent="0" algn="l" defTabSz="685846" rtl="0" eaLnBrk="1" latinLnBrk="0" hangingPunct="1">
              <a:lnSpc>
                <a:spcPct val="90000"/>
              </a:lnSpc>
              <a:spcBef>
                <a:spcPts val="375"/>
              </a:spcBef>
              <a:buFont typeface="Arial" panose="020B0604020202020204" pitchFamily="34" charset="0"/>
              <a:buNone/>
              <a:defRPr lang="en-US" sz="1200" kern="1200" dirty="0" smtClean="0">
                <a:solidFill>
                  <a:schemeClr val="tx1"/>
                </a:solidFill>
                <a:effectLst/>
                <a:latin typeface="Lato Light"/>
                <a:ea typeface="+mn-ea"/>
                <a:cs typeface="Lato Light"/>
              </a:defRPr>
            </a:lvl4pPr>
            <a:lvl5pPr marL="1371691" indent="0" algn="l" defTabSz="685846" rtl="0" eaLnBrk="1" latinLnBrk="0" hangingPunct="1">
              <a:lnSpc>
                <a:spcPct val="90000"/>
              </a:lnSpc>
              <a:spcBef>
                <a:spcPts val="375"/>
              </a:spcBef>
              <a:buFont typeface="Arial" panose="020B0604020202020204" pitchFamily="34" charset="0"/>
              <a:buNone/>
              <a:defRPr lang="en-US" sz="1200" kern="1200" dirty="0">
                <a:solidFill>
                  <a:schemeClr val="tx1"/>
                </a:solidFill>
                <a:effectLst/>
                <a:latin typeface="Lato Light"/>
                <a:ea typeface="+mn-ea"/>
                <a:cs typeface="Lato Light"/>
              </a:defRPr>
            </a:lvl5pPr>
            <a:lvl6pPr marL="1886076"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98"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21"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44"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2712" fontAlgn="auto">
              <a:lnSpc>
                <a:spcPct val="100000"/>
              </a:lnSpc>
              <a:spcAft>
                <a:spcPts val="0"/>
              </a:spcAft>
              <a:buClr>
                <a:srgbClr val="002060"/>
              </a:buClr>
              <a:defRPr/>
            </a:pPr>
            <a:r>
              <a:rPr sz="1600">
                <a:solidFill>
                  <a:srgbClr val="002060"/>
                </a:solidFill>
                <a:latin typeface="Arial" panose="020B0604020202020204" pitchFamily="34" charset="0"/>
                <a:cs typeface="Arial" panose="020B0604020202020204" pitchFamily="34" charset="0"/>
              </a:rPr>
              <a:t>https://www.defensesbirsttr.mil/SBIR-STTR/Opportunities/</a:t>
            </a:r>
          </a:p>
          <a:p>
            <a:pPr marL="457177" indent="-342900" fontAlgn="auto">
              <a:lnSpc>
                <a:spcPct val="100000"/>
              </a:lnSpc>
              <a:spcAft>
                <a:spcPts val="0"/>
              </a:spcAft>
              <a:buClr>
                <a:srgbClr val="737572"/>
              </a:buClr>
              <a:buFont typeface="Symbol" panose="05050102010706020507" pitchFamily="18" charset="2"/>
              <a:buChar char="-"/>
              <a:defRPr/>
            </a:pPr>
            <a:endParaRPr sz="1600" b="1">
              <a:solidFill>
                <a:srgbClr val="002060"/>
              </a:solidFill>
              <a:latin typeface="Arial" panose="020B0604020202020204" pitchFamily="34" charset="0"/>
              <a:cs typeface="Arial" panose="020B0604020202020204" pitchFamily="34" charset="0"/>
            </a:endParaRPr>
          </a:p>
        </p:txBody>
      </p:sp>
      <p:pic>
        <p:nvPicPr>
          <p:cNvPr id="30729" name="Picture 17">
            <a:extLst>
              <a:ext uri="{FF2B5EF4-FFF2-40B4-BE49-F238E27FC236}">
                <a16:creationId xmlns:a16="http://schemas.microsoft.com/office/drawing/2014/main" id="{B687DC56-C74D-2E15-3746-F2F06DD5BC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8088" y="4686300"/>
            <a:ext cx="1190625" cy="1190625"/>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18">
            <a:extLst>
              <a:ext uri="{FF2B5EF4-FFF2-40B4-BE49-F238E27FC236}">
                <a16:creationId xmlns:a16="http://schemas.microsoft.com/office/drawing/2014/main" id="{F4B9A863-30C9-E750-7117-28881E99D21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26588" y="4686300"/>
            <a:ext cx="1216025" cy="1216025"/>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0731" name="TextBox 25">
            <a:extLst>
              <a:ext uri="{FF2B5EF4-FFF2-40B4-BE49-F238E27FC236}">
                <a16:creationId xmlns:a16="http://schemas.microsoft.com/office/drawing/2014/main" id="{48C43F87-520A-1A40-22B0-806FAD627963}"/>
              </a:ext>
            </a:extLst>
          </p:cNvPr>
          <p:cNvSpPr txBox="1">
            <a:spLocks noChangeArrowheads="1"/>
          </p:cNvSpPr>
          <p:nvPr/>
        </p:nvSpPr>
        <p:spPr bwMode="auto">
          <a:xfrm>
            <a:off x="8788400" y="3992563"/>
            <a:ext cx="269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eaLnBrk="1" hangingPunct="1"/>
            <a:r>
              <a:rPr lang="en-US" altLang="en-US" sz="1600">
                <a:solidFill>
                  <a:srgbClr val="002060"/>
                </a:solidFill>
                <a:latin typeface="Arial" panose="020B0604020202020204" pitchFamily="34" charset="0"/>
                <a:cs typeface="Arial" panose="020B0604020202020204" pitchFamily="34" charset="0"/>
              </a:rPr>
              <a:t>sbir.gov/solicitations/open</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FD0DC-311D-4DF9-D947-C5AADA609304}"/>
              </a:ext>
            </a:extLst>
          </p:cNvPr>
          <p:cNvSpPr>
            <a:spLocks noGrp="1"/>
          </p:cNvSpPr>
          <p:nvPr>
            <p:ph type="title"/>
          </p:nvPr>
        </p:nvSpPr>
        <p:spPr/>
        <p:txBody>
          <a:bodyPr/>
          <a:lstStyle/>
          <a:p>
            <a:r>
              <a:rPr lang="en-US" dirty="0"/>
              <a:t>US MANUFACTURING IN WW2</a:t>
            </a:r>
          </a:p>
        </p:txBody>
      </p:sp>
      <p:pic>
        <p:nvPicPr>
          <p:cNvPr id="5" name="Picture 2" descr="Layton, Jeffrey / Unit 7: 1890-1945">
            <a:extLst>
              <a:ext uri="{FF2B5EF4-FFF2-40B4-BE49-F238E27FC236}">
                <a16:creationId xmlns:a16="http://schemas.microsoft.com/office/drawing/2014/main" id="{9638ADC6-95B8-8013-7B1D-CDD3C1705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324" y="1107699"/>
            <a:ext cx="9050813" cy="48712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vell | Battleship U.S.S. Missouri(WWII)">
            <a:extLst>
              <a:ext uri="{FF2B5EF4-FFF2-40B4-BE49-F238E27FC236}">
                <a16:creationId xmlns:a16="http://schemas.microsoft.com/office/drawing/2014/main" id="{4E3BA5BF-92AF-AED5-0531-9C03D03CFD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9469">
            <a:off x="9508054" y="1192287"/>
            <a:ext cx="2571166" cy="1928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bmarine USS Gato">
            <a:extLst>
              <a:ext uri="{FF2B5EF4-FFF2-40B4-BE49-F238E27FC236}">
                <a16:creationId xmlns:a16="http://schemas.microsoft.com/office/drawing/2014/main" id="{38E5307A-EF11-D778-2E95-AF4D3117B68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7900" y="4636753"/>
            <a:ext cx="2105551" cy="15791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5B27F4-23F9-0AC0-1660-DE84559BDA29}"/>
              </a:ext>
            </a:extLst>
          </p:cNvPr>
          <p:cNvSpPr/>
          <p:nvPr/>
        </p:nvSpPr>
        <p:spPr>
          <a:xfrm>
            <a:off x="1155621" y="2614173"/>
            <a:ext cx="9340343" cy="4487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7383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71FBDE3-BB95-DDB7-571D-DD1A088B3CB6}"/>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About Our Program</a:t>
            </a:r>
          </a:p>
        </p:txBody>
      </p:sp>
      <p:sp>
        <p:nvSpPr>
          <p:cNvPr id="6" name="Content Placeholder 2">
            <a:extLst>
              <a:ext uri="{FF2B5EF4-FFF2-40B4-BE49-F238E27FC236}">
                <a16:creationId xmlns:a16="http://schemas.microsoft.com/office/drawing/2014/main" id="{7AE061CA-5B5E-E1BA-B73E-0DAE1137E371}"/>
              </a:ext>
            </a:extLst>
          </p:cNvPr>
          <p:cNvSpPr>
            <a:spLocks noGrp="1"/>
          </p:cNvSpPr>
          <p:nvPr>
            <p:ph idx="1"/>
          </p:nvPr>
        </p:nvSpPr>
        <p:spPr>
          <a:xfrm>
            <a:off x="628650" y="1427163"/>
            <a:ext cx="11325225" cy="4773612"/>
          </a:xfrm>
        </p:spPr>
        <p:txBody>
          <a:bodyPr rtlCol="0">
            <a:noAutofit/>
          </a:bodyPr>
          <a:lstStyle/>
          <a:p>
            <a:pPr marL="457177" indent="-342900" defTabSz="685846" eaLnBrk="1" fontAlgn="auto" hangingPunct="1">
              <a:lnSpc>
                <a:spcPct val="100000"/>
              </a:lnSpc>
              <a:spcAft>
                <a:spcPts val="0"/>
              </a:spcAft>
              <a:buClr>
                <a:schemeClr val="tx1"/>
              </a:buClr>
              <a:buFont typeface="Arial" panose="020B0604020202020204" pitchFamily="34" charset="0"/>
              <a:buChar char="•"/>
              <a:defRPr/>
            </a:pPr>
            <a:r>
              <a:rPr sz="2400">
                <a:latin typeface="Arial" panose="020B0604020202020204" pitchFamily="34" charset="0"/>
                <a:ea typeface="+mn-ea"/>
                <a:cs typeface="Arial" panose="020B0604020202020204" pitchFamily="34" charset="0"/>
              </a:rPr>
              <a:t>Accept proposals from firms who are majority-owned by venture capital operating companies, hedge funds or private equity firms</a:t>
            </a:r>
          </a:p>
          <a:p>
            <a:pPr marL="457177" indent="-342900" defTabSz="685846" eaLnBrk="1" fontAlgn="auto" hangingPunct="1">
              <a:lnSpc>
                <a:spcPct val="100000"/>
              </a:lnSpc>
              <a:spcAft>
                <a:spcPts val="0"/>
              </a:spcAft>
              <a:buClr>
                <a:schemeClr val="tx1"/>
              </a:buClr>
              <a:buFont typeface="Arial" panose="020B0604020202020204" pitchFamily="34" charset="0"/>
              <a:buChar char="•"/>
              <a:defRPr/>
            </a:pPr>
            <a:r>
              <a:rPr sz="2400">
                <a:latin typeface="Arial" panose="020B0604020202020204" pitchFamily="34" charset="0"/>
                <a:ea typeface="+mn-ea"/>
                <a:cs typeface="Arial" panose="020B0604020202020204" pitchFamily="34" charset="0"/>
              </a:rPr>
              <a:t>Navy-specific Phase I instructions are provided in each DoD BAA</a:t>
            </a:r>
          </a:p>
          <a:p>
            <a:pPr marL="803275" lvl="1" indent="-285750" defTabSz="685846" eaLnBrk="1" fontAlgn="auto" hangingPunct="1">
              <a:spcAft>
                <a:spcPts val="0"/>
              </a:spcAft>
              <a:buFont typeface="Arial" panose="020B0604020202020204" pitchFamily="34" charset="0"/>
              <a:buChar char="─"/>
              <a:defRPr/>
            </a:pPr>
            <a:r>
              <a:rPr sz="1800">
                <a:solidFill>
                  <a:schemeClr val="accent6">
                    <a:lumMod val="50000"/>
                  </a:schemeClr>
                </a:solidFill>
                <a:latin typeface="Arial" panose="020B0604020202020204" pitchFamily="34" charset="0"/>
                <a:ea typeface="+mn-ea"/>
                <a:cs typeface="Arial" panose="020B0604020202020204" pitchFamily="34" charset="0"/>
              </a:rPr>
              <a:t>Guidelines for proposal preparation</a:t>
            </a:r>
          </a:p>
          <a:p>
            <a:pPr marL="803275" lvl="1" indent="-285750" defTabSz="685846" eaLnBrk="1" fontAlgn="auto" hangingPunct="1">
              <a:spcAft>
                <a:spcPts val="0"/>
              </a:spcAft>
              <a:buFont typeface="Arial" panose="020B0604020202020204" pitchFamily="34" charset="0"/>
              <a:buChar char="─"/>
              <a:defRPr/>
            </a:pPr>
            <a:r>
              <a:rPr sz="1800">
                <a:solidFill>
                  <a:schemeClr val="accent6">
                    <a:lumMod val="50000"/>
                  </a:schemeClr>
                </a:solidFill>
                <a:latin typeface="Arial" panose="020B0604020202020204" pitchFamily="34" charset="0"/>
                <a:ea typeface="+mn-ea"/>
                <a:cs typeface="Arial" panose="020B0604020202020204" pitchFamily="34" charset="0"/>
              </a:rPr>
              <a:t>Proposal template (10-page limit) (available at navysbir.com)</a:t>
            </a:r>
          </a:p>
          <a:p>
            <a:pPr marL="803275" lvl="1" indent="-285750" defTabSz="685846" eaLnBrk="1" fontAlgn="auto" hangingPunct="1">
              <a:spcAft>
                <a:spcPts val="0"/>
              </a:spcAft>
              <a:buFont typeface="Arial" panose="020B0604020202020204" pitchFamily="34" charset="0"/>
              <a:buChar char="─"/>
              <a:defRPr/>
            </a:pPr>
            <a:r>
              <a:rPr sz="1800">
                <a:solidFill>
                  <a:schemeClr val="accent6">
                    <a:lumMod val="50000"/>
                  </a:schemeClr>
                </a:solidFill>
                <a:latin typeface="Arial" panose="020B0604020202020204" pitchFamily="34" charset="0"/>
                <a:ea typeface="+mn-ea"/>
                <a:cs typeface="Arial" panose="020B0604020202020204" pitchFamily="34" charset="0"/>
              </a:rPr>
              <a:t>Template for Supplemental information (available at navysbir.com)</a:t>
            </a:r>
          </a:p>
          <a:p>
            <a:pPr marL="803275" lvl="1" indent="-285750" defTabSz="685846" eaLnBrk="1" fontAlgn="auto" hangingPunct="1">
              <a:spcAft>
                <a:spcPts val="0"/>
              </a:spcAft>
              <a:buFont typeface="Arial" panose="020B0604020202020204" pitchFamily="34" charset="0"/>
              <a:buChar char="─"/>
              <a:defRPr/>
            </a:pPr>
            <a:r>
              <a:rPr sz="1800">
                <a:solidFill>
                  <a:schemeClr val="accent6">
                    <a:lumMod val="50000"/>
                  </a:schemeClr>
                </a:solidFill>
                <a:latin typeface="Arial" panose="020B0604020202020204" pitchFamily="34" charset="0"/>
                <a:ea typeface="+mn-ea"/>
                <a:cs typeface="Arial" panose="020B0604020202020204" pitchFamily="34" charset="0"/>
              </a:rPr>
              <a:t>Topics: </a:t>
            </a:r>
            <a:r>
              <a:rPr sz="1600">
                <a:solidFill>
                  <a:schemeClr val="accent6">
                    <a:lumMod val="50000"/>
                  </a:schemeClr>
                </a:solidFill>
                <a:latin typeface="Arial" panose="020B0604020202020204" pitchFamily="34" charset="0"/>
                <a:ea typeface="+mn-ea"/>
                <a:cs typeface="Arial" panose="020B0604020202020204" pitchFamily="34" charset="0"/>
              </a:rPr>
              <a:t>Objective and descriptions for Phase I and II; Phase III Dual Use Applications </a:t>
            </a:r>
          </a:p>
          <a:p>
            <a:pPr marL="457177" indent="-342900" defTabSz="685846" eaLnBrk="1" fontAlgn="auto" hangingPunct="1">
              <a:lnSpc>
                <a:spcPct val="100000"/>
              </a:lnSpc>
              <a:spcAft>
                <a:spcPts val="0"/>
              </a:spcAft>
              <a:buClr>
                <a:schemeClr val="tx1"/>
              </a:buClr>
              <a:buFont typeface="Arial" panose="020B0604020202020204" pitchFamily="34" charset="0"/>
              <a:buChar char="•"/>
              <a:defRPr/>
            </a:pPr>
            <a:r>
              <a:rPr sz="2400">
                <a:latin typeface="Arial" panose="020B0604020202020204" pitchFamily="34" charset="0"/>
                <a:ea typeface="+mn-ea"/>
                <a:cs typeface="Arial" panose="020B0604020202020204" pitchFamily="34" charset="0"/>
              </a:rPr>
              <a:t>Phase I/II evaluation criteria: technical merit, personnel, and commercialization potential </a:t>
            </a:r>
          </a:p>
          <a:p>
            <a:pPr marL="457177" indent="-342900" defTabSz="685846" eaLnBrk="1" fontAlgn="auto" hangingPunct="1">
              <a:lnSpc>
                <a:spcPct val="100000"/>
              </a:lnSpc>
              <a:spcAft>
                <a:spcPts val="0"/>
              </a:spcAft>
              <a:buClr>
                <a:schemeClr val="tx1"/>
              </a:buClr>
              <a:buFont typeface="Arial" panose="020B0604020202020204" pitchFamily="34" charset="0"/>
              <a:buChar char="•"/>
              <a:defRPr/>
            </a:pPr>
            <a:r>
              <a:rPr sz="2400">
                <a:latin typeface="Arial" panose="020B0604020202020204" pitchFamily="34" charset="0"/>
                <a:ea typeface="+mn-ea"/>
                <a:cs typeface="Arial" panose="020B0604020202020204" pitchFamily="34" charset="0"/>
              </a:rPr>
              <a:t>Phase I NTE $240K and 12 months</a:t>
            </a:r>
          </a:p>
          <a:p>
            <a:pPr marL="457177" indent="-342900" defTabSz="685846" eaLnBrk="1" fontAlgn="auto" hangingPunct="1">
              <a:lnSpc>
                <a:spcPct val="100000"/>
              </a:lnSpc>
              <a:spcAft>
                <a:spcPts val="0"/>
              </a:spcAft>
              <a:buClr>
                <a:schemeClr val="tx1"/>
              </a:buClr>
              <a:buFont typeface="Arial" panose="020B0604020202020204" pitchFamily="34" charset="0"/>
              <a:buChar char="•"/>
              <a:defRPr/>
            </a:pPr>
            <a:r>
              <a:rPr sz="2400">
                <a:latin typeface="Arial" panose="020B0604020202020204" pitchFamily="34" charset="0"/>
                <a:ea typeface="+mn-ea"/>
                <a:cs typeface="Arial" panose="020B0604020202020204" pitchFamily="34" charset="0"/>
              </a:rPr>
              <a:t>Phase II NTE $1.8M and 18-24 months</a:t>
            </a:r>
          </a:p>
        </p:txBody>
      </p:sp>
      <p:sp>
        <p:nvSpPr>
          <p:cNvPr id="32772" name="Rectangle 7">
            <a:extLst>
              <a:ext uri="{FF2B5EF4-FFF2-40B4-BE49-F238E27FC236}">
                <a16:creationId xmlns:a16="http://schemas.microsoft.com/office/drawing/2014/main" id="{E0A30B69-F706-9B87-4259-395FC190CE71}"/>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32773" name="Slide Number Placeholder 2">
            <a:extLst>
              <a:ext uri="{FF2B5EF4-FFF2-40B4-BE49-F238E27FC236}">
                <a16:creationId xmlns:a16="http://schemas.microsoft.com/office/drawing/2014/main" id="{25EA7C5F-AE8F-44A7-C769-2DF3DB07D3C7}"/>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50</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CAB5BBC-3176-419E-690F-03D43C65BC8F}"/>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About Our Program</a:t>
            </a:r>
          </a:p>
        </p:txBody>
      </p:sp>
      <p:sp>
        <p:nvSpPr>
          <p:cNvPr id="6" name="Content Placeholder 2">
            <a:extLst>
              <a:ext uri="{FF2B5EF4-FFF2-40B4-BE49-F238E27FC236}">
                <a16:creationId xmlns:a16="http://schemas.microsoft.com/office/drawing/2014/main" id="{FF63A177-29A2-48E1-9581-8264768D91B1}"/>
              </a:ext>
            </a:extLst>
          </p:cNvPr>
          <p:cNvSpPr>
            <a:spLocks noGrp="1"/>
          </p:cNvSpPr>
          <p:nvPr>
            <p:ph idx="1"/>
          </p:nvPr>
        </p:nvSpPr>
        <p:spPr>
          <a:xfrm>
            <a:off x="709613" y="1439863"/>
            <a:ext cx="10526712" cy="4851400"/>
          </a:xfrm>
        </p:spPr>
        <p:txBody>
          <a:bodyPr rtlCol="0">
            <a:normAutofit fontScale="85000" lnSpcReduction="20000"/>
          </a:bodyPr>
          <a:lstStyle/>
          <a:p>
            <a:pPr marL="457177" indent="-342900" defTabSz="685846" eaLnBrk="1" fontAlgn="auto" hangingPunct="1">
              <a:lnSpc>
                <a:spcPct val="120000"/>
              </a:lnSpc>
              <a:spcAft>
                <a:spcPts val="0"/>
              </a:spcAft>
              <a:buClr>
                <a:schemeClr val="tx1"/>
              </a:buClr>
              <a:buFont typeface="Arial" panose="020B0604020202020204" pitchFamily="34" charset="0"/>
              <a:buChar char="•"/>
              <a:defRPr/>
            </a:pPr>
            <a:r>
              <a:rPr sz="2800">
                <a:latin typeface="Arial" panose="020B0604020202020204" pitchFamily="34" charset="0"/>
                <a:ea typeface="+mn-ea"/>
                <a:cs typeface="Arial" panose="020B0604020202020204" pitchFamily="34" charset="0"/>
              </a:rPr>
              <a:t>Navy usually makes 3 Phase I awards per topic</a:t>
            </a:r>
          </a:p>
          <a:p>
            <a:pPr marL="457177" indent="-342900" defTabSz="685846" eaLnBrk="1" fontAlgn="auto" hangingPunct="1">
              <a:lnSpc>
                <a:spcPct val="120000"/>
              </a:lnSpc>
              <a:spcAft>
                <a:spcPts val="0"/>
              </a:spcAft>
              <a:buClr>
                <a:schemeClr val="tx1"/>
              </a:buClr>
              <a:buFont typeface="Arial" panose="020B0604020202020204" pitchFamily="34" charset="0"/>
              <a:buChar char="•"/>
              <a:defRPr/>
            </a:pPr>
            <a:r>
              <a:rPr sz="2800">
                <a:latin typeface="Arial" panose="020B0604020202020204" pitchFamily="34" charset="0"/>
                <a:ea typeface="+mn-ea"/>
                <a:cs typeface="Arial" panose="020B0604020202020204" pitchFamily="34" charset="0"/>
              </a:rPr>
              <a:t>All Phase I awardees compete for Phase II at the end of Phase I</a:t>
            </a:r>
          </a:p>
          <a:p>
            <a:pPr marL="457177" indent="-342900" defTabSz="685846" eaLnBrk="1" fontAlgn="auto" hangingPunct="1">
              <a:lnSpc>
                <a:spcPct val="120000"/>
              </a:lnSpc>
              <a:spcAft>
                <a:spcPts val="0"/>
              </a:spcAft>
              <a:buClr>
                <a:schemeClr val="tx1"/>
              </a:buClr>
              <a:buFont typeface="Arial" panose="020B0604020202020204" pitchFamily="34" charset="0"/>
              <a:buChar char="•"/>
              <a:defRPr/>
            </a:pPr>
            <a:r>
              <a:rPr sz="2800">
                <a:latin typeface="Arial" panose="020B0604020202020204" pitchFamily="34" charset="0"/>
                <a:ea typeface="+mn-ea"/>
                <a:cs typeface="Arial" panose="020B0604020202020204" pitchFamily="34" charset="0"/>
              </a:rPr>
              <a:t>Two-Step Phase II competitive process:</a:t>
            </a:r>
          </a:p>
          <a:p>
            <a:pPr marL="914400" lvl="1" indent="-457200" defTabSz="685846" eaLnBrk="1" fontAlgn="auto" hangingPunct="1">
              <a:lnSpc>
                <a:spcPct val="100000"/>
              </a:lnSpc>
              <a:spcBef>
                <a:spcPts val="1200"/>
              </a:spcBef>
              <a:spcAft>
                <a:spcPts val="0"/>
              </a:spcAft>
              <a:buClr>
                <a:srgbClr val="002060"/>
              </a:buClr>
              <a:buFont typeface="Courier New" panose="02070309020205020404" pitchFamily="49" charset="0"/>
              <a:buChar char="o"/>
              <a:defRPr/>
            </a:pPr>
            <a:r>
              <a:rPr sz="2300">
                <a:latin typeface="Arial" panose="020B0604020202020204" pitchFamily="34" charset="0"/>
                <a:ea typeface="+mn-ea"/>
                <a:cs typeface="Arial" panose="020B0604020202020204" pitchFamily="34" charset="0"/>
              </a:rPr>
              <a:t>Step One - Initial Phase II Proposal</a:t>
            </a:r>
          </a:p>
          <a:p>
            <a:pPr marL="1257323" lvl="2" indent="-342900" defTabSz="685846" eaLnBrk="1" fontAlgn="auto" hangingPunct="1">
              <a:lnSpc>
                <a:spcPct val="110000"/>
              </a:lnSpc>
              <a:spcAft>
                <a:spcPts val="0"/>
              </a:spcAft>
              <a:buClr>
                <a:srgbClr val="002060"/>
              </a:buClr>
              <a:buFontTx/>
              <a:buChar char="─"/>
              <a:defRPr/>
            </a:pPr>
            <a:r>
              <a:rPr sz="2250">
                <a:latin typeface="Arial" panose="020B0604020202020204" pitchFamily="34" charset="0"/>
                <a:ea typeface="+mn-ea"/>
                <a:cs typeface="Arial" panose="020B0604020202020204" pitchFamily="34" charset="0"/>
              </a:rPr>
              <a:t>Submitted at end of Phase I Base</a:t>
            </a:r>
          </a:p>
          <a:p>
            <a:pPr marL="1257323" lvl="2" indent="-342900" defTabSz="685846" eaLnBrk="1" fontAlgn="auto" hangingPunct="1">
              <a:lnSpc>
                <a:spcPct val="110000"/>
              </a:lnSpc>
              <a:spcAft>
                <a:spcPts val="0"/>
              </a:spcAft>
              <a:buClr>
                <a:srgbClr val="002060"/>
              </a:buClr>
              <a:buFontTx/>
              <a:buChar char="─"/>
              <a:defRPr/>
            </a:pPr>
            <a:r>
              <a:rPr sz="2250">
                <a:latin typeface="Arial" panose="020B0604020202020204" pitchFamily="34" charset="0"/>
                <a:ea typeface="+mn-ea"/>
                <a:cs typeface="Arial" panose="020B0604020202020204" pitchFamily="34" charset="0"/>
              </a:rPr>
              <a:t>Due date and submission requirements in Phase I contract</a:t>
            </a:r>
          </a:p>
          <a:p>
            <a:pPr marL="1257323" lvl="2" indent="-342900" defTabSz="685846" eaLnBrk="1" fontAlgn="auto" hangingPunct="1">
              <a:lnSpc>
                <a:spcPct val="110000"/>
              </a:lnSpc>
              <a:spcAft>
                <a:spcPts val="0"/>
              </a:spcAft>
              <a:buClr>
                <a:srgbClr val="002060"/>
              </a:buClr>
              <a:buFontTx/>
              <a:buChar char="─"/>
              <a:defRPr/>
            </a:pPr>
            <a:r>
              <a:rPr sz="2250">
                <a:latin typeface="Arial" panose="020B0604020202020204" pitchFamily="34" charset="0"/>
                <a:ea typeface="+mn-ea"/>
                <a:cs typeface="Arial" panose="020B0604020202020204" pitchFamily="34" charset="0"/>
              </a:rPr>
              <a:t>Instructions and a template at </a:t>
            </a:r>
            <a:r>
              <a:rPr sz="2200" i="1">
                <a:solidFill>
                  <a:srgbClr val="F29B26"/>
                </a:solidFill>
                <a:latin typeface="Arial" panose="020B0604020202020204" pitchFamily="34" charset="0"/>
                <a:ea typeface="+mn-ea"/>
                <a:cs typeface="Arial" panose="020B0604020202020204" pitchFamily="34" charset="0"/>
              </a:rPr>
              <a:t>https://navysbir.com/links_forms.htm</a:t>
            </a:r>
            <a:endParaRPr sz="1900" i="1">
              <a:solidFill>
                <a:srgbClr val="F29B26"/>
              </a:solidFill>
              <a:latin typeface="Arial" panose="020B0604020202020204" pitchFamily="34" charset="0"/>
              <a:ea typeface="+mn-ea"/>
              <a:cs typeface="Arial" panose="020B0604020202020204" pitchFamily="34" charset="0"/>
            </a:endParaRPr>
          </a:p>
          <a:p>
            <a:pPr marL="1257323" lvl="2" indent="-342900" defTabSz="685846" eaLnBrk="1" fontAlgn="auto" hangingPunct="1">
              <a:lnSpc>
                <a:spcPct val="110000"/>
              </a:lnSpc>
              <a:spcAft>
                <a:spcPts val="0"/>
              </a:spcAft>
              <a:buClr>
                <a:srgbClr val="002060"/>
              </a:buClr>
              <a:buFontTx/>
              <a:buChar char="─"/>
              <a:defRPr/>
            </a:pPr>
            <a:r>
              <a:rPr sz="2250">
                <a:latin typeface="Arial" panose="020B0604020202020204" pitchFamily="34" charset="0"/>
                <a:ea typeface="+mn-ea"/>
                <a:cs typeface="Arial" panose="020B0604020202020204" pitchFamily="34" charset="0"/>
              </a:rPr>
              <a:t>Same evaluation criteria as Phase I</a:t>
            </a:r>
          </a:p>
          <a:p>
            <a:pPr marL="914400" lvl="1" indent="-457200" defTabSz="685846" eaLnBrk="1" fontAlgn="auto" hangingPunct="1">
              <a:lnSpc>
                <a:spcPct val="100000"/>
              </a:lnSpc>
              <a:spcBef>
                <a:spcPts val="1200"/>
              </a:spcBef>
              <a:spcAft>
                <a:spcPts val="0"/>
              </a:spcAft>
              <a:buClr>
                <a:srgbClr val="002060"/>
              </a:buClr>
              <a:buFont typeface="Courier New" panose="02070309020205020404" pitchFamily="49" charset="0"/>
              <a:buChar char="o"/>
              <a:defRPr/>
            </a:pPr>
            <a:r>
              <a:rPr sz="2300">
                <a:latin typeface="Arial" panose="020B0604020202020204" pitchFamily="34" charset="0"/>
                <a:ea typeface="+mn-ea"/>
                <a:cs typeface="Arial" panose="020B0604020202020204" pitchFamily="34" charset="0"/>
              </a:rPr>
              <a:t>Step Two - Full Phase II Proposal</a:t>
            </a:r>
          </a:p>
          <a:p>
            <a:pPr marL="1257323" lvl="2" indent="-342900" defTabSz="685846" eaLnBrk="1" fontAlgn="auto" hangingPunct="1">
              <a:lnSpc>
                <a:spcPct val="110000"/>
              </a:lnSpc>
              <a:spcAft>
                <a:spcPts val="0"/>
              </a:spcAft>
              <a:buClr>
                <a:srgbClr val="002060"/>
              </a:buClr>
              <a:buFontTx/>
              <a:buChar char="─"/>
              <a:defRPr/>
            </a:pPr>
            <a:r>
              <a:rPr sz="2200">
                <a:latin typeface="Arial" panose="020B0604020202020204" pitchFamily="34" charset="0"/>
                <a:ea typeface="+mn-ea"/>
                <a:cs typeface="Arial" panose="020B0604020202020204" pitchFamily="34" charset="0"/>
              </a:rPr>
              <a:t>If selected, notified to submit a full Phase II proposal</a:t>
            </a:r>
          </a:p>
          <a:p>
            <a:pPr marL="1257323" lvl="2" indent="-342900" defTabSz="685846" eaLnBrk="1" fontAlgn="auto" hangingPunct="1">
              <a:lnSpc>
                <a:spcPct val="110000"/>
              </a:lnSpc>
              <a:spcAft>
                <a:spcPts val="0"/>
              </a:spcAft>
              <a:buClr>
                <a:srgbClr val="002060"/>
              </a:buClr>
              <a:buFontTx/>
              <a:buChar char="─"/>
              <a:defRPr/>
            </a:pPr>
            <a:r>
              <a:rPr sz="2200">
                <a:latin typeface="Arial" panose="020B0604020202020204" pitchFamily="34" charset="0"/>
                <a:ea typeface="+mn-ea"/>
                <a:cs typeface="Arial" panose="020B0604020202020204" pitchFamily="34" charset="0"/>
              </a:rPr>
              <a:t>SYSCOM-specific full Phase II proposal instructions/templates</a:t>
            </a:r>
          </a:p>
          <a:p>
            <a:pPr marL="1257323" lvl="2" indent="-342900" defTabSz="685846" eaLnBrk="1" fontAlgn="auto" hangingPunct="1">
              <a:lnSpc>
                <a:spcPct val="110000"/>
              </a:lnSpc>
              <a:spcAft>
                <a:spcPts val="0"/>
              </a:spcAft>
              <a:buClr>
                <a:srgbClr val="002060"/>
              </a:buClr>
              <a:buFontTx/>
              <a:buChar char="─"/>
              <a:defRPr/>
            </a:pPr>
            <a:r>
              <a:rPr sz="2200">
                <a:latin typeface="Arial" panose="020B0604020202020204" pitchFamily="34" charset="0"/>
                <a:ea typeface="+mn-ea"/>
                <a:cs typeface="Arial" panose="020B0604020202020204" pitchFamily="34" charset="0"/>
              </a:rPr>
              <a:t>Submission of a full Phase II proposal does not guarantee Phase II award</a:t>
            </a:r>
          </a:p>
        </p:txBody>
      </p:sp>
      <p:sp>
        <p:nvSpPr>
          <p:cNvPr id="34820" name="Rectangle 4">
            <a:extLst>
              <a:ext uri="{FF2B5EF4-FFF2-40B4-BE49-F238E27FC236}">
                <a16:creationId xmlns:a16="http://schemas.microsoft.com/office/drawing/2014/main" id="{FE5CF66A-FA80-DB68-BB27-BDF7BCF27D72}"/>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34821" name="Slide Number Placeholder 2">
            <a:extLst>
              <a:ext uri="{FF2B5EF4-FFF2-40B4-BE49-F238E27FC236}">
                <a16:creationId xmlns:a16="http://schemas.microsoft.com/office/drawing/2014/main" id="{C902EE26-1A51-1550-55AD-5FF7FB6DAB17}"/>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51</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6D8F0EC-F2B4-CBC1-5F77-645AD60A444D}"/>
              </a:ext>
            </a:extLst>
          </p:cNvPr>
          <p:cNvSpPr>
            <a:spLocks noGrp="1"/>
          </p:cNvSpPr>
          <p:nvPr>
            <p:ph type="title"/>
          </p:nvPr>
        </p:nvSpPr>
        <p:spPr>
          <a:xfrm>
            <a:off x="612775" y="117475"/>
            <a:ext cx="11039475" cy="995363"/>
          </a:xfrm>
        </p:spPr>
        <p:txBody>
          <a:bodyPr/>
          <a:lstStyle/>
          <a:p>
            <a:pPr eaLnBrk="1" hangingPunct="1"/>
            <a:r>
              <a:rPr altLang="en-US" sz="3600">
                <a:latin typeface="Arial" panose="020B0604020202020204" pitchFamily="34" charset="0"/>
                <a:cs typeface="Arial" panose="020B0604020202020204" pitchFamily="34" charset="0"/>
              </a:rPr>
              <a:t>Support During Phase II – Unique to Navy</a:t>
            </a:r>
            <a:endParaRPr altLang="en-US" sz="2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253C3632-E837-491A-B887-3379B620BB55}"/>
              </a:ext>
            </a:extLst>
          </p:cNvPr>
          <p:cNvSpPr/>
          <p:nvPr/>
        </p:nvSpPr>
        <p:spPr>
          <a:xfrm>
            <a:off x="5165517" y="2831710"/>
            <a:ext cx="1853614" cy="905213"/>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sz="2800" b="1" dirty="0">
                <a:ln w="0"/>
                <a:solidFill>
                  <a:prstClr val="white"/>
                </a:solidFill>
                <a:latin typeface="Arial" panose="020B0604020202020204" pitchFamily="34" charset="0"/>
                <a:cs typeface="Arial" panose="020B0604020202020204" pitchFamily="34" charset="0"/>
              </a:rPr>
              <a:t>Phase II</a:t>
            </a:r>
          </a:p>
        </p:txBody>
      </p:sp>
      <p:sp>
        <p:nvSpPr>
          <p:cNvPr id="2" name="TextBox 1">
            <a:extLst>
              <a:ext uri="{FF2B5EF4-FFF2-40B4-BE49-F238E27FC236}">
                <a16:creationId xmlns:a16="http://schemas.microsoft.com/office/drawing/2014/main" id="{7217FA6E-DA6E-E459-B3BA-0CD8552F7D54}"/>
              </a:ext>
            </a:extLst>
          </p:cNvPr>
          <p:cNvSpPr txBox="1"/>
          <p:nvPr/>
        </p:nvSpPr>
        <p:spPr>
          <a:xfrm>
            <a:off x="752475" y="1314450"/>
            <a:ext cx="10922000" cy="474821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ormAutofit/>
          </a:bodyPr>
          <a:lstStyle/>
          <a:p>
            <a:pPr defTabSz="342815" eaLnBrk="1" fontAlgn="auto" hangingPunct="1">
              <a:lnSpc>
                <a:spcPct val="90000"/>
              </a:lnSpc>
              <a:spcBef>
                <a:spcPts val="800"/>
              </a:spcBef>
              <a:spcAft>
                <a:spcPts val="0"/>
              </a:spcAft>
              <a:defRPr/>
            </a:pPr>
            <a:r>
              <a:rPr lang="en-AU" sz="2400" b="1" dirty="0">
                <a:solidFill>
                  <a:srgbClr val="002060"/>
                </a:solidFill>
                <a:latin typeface="Arial" panose="020B0604020202020204" pitchFamily="34" charset="0"/>
                <a:ea typeface="Microsoft YaHei"/>
                <a:cs typeface="Arial" panose="020B0604020202020204" pitchFamily="34" charset="0"/>
              </a:rPr>
              <a:t>SBIR/STTR Transition Program (STP)   </a:t>
            </a:r>
            <a:r>
              <a:rPr lang="en-AU" sz="2400" b="1" dirty="0">
                <a:solidFill>
                  <a:srgbClr val="FF0000"/>
                </a:solidFill>
                <a:latin typeface="Arial" panose="020B0604020202020204" pitchFamily="34" charset="0"/>
                <a:ea typeface="Microsoft YaHei"/>
                <a:cs typeface="Arial" panose="020B0604020202020204" pitchFamily="34" charset="0"/>
              </a:rPr>
              <a:t>23 years strong!</a:t>
            </a:r>
            <a:endParaRPr lang="en-US" sz="2400" kern="0" dirty="0">
              <a:solidFill>
                <a:srgbClr val="5B9BD5">
                  <a:lumMod val="50000"/>
                </a:srgbClr>
              </a:solidFill>
              <a:latin typeface="Arial" panose="020B0604020202020204" pitchFamily="34" charset="0"/>
              <a:ea typeface="Microsoft YaHei"/>
              <a:cs typeface="Arial" panose="020B0604020202020204" pitchFamily="34" charset="0"/>
            </a:endParaRP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Annual 11-month Navy-funded Program for Phase II awardees</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Services to assist with transition of technologies through business mentoring, education, and networking</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Information at </a:t>
            </a:r>
            <a:r>
              <a:rPr lang="en-US" i="1" dirty="0">
                <a:solidFill>
                  <a:schemeClr val="tx1">
                    <a:lumMod val="75000"/>
                  </a:schemeClr>
                </a:solidFill>
                <a:latin typeface="Arial" panose="020B0604020202020204" pitchFamily="34" charset="0"/>
                <a:cs typeface="Arial" panose="020B0604020202020204" pitchFamily="34" charset="0"/>
              </a:rPr>
              <a:t>NavySTP.com</a:t>
            </a:r>
          </a:p>
          <a:p>
            <a:pPr defTabSz="342815" eaLnBrk="1" fontAlgn="auto" hangingPunct="1">
              <a:lnSpc>
                <a:spcPct val="90000"/>
              </a:lnSpc>
              <a:spcBef>
                <a:spcPts val="1400"/>
              </a:spcBef>
              <a:spcAft>
                <a:spcPts val="0"/>
              </a:spcAft>
              <a:defRPr/>
            </a:pPr>
            <a:r>
              <a:rPr lang="en-US" sz="2400" b="1" dirty="0">
                <a:solidFill>
                  <a:srgbClr val="002060"/>
                </a:solidFill>
                <a:latin typeface="Arial" panose="020B0604020202020204" pitchFamily="34" charset="0"/>
                <a:ea typeface="Microsoft YaHei"/>
                <a:cs typeface="Arial" panose="020B0604020202020204" pitchFamily="34" charset="0"/>
              </a:rPr>
              <a:t>DON SBIR/STTR Experimentation Cell (DON-SEC)	</a:t>
            </a:r>
            <a:r>
              <a:rPr lang="en-US" sz="2400" b="1" dirty="0">
                <a:solidFill>
                  <a:srgbClr val="FF0000"/>
                </a:solidFill>
                <a:latin typeface="Arial" panose="020B0604020202020204" pitchFamily="34" charset="0"/>
                <a:ea typeface="Microsoft YaHei"/>
                <a:cs typeface="Arial" panose="020B0604020202020204" pitchFamily="34" charset="0"/>
              </a:rPr>
              <a:t>4 years young!</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Connects SBIR innovators with the DON experimentation community to test innovative solutions</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Full spectrum of end-to-end facilitation, mentoring, and training in all aspects of experimentation</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Information at </a:t>
            </a:r>
            <a:r>
              <a:rPr lang="en-US" i="1" dirty="0">
                <a:solidFill>
                  <a:schemeClr val="tx1">
                    <a:lumMod val="75000"/>
                  </a:schemeClr>
                </a:solidFill>
                <a:latin typeface="Arial" panose="020B0604020202020204" pitchFamily="34" charset="0"/>
                <a:cs typeface="Arial" panose="020B0604020202020204" pitchFamily="34" charset="0"/>
              </a:rPr>
              <a:t>NavySBIR.com/SEC</a:t>
            </a:r>
          </a:p>
          <a:p>
            <a:pPr defTabSz="342815" eaLnBrk="1" fontAlgn="auto" hangingPunct="1">
              <a:lnSpc>
                <a:spcPct val="90000"/>
              </a:lnSpc>
              <a:spcBef>
                <a:spcPts val="1400"/>
              </a:spcBef>
              <a:spcAft>
                <a:spcPts val="0"/>
              </a:spcAft>
              <a:defRPr/>
            </a:pPr>
            <a:r>
              <a:rPr lang="en-US" sz="2400" b="1" dirty="0">
                <a:solidFill>
                  <a:srgbClr val="002060"/>
                </a:solidFill>
                <a:latin typeface="Arial" panose="020B0604020202020204" pitchFamily="34" charset="0"/>
                <a:ea typeface="Microsoft YaHei"/>
                <a:cs typeface="Arial" panose="020B0604020202020204" pitchFamily="34" charset="0"/>
              </a:rPr>
              <a:t>NAVY Launch   </a:t>
            </a:r>
            <a:r>
              <a:rPr lang="en-US" sz="2400" b="1" dirty="0">
                <a:solidFill>
                  <a:srgbClr val="FF0000"/>
                </a:solidFill>
                <a:latin typeface="Arial" panose="020B0604020202020204" pitchFamily="34" charset="0"/>
                <a:ea typeface="Microsoft YaHei"/>
                <a:cs typeface="Arial" panose="020B0604020202020204" pitchFamily="34" charset="0"/>
              </a:rPr>
              <a:t>New!</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10-month program to Educate + Accelerate + Scale beyond traditional defense markets; entrepreneur-first startup strategies</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Prioritize markets, explore private funding, discover customers, and engage for new growth</a:t>
            </a:r>
          </a:p>
          <a:p>
            <a:pPr lvl="1" indent="-223838" eaLnBrk="1" fontAlgn="auto" hangingPunct="1">
              <a:lnSpc>
                <a:spcPct val="110000"/>
              </a:lnSpc>
              <a:spcBef>
                <a:spcPts val="375"/>
              </a:spcBef>
              <a:spcAft>
                <a:spcPts val="0"/>
              </a:spcAft>
              <a:buFont typeface="Arial" panose="020B0604020202020204" pitchFamily="34" charset="0"/>
              <a:buChar char="•"/>
              <a:defRPr/>
            </a:pPr>
            <a:r>
              <a:rPr lang="en-US" dirty="0">
                <a:solidFill>
                  <a:schemeClr val="tx1">
                    <a:lumMod val="75000"/>
                  </a:schemeClr>
                </a:solidFill>
                <a:latin typeface="Arial" panose="020B0604020202020204" pitchFamily="34" charset="0"/>
                <a:cs typeface="Arial" panose="020B0604020202020204" pitchFamily="34" charset="0"/>
              </a:rPr>
              <a:t>Information at </a:t>
            </a:r>
            <a:r>
              <a:rPr lang="en-US" i="1" dirty="0">
                <a:solidFill>
                  <a:schemeClr val="tx1">
                    <a:lumMod val="75000"/>
                  </a:schemeClr>
                </a:solidFill>
                <a:latin typeface="Arial" panose="020B0604020202020204" pitchFamily="34" charset="0"/>
                <a:cs typeface="Arial" panose="020B0604020202020204" pitchFamily="34" charset="0"/>
              </a:rPr>
              <a:t>h4xlabs.com/NavyLaunch</a:t>
            </a:r>
          </a:p>
          <a:p>
            <a:pPr marL="117475" eaLnBrk="1" fontAlgn="auto" hangingPunct="1">
              <a:lnSpc>
                <a:spcPct val="90000"/>
              </a:lnSpc>
              <a:spcBef>
                <a:spcPts val="0"/>
              </a:spcBef>
              <a:spcAft>
                <a:spcPts val="0"/>
              </a:spcAft>
              <a:defRPr/>
            </a:pPr>
            <a:endParaRPr lang="en-US" sz="400" kern="0" dirty="0">
              <a:solidFill>
                <a:srgbClr val="5B9BD5">
                  <a:lumMod val="50000"/>
                </a:srgbClr>
              </a:solidFill>
              <a:latin typeface="Arial" panose="020B0604020202020204" pitchFamily="34" charset="0"/>
              <a:ea typeface="Microsoft YaHei"/>
              <a:cs typeface="Arial" panose="020B0604020202020204" pitchFamily="34" charset="0"/>
            </a:endParaRPr>
          </a:p>
        </p:txBody>
      </p:sp>
      <p:sp>
        <p:nvSpPr>
          <p:cNvPr id="28" name="TextBox 27">
            <a:extLst>
              <a:ext uri="{FF2B5EF4-FFF2-40B4-BE49-F238E27FC236}">
                <a16:creationId xmlns:a16="http://schemas.microsoft.com/office/drawing/2014/main" id="{CEED1ACE-BA61-72CF-5489-5DF8947F5401}"/>
              </a:ext>
            </a:extLst>
          </p:cNvPr>
          <p:cNvSpPr txBox="1"/>
          <p:nvPr/>
        </p:nvSpPr>
        <p:spPr>
          <a:xfrm>
            <a:off x="1639888" y="6008688"/>
            <a:ext cx="8804275" cy="461962"/>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a:spAutoFit/>
          </a:bodyPr>
          <a:lstStyle>
            <a:defPPr>
              <a:defRPr lang="en-US"/>
            </a:defPPr>
            <a:lvl1pPr algn="ctr">
              <a:defRPr sz="2000" b="1">
                <a:solidFill>
                  <a:srgbClr val="FFFF00"/>
                </a:solidFill>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2400" dirty="0">
                <a:solidFill>
                  <a:schemeClr val="bg1"/>
                </a:solidFill>
              </a:rPr>
              <a:t>Support to firms to deliver solutions at scale</a:t>
            </a:r>
          </a:p>
        </p:txBody>
      </p:sp>
      <p:sp>
        <p:nvSpPr>
          <p:cNvPr id="7" name="Rectangle 6">
            <a:extLst>
              <a:ext uri="{FF2B5EF4-FFF2-40B4-BE49-F238E27FC236}">
                <a16:creationId xmlns:a16="http://schemas.microsoft.com/office/drawing/2014/main" id="{29852E43-094C-4F7F-9B93-2D06CDC7C5C1}"/>
              </a:ext>
            </a:extLst>
          </p:cNvPr>
          <p:cNvSpPr/>
          <p:nvPr/>
        </p:nvSpPr>
        <p:spPr>
          <a:xfrm>
            <a:off x="2978150" y="6524625"/>
            <a:ext cx="6324600" cy="246063"/>
          </a:xfrm>
          <a:prstGeom prst="rect">
            <a:avLst/>
          </a:prstGeom>
        </p:spPr>
        <p:txBody>
          <a:bodyPr>
            <a:spAutoFit/>
          </a:bodyPr>
          <a:lstStyle/>
          <a:p>
            <a:pPr algn="ctr" eaLnBrk="1" fontAlgn="auto" hangingPunct="1">
              <a:spcBef>
                <a:spcPts val="0"/>
              </a:spcBef>
              <a:spcAft>
                <a:spcPts val="0"/>
              </a:spcAft>
              <a:defRPr/>
            </a:pPr>
            <a:r>
              <a:rPr lang="en-US" sz="1000" kern="0" dirty="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36871" name="Slide Number Placeholder 2">
            <a:extLst>
              <a:ext uri="{FF2B5EF4-FFF2-40B4-BE49-F238E27FC236}">
                <a16:creationId xmlns:a16="http://schemas.microsoft.com/office/drawing/2014/main" id="{2DF0D10C-B02E-4BE2-7CB9-9AB994EDEE31}"/>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52</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04A5AF1-1FBB-BCE2-32CE-9EEA30C26376}"/>
              </a:ext>
            </a:extLst>
          </p:cNvPr>
          <p:cNvSpPr>
            <a:spLocks noGrp="1"/>
          </p:cNvSpPr>
          <p:nvPr>
            <p:ph type="title"/>
          </p:nvPr>
        </p:nvSpPr>
        <p:spPr>
          <a:xfrm>
            <a:off x="755650" y="152400"/>
            <a:ext cx="10515600" cy="995363"/>
          </a:xfrm>
        </p:spPr>
        <p:txBody>
          <a:bodyPr/>
          <a:lstStyle/>
          <a:p>
            <a:pPr eaLnBrk="1" hangingPunct="1"/>
            <a:r>
              <a:rPr altLang="en-US" sz="3600">
                <a:latin typeface="Arial" panose="020B0604020202020204" pitchFamily="34" charset="0"/>
                <a:cs typeface="Arial" panose="020B0604020202020204" pitchFamily="34" charset="0"/>
              </a:rPr>
              <a:t>Benefits of SBIR/STTR Programs</a:t>
            </a:r>
          </a:p>
        </p:txBody>
      </p:sp>
      <p:sp>
        <p:nvSpPr>
          <p:cNvPr id="38915" name="Content Placeholder 2">
            <a:extLst>
              <a:ext uri="{FF2B5EF4-FFF2-40B4-BE49-F238E27FC236}">
                <a16:creationId xmlns:a16="http://schemas.microsoft.com/office/drawing/2014/main" id="{59182BF4-9C9E-48DC-BFF7-93938BE9C653}"/>
              </a:ext>
            </a:extLst>
          </p:cNvPr>
          <p:cNvSpPr>
            <a:spLocks noGrp="1"/>
          </p:cNvSpPr>
          <p:nvPr>
            <p:ph idx="1"/>
          </p:nvPr>
        </p:nvSpPr>
        <p:spPr>
          <a:xfrm>
            <a:off x="733425" y="1235075"/>
            <a:ext cx="10902950" cy="5118100"/>
          </a:xfrm>
        </p:spPr>
        <p:txBody>
          <a:bodyPr/>
          <a:lstStyle/>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Introduction to government contracting</a:t>
            </a:r>
          </a:p>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Small businesses retain intellectual property rights</a:t>
            </a:r>
          </a:p>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Funding is stable, predictable and not a loan</a:t>
            </a:r>
          </a:p>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Capital is non-dilutive</a:t>
            </a:r>
          </a:p>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Awardees receive commercialization assistance at no charge</a:t>
            </a:r>
          </a:p>
          <a:p>
            <a:pPr marL="342900" indent="-342900" eaLnBrk="1" hangingPunct="1">
              <a:lnSpc>
                <a:spcPct val="100000"/>
              </a:lnSpc>
              <a:spcBef>
                <a:spcPts val="600"/>
              </a:spcBef>
              <a:buFont typeface="Arial" panose="020B0604020202020204" pitchFamily="34" charset="0"/>
              <a:buChar char="•"/>
            </a:pPr>
            <a:r>
              <a:rPr altLang="en-US" sz="2000">
                <a:latin typeface="Arial" panose="020B0604020202020204" pitchFamily="34" charset="0"/>
                <a:ea typeface="Lato Light" panose="020F0502020204030203" pitchFamily="34" charset="0"/>
                <a:cs typeface="Arial" panose="020B0604020202020204" pitchFamily="34" charset="0"/>
              </a:rPr>
              <a:t>Any SBIR/STTR Phase I or Phase II funding agreement provides:</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the right to sole source contracts; </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exemption from SBA size standards for a procurement; </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no limits on the dollar size of a Phase III procurement; </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a right to the Phase III mandate, by which the SBIR firm has a right to be awarded a future Phase III award to the greatest extent practicable; </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the right to receive subcontracts for Phase III work on a sole source basis; </a:t>
            </a:r>
          </a:p>
          <a:p>
            <a:pPr marL="800100" lvl="1" indent="-457200" eaLnBrk="1" hangingPunct="1">
              <a:lnSpc>
                <a:spcPct val="100000"/>
              </a:lnSpc>
              <a:buFont typeface="Arial" panose="020B0604020202020204" pitchFamily="34" charset="0"/>
              <a:buChar char="─"/>
            </a:pPr>
            <a:r>
              <a:rPr altLang="en-US" sz="1800">
                <a:latin typeface="Arial" panose="020B0604020202020204" pitchFamily="34" charset="0"/>
                <a:ea typeface="Lato Light" panose="020F0502020204030203" pitchFamily="34" charset="0"/>
                <a:cs typeface="Arial" panose="020B0604020202020204" pitchFamily="34" charset="0"/>
              </a:rPr>
              <a:t>and the ability to pursue research, research and development, services, products, production, or any combination of those under a Phase III.</a:t>
            </a:r>
          </a:p>
          <a:p>
            <a:pPr marL="342900" indent="-342900" eaLnBrk="1" hangingPunct="1">
              <a:buFont typeface="Arial" panose="020B0604020202020204" pitchFamily="34" charset="0"/>
              <a:buChar char="•"/>
            </a:pPr>
            <a:endParaRPr altLang="en-US" sz="1600">
              <a:latin typeface="Arial" panose="020B0604020202020204" pitchFamily="34" charset="0"/>
              <a:ea typeface="Lato Light" panose="020F0502020204030203" pitchFamily="34" charset="0"/>
              <a:cs typeface="Arial" panose="020B0604020202020204" pitchFamily="34" charset="0"/>
            </a:endParaRPr>
          </a:p>
        </p:txBody>
      </p:sp>
      <p:sp>
        <p:nvSpPr>
          <p:cNvPr id="38916" name="Rectangle 4">
            <a:extLst>
              <a:ext uri="{FF2B5EF4-FFF2-40B4-BE49-F238E27FC236}">
                <a16:creationId xmlns:a16="http://schemas.microsoft.com/office/drawing/2014/main" id="{5FF91B9E-77E7-0960-8EDB-380F638EB428}"/>
              </a:ext>
            </a:extLst>
          </p:cNvPr>
          <p:cNvSpPr>
            <a:spLocks noChangeArrowheads="1"/>
          </p:cNvSpPr>
          <p:nvPr/>
        </p:nvSpPr>
        <p:spPr bwMode="auto">
          <a:xfrm>
            <a:off x="293370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38917" name="Slide Number Placeholder 3">
            <a:extLst>
              <a:ext uri="{FF2B5EF4-FFF2-40B4-BE49-F238E27FC236}">
                <a16:creationId xmlns:a16="http://schemas.microsoft.com/office/drawing/2014/main" id="{EEEA9935-C23A-EBB7-8408-A37CA92C3F99}"/>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53</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32">
            <a:extLst>
              <a:ext uri="{FF2B5EF4-FFF2-40B4-BE49-F238E27FC236}">
                <a16:creationId xmlns:a16="http://schemas.microsoft.com/office/drawing/2014/main" id="{D9E2ADE0-3214-022A-93D8-47B4A47E183A}"/>
              </a:ext>
            </a:extLst>
          </p:cNvPr>
          <p:cNvGrpSpPr>
            <a:grpSpLocks/>
          </p:cNvGrpSpPr>
          <p:nvPr/>
        </p:nvGrpSpPr>
        <p:grpSpPr bwMode="auto">
          <a:xfrm>
            <a:off x="652463" y="2708275"/>
            <a:ext cx="4073525" cy="755650"/>
            <a:chOff x="5353717" y="3249528"/>
            <a:chExt cx="3299176" cy="658566"/>
          </a:xfrm>
        </p:grpSpPr>
        <p:grpSp>
          <p:nvGrpSpPr>
            <p:cNvPr id="39966" name="Group 163">
              <a:extLst>
                <a:ext uri="{FF2B5EF4-FFF2-40B4-BE49-F238E27FC236}">
                  <a16:creationId xmlns:a16="http://schemas.microsoft.com/office/drawing/2014/main" id="{3099CAFF-25FD-4BAD-D86F-56417A3EB04A}"/>
                </a:ext>
              </a:extLst>
            </p:cNvPr>
            <p:cNvGrpSpPr>
              <a:grpSpLocks/>
            </p:cNvGrpSpPr>
            <p:nvPr/>
          </p:nvGrpSpPr>
          <p:grpSpPr bwMode="auto">
            <a:xfrm>
              <a:off x="5353717" y="3249528"/>
              <a:ext cx="3299176" cy="658566"/>
              <a:chOff x="5331117" y="3589855"/>
              <a:chExt cx="3299176" cy="658566"/>
            </a:xfrm>
          </p:grpSpPr>
          <p:sp>
            <p:nvSpPr>
              <p:cNvPr id="166" name="AutoShape 7">
                <a:hlinkClick r:id="rId3"/>
                <a:extLst>
                  <a:ext uri="{FF2B5EF4-FFF2-40B4-BE49-F238E27FC236}">
                    <a16:creationId xmlns:a16="http://schemas.microsoft.com/office/drawing/2014/main" id="{E469E82B-6985-4596-B860-649DD3294D94}"/>
                  </a:ext>
                </a:extLst>
              </p:cNvPr>
              <p:cNvSpPr>
                <a:spLocks/>
              </p:cNvSpPr>
              <p:nvPr/>
            </p:nvSpPr>
            <p:spPr bwMode="auto">
              <a:xfrm>
                <a:off x="5331117" y="3607841"/>
                <a:ext cx="640292" cy="64058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defTabSz="914217" eaLnBrk="1" fontAlgn="auto" hangingPunct="1">
                  <a:spcBef>
                    <a:spcPts val="0"/>
                  </a:spcBef>
                  <a:spcAft>
                    <a:spcPts val="0"/>
                  </a:spcAft>
                  <a:defRPr/>
                </a:pPr>
                <a:endParaRPr lang="es-ES" sz="2000" kern="0" dirty="0">
                  <a:solidFill>
                    <a:srgbClr val="445469"/>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sp>
            <p:nvSpPr>
              <p:cNvPr id="167" name="Rectangle 166">
                <a:hlinkClick r:id="rId3"/>
                <a:extLst>
                  <a:ext uri="{FF2B5EF4-FFF2-40B4-BE49-F238E27FC236}">
                    <a16:creationId xmlns:a16="http://schemas.microsoft.com/office/drawing/2014/main" id="{CA9163D0-5248-42BE-8E89-93CBA673D894}"/>
                  </a:ext>
                </a:extLst>
              </p:cNvPr>
              <p:cNvSpPr/>
              <p:nvPr/>
            </p:nvSpPr>
            <p:spPr>
              <a:xfrm>
                <a:off x="5988123" y="3872098"/>
                <a:ext cx="2642170" cy="373556"/>
              </a:xfrm>
              <a:prstGeom prst="rect">
                <a:avLst/>
              </a:prstGeom>
            </p:spPr>
            <p:txBody>
              <a:bodyPr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www.navysbir.com</a:t>
                </a:r>
              </a:p>
            </p:txBody>
          </p:sp>
          <p:sp>
            <p:nvSpPr>
              <p:cNvPr id="168" name="Rectangle 167">
                <a:hlinkClick r:id="rId3"/>
                <a:extLst>
                  <a:ext uri="{FF2B5EF4-FFF2-40B4-BE49-F238E27FC236}">
                    <a16:creationId xmlns:a16="http://schemas.microsoft.com/office/drawing/2014/main" id="{3293B30D-2D2E-4803-82D4-731D6A844F74}"/>
                  </a:ext>
                </a:extLst>
              </p:cNvPr>
              <p:cNvSpPr/>
              <p:nvPr/>
            </p:nvSpPr>
            <p:spPr>
              <a:xfrm>
                <a:off x="5970123" y="3589855"/>
                <a:ext cx="829294" cy="373556"/>
              </a:xfrm>
              <a:prstGeom prst="rect">
                <a:avLst/>
              </a:prstGeom>
            </p:spPr>
            <p:txBody>
              <a:bodyPr wrap="none"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Website</a:t>
                </a:r>
              </a:p>
            </p:txBody>
          </p:sp>
        </p:grpSp>
        <p:sp>
          <p:nvSpPr>
            <p:cNvPr id="165" name="Freeform 109">
              <a:hlinkClick r:id="rId3"/>
              <a:extLst>
                <a:ext uri="{FF2B5EF4-FFF2-40B4-BE49-F238E27FC236}">
                  <a16:creationId xmlns:a16="http://schemas.microsoft.com/office/drawing/2014/main" id="{4739592F-FB4E-4608-A87E-24CBD3C947F6}"/>
                </a:ext>
              </a:extLst>
            </p:cNvPr>
            <p:cNvSpPr>
              <a:spLocks noChangeAspect="1" noChangeArrowheads="1"/>
            </p:cNvSpPr>
            <p:nvPr/>
          </p:nvSpPr>
          <p:spPr bwMode="auto">
            <a:xfrm>
              <a:off x="5446289" y="3358828"/>
              <a:ext cx="455147" cy="456569"/>
            </a:xfrm>
            <a:custGeom>
              <a:avLst/>
              <a:gdLst>
                <a:gd name="T0" fmla="*/ 324 w 634"/>
                <a:gd name="T1" fmla="*/ 0 h 634"/>
                <a:gd name="T2" fmla="*/ 324 w 634"/>
                <a:gd name="T3" fmla="*/ 633 h 634"/>
                <a:gd name="T4" fmla="*/ 324 w 634"/>
                <a:gd name="T5" fmla="*/ 0 h 634"/>
                <a:gd name="T6" fmla="*/ 545 w 634"/>
                <a:gd name="T7" fmla="*/ 162 h 634"/>
                <a:gd name="T8" fmla="*/ 442 w 634"/>
                <a:gd name="T9" fmla="*/ 294 h 634"/>
                <a:gd name="T10" fmla="*/ 545 w 634"/>
                <a:gd name="T11" fmla="*/ 162 h 634"/>
                <a:gd name="T12" fmla="*/ 516 w 634"/>
                <a:gd name="T13" fmla="*/ 133 h 634"/>
                <a:gd name="T14" fmla="*/ 383 w 634"/>
                <a:gd name="T15" fmla="*/ 59 h 634"/>
                <a:gd name="T16" fmla="*/ 236 w 634"/>
                <a:gd name="T17" fmla="*/ 294 h 634"/>
                <a:gd name="T18" fmla="*/ 251 w 634"/>
                <a:gd name="T19" fmla="*/ 192 h 634"/>
                <a:gd name="T20" fmla="*/ 383 w 634"/>
                <a:gd name="T21" fmla="*/ 192 h 634"/>
                <a:gd name="T22" fmla="*/ 236 w 634"/>
                <a:gd name="T23" fmla="*/ 294 h 634"/>
                <a:gd name="T24" fmla="*/ 398 w 634"/>
                <a:gd name="T25" fmla="*/ 339 h 634"/>
                <a:gd name="T26" fmla="*/ 324 w 634"/>
                <a:gd name="T27" fmla="*/ 442 h 634"/>
                <a:gd name="T28" fmla="*/ 236 w 634"/>
                <a:gd name="T29" fmla="*/ 339 h 634"/>
                <a:gd name="T30" fmla="*/ 295 w 634"/>
                <a:gd name="T31" fmla="*/ 44 h 634"/>
                <a:gd name="T32" fmla="*/ 324 w 634"/>
                <a:gd name="T33" fmla="*/ 44 h 634"/>
                <a:gd name="T34" fmla="*/ 383 w 634"/>
                <a:gd name="T35" fmla="*/ 162 h 634"/>
                <a:gd name="T36" fmla="*/ 265 w 634"/>
                <a:gd name="T37" fmla="*/ 162 h 634"/>
                <a:gd name="T38" fmla="*/ 251 w 634"/>
                <a:gd name="T39" fmla="*/ 59 h 634"/>
                <a:gd name="T40" fmla="*/ 221 w 634"/>
                <a:gd name="T41" fmla="*/ 147 h 634"/>
                <a:gd name="T42" fmla="*/ 251 w 634"/>
                <a:gd name="T43" fmla="*/ 59 h 634"/>
                <a:gd name="T44" fmla="*/ 89 w 634"/>
                <a:gd name="T45" fmla="*/ 162 h 634"/>
                <a:gd name="T46" fmla="*/ 207 w 634"/>
                <a:gd name="T47" fmla="*/ 294 h 634"/>
                <a:gd name="T48" fmla="*/ 89 w 634"/>
                <a:gd name="T49" fmla="*/ 162 h 634"/>
                <a:gd name="T50" fmla="*/ 89 w 634"/>
                <a:gd name="T51" fmla="*/ 471 h 634"/>
                <a:gd name="T52" fmla="*/ 207 w 634"/>
                <a:gd name="T53" fmla="*/ 339 h 634"/>
                <a:gd name="T54" fmla="*/ 89 w 634"/>
                <a:gd name="T55" fmla="*/ 471 h 634"/>
                <a:gd name="T56" fmla="*/ 118 w 634"/>
                <a:gd name="T57" fmla="*/ 501 h 634"/>
                <a:gd name="T58" fmla="*/ 251 w 634"/>
                <a:gd name="T59" fmla="*/ 589 h 634"/>
                <a:gd name="T60" fmla="*/ 339 w 634"/>
                <a:gd name="T61" fmla="*/ 589 h 634"/>
                <a:gd name="T62" fmla="*/ 324 w 634"/>
                <a:gd name="T63" fmla="*/ 589 h 634"/>
                <a:gd name="T64" fmla="*/ 265 w 634"/>
                <a:gd name="T65" fmla="*/ 471 h 634"/>
                <a:gd name="T66" fmla="*/ 383 w 634"/>
                <a:gd name="T67" fmla="*/ 471 h 634"/>
                <a:gd name="T68" fmla="*/ 383 w 634"/>
                <a:gd name="T69" fmla="*/ 589 h 634"/>
                <a:gd name="T70" fmla="*/ 412 w 634"/>
                <a:gd name="T71" fmla="*/ 486 h 634"/>
                <a:gd name="T72" fmla="*/ 383 w 634"/>
                <a:gd name="T73" fmla="*/ 589 h 634"/>
                <a:gd name="T74" fmla="*/ 545 w 634"/>
                <a:gd name="T75" fmla="*/ 471 h 634"/>
                <a:gd name="T76" fmla="*/ 442 w 634"/>
                <a:gd name="T77" fmla="*/ 339 h 634"/>
                <a:gd name="T78" fmla="*/ 545 w 634"/>
                <a:gd name="T79" fmla="*/ 47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4" h="634">
                  <a:moveTo>
                    <a:pt x="324" y="0"/>
                  </a:moveTo>
                  <a:lnTo>
                    <a:pt x="324" y="0"/>
                  </a:lnTo>
                  <a:cubicBezTo>
                    <a:pt x="148" y="0"/>
                    <a:pt x="0" y="147"/>
                    <a:pt x="0" y="324"/>
                  </a:cubicBezTo>
                  <a:cubicBezTo>
                    <a:pt x="0" y="486"/>
                    <a:pt x="148" y="633"/>
                    <a:pt x="324" y="633"/>
                  </a:cubicBezTo>
                  <a:cubicBezTo>
                    <a:pt x="486" y="633"/>
                    <a:pt x="633" y="486"/>
                    <a:pt x="633" y="324"/>
                  </a:cubicBezTo>
                  <a:cubicBezTo>
                    <a:pt x="633" y="147"/>
                    <a:pt x="486" y="0"/>
                    <a:pt x="324" y="0"/>
                  </a:cubicBezTo>
                  <a:close/>
                  <a:moveTo>
                    <a:pt x="545" y="162"/>
                  </a:moveTo>
                  <a:lnTo>
                    <a:pt x="545" y="162"/>
                  </a:lnTo>
                  <a:cubicBezTo>
                    <a:pt x="574" y="206"/>
                    <a:pt x="589" y="251"/>
                    <a:pt x="589" y="294"/>
                  </a:cubicBezTo>
                  <a:cubicBezTo>
                    <a:pt x="442" y="294"/>
                    <a:pt x="442" y="294"/>
                    <a:pt x="442" y="294"/>
                  </a:cubicBezTo>
                  <a:cubicBezTo>
                    <a:pt x="442" y="265"/>
                    <a:pt x="427" y="221"/>
                    <a:pt x="427" y="192"/>
                  </a:cubicBezTo>
                  <a:cubicBezTo>
                    <a:pt x="471" y="192"/>
                    <a:pt x="516" y="177"/>
                    <a:pt x="545" y="162"/>
                  </a:cubicBezTo>
                  <a:close/>
                  <a:moveTo>
                    <a:pt x="516" y="133"/>
                  </a:moveTo>
                  <a:lnTo>
                    <a:pt x="516" y="133"/>
                  </a:lnTo>
                  <a:cubicBezTo>
                    <a:pt x="486" y="147"/>
                    <a:pt x="457" y="147"/>
                    <a:pt x="412" y="147"/>
                  </a:cubicBezTo>
                  <a:cubicBezTo>
                    <a:pt x="412" y="118"/>
                    <a:pt x="398" y="89"/>
                    <a:pt x="383" y="59"/>
                  </a:cubicBezTo>
                  <a:cubicBezTo>
                    <a:pt x="442" y="59"/>
                    <a:pt x="486" y="89"/>
                    <a:pt x="516" y="133"/>
                  </a:cubicBezTo>
                  <a:close/>
                  <a:moveTo>
                    <a:pt x="236" y="294"/>
                  </a:moveTo>
                  <a:lnTo>
                    <a:pt x="236" y="294"/>
                  </a:lnTo>
                  <a:cubicBezTo>
                    <a:pt x="236" y="265"/>
                    <a:pt x="251" y="236"/>
                    <a:pt x="251" y="192"/>
                  </a:cubicBezTo>
                  <a:cubicBezTo>
                    <a:pt x="280" y="206"/>
                    <a:pt x="295" y="206"/>
                    <a:pt x="324" y="206"/>
                  </a:cubicBezTo>
                  <a:cubicBezTo>
                    <a:pt x="339" y="206"/>
                    <a:pt x="369" y="206"/>
                    <a:pt x="383" y="192"/>
                  </a:cubicBezTo>
                  <a:cubicBezTo>
                    <a:pt x="398" y="236"/>
                    <a:pt x="398" y="265"/>
                    <a:pt x="398" y="294"/>
                  </a:cubicBezTo>
                  <a:lnTo>
                    <a:pt x="236" y="294"/>
                  </a:lnTo>
                  <a:close/>
                  <a:moveTo>
                    <a:pt x="398" y="339"/>
                  </a:moveTo>
                  <a:lnTo>
                    <a:pt x="398" y="339"/>
                  </a:lnTo>
                  <a:cubicBezTo>
                    <a:pt x="398" y="368"/>
                    <a:pt x="398" y="412"/>
                    <a:pt x="383" y="442"/>
                  </a:cubicBezTo>
                  <a:cubicBezTo>
                    <a:pt x="369" y="442"/>
                    <a:pt x="339" y="442"/>
                    <a:pt x="324" y="442"/>
                  </a:cubicBezTo>
                  <a:cubicBezTo>
                    <a:pt x="295" y="442"/>
                    <a:pt x="280" y="442"/>
                    <a:pt x="251" y="442"/>
                  </a:cubicBezTo>
                  <a:cubicBezTo>
                    <a:pt x="251" y="412"/>
                    <a:pt x="236" y="368"/>
                    <a:pt x="236" y="339"/>
                  </a:cubicBezTo>
                  <a:lnTo>
                    <a:pt x="398" y="339"/>
                  </a:lnTo>
                  <a:close/>
                  <a:moveTo>
                    <a:pt x="295" y="44"/>
                  </a:moveTo>
                  <a:lnTo>
                    <a:pt x="295" y="44"/>
                  </a:lnTo>
                  <a:cubicBezTo>
                    <a:pt x="310" y="44"/>
                    <a:pt x="310" y="44"/>
                    <a:pt x="324" y="44"/>
                  </a:cubicBezTo>
                  <a:lnTo>
                    <a:pt x="339" y="44"/>
                  </a:lnTo>
                  <a:cubicBezTo>
                    <a:pt x="354" y="74"/>
                    <a:pt x="369" y="118"/>
                    <a:pt x="383" y="162"/>
                  </a:cubicBezTo>
                  <a:cubicBezTo>
                    <a:pt x="354" y="162"/>
                    <a:pt x="339" y="162"/>
                    <a:pt x="324" y="162"/>
                  </a:cubicBezTo>
                  <a:cubicBezTo>
                    <a:pt x="295" y="162"/>
                    <a:pt x="280" y="162"/>
                    <a:pt x="265" y="162"/>
                  </a:cubicBezTo>
                  <a:cubicBezTo>
                    <a:pt x="265" y="118"/>
                    <a:pt x="280" y="74"/>
                    <a:pt x="295" y="44"/>
                  </a:cubicBezTo>
                  <a:close/>
                  <a:moveTo>
                    <a:pt x="251" y="59"/>
                  </a:moveTo>
                  <a:lnTo>
                    <a:pt x="251" y="59"/>
                  </a:lnTo>
                  <a:cubicBezTo>
                    <a:pt x="236" y="89"/>
                    <a:pt x="221" y="118"/>
                    <a:pt x="221" y="147"/>
                  </a:cubicBezTo>
                  <a:cubicBezTo>
                    <a:pt x="192" y="147"/>
                    <a:pt x="148" y="147"/>
                    <a:pt x="118" y="133"/>
                  </a:cubicBezTo>
                  <a:cubicBezTo>
                    <a:pt x="148" y="89"/>
                    <a:pt x="207" y="59"/>
                    <a:pt x="251" y="59"/>
                  </a:cubicBezTo>
                  <a:close/>
                  <a:moveTo>
                    <a:pt x="89" y="162"/>
                  </a:moveTo>
                  <a:lnTo>
                    <a:pt x="89" y="162"/>
                  </a:lnTo>
                  <a:cubicBezTo>
                    <a:pt x="133" y="177"/>
                    <a:pt x="177" y="192"/>
                    <a:pt x="207" y="192"/>
                  </a:cubicBezTo>
                  <a:cubicBezTo>
                    <a:pt x="207" y="221"/>
                    <a:pt x="207" y="265"/>
                    <a:pt x="207" y="294"/>
                  </a:cubicBezTo>
                  <a:cubicBezTo>
                    <a:pt x="44" y="294"/>
                    <a:pt x="44" y="294"/>
                    <a:pt x="44" y="294"/>
                  </a:cubicBezTo>
                  <a:cubicBezTo>
                    <a:pt x="44" y="251"/>
                    <a:pt x="59" y="206"/>
                    <a:pt x="89" y="162"/>
                  </a:cubicBezTo>
                  <a:close/>
                  <a:moveTo>
                    <a:pt x="89" y="471"/>
                  </a:moveTo>
                  <a:lnTo>
                    <a:pt x="89" y="471"/>
                  </a:lnTo>
                  <a:cubicBezTo>
                    <a:pt x="59" y="427"/>
                    <a:pt x="44" y="383"/>
                    <a:pt x="44" y="339"/>
                  </a:cubicBezTo>
                  <a:cubicBezTo>
                    <a:pt x="207" y="339"/>
                    <a:pt x="207" y="339"/>
                    <a:pt x="207" y="339"/>
                  </a:cubicBezTo>
                  <a:cubicBezTo>
                    <a:pt x="207" y="368"/>
                    <a:pt x="207" y="412"/>
                    <a:pt x="207" y="442"/>
                  </a:cubicBezTo>
                  <a:cubicBezTo>
                    <a:pt x="177" y="457"/>
                    <a:pt x="133" y="457"/>
                    <a:pt x="89" y="471"/>
                  </a:cubicBezTo>
                  <a:close/>
                  <a:moveTo>
                    <a:pt x="118" y="501"/>
                  </a:moveTo>
                  <a:lnTo>
                    <a:pt x="118" y="501"/>
                  </a:lnTo>
                  <a:cubicBezTo>
                    <a:pt x="148" y="501"/>
                    <a:pt x="192" y="486"/>
                    <a:pt x="221" y="486"/>
                  </a:cubicBezTo>
                  <a:cubicBezTo>
                    <a:pt x="221" y="515"/>
                    <a:pt x="236" y="560"/>
                    <a:pt x="251" y="589"/>
                  </a:cubicBezTo>
                  <a:cubicBezTo>
                    <a:pt x="207" y="574"/>
                    <a:pt x="148" y="545"/>
                    <a:pt x="118" y="501"/>
                  </a:cubicBezTo>
                  <a:close/>
                  <a:moveTo>
                    <a:pt x="339" y="589"/>
                  </a:moveTo>
                  <a:lnTo>
                    <a:pt x="339" y="589"/>
                  </a:lnTo>
                  <a:lnTo>
                    <a:pt x="324" y="589"/>
                  </a:lnTo>
                  <a:cubicBezTo>
                    <a:pt x="310" y="589"/>
                    <a:pt x="310" y="589"/>
                    <a:pt x="295" y="589"/>
                  </a:cubicBezTo>
                  <a:cubicBezTo>
                    <a:pt x="280" y="560"/>
                    <a:pt x="265" y="515"/>
                    <a:pt x="265" y="471"/>
                  </a:cubicBezTo>
                  <a:cubicBezTo>
                    <a:pt x="280" y="471"/>
                    <a:pt x="295" y="471"/>
                    <a:pt x="324" y="471"/>
                  </a:cubicBezTo>
                  <a:cubicBezTo>
                    <a:pt x="339" y="471"/>
                    <a:pt x="354" y="471"/>
                    <a:pt x="383" y="471"/>
                  </a:cubicBezTo>
                  <a:cubicBezTo>
                    <a:pt x="369" y="515"/>
                    <a:pt x="354" y="560"/>
                    <a:pt x="339" y="589"/>
                  </a:cubicBezTo>
                  <a:close/>
                  <a:moveTo>
                    <a:pt x="383" y="589"/>
                  </a:moveTo>
                  <a:lnTo>
                    <a:pt x="383" y="589"/>
                  </a:lnTo>
                  <a:cubicBezTo>
                    <a:pt x="398" y="560"/>
                    <a:pt x="412" y="515"/>
                    <a:pt x="412" y="486"/>
                  </a:cubicBezTo>
                  <a:cubicBezTo>
                    <a:pt x="457" y="486"/>
                    <a:pt x="486" y="501"/>
                    <a:pt x="516" y="501"/>
                  </a:cubicBezTo>
                  <a:cubicBezTo>
                    <a:pt x="486" y="545"/>
                    <a:pt x="442" y="574"/>
                    <a:pt x="383" y="589"/>
                  </a:cubicBezTo>
                  <a:close/>
                  <a:moveTo>
                    <a:pt x="545" y="471"/>
                  </a:moveTo>
                  <a:lnTo>
                    <a:pt x="545" y="471"/>
                  </a:lnTo>
                  <a:cubicBezTo>
                    <a:pt x="516" y="457"/>
                    <a:pt x="471" y="457"/>
                    <a:pt x="427" y="442"/>
                  </a:cubicBezTo>
                  <a:cubicBezTo>
                    <a:pt x="427" y="412"/>
                    <a:pt x="442" y="368"/>
                    <a:pt x="442" y="339"/>
                  </a:cubicBezTo>
                  <a:cubicBezTo>
                    <a:pt x="589" y="339"/>
                    <a:pt x="589" y="339"/>
                    <a:pt x="589" y="339"/>
                  </a:cubicBezTo>
                  <a:cubicBezTo>
                    <a:pt x="589" y="383"/>
                    <a:pt x="574" y="427"/>
                    <a:pt x="545" y="471"/>
                  </a:cubicBezTo>
                  <a:close/>
                </a:path>
              </a:pathLst>
            </a:custGeom>
            <a:solidFill>
              <a:srgbClr val="0070C0"/>
            </a:solidFill>
            <a:ln>
              <a:noFill/>
            </a:ln>
            <a:effectLst/>
            <a:extLst>
              <a:ext uri="{91240B29-F687-4f45-9708-019B960494DF}"/>
              <a:ext uri="{AF507438-7753-43e0-B8FC-AC1667EBCBE1}"/>
            </a:extLst>
          </p:spPr>
          <p:txBody>
            <a:bodyPr wrap="none" anchor="ctr"/>
            <a:lstStyle/>
            <a:p>
              <a:pPr defTabSz="1371691" eaLnBrk="1" fontAlgn="auto" hangingPunct="1">
                <a:spcBef>
                  <a:spcPts val="0"/>
                </a:spcBef>
                <a:spcAft>
                  <a:spcPts val="0"/>
                </a:spcAft>
                <a:defRPr/>
              </a:pPr>
              <a:endParaRPr lang="en-US" sz="2400" kern="0" dirty="0">
                <a:solidFill>
                  <a:prstClr val="black"/>
                </a:solidFill>
                <a:latin typeface="Arial" panose="020B0604020202020204" pitchFamily="34" charset="0"/>
                <a:cs typeface="Arial" panose="020B0604020202020204" pitchFamily="34" charset="0"/>
              </a:endParaRPr>
            </a:p>
          </p:txBody>
        </p:sp>
      </p:grpSp>
      <p:grpSp>
        <p:nvGrpSpPr>
          <p:cNvPr id="39939" name="Group 133">
            <a:extLst>
              <a:ext uri="{FF2B5EF4-FFF2-40B4-BE49-F238E27FC236}">
                <a16:creationId xmlns:a16="http://schemas.microsoft.com/office/drawing/2014/main" id="{1B2C3DBC-0B7A-23CB-0F99-FF3C187C7008}"/>
              </a:ext>
            </a:extLst>
          </p:cNvPr>
          <p:cNvGrpSpPr>
            <a:grpSpLocks/>
          </p:cNvGrpSpPr>
          <p:nvPr/>
        </p:nvGrpSpPr>
        <p:grpSpPr bwMode="auto">
          <a:xfrm>
            <a:off x="652463" y="1657350"/>
            <a:ext cx="3590925" cy="742950"/>
            <a:chOff x="3892041" y="4116921"/>
            <a:chExt cx="2934151" cy="646729"/>
          </a:xfrm>
        </p:grpSpPr>
        <p:sp>
          <p:nvSpPr>
            <p:cNvPr id="150" name="Rectangle 149">
              <a:hlinkClick r:id="rId4"/>
              <a:extLst>
                <a:ext uri="{FF2B5EF4-FFF2-40B4-BE49-F238E27FC236}">
                  <a16:creationId xmlns:a16="http://schemas.microsoft.com/office/drawing/2014/main" id="{2A233014-F06E-4242-803A-D55EBA167CEB}"/>
                </a:ext>
              </a:extLst>
            </p:cNvPr>
            <p:cNvSpPr/>
            <p:nvPr/>
          </p:nvSpPr>
          <p:spPr>
            <a:xfrm>
              <a:off x="4530238" y="4389156"/>
              <a:ext cx="2295954" cy="374494"/>
            </a:xfrm>
            <a:prstGeom prst="rect">
              <a:avLst/>
            </a:prstGeom>
          </p:spPr>
          <p:txBody>
            <a:bodyPr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navy-sbir-sttr@navy.mil</a:t>
              </a:r>
            </a:p>
          </p:txBody>
        </p:sp>
        <p:sp>
          <p:nvSpPr>
            <p:cNvPr id="151" name="Rectangle 150">
              <a:hlinkClick r:id="rId4"/>
              <a:extLst>
                <a:ext uri="{FF2B5EF4-FFF2-40B4-BE49-F238E27FC236}">
                  <a16:creationId xmlns:a16="http://schemas.microsoft.com/office/drawing/2014/main" id="{DB984CAB-1A4A-451C-959C-1FC3DC9CE25B}"/>
                </a:ext>
              </a:extLst>
            </p:cNvPr>
            <p:cNvSpPr/>
            <p:nvPr/>
          </p:nvSpPr>
          <p:spPr>
            <a:xfrm>
              <a:off x="4541912" y="4116921"/>
              <a:ext cx="616146" cy="374495"/>
            </a:xfrm>
            <a:prstGeom prst="rect">
              <a:avLst/>
            </a:prstGeom>
          </p:spPr>
          <p:txBody>
            <a:bodyPr wrap="none"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Email</a:t>
              </a:r>
            </a:p>
          </p:txBody>
        </p:sp>
        <p:sp>
          <p:nvSpPr>
            <p:cNvPr id="152" name="AutoShape 9">
              <a:hlinkClick r:id="rId4"/>
              <a:extLst>
                <a:ext uri="{FF2B5EF4-FFF2-40B4-BE49-F238E27FC236}">
                  <a16:creationId xmlns:a16="http://schemas.microsoft.com/office/drawing/2014/main" id="{9387BDAE-B65C-43DC-94BB-A73F5DE0A5B8}"/>
                </a:ext>
              </a:extLst>
            </p:cNvPr>
            <p:cNvSpPr>
              <a:spLocks/>
            </p:cNvSpPr>
            <p:nvPr/>
          </p:nvSpPr>
          <p:spPr bwMode="auto">
            <a:xfrm>
              <a:off x="3892041" y="4118303"/>
              <a:ext cx="639494" cy="639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ysClr val="window" lastClr="FFFFFF"/>
            </a:solidFill>
            <a:ln w="28575" cap="flat" cmpd="sng">
              <a:solidFill>
                <a:srgbClr val="000000">
                  <a:alpha val="0"/>
                </a:srgbClr>
              </a:solidFill>
              <a:prstDash val="solid"/>
              <a:miter lim="0"/>
              <a:headEnd/>
              <a:tailEnd/>
            </a:ln>
            <a:effectLst/>
          </p:spPr>
          <p:txBody>
            <a:bodyPr lIns="0" tIns="0" rIns="0" bIns="0" anchor="ctr"/>
            <a:lstStyle/>
            <a:p>
              <a:pPr defTabSz="914217" eaLnBrk="1" fontAlgn="auto" hangingPunct="1">
                <a:spcBef>
                  <a:spcPts val="0"/>
                </a:spcBef>
                <a:spcAft>
                  <a:spcPts val="0"/>
                </a:spcAft>
                <a:defRPr/>
              </a:pPr>
              <a:endParaRPr lang="es-ES" sz="2000" kern="0" dirty="0">
                <a:solidFill>
                  <a:srgbClr val="445469"/>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grpSp>
          <p:nvGrpSpPr>
            <p:cNvPr id="153" name="Group 152">
              <a:extLst>
                <a:ext uri="{FF2B5EF4-FFF2-40B4-BE49-F238E27FC236}">
                  <a16:creationId xmlns:a16="http://schemas.microsoft.com/office/drawing/2014/main" id="{BB5BE13A-AD0E-4403-9760-45D67B3921AB}"/>
                </a:ext>
              </a:extLst>
            </p:cNvPr>
            <p:cNvGrpSpPr>
              <a:grpSpLocks noChangeAspect="1"/>
            </p:cNvGrpSpPr>
            <p:nvPr/>
          </p:nvGrpSpPr>
          <p:grpSpPr>
            <a:xfrm>
              <a:off x="4021185" y="4306397"/>
              <a:ext cx="381791" cy="320040"/>
              <a:chOff x="8343997" y="6651351"/>
              <a:chExt cx="945436" cy="792522"/>
            </a:xfrm>
            <a:solidFill>
              <a:srgbClr val="0070C0"/>
            </a:solidFill>
          </p:grpSpPr>
          <p:sp>
            <p:nvSpPr>
              <p:cNvPr id="154" name="Freeform 146">
                <a:extLst>
                  <a:ext uri="{FF2B5EF4-FFF2-40B4-BE49-F238E27FC236}">
                    <a16:creationId xmlns:a16="http://schemas.microsoft.com/office/drawing/2014/main" id="{CEA3BA54-7473-4DF5-8173-92AF918C975E}"/>
                  </a:ext>
                </a:extLst>
              </p:cNvPr>
              <p:cNvSpPr>
                <a:spLocks noChangeArrowheads="1"/>
              </p:cNvSpPr>
              <p:nvPr/>
            </p:nvSpPr>
            <p:spPr bwMode="auto">
              <a:xfrm>
                <a:off x="8583581" y="6719545"/>
                <a:ext cx="464425" cy="27645"/>
              </a:xfrm>
              <a:custGeom>
                <a:avLst/>
                <a:gdLst>
                  <a:gd name="T0" fmla="*/ 1076 w 1113"/>
                  <a:gd name="T1" fmla="*/ 65 h 66"/>
                  <a:gd name="T2" fmla="*/ 1076 w 1113"/>
                  <a:gd name="T3" fmla="*/ 65 h 66"/>
                  <a:gd name="T4" fmla="*/ 36 w 1113"/>
                  <a:gd name="T5" fmla="*/ 65 h 66"/>
                  <a:gd name="T6" fmla="*/ 0 w 1113"/>
                  <a:gd name="T7" fmla="*/ 35 h 66"/>
                  <a:gd name="T8" fmla="*/ 36 w 1113"/>
                  <a:gd name="T9" fmla="*/ 0 h 66"/>
                  <a:gd name="T10" fmla="*/ 1076 w 1113"/>
                  <a:gd name="T11" fmla="*/ 0 h 66"/>
                  <a:gd name="T12" fmla="*/ 1112 w 1113"/>
                  <a:gd name="T13" fmla="*/ 35 h 66"/>
                  <a:gd name="T14" fmla="*/ 1076 w 1113"/>
                  <a:gd name="T15" fmla="*/ 65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66">
                    <a:moveTo>
                      <a:pt x="1076" y="65"/>
                    </a:moveTo>
                    <a:lnTo>
                      <a:pt x="1076" y="65"/>
                    </a:lnTo>
                    <a:cubicBezTo>
                      <a:pt x="36" y="65"/>
                      <a:pt x="36" y="65"/>
                      <a:pt x="36" y="65"/>
                    </a:cubicBezTo>
                    <a:cubicBezTo>
                      <a:pt x="18" y="65"/>
                      <a:pt x="0" y="53"/>
                      <a:pt x="0" y="35"/>
                    </a:cubicBezTo>
                    <a:cubicBezTo>
                      <a:pt x="0" y="12"/>
                      <a:pt x="18" y="0"/>
                      <a:pt x="36" y="0"/>
                    </a:cubicBezTo>
                    <a:cubicBezTo>
                      <a:pt x="1076" y="0"/>
                      <a:pt x="1076" y="0"/>
                      <a:pt x="1076" y="0"/>
                    </a:cubicBezTo>
                    <a:cubicBezTo>
                      <a:pt x="1094" y="0"/>
                      <a:pt x="1112" y="12"/>
                      <a:pt x="1112" y="35"/>
                    </a:cubicBezTo>
                    <a:cubicBezTo>
                      <a:pt x="1112" y="53"/>
                      <a:pt x="1094" y="65"/>
                      <a:pt x="1076" y="65"/>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55" name="Freeform 147">
                <a:extLst>
                  <a:ext uri="{FF2B5EF4-FFF2-40B4-BE49-F238E27FC236}">
                    <a16:creationId xmlns:a16="http://schemas.microsoft.com/office/drawing/2014/main" id="{AD8AD524-D4C4-4F5B-BA48-33F5F9EF6878}"/>
                  </a:ext>
                </a:extLst>
              </p:cNvPr>
              <p:cNvSpPr>
                <a:spLocks noChangeArrowheads="1"/>
              </p:cNvSpPr>
              <p:nvPr/>
            </p:nvSpPr>
            <p:spPr bwMode="auto">
              <a:xfrm>
                <a:off x="8583581" y="6785897"/>
                <a:ext cx="464425" cy="31332"/>
              </a:xfrm>
              <a:custGeom>
                <a:avLst/>
                <a:gdLst>
                  <a:gd name="T0" fmla="*/ 1076 w 1113"/>
                  <a:gd name="T1" fmla="*/ 72 h 73"/>
                  <a:gd name="T2" fmla="*/ 1076 w 1113"/>
                  <a:gd name="T3" fmla="*/ 72 h 73"/>
                  <a:gd name="T4" fmla="*/ 36 w 1113"/>
                  <a:gd name="T5" fmla="*/ 72 h 73"/>
                  <a:gd name="T6" fmla="*/ 0 w 1113"/>
                  <a:gd name="T7" fmla="*/ 36 h 73"/>
                  <a:gd name="T8" fmla="*/ 36 w 1113"/>
                  <a:gd name="T9" fmla="*/ 0 h 73"/>
                  <a:gd name="T10" fmla="*/ 1076 w 1113"/>
                  <a:gd name="T11" fmla="*/ 0 h 73"/>
                  <a:gd name="T12" fmla="*/ 1112 w 1113"/>
                  <a:gd name="T13" fmla="*/ 36 h 73"/>
                  <a:gd name="T14" fmla="*/ 1076 w 1113"/>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3">
                    <a:moveTo>
                      <a:pt x="1076" y="72"/>
                    </a:moveTo>
                    <a:lnTo>
                      <a:pt x="1076" y="72"/>
                    </a:lnTo>
                    <a:cubicBezTo>
                      <a:pt x="36" y="72"/>
                      <a:pt x="36" y="72"/>
                      <a:pt x="36" y="72"/>
                    </a:cubicBezTo>
                    <a:cubicBezTo>
                      <a:pt x="18" y="72"/>
                      <a:pt x="0" y="54"/>
                      <a:pt x="0" y="36"/>
                    </a:cubicBezTo>
                    <a:cubicBezTo>
                      <a:pt x="0" y="18"/>
                      <a:pt x="18" y="0"/>
                      <a:pt x="36" y="0"/>
                    </a:cubicBezTo>
                    <a:cubicBezTo>
                      <a:pt x="1076" y="0"/>
                      <a:pt x="1076" y="0"/>
                      <a:pt x="1076" y="0"/>
                    </a:cubicBezTo>
                    <a:cubicBezTo>
                      <a:pt x="1094" y="0"/>
                      <a:pt x="1112" y="18"/>
                      <a:pt x="1112" y="36"/>
                    </a:cubicBezTo>
                    <a:cubicBezTo>
                      <a:pt x="1112" y="54"/>
                      <a:pt x="1094" y="72"/>
                      <a:pt x="1076" y="72"/>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56" name="Freeform 148">
                <a:extLst>
                  <a:ext uri="{FF2B5EF4-FFF2-40B4-BE49-F238E27FC236}">
                    <a16:creationId xmlns:a16="http://schemas.microsoft.com/office/drawing/2014/main" id="{BD5D0551-94B2-4517-92E6-AE11FD029548}"/>
                  </a:ext>
                </a:extLst>
              </p:cNvPr>
              <p:cNvSpPr>
                <a:spLocks noChangeArrowheads="1"/>
              </p:cNvSpPr>
              <p:nvPr/>
            </p:nvSpPr>
            <p:spPr bwMode="auto">
              <a:xfrm>
                <a:off x="8583581" y="6855934"/>
                <a:ext cx="464425" cy="31332"/>
              </a:xfrm>
              <a:custGeom>
                <a:avLst/>
                <a:gdLst>
                  <a:gd name="T0" fmla="*/ 1076 w 1113"/>
                  <a:gd name="T1" fmla="*/ 72 h 73"/>
                  <a:gd name="T2" fmla="*/ 1076 w 1113"/>
                  <a:gd name="T3" fmla="*/ 72 h 73"/>
                  <a:gd name="T4" fmla="*/ 36 w 1113"/>
                  <a:gd name="T5" fmla="*/ 72 h 73"/>
                  <a:gd name="T6" fmla="*/ 0 w 1113"/>
                  <a:gd name="T7" fmla="*/ 36 h 73"/>
                  <a:gd name="T8" fmla="*/ 36 w 1113"/>
                  <a:gd name="T9" fmla="*/ 0 h 73"/>
                  <a:gd name="T10" fmla="*/ 1076 w 1113"/>
                  <a:gd name="T11" fmla="*/ 0 h 73"/>
                  <a:gd name="T12" fmla="*/ 1112 w 1113"/>
                  <a:gd name="T13" fmla="*/ 36 h 73"/>
                  <a:gd name="T14" fmla="*/ 1076 w 1113"/>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3">
                    <a:moveTo>
                      <a:pt x="1076" y="72"/>
                    </a:moveTo>
                    <a:lnTo>
                      <a:pt x="1076" y="72"/>
                    </a:lnTo>
                    <a:cubicBezTo>
                      <a:pt x="36" y="72"/>
                      <a:pt x="36" y="72"/>
                      <a:pt x="36" y="72"/>
                    </a:cubicBezTo>
                    <a:cubicBezTo>
                      <a:pt x="18" y="72"/>
                      <a:pt x="0" y="54"/>
                      <a:pt x="0" y="36"/>
                    </a:cubicBezTo>
                    <a:cubicBezTo>
                      <a:pt x="0" y="18"/>
                      <a:pt x="18" y="0"/>
                      <a:pt x="36" y="0"/>
                    </a:cubicBezTo>
                    <a:cubicBezTo>
                      <a:pt x="1076" y="0"/>
                      <a:pt x="1076" y="0"/>
                      <a:pt x="1076" y="0"/>
                    </a:cubicBezTo>
                    <a:cubicBezTo>
                      <a:pt x="1094" y="0"/>
                      <a:pt x="1112" y="18"/>
                      <a:pt x="1112" y="36"/>
                    </a:cubicBezTo>
                    <a:cubicBezTo>
                      <a:pt x="1112" y="54"/>
                      <a:pt x="1094" y="72"/>
                      <a:pt x="1076" y="72"/>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57" name="Freeform 149">
                <a:extLst>
                  <a:ext uri="{FF2B5EF4-FFF2-40B4-BE49-F238E27FC236}">
                    <a16:creationId xmlns:a16="http://schemas.microsoft.com/office/drawing/2014/main" id="{AEACE2D8-8E7E-4322-860D-EB398BB3E43E}"/>
                  </a:ext>
                </a:extLst>
              </p:cNvPr>
              <p:cNvSpPr>
                <a:spLocks noChangeArrowheads="1"/>
              </p:cNvSpPr>
              <p:nvPr/>
            </p:nvSpPr>
            <p:spPr bwMode="auto">
              <a:xfrm>
                <a:off x="8583581" y="6925970"/>
                <a:ext cx="464425" cy="27645"/>
              </a:xfrm>
              <a:custGeom>
                <a:avLst/>
                <a:gdLst>
                  <a:gd name="T0" fmla="*/ 1076 w 1113"/>
                  <a:gd name="T1" fmla="*/ 66 h 67"/>
                  <a:gd name="T2" fmla="*/ 1076 w 1113"/>
                  <a:gd name="T3" fmla="*/ 66 h 67"/>
                  <a:gd name="T4" fmla="*/ 36 w 1113"/>
                  <a:gd name="T5" fmla="*/ 66 h 67"/>
                  <a:gd name="T6" fmla="*/ 0 w 1113"/>
                  <a:gd name="T7" fmla="*/ 35 h 67"/>
                  <a:gd name="T8" fmla="*/ 36 w 1113"/>
                  <a:gd name="T9" fmla="*/ 0 h 67"/>
                  <a:gd name="T10" fmla="*/ 1076 w 1113"/>
                  <a:gd name="T11" fmla="*/ 0 h 67"/>
                  <a:gd name="T12" fmla="*/ 1112 w 1113"/>
                  <a:gd name="T13" fmla="*/ 35 h 67"/>
                  <a:gd name="T14" fmla="*/ 1076 w 1113"/>
                  <a:gd name="T15" fmla="*/ 66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67">
                    <a:moveTo>
                      <a:pt x="1076" y="66"/>
                    </a:moveTo>
                    <a:lnTo>
                      <a:pt x="1076" y="66"/>
                    </a:lnTo>
                    <a:cubicBezTo>
                      <a:pt x="36" y="66"/>
                      <a:pt x="36" y="66"/>
                      <a:pt x="36" y="66"/>
                    </a:cubicBezTo>
                    <a:cubicBezTo>
                      <a:pt x="18" y="66"/>
                      <a:pt x="0" y="53"/>
                      <a:pt x="0" y="35"/>
                    </a:cubicBezTo>
                    <a:cubicBezTo>
                      <a:pt x="0" y="12"/>
                      <a:pt x="18" y="0"/>
                      <a:pt x="36" y="0"/>
                    </a:cubicBezTo>
                    <a:cubicBezTo>
                      <a:pt x="1076" y="0"/>
                      <a:pt x="1076" y="0"/>
                      <a:pt x="1076" y="0"/>
                    </a:cubicBezTo>
                    <a:cubicBezTo>
                      <a:pt x="1094" y="0"/>
                      <a:pt x="1112" y="12"/>
                      <a:pt x="1112" y="35"/>
                    </a:cubicBezTo>
                    <a:cubicBezTo>
                      <a:pt x="1112" y="53"/>
                      <a:pt x="1094" y="66"/>
                      <a:pt x="1076" y="66"/>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58" name="Freeform 150">
                <a:extLst>
                  <a:ext uri="{FF2B5EF4-FFF2-40B4-BE49-F238E27FC236}">
                    <a16:creationId xmlns:a16="http://schemas.microsoft.com/office/drawing/2014/main" id="{B6CC257A-E142-4B83-B190-8028BCE36EFD}"/>
                  </a:ext>
                </a:extLst>
              </p:cNvPr>
              <p:cNvSpPr>
                <a:spLocks noChangeArrowheads="1"/>
              </p:cNvSpPr>
              <p:nvPr/>
            </p:nvSpPr>
            <p:spPr bwMode="auto">
              <a:xfrm>
                <a:off x="8498805" y="6651351"/>
                <a:ext cx="632134" cy="324381"/>
              </a:xfrm>
              <a:custGeom>
                <a:avLst/>
                <a:gdLst>
                  <a:gd name="T0" fmla="*/ 1470 w 1513"/>
                  <a:gd name="T1" fmla="*/ 776 h 777"/>
                  <a:gd name="T2" fmla="*/ 1470 w 1513"/>
                  <a:gd name="T3" fmla="*/ 776 h 777"/>
                  <a:gd name="T4" fmla="*/ 1429 w 1513"/>
                  <a:gd name="T5" fmla="*/ 734 h 777"/>
                  <a:gd name="T6" fmla="*/ 1429 w 1513"/>
                  <a:gd name="T7" fmla="*/ 132 h 777"/>
                  <a:gd name="T8" fmla="*/ 1381 w 1513"/>
                  <a:gd name="T9" fmla="*/ 84 h 777"/>
                  <a:gd name="T10" fmla="*/ 137 w 1513"/>
                  <a:gd name="T11" fmla="*/ 84 h 777"/>
                  <a:gd name="T12" fmla="*/ 89 w 1513"/>
                  <a:gd name="T13" fmla="*/ 132 h 777"/>
                  <a:gd name="T14" fmla="*/ 89 w 1513"/>
                  <a:gd name="T15" fmla="*/ 734 h 777"/>
                  <a:gd name="T16" fmla="*/ 48 w 1513"/>
                  <a:gd name="T17" fmla="*/ 776 h 777"/>
                  <a:gd name="T18" fmla="*/ 0 w 1513"/>
                  <a:gd name="T19" fmla="*/ 734 h 777"/>
                  <a:gd name="T20" fmla="*/ 0 w 1513"/>
                  <a:gd name="T21" fmla="*/ 132 h 777"/>
                  <a:gd name="T22" fmla="*/ 137 w 1513"/>
                  <a:gd name="T23" fmla="*/ 0 h 777"/>
                  <a:gd name="T24" fmla="*/ 1381 w 1513"/>
                  <a:gd name="T25" fmla="*/ 0 h 777"/>
                  <a:gd name="T26" fmla="*/ 1512 w 1513"/>
                  <a:gd name="T27" fmla="*/ 132 h 777"/>
                  <a:gd name="T28" fmla="*/ 1512 w 1513"/>
                  <a:gd name="T29" fmla="*/ 734 h 777"/>
                  <a:gd name="T30" fmla="*/ 1470 w 1513"/>
                  <a:gd name="T31" fmla="*/ 77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3" h="777">
                    <a:moveTo>
                      <a:pt x="1470" y="776"/>
                    </a:moveTo>
                    <a:lnTo>
                      <a:pt x="1470" y="776"/>
                    </a:lnTo>
                    <a:cubicBezTo>
                      <a:pt x="1446" y="776"/>
                      <a:pt x="1429" y="758"/>
                      <a:pt x="1429" y="734"/>
                    </a:cubicBezTo>
                    <a:cubicBezTo>
                      <a:pt x="1429" y="132"/>
                      <a:pt x="1429" y="132"/>
                      <a:pt x="1429" y="132"/>
                    </a:cubicBezTo>
                    <a:cubicBezTo>
                      <a:pt x="1429" y="108"/>
                      <a:pt x="1405" y="84"/>
                      <a:pt x="1381" y="84"/>
                    </a:cubicBezTo>
                    <a:cubicBezTo>
                      <a:pt x="137" y="84"/>
                      <a:pt x="137" y="84"/>
                      <a:pt x="137" y="84"/>
                    </a:cubicBezTo>
                    <a:cubicBezTo>
                      <a:pt x="113" y="84"/>
                      <a:pt x="89" y="108"/>
                      <a:pt x="89" y="132"/>
                    </a:cubicBezTo>
                    <a:cubicBezTo>
                      <a:pt x="89" y="734"/>
                      <a:pt x="89" y="734"/>
                      <a:pt x="89" y="734"/>
                    </a:cubicBezTo>
                    <a:cubicBezTo>
                      <a:pt x="89" y="758"/>
                      <a:pt x="71" y="776"/>
                      <a:pt x="48" y="776"/>
                    </a:cubicBezTo>
                    <a:cubicBezTo>
                      <a:pt x="24" y="776"/>
                      <a:pt x="0" y="758"/>
                      <a:pt x="0" y="734"/>
                    </a:cubicBezTo>
                    <a:cubicBezTo>
                      <a:pt x="0" y="132"/>
                      <a:pt x="0" y="132"/>
                      <a:pt x="0" y="132"/>
                    </a:cubicBezTo>
                    <a:cubicBezTo>
                      <a:pt x="0" y="60"/>
                      <a:pt x="66" y="0"/>
                      <a:pt x="137" y="0"/>
                    </a:cubicBezTo>
                    <a:cubicBezTo>
                      <a:pt x="1381" y="0"/>
                      <a:pt x="1381" y="0"/>
                      <a:pt x="1381" y="0"/>
                    </a:cubicBezTo>
                    <a:cubicBezTo>
                      <a:pt x="1452" y="0"/>
                      <a:pt x="1512" y="60"/>
                      <a:pt x="1512" y="132"/>
                    </a:cubicBezTo>
                    <a:cubicBezTo>
                      <a:pt x="1512" y="734"/>
                      <a:pt x="1512" y="734"/>
                      <a:pt x="1512" y="734"/>
                    </a:cubicBezTo>
                    <a:cubicBezTo>
                      <a:pt x="1512" y="758"/>
                      <a:pt x="1494" y="776"/>
                      <a:pt x="1470" y="776"/>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59" name="Freeform 151">
                <a:extLst>
                  <a:ext uri="{FF2B5EF4-FFF2-40B4-BE49-F238E27FC236}">
                    <a16:creationId xmlns:a16="http://schemas.microsoft.com/office/drawing/2014/main" id="{E830C5AE-4C0D-4121-AF73-8C2BC2E94853}"/>
                  </a:ext>
                </a:extLst>
              </p:cNvPr>
              <p:cNvSpPr>
                <a:spLocks noChangeArrowheads="1"/>
              </p:cNvSpPr>
              <p:nvPr/>
            </p:nvSpPr>
            <p:spPr bwMode="auto">
              <a:xfrm>
                <a:off x="8347683" y="6756407"/>
                <a:ext cx="125321" cy="182464"/>
              </a:xfrm>
              <a:custGeom>
                <a:avLst/>
                <a:gdLst>
                  <a:gd name="T0" fmla="*/ 12 w 300"/>
                  <a:gd name="T1" fmla="*/ 203 h 437"/>
                  <a:gd name="T2" fmla="*/ 12 w 300"/>
                  <a:gd name="T3" fmla="*/ 203 h 437"/>
                  <a:gd name="T4" fmla="*/ 269 w 300"/>
                  <a:gd name="T5" fmla="*/ 6 h 437"/>
                  <a:gd name="T6" fmla="*/ 299 w 300"/>
                  <a:gd name="T7" fmla="*/ 24 h 437"/>
                  <a:gd name="T8" fmla="*/ 299 w 300"/>
                  <a:gd name="T9" fmla="*/ 412 h 437"/>
                  <a:gd name="T10" fmla="*/ 269 w 300"/>
                  <a:gd name="T11" fmla="*/ 430 h 437"/>
                  <a:gd name="T12" fmla="*/ 12 w 300"/>
                  <a:gd name="T13" fmla="*/ 233 h 437"/>
                  <a:gd name="T14" fmla="*/ 12 w 300"/>
                  <a:gd name="T15" fmla="*/ 203 h 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437">
                    <a:moveTo>
                      <a:pt x="12" y="203"/>
                    </a:moveTo>
                    <a:lnTo>
                      <a:pt x="12" y="203"/>
                    </a:lnTo>
                    <a:cubicBezTo>
                      <a:pt x="269" y="6"/>
                      <a:pt x="269" y="6"/>
                      <a:pt x="269" y="6"/>
                    </a:cubicBezTo>
                    <a:cubicBezTo>
                      <a:pt x="281" y="0"/>
                      <a:pt x="299" y="6"/>
                      <a:pt x="299" y="24"/>
                    </a:cubicBezTo>
                    <a:cubicBezTo>
                      <a:pt x="299" y="412"/>
                      <a:pt x="299" y="412"/>
                      <a:pt x="299" y="412"/>
                    </a:cubicBezTo>
                    <a:cubicBezTo>
                      <a:pt x="299" y="430"/>
                      <a:pt x="281" y="436"/>
                      <a:pt x="269" y="430"/>
                    </a:cubicBezTo>
                    <a:cubicBezTo>
                      <a:pt x="12" y="233"/>
                      <a:pt x="12" y="233"/>
                      <a:pt x="12" y="233"/>
                    </a:cubicBezTo>
                    <a:cubicBezTo>
                      <a:pt x="0" y="227"/>
                      <a:pt x="0" y="209"/>
                      <a:pt x="12" y="203"/>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60" name="Freeform 152">
                <a:extLst>
                  <a:ext uri="{FF2B5EF4-FFF2-40B4-BE49-F238E27FC236}">
                    <a16:creationId xmlns:a16="http://schemas.microsoft.com/office/drawing/2014/main" id="{2D2B7A8E-B2B1-4C07-BA46-1425F1B9CA2A}"/>
                  </a:ext>
                </a:extLst>
              </p:cNvPr>
              <p:cNvSpPr>
                <a:spLocks noChangeArrowheads="1"/>
              </p:cNvSpPr>
              <p:nvPr/>
            </p:nvSpPr>
            <p:spPr bwMode="auto">
              <a:xfrm>
                <a:off x="9158584" y="6761936"/>
                <a:ext cx="127164" cy="176935"/>
              </a:xfrm>
              <a:custGeom>
                <a:avLst/>
                <a:gdLst>
                  <a:gd name="T0" fmla="*/ 30 w 306"/>
                  <a:gd name="T1" fmla="*/ 12 h 425"/>
                  <a:gd name="T2" fmla="*/ 30 w 306"/>
                  <a:gd name="T3" fmla="*/ 12 h 425"/>
                  <a:gd name="T4" fmla="*/ 293 w 306"/>
                  <a:gd name="T5" fmla="*/ 191 h 425"/>
                  <a:gd name="T6" fmla="*/ 293 w 306"/>
                  <a:gd name="T7" fmla="*/ 221 h 425"/>
                  <a:gd name="T8" fmla="*/ 30 w 306"/>
                  <a:gd name="T9" fmla="*/ 418 h 425"/>
                  <a:gd name="T10" fmla="*/ 0 w 306"/>
                  <a:gd name="T11" fmla="*/ 400 h 425"/>
                  <a:gd name="T12" fmla="*/ 0 w 306"/>
                  <a:gd name="T13" fmla="*/ 24 h 425"/>
                  <a:gd name="T14" fmla="*/ 30 w 306"/>
                  <a:gd name="T15" fmla="*/ 12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425">
                    <a:moveTo>
                      <a:pt x="30" y="12"/>
                    </a:moveTo>
                    <a:lnTo>
                      <a:pt x="30" y="12"/>
                    </a:lnTo>
                    <a:cubicBezTo>
                      <a:pt x="293" y="191"/>
                      <a:pt x="293" y="191"/>
                      <a:pt x="293" y="191"/>
                    </a:cubicBezTo>
                    <a:cubicBezTo>
                      <a:pt x="305" y="197"/>
                      <a:pt x="305" y="215"/>
                      <a:pt x="293" y="221"/>
                    </a:cubicBezTo>
                    <a:cubicBezTo>
                      <a:pt x="30" y="418"/>
                      <a:pt x="30" y="418"/>
                      <a:pt x="30" y="418"/>
                    </a:cubicBezTo>
                    <a:cubicBezTo>
                      <a:pt x="18" y="424"/>
                      <a:pt x="0" y="418"/>
                      <a:pt x="0" y="400"/>
                    </a:cubicBezTo>
                    <a:cubicBezTo>
                      <a:pt x="0" y="24"/>
                      <a:pt x="0" y="24"/>
                      <a:pt x="0" y="24"/>
                    </a:cubicBezTo>
                    <a:cubicBezTo>
                      <a:pt x="0" y="12"/>
                      <a:pt x="18" y="0"/>
                      <a:pt x="30" y="12"/>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61" name="Freeform 153">
                <a:extLst>
                  <a:ext uri="{FF2B5EF4-FFF2-40B4-BE49-F238E27FC236}">
                    <a16:creationId xmlns:a16="http://schemas.microsoft.com/office/drawing/2014/main" id="{AEFC2C00-069D-4866-8FC5-0A1AEEB339A5}"/>
                  </a:ext>
                </a:extLst>
              </p:cNvPr>
              <p:cNvSpPr>
                <a:spLocks noChangeArrowheads="1"/>
              </p:cNvSpPr>
              <p:nvPr/>
            </p:nvSpPr>
            <p:spPr bwMode="auto">
              <a:xfrm>
                <a:off x="8343997" y="6896480"/>
                <a:ext cx="307773" cy="538178"/>
              </a:xfrm>
              <a:custGeom>
                <a:avLst/>
                <a:gdLst>
                  <a:gd name="T0" fmla="*/ 0 w 736"/>
                  <a:gd name="T1" fmla="*/ 24 h 1286"/>
                  <a:gd name="T2" fmla="*/ 0 w 736"/>
                  <a:gd name="T3" fmla="*/ 24 h 1286"/>
                  <a:gd name="T4" fmla="*/ 0 w 736"/>
                  <a:gd name="T5" fmla="*/ 1261 h 1286"/>
                  <a:gd name="T6" fmla="*/ 36 w 736"/>
                  <a:gd name="T7" fmla="*/ 1273 h 1286"/>
                  <a:gd name="T8" fmla="*/ 729 w 736"/>
                  <a:gd name="T9" fmla="*/ 544 h 1286"/>
                  <a:gd name="T10" fmla="*/ 723 w 736"/>
                  <a:gd name="T11" fmla="*/ 520 h 1286"/>
                  <a:gd name="T12" fmla="*/ 30 w 736"/>
                  <a:gd name="T13" fmla="*/ 12 h 1286"/>
                  <a:gd name="T14" fmla="*/ 0 w 736"/>
                  <a:gd name="T15" fmla="*/ 24 h 1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6" h="1286">
                    <a:moveTo>
                      <a:pt x="0" y="24"/>
                    </a:moveTo>
                    <a:lnTo>
                      <a:pt x="0" y="24"/>
                    </a:lnTo>
                    <a:cubicBezTo>
                      <a:pt x="0" y="1261"/>
                      <a:pt x="0" y="1261"/>
                      <a:pt x="0" y="1261"/>
                    </a:cubicBezTo>
                    <a:cubicBezTo>
                      <a:pt x="0" y="1279"/>
                      <a:pt x="24" y="1285"/>
                      <a:pt x="36" y="1273"/>
                    </a:cubicBezTo>
                    <a:cubicBezTo>
                      <a:pt x="729" y="544"/>
                      <a:pt x="729" y="544"/>
                      <a:pt x="729" y="544"/>
                    </a:cubicBezTo>
                    <a:cubicBezTo>
                      <a:pt x="735" y="538"/>
                      <a:pt x="735" y="526"/>
                      <a:pt x="723" y="520"/>
                    </a:cubicBezTo>
                    <a:cubicBezTo>
                      <a:pt x="30" y="12"/>
                      <a:pt x="30" y="12"/>
                      <a:pt x="30" y="12"/>
                    </a:cubicBezTo>
                    <a:cubicBezTo>
                      <a:pt x="18" y="0"/>
                      <a:pt x="0" y="12"/>
                      <a:pt x="0" y="24"/>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62" name="Freeform 154">
                <a:extLst>
                  <a:ext uri="{FF2B5EF4-FFF2-40B4-BE49-F238E27FC236}">
                    <a16:creationId xmlns:a16="http://schemas.microsoft.com/office/drawing/2014/main" id="{B9DDD0B3-C556-4BF1-9E42-400C13EB5396}"/>
                  </a:ext>
                </a:extLst>
              </p:cNvPr>
              <p:cNvSpPr>
                <a:spLocks noChangeArrowheads="1"/>
              </p:cNvSpPr>
              <p:nvPr/>
            </p:nvSpPr>
            <p:spPr bwMode="auto">
              <a:xfrm>
                <a:off x="8979816" y="6896480"/>
                <a:ext cx="309617" cy="538178"/>
              </a:xfrm>
              <a:custGeom>
                <a:avLst/>
                <a:gdLst>
                  <a:gd name="T0" fmla="*/ 742 w 743"/>
                  <a:gd name="T1" fmla="*/ 24 h 1286"/>
                  <a:gd name="T2" fmla="*/ 742 w 743"/>
                  <a:gd name="T3" fmla="*/ 24 h 1286"/>
                  <a:gd name="T4" fmla="*/ 742 w 743"/>
                  <a:gd name="T5" fmla="*/ 1261 h 1286"/>
                  <a:gd name="T6" fmla="*/ 706 w 743"/>
                  <a:gd name="T7" fmla="*/ 1273 h 1286"/>
                  <a:gd name="T8" fmla="*/ 12 w 743"/>
                  <a:gd name="T9" fmla="*/ 544 h 1286"/>
                  <a:gd name="T10" fmla="*/ 12 w 743"/>
                  <a:gd name="T11" fmla="*/ 520 h 1286"/>
                  <a:gd name="T12" fmla="*/ 706 w 743"/>
                  <a:gd name="T13" fmla="*/ 12 h 1286"/>
                  <a:gd name="T14" fmla="*/ 742 w 743"/>
                  <a:gd name="T15" fmla="*/ 24 h 1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3" h="1286">
                    <a:moveTo>
                      <a:pt x="742" y="24"/>
                    </a:moveTo>
                    <a:lnTo>
                      <a:pt x="742" y="24"/>
                    </a:lnTo>
                    <a:cubicBezTo>
                      <a:pt x="742" y="1261"/>
                      <a:pt x="742" y="1261"/>
                      <a:pt x="742" y="1261"/>
                    </a:cubicBezTo>
                    <a:cubicBezTo>
                      <a:pt x="742" y="1279"/>
                      <a:pt x="718" y="1285"/>
                      <a:pt x="706" y="1273"/>
                    </a:cubicBezTo>
                    <a:cubicBezTo>
                      <a:pt x="12" y="544"/>
                      <a:pt x="12" y="544"/>
                      <a:pt x="12" y="544"/>
                    </a:cubicBezTo>
                    <a:cubicBezTo>
                      <a:pt x="0" y="538"/>
                      <a:pt x="6" y="526"/>
                      <a:pt x="12" y="520"/>
                    </a:cubicBezTo>
                    <a:cubicBezTo>
                      <a:pt x="706" y="12"/>
                      <a:pt x="706" y="12"/>
                      <a:pt x="706" y="12"/>
                    </a:cubicBezTo>
                    <a:cubicBezTo>
                      <a:pt x="724" y="0"/>
                      <a:pt x="742" y="12"/>
                      <a:pt x="742" y="24"/>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sp>
            <p:nvSpPr>
              <p:cNvPr id="163" name="Freeform 155">
                <a:hlinkClick r:id="rId4"/>
                <a:extLst>
                  <a:ext uri="{FF2B5EF4-FFF2-40B4-BE49-F238E27FC236}">
                    <a16:creationId xmlns:a16="http://schemas.microsoft.com/office/drawing/2014/main" id="{EF766094-FB72-419A-AE08-6F1F37B2A5F2}"/>
                  </a:ext>
                </a:extLst>
              </p:cNvPr>
              <p:cNvSpPr>
                <a:spLocks noChangeArrowheads="1"/>
              </p:cNvSpPr>
              <p:nvPr/>
            </p:nvSpPr>
            <p:spPr bwMode="auto">
              <a:xfrm>
                <a:off x="8395601" y="7001535"/>
                <a:ext cx="834859" cy="442338"/>
              </a:xfrm>
              <a:custGeom>
                <a:avLst/>
                <a:gdLst>
                  <a:gd name="T0" fmla="*/ 986 w 1997"/>
                  <a:gd name="T1" fmla="*/ 12 h 1059"/>
                  <a:gd name="T2" fmla="*/ 986 w 1997"/>
                  <a:gd name="T3" fmla="*/ 12 h 1059"/>
                  <a:gd name="T4" fmla="*/ 12 w 1997"/>
                  <a:gd name="T5" fmla="*/ 1028 h 1059"/>
                  <a:gd name="T6" fmla="*/ 24 w 1997"/>
                  <a:gd name="T7" fmla="*/ 1058 h 1059"/>
                  <a:gd name="T8" fmla="*/ 1972 w 1997"/>
                  <a:gd name="T9" fmla="*/ 1058 h 1059"/>
                  <a:gd name="T10" fmla="*/ 1984 w 1997"/>
                  <a:gd name="T11" fmla="*/ 1028 h 1059"/>
                  <a:gd name="T12" fmla="*/ 1010 w 1997"/>
                  <a:gd name="T13" fmla="*/ 12 h 1059"/>
                  <a:gd name="T14" fmla="*/ 986 w 1997"/>
                  <a:gd name="T15" fmla="*/ 12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7" h="1059">
                    <a:moveTo>
                      <a:pt x="986" y="12"/>
                    </a:moveTo>
                    <a:lnTo>
                      <a:pt x="986" y="12"/>
                    </a:lnTo>
                    <a:cubicBezTo>
                      <a:pt x="12" y="1028"/>
                      <a:pt x="12" y="1028"/>
                      <a:pt x="12" y="1028"/>
                    </a:cubicBezTo>
                    <a:cubicBezTo>
                      <a:pt x="0" y="1040"/>
                      <a:pt x="6" y="1058"/>
                      <a:pt x="24" y="1058"/>
                    </a:cubicBezTo>
                    <a:cubicBezTo>
                      <a:pt x="1972" y="1058"/>
                      <a:pt x="1972" y="1058"/>
                      <a:pt x="1972" y="1058"/>
                    </a:cubicBezTo>
                    <a:cubicBezTo>
                      <a:pt x="1990" y="1058"/>
                      <a:pt x="1996" y="1040"/>
                      <a:pt x="1984" y="1028"/>
                    </a:cubicBezTo>
                    <a:cubicBezTo>
                      <a:pt x="1010" y="12"/>
                      <a:pt x="1010" y="12"/>
                      <a:pt x="1010" y="12"/>
                    </a:cubicBezTo>
                    <a:cubicBezTo>
                      <a:pt x="1004" y="0"/>
                      <a:pt x="992" y="0"/>
                      <a:pt x="986" y="12"/>
                    </a:cubicBezTo>
                  </a:path>
                </a:pathLst>
              </a:custGeom>
              <a:grp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kern="0" dirty="0">
                  <a:solidFill>
                    <a:prstClr val="black"/>
                  </a:solidFill>
                  <a:latin typeface="Arial" panose="020B0604020202020204" pitchFamily="34" charset="0"/>
                  <a:cs typeface="Arial" panose="020B0604020202020204" pitchFamily="34" charset="0"/>
                </a:endParaRPr>
              </a:p>
            </p:txBody>
          </p:sp>
        </p:grpSp>
      </p:grpSp>
      <p:grpSp>
        <p:nvGrpSpPr>
          <p:cNvPr id="39940" name="Group 134">
            <a:extLst>
              <a:ext uri="{FF2B5EF4-FFF2-40B4-BE49-F238E27FC236}">
                <a16:creationId xmlns:a16="http://schemas.microsoft.com/office/drawing/2014/main" id="{74B3C216-56B1-8F28-D734-323FB1CA0D1F}"/>
              </a:ext>
            </a:extLst>
          </p:cNvPr>
          <p:cNvGrpSpPr>
            <a:grpSpLocks/>
          </p:cNvGrpSpPr>
          <p:nvPr/>
        </p:nvGrpSpPr>
        <p:grpSpPr bwMode="auto">
          <a:xfrm>
            <a:off x="652463" y="3819525"/>
            <a:ext cx="3689350" cy="790575"/>
            <a:chOff x="1013338" y="4019562"/>
            <a:chExt cx="2988093" cy="687823"/>
          </a:xfrm>
        </p:grpSpPr>
        <p:sp>
          <p:nvSpPr>
            <p:cNvPr id="145" name="Rectangle 144">
              <a:hlinkClick r:id="rId5"/>
              <a:extLst>
                <a:ext uri="{FF2B5EF4-FFF2-40B4-BE49-F238E27FC236}">
                  <a16:creationId xmlns:a16="http://schemas.microsoft.com/office/drawing/2014/main" id="{DF768388-D657-4132-95F1-F4243192D441}"/>
                </a:ext>
              </a:extLst>
            </p:cNvPr>
            <p:cNvSpPr/>
            <p:nvPr/>
          </p:nvSpPr>
          <p:spPr>
            <a:xfrm>
              <a:off x="1652357" y="4294415"/>
              <a:ext cx="2349074" cy="374297"/>
            </a:xfrm>
            <a:prstGeom prst="rect">
              <a:avLst/>
            </a:prstGeom>
          </p:spPr>
          <p:txBody>
            <a:bodyPr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@donsbir</a:t>
              </a:r>
            </a:p>
          </p:txBody>
        </p:sp>
        <p:sp>
          <p:nvSpPr>
            <p:cNvPr id="146" name="Rectangle 145">
              <a:hlinkClick r:id="rId5"/>
              <a:extLst>
                <a:ext uri="{FF2B5EF4-FFF2-40B4-BE49-F238E27FC236}">
                  <a16:creationId xmlns:a16="http://schemas.microsoft.com/office/drawing/2014/main" id="{EF4AAC78-73D4-4D12-A38C-5BD2A0A69C20}"/>
                </a:ext>
              </a:extLst>
            </p:cNvPr>
            <p:cNvSpPr/>
            <p:nvPr/>
          </p:nvSpPr>
          <p:spPr>
            <a:xfrm>
              <a:off x="1665215" y="4019562"/>
              <a:ext cx="725165" cy="374298"/>
            </a:xfrm>
            <a:prstGeom prst="rect">
              <a:avLst/>
            </a:prstGeom>
          </p:spPr>
          <p:txBody>
            <a:bodyPr wrap="none"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Twitter</a:t>
              </a:r>
            </a:p>
          </p:txBody>
        </p:sp>
        <p:grpSp>
          <p:nvGrpSpPr>
            <p:cNvPr id="39959" name="Group 146">
              <a:extLst>
                <a:ext uri="{FF2B5EF4-FFF2-40B4-BE49-F238E27FC236}">
                  <a16:creationId xmlns:a16="http://schemas.microsoft.com/office/drawing/2014/main" id="{EF074469-1B8D-DBA1-7D46-FA35FE0CCAAD}"/>
                </a:ext>
              </a:extLst>
            </p:cNvPr>
            <p:cNvGrpSpPr>
              <a:grpSpLocks/>
            </p:cNvGrpSpPr>
            <p:nvPr/>
          </p:nvGrpSpPr>
          <p:grpSpPr bwMode="auto">
            <a:xfrm>
              <a:off x="1013338" y="4067305"/>
              <a:ext cx="639231" cy="640080"/>
              <a:chOff x="5460515" y="5260684"/>
              <a:chExt cx="639231" cy="640080"/>
            </a:xfrm>
          </p:grpSpPr>
          <p:sp>
            <p:nvSpPr>
              <p:cNvPr id="148" name="AutoShape 7">
                <a:extLst>
                  <a:ext uri="{FF2B5EF4-FFF2-40B4-BE49-F238E27FC236}">
                    <a16:creationId xmlns:a16="http://schemas.microsoft.com/office/drawing/2014/main" id="{17201D81-C671-4C4B-A53B-D14ACC6FC38A}"/>
                  </a:ext>
                </a:extLst>
              </p:cNvPr>
              <p:cNvSpPr>
                <a:spLocks noChangeAspect="1"/>
              </p:cNvSpPr>
              <p:nvPr/>
            </p:nvSpPr>
            <p:spPr bwMode="auto">
              <a:xfrm>
                <a:off x="5460515" y="5261283"/>
                <a:ext cx="639020" cy="63948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70C0">
                    <a:alpha val="0"/>
                  </a:srgbClr>
                </a:solidFill>
                <a:prstDash val="solid"/>
                <a:miter lim="0"/>
                <a:headEnd/>
                <a:tailEnd/>
              </a:ln>
              <a:effectLst/>
            </p:spPr>
            <p:txBody>
              <a:bodyPr lIns="0" tIns="0" rIns="0" bIns="0" anchor="ctr"/>
              <a:lstStyle/>
              <a:p>
                <a:pPr defTabSz="914217" eaLnBrk="1" fontAlgn="auto" hangingPunct="1">
                  <a:spcBef>
                    <a:spcPts val="0"/>
                  </a:spcBef>
                  <a:spcAft>
                    <a:spcPts val="0"/>
                  </a:spcAft>
                  <a:defRPr/>
                </a:pPr>
                <a:endParaRPr lang="es-ES" sz="2000" kern="0" dirty="0">
                  <a:solidFill>
                    <a:srgbClr val="445469"/>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sp>
            <p:nvSpPr>
              <p:cNvPr id="149" name="Freeform 20">
                <a:hlinkClick r:id="rId6"/>
                <a:extLst>
                  <a:ext uri="{FF2B5EF4-FFF2-40B4-BE49-F238E27FC236}">
                    <a16:creationId xmlns:a16="http://schemas.microsoft.com/office/drawing/2014/main" id="{72BAC9AE-A391-44BE-B413-054DF494AB4C}"/>
                  </a:ext>
                </a:extLst>
              </p:cNvPr>
              <p:cNvSpPr>
                <a:spLocks noChangeAspect="1"/>
              </p:cNvSpPr>
              <p:nvPr/>
            </p:nvSpPr>
            <p:spPr bwMode="auto">
              <a:xfrm>
                <a:off x="5572375" y="5400780"/>
                <a:ext cx="443586" cy="364629"/>
              </a:xfrm>
              <a:custGeom>
                <a:avLst/>
                <a:gdLst>
                  <a:gd name="T0" fmla="*/ 16 w 232"/>
                  <a:gd name="T1" fmla="*/ 10 h 191"/>
                  <a:gd name="T2" fmla="*/ 30 w 232"/>
                  <a:gd name="T3" fmla="*/ 24 h 191"/>
                  <a:gd name="T4" fmla="*/ 56 w 232"/>
                  <a:gd name="T5" fmla="*/ 42 h 191"/>
                  <a:gd name="T6" fmla="*/ 92 w 232"/>
                  <a:gd name="T7" fmla="*/ 56 h 191"/>
                  <a:gd name="T8" fmla="*/ 114 w 232"/>
                  <a:gd name="T9" fmla="*/ 60 h 191"/>
                  <a:gd name="T10" fmla="*/ 112 w 232"/>
                  <a:gd name="T11" fmla="*/ 42 h 191"/>
                  <a:gd name="T12" fmla="*/ 118 w 232"/>
                  <a:gd name="T13" fmla="*/ 28 h 191"/>
                  <a:gd name="T14" fmla="*/ 130 w 232"/>
                  <a:gd name="T15" fmla="*/ 10 h 191"/>
                  <a:gd name="T16" fmla="*/ 140 w 232"/>
                  <a:gd name="T17" fmla="*/ 4 h 191"/>
                  <a:gd name="T18" fmla="*/ 160 w 232"/>
                  <a:gd name="T19" fmla="*/ 0 h 191"/>
                  <a:gd name="T20" fmla="*/ 178 w 232"/>
                  <a:gd name="T21" fmla="*/ 4 h 191"/>
                  <a:gd name="T22" fmla="*/ 194 w 232"/>
                  <a:gd name="T23" fmla="*/ 16 h 191"/>
                  <a:gd name="T24" fmla="*/ 206 w 232"/>
                  <a:gd name="T25" fmla="*/ 12 h 191"/>
                  <a:gd name="T26" fmla="*/ 226 w 232"/>
                  <a:gd name="T27" fmla="*/ 4 h 191"/>
                  <a:gd name="T28" fmla="*/ 222 w 232"/>
                  <a:gd name="T29" fmla="*/ 14 h 191"/>
                  <a:gd name="T30" fmla="*/ 206 w 232"/>
                  <a:gd name="T31" fmla="*/ 30 h 191"/>
                  <a:gd name="T32" fmla="*/ 216 w 232"/>
                  <a:gd name="T33" fmla="*/ 28 h 191"/>
                  <a:gd name="T34" fmla="*/ 232 w 232"/>
                  <a:gd name="T35" fmla="*/ 22 h 191"/>
                  <a:gd name="T36" fmla="*/ 226 w 232"/>
                  <a:gd name="T37" fmla="*/ 32 h 191"/>
                  <a:gd name="T38" fmla="*/ 208 w 232"/>
                  <a:gd name="T39" fmla="*/ 48 h 191"/>
                  <a:gd name="T40" fmla="*/ 208 w 232"/>
                  <a:gd name="T41" fmla="*/ 58 h 191"/>
                  <a:gd name="T42" fmla="*/ 204 w 232"/>
                  <a:gd name="T43" fmla="*/ 85 h 191"/>
                  <a:gd name="T44" fmla="*/ 192 w 232"/>
                  <a:gd name="T45" fmla="*/ 119 h 191"/>
                  <a:gd name="T46" fmla="*/ 164 w 232"/>
                  <a:gd name="T47" fmla="*/ 157 h 191"/>
                  <a:gd name="T48" fmla="*/ 154 w 232"/>
                  <a:gd name="T49" fmla="*/ 165 h 191"/>
                  <a:gd name="T50" fmla="*/ 132 w 232"/>
                  <a:gd name="T51" fmla="*/ 177 h 191"/>
                  <a:gd name="T52" fmla="*/ 98 w 232"/>
                  <a:gd name="T53" fmla="*/ 189 h 191"/>
                  <a:gd name="T54" fmla="*/ 52 w 232"/>
                  <a:gd name="T55" fmla="*/ 189 h 191"/>
                  <a:gd name="T56" fmla="*/ 14 w 232"/>
                  <a:gd name="T57" fmla="*/ 179 h 191"/>
                  <a:gd name="T58" fmla="*/ 0 w 232"/>
                  <a:gd name="T59" fmla="*/ 169 h 191"/>
                  <a:gd name="T60" fmla="*/ 24 w 232"/>
                  <a:gd name="T61" fmla="*/ 169 h 191"/>
                  <a:gd name="T62" fmla="*/ 46 w 232"/>
                  <a:gd name="T63" fmla="*/ 163 h 191"/>
                  <a:gd name="T64" fmla="*/ 70 w 232"/>
                  <a:gd name="T65" fmla="*/ 149 h 191"/>
                  <a:gd name="T66" fmla="*/ 64 w 232"/>
                  <a:gd name="T67" fmla="*/ 149 h 191"/>
                  <a:gd name="T68" fmla="*/ 44 w 232"/>
                  <a:gd name="T69" fmla="*/ 141 h 191"/>
                  <a:gd name="T70" fmla="*/ 30 w 232"/>
                  <a:gd name="T71" fmla="*/ 127 h 191"/>
                  <a:gd name="T72" fmla="*/ 26 w 232"/>
                  <a:gd name="T73" fmla="*/ 117 h 191"/>
                  <a:gd name="T74" fmla="*/ 40 w 232"/>
                  <a:gd name="T75" fmla="*/ 117 h 191"/>
                  <a:gd name="T76" fmla="*/ 46 w 232"/>
                  <a:gd name="T77" fmla="*/ 115 h 191"/>
                  <a:gd name="T78" fmla="*/ 26 w 232"/>
                  <a:gd name="T79" fmla="*/ 105 h 191"/>
                  <a:gd name="T80" fmla="*/ 14 w 232"/>
                  <a:gd name="T81" fmla="*/ 91 h 191"/>
                  <a:gd name="T82" fmla="*/ 8 w 232"/>
                  <a:gd name="T83" fmla="*/ 66 h 191"/>
                  <a:gd name="T84" fmla="*/ 16 w 232"/>
                  <a:gd name="T85" fmla="*/ 70 h 191"/>
                  <a:gd name="T86" fmla="*/ 30 w 232"/>
                  <a:gd name="T87" fmla="*/ 72 h 191"/>
                  <a:gd name="T88" fmla="*/ 24 w 232"/>
                  <a:gd name="T89" fmla="*/ 68 h 191"/>
                  <a:gd name="T90" fmla="*/ 14 w 232"/>
                  <a:gd name="T91" fmla="*/ 56 h 191"/>
                  <a:gd name="T92" fmla="*/ 8 w 232"/>
                  <a:gd name="T93" fmla="*/ 36 h 191"/>
                  <a:gd name="T94" fmla="*/ 16 w 232"/>
                  <a:gd name="T95" fmla="*/ 1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91">
                    <a:moveTo>
                      <a:pt x="16" y="10"/>
                    </a:moveTo>
                    <a:lnTo>
                      <a:pt x="16" y="10"/>
                    </a:lnTo>
                    <a:lnTo>
                      <a:pt x="22" y="16"/>
                    </a:lnTo>
                    <a:lnTo>
                      <a:pt x="30" y="24"/>
                    </a:lnTo>
                    <a:lnTo>
                      <a:pt x="42" y="34"/>
                    </a:lnTo>
                    <a:lnTo>
                      <a:pt x="56" y="42"/>
                    </a:lnTo>
                    <a:lnTo>
                      <a:pt x="72" y="50"/>
                    </a:lnTo>
                    <a:lnTo>
                      <a:pt x="92" y="56"/>
                    </a:lnTo>
                    <a:lnTo>
                      <a:pt x="114" y="60"/>
                    </a:lnTo>
                    <a:lnTo>
                      <a:pt x="114" y="60"/>
                    </a:lnTo>
                    <a:lnTo>
                      <a:pt x="112" y="54"/>
                    </a:lnTo>
                    <a:lnTo>
                      <a:pt x="112" y="42"/>
                    </a:lnTo>
                    <a:lnTo>
                      <a:pt x="114" y="36"/>
                    </a:lnTo>
                    <a:lnTo>
                      <a:pt x="118" y="28"/>
                    </a:lnTo>
                    <a:lnTo>
                      <a:pt x="122" y="18"/>
                    </a:lnTo>
                    <a:lnTo>
                      <a:pt x="130" y="10"/>
                    </a:lnTo>
                    <a:lnTo>
                      <a:pt x="130" y="10"/>
                    </a:lnTo>
                    <a:lnTo>
                      <a:pt x="140" y="4"/>
                    </a:lnTo>
                    <a:lnTo>
                      <a:pt x="150" y="0"/>
                    </a:lnTo>
                    <a:lnTo>
                      <a:pt x="160" y="0"/>
                    </a:lnTo>
                    <a:lnTo>
                      <a:pt x="170" y="2"/>
                    </a:lnTo>
                    <a:lnTo>
                      <a:pt x="178" y="4"/>
                    </a:lnTo>
                    <a:lnTo>
                      <a:pt x="186" y="8"/>
                    </a:lnTo>
                    <a:lnTo>
                      <a:pt x="194" y="16"/>
                    </a:lnTo>
                    <a:lnTo>
                      <a:pt x="194" y="16"/>
                    </a:lnTo>
                    <a:lnTo>
                      <a:pt x="206" y="12"/>
                    </a:lnTo>
                    <a:lnTo>
                      <a:pt x="214" y="10"/>
                    </a:lnTo>
                    <a:lnTo>
                      <a:pt x="226" y="4"/>
                    </a:lnTo>
                    <a:lnTo>
                      <a:pt x="226" y="4"/>
                    </a:lnTo>
                    <a:lnTo>
                      <a:pt x="222" y="14"/>
                    </a:lnTo>
                    <a:lnTo>
                      <a:pt x="216" y="22"/>
                    </a:lnTo>
                    <a:lnTo>
                      <a:pt x="206" y="30"/>
                    </a:lnTo>
                    <a:lnTo>
                      <a:pt x="206" y="30"/>
                    </a:lnTo>
                    <a:lnTo>
                      <a:pt x="216" y="28"/>
                    </a:lnTo>
                    <a:lnTo>
                      <a:pt x="224" y="26"/>
                    </a:lnTo>
                    <a:lnTo>
                      <a:pt x="232" y="22"/>
                    </a:lnTo>
                    <a:lnTo>
                      <a:pt x="232" y="22"/>
                    </a:lnTo>
                    <a:lnTo>
                      <a:pt x="226" y="32"/>
                    </a:lnTo>
                    <a:lnTo>
                      <a:pt x="218" y="40"/>
                    </a:lnTo>
                    <a:lnTo>
                      <a:pt x="208" y="48"/>
                    </a:lnTo>
                    <a:lnTo>
                      <a:pt x="208" y="48"/>
                    </a:lnTo>
                    <a:lnTo>
                      <a:pt x="208" y="58"/>
                    </a:lnTo>
                    <a:lnTo>
                      <a:pt x="208" y="68"/>
                    </a:lnTo>
                    <a:lnTo>
                      <a:pt x="204" y="85"/>
                    </a:lnTo>
                    <a:lnTo>
                      <a:pt x="200" y="101"/>
                    </a:lnTo>
                    <a:lnTo>
                      <a:pt x="192" y="119"/>
                    </a:lnTo>
                    <a:lnTo>
                      <a:pt x="180" y="137"/>
                    </a:lnTo>
                    <a:lnTo>
                      <a:pt x="164" y="157"/>
                    </a:lnTo>
                    <a:lnTo>
                      <a:pt x="164" y="157"/>
                    </a:lnTo>
                    <a:lnTo>
                      <a:pt x="154" y="165"/>
                    </a:lnTo>
                    <a:lnTo>
                      <a:pt x="144" y="171"/>
                    </a:lnTo>
                    <a:lnTo>
                      <a:pt x="132" y="177"/>
                    </a:lnTo>
                    <a:lnTo>
                      <a:pt x="120" y="183"/>
                    </a:lnTo>
                    <a:lnTo>
                      <a:pt x="98" y="189"/>
                    </a:lnTo>
                    <a:lnTo>
                      <a:pt x="74" y="191"/>
                    </a:lnTo>
                    <a:lnTo>
                      <a:pt x="52" y="189"/>
                    </a:lnTo>
                    <a:lnTo>
                      <a:pt x="30" y="185"/>
                    </a:lnTo>
                    <a:lnTo>
                      <a:pt x="14" y="179"/>
                    </a:lnTo>
                    <a:lnTo>
                      <a:pt x="0" y="169"/>
                    </a:lnTo>
                    <a:lnTo>
                      <a:pt x="0" y="169"/>
                    </a:lnTo>
                    <a:lnTo>
                      <a:pt x="6" y="169"/>
                    </a:lnTo>
                    <a:lnTo>
                      <a:pt x="24" y="169"/>
                    </a:lnTo>
                    <a:lnTo>
                      <a:pt x="34" y="167"/>
                    </a:lnTo>
                    <a:lnTo>
                      <a:pt x="46" y="163"/>
                    </a:lnTo>
                    <a:lnTo>
                      <a:pt x="58" y="157"/>
                    </a:lnTo>
                    <a:lnTo>
                      <a:pt x="70" y="149"/>
                    </a:lnTo>
                    <a:lnTo>
                      <a:pt x="70" y="149"/>
                    </a:lnTo>
                    <a:lnTo>
                      <a:pt x="64" y="149"/>
                    </a:lnTo>
                    <a:lnTo>
                      <a:pt x="50" y="145"/>
                    </a:lnTo>
                    <a:lnTo>
                      <a:pt x="44" y="141"/>
                    </a:lnTo>
                    <a:lnTo>
                      <a:pt x="36" y="135"/>
                    </a:lnTo>
                    <a:lnTo>
                      <a:pt x="30" y="127"/>
                    </a:lnTo>
                    <a:lnTo>
                      <a:pt x="26" y="117"/>
                    </a:lnTo>
                    <a:lnTo>
                      <a:pt x="26" y="117"/>
                    </a:lnTo>
                    <a:lnTo>
                      <a:pt x="34" y="117"/>
                    </a:lnTo>
                    <a:lnTo>
                      <a:pt x="40" y="117"/>
                    </a:lnTo>
                    <a:lnTo>
                      <a:pt x="46" y="115"/>
                    </a:lnTo>
                    <a:lnTo>
                      <a:pt x="46" y="115"/>
                    </a:lnTo>
                    <a:lnTo>
                      <a:pt x="40" y="113"/>
                    </a:lnTo>
                    <a:lnTo>
                      <a:pt x="26" y="105"/>
                    </a:lnTo>
                    <a:lnTo>
                      <a:pt x="20" y="99"/>
                    </a:lnTo>
                    <a:lnTo>
                      <a:pt x="14" y="91"/>
                    </a:lnTo>
                    <a:lnTo>
                      <a:pt x="10" y="80"/>
                    </a:lnTo>
                    <a:lnTo>
                      <a:pt x="8" y="66"/>
                    </a:lnTo>
                    <a:lnTo>
                      <a:pt x="8" y="66"/>
                    </a:lnTo>
                    <a:lnTo>
                      <a:pt x="16" y="70"/>
                    </a:lnTo>
                    <a:lnTo>
                      <a:pt x="22" y="72"/>
                    </a:lnTo>
                    <a:lnTo>
                      <a:pt x="30" y="72"/>
                    </a:lnTo>
                    <a:lnTo>
                      <a:pt x="30" y="72"/>
                    </a:lnTo>
                    <a:lnTo>
                      <a:pt x="24" y="68"/>
                    </a:lnTo>
                    <a:lnTo>
                      <a:pt x="20" y="62"/>
                    </a:lnTo>
                    <a:lnTo>
                      <a:pt x="14" y="56"/>
                    </a:lnTo>
                    <a:lnTo>
                      <a:pt x="10" y="46"/>
                    </a:lnTo>
                    <a:lnTo>
                      <a:pt x="8" y="36"/>
                    </a:lnTo>
                    <a:lnTo>
                      <a:pt x="10" y="22"/>
                    </a:lnTo>
                    <a:lnTo>
                      <a:pt x="16" y="10"/>
                    </a:lnTo>
                    <a:lnTo>
                      <a:pt x="16" y="10"/>
                    </a:lnTo>
                    <a:close/>
                  </a:path>
                </a:pathLst>
              </a:custGeom>
              <a:solidFill>
                <a:srgbClr val="0070C0"/>
              </a:solidFill>
              <a:ln>
                <a:noFill/>
              </a:ln>
            </p:spPr>
            <p:txBody>
              <a:bodyPr lIns="28932" tIns="14467" rIns="28932" bIns="14467"/>
              <a:lstStyle/>
              <a:p>
                <a:pPr eaLnBrk="1" fontAlgn="auto" hangingPunct="1">
                  <a:spcBef>
                    <a:spcPts val="0"/>
                  </a:spcBef>
                  <a:spcAft>
                    <a:spcPts val="0"/>
                  </a:spcAft>
                  <a:defRPr/>
                </a:pPr>
                <a:endParaRPr lang="en-US" sz="600" kern="0" dirty="0">
                  <a:solidFill>
                    <a:srgbClr val="ED7D31"/>
                  </a:solidFill>
                  <a:latin typeface="Arial" panose="020B0604020202020204" pitchFamily="34" charset="0"/>
                  <a:cs typeface="Arial" panose="020B0604020202020204" pitchFamily="34" charset="0"/>
                </a:endParaRPr>
              </a:p>
            </p:txBody>
          </p:sp>
        </p:grpSp>
      </p:grpSp>
      <p:grpSp>
        <p:nvGrpSpPr>
          <p:cNvPr id="39941" name="Group 1">
            <a:extLst>
              <a:ext uri="{FF2B5EF4-FFF2-40B4-BE49-F238E27FC236}">
                <a16:creationId xmlns:a16="http://schemas.microsoft.com/office/drawing/2014/main" id="{24CE6E95-0F54-3FB9-34FE-5C2DFF672B4B}"/>
              </a:ext>
            </a:extLst>
          </p:cNvPr>
          <p:cNvGrpSpPr>
            <a:grpSpLocks/>
          </p:cNvGrpSpPr>
          <p:nvPr/>
        </p:nvGrpSpPr>
        <p:grpSpPr bwMode="auto">
          <a:xfrm>
            <a:off x="652463" y="4995863"/>
            <a:ext cx="5387975" cy="744537"/>
            <a:chOff x="1638512" y="5023156"/>
            <a:chExt cx="5387975" cy="744548"/>
          </a:xfrm>
        </p:grpSpPr>
        <p:sp>
          <p:nvSpPr>
            <p:cNvPr id="136" name="Rectangle 135">
              <a:hlinkClick r:id="rId7"/>
              <a:extLst>
                <a:ext uri="{FF2B5EF4-FFF2-40B4-BE49-F238E27FC236}">
                  <a16:creationId xmlns:a16="http://schemas.microsoft.com/office/drawing/2014/main" id="{4BAB7440-8909-47AE-9703-28414A3F5D13}"/>
                </a:ext>
              </a:extLst>
            </p:cNvPr>
            <p:cNvSpPr/>
            <p:nvPr/>
          </p:nvSpPr>
          <p:spPr>
            <a:xfrm>
              <a:off x="2460837" y="5023156"/>
              <a:ext cx="1087437" cy="428631"/>
            </a:xfrm>
            <a:prstGeom prst="rect">
              <a:avLst/>
            </a:prstGeom>
          </p:spPr>
          <p:txBody>
            <a:bodyPr wrap="none"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LinkedIn</a:t>
              </a:r>
            </a:p>
          </p:txBody>
        </p:sp>
        <p:grpSp>
          <p:nvGrpSpPr>
            <p:cNvPr id="39952" name="Group 136">
              <a:extLst>
                <a:ext uri="{FF2B5EF4-FFF2-40B4-BE49-F238E27FC236}">
                  <a16:creationId xmlns:a16="http://schemas.microsoft.com/office/drawing/2014/main" id="{C8805F51-D04E-FF9B-82ED-BF972566CD90}"/>
                </a:ext>
              </a:extLst>
            </p:cNvPr>
            <p:cNvGrpSpPr>
              <a:grpSpLocks/>
            </p:cNvGrpSpPr>
            <p:nvPr/>
          </p:nvGrpSpPr>
          <p:grpSpPr bwMode="auto">
            <a:xfrm>
              <a:off x="1638512" y="5028659"/>
              <a:ext cx="5387975" cy="739045"/>
              <a:chOff x="1013338" y="5014111"/>
              <a:chExt cx="4363766" cy="643724"/>
            </a:xfrm>
          </p:grpSpPr>
          <p:sp>
            <p:nvSpPr>
              <p:cNvPr id="138" name="Rectangle 137">
                <a:hlinkClick r:id="rId7"/>
                <a:extLst>
                  <a:ext uri="{FF2B5EF4-FFF2-40B4-BE49-F238E27FC236}">
                    <a16:creationId xmlns:a16="http://schemas.microsoft.com/office/drawing/2014/main" id="{122121AB-64BB-45FA-A5D3-0557F0333B0F}"/>
                  </a:ext>
                </a:extLst>
              </p:cNvPr>
              <p:cNvSpPr/>
              <p:nvPr/>
            </p:nvSpPr>
            <p:spPr>
              <a:xfrm>
                <a:off x="1670345" y="5283106"/>
                <a:ext cx="3706759" cy="374729"/>
              </a:xfrm>
              <a:prstGeom prst="rect">
                <a:avLst/>
              </a:prstGeom>
            </p:spPr>
            <p:txBody>
              <a:bodyPr lIns="68584" tIns="34292" rIns="68584" bIns="34292">
                <a:spAutoFit/>
              </a:bodyPr>
              <a:lstStyle/>
              <a:p>
                <a:pPr defTabSz="914217" eaLnBrk="1" fontAlgn="auto" hangingPunct="1">
                  <a:lnSpc>
                    <a:spcPct val="130000"/>
                  </a:lnSpc>
                  <a:spcBef>
                    <a:spcPts val="0"/>
                  </a:spcBef>
                  <a:spcAft>
                    <a:spcPts val="0"/>
                  </a:spcAft>
                  <a:defRPr/>
                </a:pPr>
                <a:r>
                  <a:rPr lang="en-US" b="1" kern="0" dirty="0">
                    <a:solidFill>
                      <a:srgbClr val="002060"/>
                    </a:solidFill>
                    <a:latin typeface="Arial" panose="020B0604020202020204" pitchFamily="34" charset="0"/>
                    <a:ea typeface="Open Sans" panose="020B0606030504020204" pitchFamily="34" charset="0"/>
                    <a:cs typeface="Arial" panose="020B0604020202020204" pitchFamily="34" charset="0"/>
                  </a:rPr>
                  <a:t>www.linkedin.com/company/donsbir</a:t>
                </a:r>
              </a:p>
            </p:txBody>
          </p:sp>
          <p:grpSp>
            <p:nvGrpSpPr>
              <p:cNvPr id="39954" name="Group 138">
                <a:extLst>
                  <a:ext uri="{FF2B5EF4-FFF2-40B4-BE49-F238E27FC236}">
                    <a16:creationId xmlns:a16="http://schemas.microsoft.com/office/drawing/2014/main" id="{AE0D4397-5C70-4567-CEAA-BBE5B593E6B8}"/>
                  </a:ext>
                </a:extLst>
              </p:cNvPr>
              <p:cNvGrpSpPr>
                <a:grpSpLocks/>
              </p:cNvGrpSpPr>
              <p:nvPr/>
            </p:nvGrpSpPr>
            <p:grpSpPr bwMode="auto">
              <a:xfrm>
                <a:off x="1013338" y="5014111"/>
                <a:ext cx="640081" cy="640080"/>
                <a:chOff x="5419964" y="6067849"/>
                <a:chExt cx="633605" cy="640080"/>
              </a:xfrm>
            </p:grpSpPr>
            <p:sp>
              <p:nvSpPr>
                <p:cNvPr id="140" name="AutoShape 7">
                  <a:extLst>
                    <a:ext uri="{FF2B5EF4-FFF2-40B4-BE49-F238E27FC236}">
                      <a16:creationId xmlns:a16="http://schemas.microsoft.com/office/drawing/2014/main" id="{44CB592D-37A4-416F-A75D-2814F49A92F7}"/>
                    </a:ext>
                  </a:extLst>
                </p:cNvPr>
                <p:cNvSpPr>
                  <a:spLocks/>
                </p:cNvSpPr>
                <p:nvPr/>
              </p:nvSpPr>
              <p:spPr bwMode="auto">
                <a:xfrm>
                  <a:off x="5419964" y="6067204"/>
                  <a:ext cx="633815" cy="6402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2060">
                      <a:alpha val="0"/>
                    </a:srgbClr>
                  </a:solidFill>
                  <a:prstDash val="solid"/>
                  <a:miter lim="0"/>
                  <a:headEnd/>
                  <a:tailEnd/>
                </a:ln>
                <a:effectLst/>
              </p:spPr>
              <p:txBody>
                <a:bodyPr lIns="0" tIns="0" rIns="0" bIns="0" anchor="ctr"/>
                <a:lstStyle/>
                <a:p>
                  <a:pPr defTabSz="914217" eaLnBrk="1" fontAlgn="auto" hangingPunct="1">
                    <a:spcBef>
                      <a:spcPts val="0"/>
                    </a:spcBef>
                    <a:spcAft>
                      <a:spcPts val="0"/>
                    </a:spcAft>
                    <a:defRPr/>
                  </a:pPr>
                  <a:endParaRPr lang="es-ES" sz="2000" kern="0" dirty="0">
                    <a:solidFill>
                      <a:srgbClr val="445469"/>
                    </a:solidFill>
                    <a:effectLst>
                      <a:outerShdw blurRad="38100" dist="38100" dir="2700000" algn="tl">
                        <a:srgbClr val="000000"/>
                      </a:outerShdw>
                    </a:effectLst>
                    <a:latin typeface="Arial" panose="020B0604020202020204" pitchFamily="34" charset="0"/>
                    <a:cs typeface="Arial" panose="020B0604020202020204" pitchFamily="34" charset="0"/>
                    <a:sym typeface="Gill Sans" charset="0"/>
                  </a:endParaRPr>
                </a:p>
              </p:txBody>
            </p:sp>
            <p:grpSp>
              <p:nvGrpSpPr>
                <p:cNvPr id="141" name="Group 140">
                  <a:extLst>
                    <a:ext uri="{FF2B5EF4-FFF2-40B4-BE49-F238E27FC236}">
                      <a16:creationId xmlns:a16="http://schemas.microsoft.com/office/drawing/2014/main" id="{EBEEDD56-F7A6-4F49-9EFE-F55F014B72E3}"/>
                    </a:ext>
                  </a:extLst>
                </p:cNvPr>
                <p:cNvGrpSpPr>
                  <a:grpSpLocks noChangeAspect="1"/>
                </p:cNvGrpSpPr>
                <p:nvPr/>
              </p:nvGrpSpPr>
              <p:grpSpPr>
                <a:xfrm>
                  <a:off x="5563400" y="6163792"/>
                  <a:ext cx="369830" cy="365760"/>
                  <a:chOff x="6968826" y="4732089"/>
                  <a:chExt cx="274484" cy="271463"/>
                </a:xfrm>
                <a:solidFill>
                  <a:srgbClr val="4472C4"/>
                </a:solidFill>
              </p:grpSpPr>
              <p:sp>
                <p:nvSpPr>
                  <p:cNvPr id="142" name="Freeform 24">
                    <a:hlinkClick r:id="rId8"/>
                    <a:extLst>
                      <a:ext uri="{FF2B5EF4-FFF2-40B4-BE49-F238E27FC236}">
                        <a16:creationId xmlns:a16="http://schemas.microsoft.com/office/drawing/2014/main" id="{8E08B91E-2630-4925-8BB4-746D708A6033}"/>
                      </a:ext>
                    </a:extLst>
                  </p:cNvPr>
                  <p:cNvSpPr>
                    <a:spLocks/>
                  </p:cNvSpPr>
                  <p:nvPr/>
                </p:nvSpPr>
                <p:spPr bwMode="auto">
                  <a:xfrm>
                    <a:off x="6968826" y="4732089"/>
                    <a:ext cx="65088" cy="63500"/>
                  </a:xfrm>
                  <a:custGeom>
                    <a:avLst/>
                    <a:gdLst>
                      <a:gd name="T0" fmla="*/ 41 w 41"/>
                      <a:gd name="T1" fmla="*/ 20 h 40"/>
                      <a:gd name="T2" fmla="*/ 41 w 41"/>
                      <a:gd name="T3" fmla="*/ 20 h 40"/>
                      <a:gd name="T4" fmla="*/ 41 w 41"/>
                      <a:gd name="T5" fmla="*/ 28 h 40"/>
                      <a:gd name="T6" fmla="*/ 35 w 41"/>
                      <a:gd name="T7" fmla="*/ 34 h 40"/>
                      <a:gd name="T8" fmla="*/ 28 w 41"/>
                      <a:gd name="T9" fmla="*/ 40 h 40"/>
                      <a:gd name="T10" fmla="*/ 20 w 41"/>
                      <a:gd name="T11" fmla="*/ 40 h 40"/>
                      <a:gd name="T12" fmla="*/ 20 w 41"/>
                      <a:gd name="T13" fmla="*/ 40 h 40"/>
                      <a:gd name="T14" fmla="*/ 12 w 41"/>
                      <a:gd name="T15" fmla="*/ 40 h 40"/>
                      <a:gd name="T16" fmla="*/ 6 w 41"/>
                      <a:gd name="T17" fmla="*/ 34 h 40"/>
                      <a:gd name="T18" fmla="*/ 2 w 41"/>
                      <a:gd name="T19" fmla="*/ 28 h 40"/>
                      <a:gd name="T20" fmla="*/ 0 w 41"/>
                      <a:gd name="T21" fmla="*/ 20 h 40"/>
                      <a:gd name="T22" fmla="*/ 0 w 41"/>
                      <a:gd name="T23" fmla="*/ 20 h 40"/>
                      <a:gd name="T24" fmla="*/ 2 w 41"/>
                      <a:gd name="T25" fmla="*/ 12 h 40"/>
                      <a:gd name="T26" fmla="*/ 6 w 41"/>
                      <a:gd name="T27" fmla="*/ 6 h 40"/>
                      <a:gd name="T28" fmla="*/ 12 w 41"/>
                      <a:gd name="T29" fmla="*/ 2 h 40"/>
                      <a:gd name="T30" fmla="*/ 20 w 41"/>
                      <a:gd name="T31" fmla="*/ 0 h 40"/>
                      <a:gd name="T32" fmla="*/ 20 w 41"/>
                      <a:gd name="T33" fmla="*/ 0 h 40"/>
                      <a:gd name="T34" fmla="*/ 28 w 41"/>
                      <a:gd name="T35" fmla="*/ 2 h 40"/>
                      <a:gd name="T36" fmla="*/ 35 w 41"/>
                      <a:gd name="T37" fmla="*/ 6 h 40"/>
                      <a:gd name="T38" fmla="*/ 41 w 41"/>
                      <a:gd name="T39" fmla="*/ 12 h 40"/>
                      <a:gd name="T40" fmla="*/ 41 w 41"/>
                      <a:gd name="T41" fmla="*/ 20 h 40"/>
                      <a:gd name="T42" fmla="*/ 41 w 41"/>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0">
                        <a:moveTo>
                          <a:pt x="41" y="20"/>
                        </a:moveTo>
                        <a:lnTo>
                          <a:pt x="41" y="20"/>
                        </a:lnTo>
                        <a:lnTo>
                          <a:pt x="41" y="28"/>
                        </a:lnTo>
                        <a:lnTo>
                          <a:pt x="35"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5" y="6"/>
                        </a:lnTo>
                        <a:lnTo>
                          <a:pt x="41" y="12"/>
                        </a:lnTo>
                        <a:lnTo>
                          <a:pt x="41" y="20"/>
                        </a:lnTo>
                        <a:lnTo>
                          <a:pt x="41" y="2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28932" tIns="14467" rIns="28932" bIns="14467"/>
                  <a:lstStyle/>
                  <a:p>
                    <a:pPr eaLnBrk="1" fontAlgn="auto" hangingPunct="1">
                      <a:spcBef>
                        <a:spcPts val="0"/>
                      </a:spcBef>
                      <a:spcAft>
                        <a:spcPts val="0"/>
                      </a:spcAft>
                      <a:defRPr/>
                    </a:pPr>
                    <a:endParaRPr lang="en-US" sz="600" kern="0" dirty="0">
                      <a:solidFill>
                        <a:srgbClr val="ED7D31"/>
                      </a:solidFill>
                      <a:latin typeface="Arial" panose="020B0604020202020204" pitchFamily="34" charset="0"/>
                      <a:cs typeface="Arial" panose="020B0604020202020204" pitchFamily="34" charset="0"/>
                    </a:endParaRPr>
                  </a:p>
                </p:txBody>
              </p:sp>
              <p:sp>
                <p:nvSpPr>
                  <p:cNvPr id="143" name="Rectangle 25">
                    <a:hlinkClick r:id="rId7"/>
                    <a:extLst>
                      <a:ext uri="{FF2B5EF4-FFF2-40B4-BE49-F238E27FC236}">
                        <a16:creationId xmlns:a16="http://schemas.microsoft.com/office/drawing/2014/main" id="{B6C359B6-CCB8-4E77-8FA0-68CAC922AFED}"/>
                      </a:ext>
                    </a:extLst>
                  </p:cNvPr>
                  <p:cNvSpPr>
                    <a:spLocks noChangeArrowheads="1"/>
                  </p:cNvSpPr>
                  <p:nvPr/>
                </p:nvSpPr>
                <p:spPr bwMode="auto">
                  <a:xfrm>
                    <a:off x="6972001" y="4820989"/>
                    <a:ext cx="58738" cy="1825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932" tIns="14467" rIns="28932" bIns="14467"/>
                  <a:lstStyle/>
                  <a:p>
                    <a:pPr eaLnBrk="1" fontAlgn="auto" hangingPunct="1">
                      <a:spcBef>
                        <a:spcPts val="0"/>
                      </a:spcBef>
                      <a:spcAft>
                        <a:spcPts val="0"/>
                      </a:spcAft>
                      <a:defRPr/>
                    </a:pPr>
                    <a:endParaRPr lang="en-US" sz="600" kern="0" dirty="0">
                      <a:solidFill>
                        <a:srgbClr val="ED7D31"/>
                      </a:solidFill>
                      <a:latin typeface="Arial" panose="020B0604020202020204" pitchFamily="34" charset="0"/>
                      <a:cs typeface="Arial" panose="020B0604020202020204" pitchFamily="34" charset="0"/>
                    </a:endParaRPr>
                  </a:p>
                </p:txBody>
              </p:sp>
              <p:sp>
                <p:nvSpPr>
                  <p:cNvPr id="144" name="Freeform 26">
                    <a:hlinkClick r:id="rId7"/>
                    <a:extLst>
                      <a:ext uri="{FF2B5EF4-FFF2-40B4-BE49-F238E27FC236}">
                        <a16:creationId xmlns:a16="http://schemas.microsoft.com/office/drawing/2014/main" id="{412047B3-B1AD-4865-8AAA-5FADBF41F197}"/>
                      </a:ext>
                    </a:extLst>
                  </p:cNvPr>
                  <p:cNvSpPr>
                    <a:spLocks/>
                  </p:cNvSpPr>
                  <p:nvPr/>
                </p:nvSpPr>
                <p:spPr bwMode="auto">
                  <a:xfrm>
                    <a:off x="7065510" y="4817687"/>
                    <a:ext cx="177800" cy="185738"/>
                  </a:xfrm>
                  <a:custGeom>
                    <a:avLst/>
                    <a:gdLst>
                      <a:gd name="T0" fmla="*/ 0 w 112"/>
                      <a:gd name="T1" fmla="*/ 117 h 117"/>
                      <a:gd name="T2" fmla="*/ 36 w 112"/>
                      <a:gd name="T3" fmla="*/ 117 h 117"/>
                      <a:gd name="T4" fmla="*/ 36 w 112"/>
                      <a:gd name="T5" fmla="*/ 59 h 117"/>
                      <a:gd name="T6" fmla="*/ 36 w 112"/>
                      <a:gd name="T7" fmla="*/ 59 h 117"/>
                      <a:gd name="T8" fmla="*/ 36 w 112"/>
                      <a:gd name="T9" fmla="*/ 55 h 117"/>
                      <a:gd name="T10" fmla="*/ 38 w 112"/>
                      <a:gd name="T11" fmla="*/ 45 h 117"/>
                      <a:gd name="T12" fmla="*/ 40 w 112"/>
                      <a:gd name="T13" fmla="*/ 41 h 117"/>
                      <a:gd name="T14" fmla="*/ 44 w 112"/>
                      <a:gd name="T15" fmla="*/ 37 h 117"/>
                      <a:gd name="T16" fmla="*/ 48 w 112"/>
                      <a:gd name="T17" fmla="*/ 33 h 117"/>
                      <a:gd name="T18" fmla="*/ 56 w 112"/>
                      <a:gd name="T19" fmla="*/ 31 h 117"/>
                      <a:gd name="T20" fmla="*/ 56 w 112"/>
                      <a:gd name="T21" fmla="*/ 31 h 117"/>
                      <a:gd name="T22" fmla="*/ 62 w 112"/>
                      <a:gd name="T23" fmla="*/ 33 h 117"/>
                      <a:gd name="T24" fmla="*/ 68 w 112"/>
                      <a:gd name="T25" fmla="*/ 35 h 117"/>
                      <a:gd name="T26" fmla="*/ 72 w 112"/>
                      <a:gd name="T27" fmla="*/ 39 h 117"/>
                      <a:gd name="T28" fmla="*/ 74 w 112"/>
                      <a:gd name="T29" fmla="*/ 43 h 117"/>
                      <a:gd name="T30" fmla="*/ 76 w 112"/>
                      <a:gd name="T31" fmla="*/ 51 h 117"/>
                      <a:gd name="T32" fmla="*/ 76 w 112"/>
                      <a:gd name="T33" fmla="*/ 59 h 117"/>
                      <a:gd name="T34" fmla="*/ 76 w 112"/>
                      <a:gd name="T35" fmla="*/ 117 h 117"/>
                      <a:gd name="T36" fmla="*/ 112 w 112"/>
                      <a:gd name="T37" fmla="*/ 117 h 117"/>
                      <a:gd name="T38" fmla="*/ 112 w 112"/>
                      <a:gd name="T39" fmla="*/ 55 h 117"/>
                      <a:gd name="T40" fmla="*/ 112 w 112"/>
                      <a:gd name="T41" fmla="*/ 55 h 117"/>
                      <a:gd name="T42" fmla="*/ 112 w 112"/>
                      <a:gd name="T43" fmla="*/ 49 h 117"/>
                      <a:gd name="T44" fmla="*/ 108 w 112"/>
                      <a:gd name="T45" fmla="*/ 33 h 117"/>
                      <a:gd name="T46" fmla="*/ 106 w 112"/>
                      <a:gd name="T47" fmla="*/ 23 h 117"/>
                      <a:gd name="T48" fmla="*/ 102 w 112"/>
                      <a:gd name="T49" fmla="*/ 14 h 117"/>
                      <a:gd name="T50" fmla="*/ 96 w 112"/>
                      <a:gd name="T51" fmla="*/ 6 h 117"/>
                      <a:gd name="T52" fmla="*/ 88 w 112"/>
                      <a:gd name="T53" fmla="*/ 2 h 117"/>
                      <a:gd name="T54" fmla="*/ 88 w 112"/>
                      <a:gd name="T55" fmla="*/ 2 h 117"/>
                      <a:gd name="T56" fmla="*/ 78 w 112"/>
                      <a:gd name="T57" fmla="*/ 0 h 117"/>
                      <a:gd name="T58" fmla="*/ 68 w 112"/>
                      <a:gd name="T59" fmla="*/ 0 h 117"/>
                      <a:gd name="T60" fmla="*/ 62 w 112"/>
                      <a:gd name="T61" fmla="*/ 0 h 117"/>
                      <a:gd name="T62" fmla="*/ 54 w 112"/>
                      <a:gd name="T63" fmla="*/ 2 h 117"/>
                      <a:gd name="T64" fmla="*/ 48 w 112"/>
                      <a:gd name="T65" fmla="*/ 4 h 117"/>
                      <a:gd name="T66" fmla="*/ 42 w 112"/>
                      <a:gd name="T67" fmla="*/ 8 h 117"/>
                      <a:gd name="T68" fmla="*/ 34 w 112"/>
                      <a:gd name="T69" fmla="*/ 19 h 117"/>
                      <a:gd name="T70" fmla="*/ 34 w 112"/>
                      <a:gd name="T71" fmla="*/ 2 h 117"/>
                      <a:gd name="T72" fmla="*/ 0 w 112"/>
                      <a:gd name="T73" fmla="*/ 2 h 117"/>
                      <a:gd name="T74" fmla="*/ 0 w 112"/>
                      <a:gd name="T7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7">
                        <a:moveTo>
                          <a:pt x="0" y="117"/>
                        </a:moveTo>
                        <a:lnTo>
                          <a:pt x="36" y="117"/>
                        </a:lnTo>
                        <a:lnTo>
                          <a:pt x="36" y="59"/>
                        </a:lnTo>
                        <a:lnTo>
                          <a:pt x="36" y="59"/>
                        </a:lnTo>
                        <a:lnTo>
                          <a:pt x="36" y="55"/>
                        </a:lnTo>
                        <a:lnTo>
                          <a:pt x="38" y="45"/>
                        </a:lnTo>
                        <a:lnTo>
                          <a:pt x="40" y="41"/>
                        </a:lnTo>
                        <a:lnTo>
                          <a:pt x="44" y="37"/>
                        </a:lnTo>
                        <a:lnTo>
                          <a:pt x="48" y="33"/>
                        </a:lnTo>
                        <a:lnTo>
                          <a:pt x="56" y="31"/>
                        </a:lnTo>
                        <a:lnTo>
                          <a:pt x="56" y="31"/>
                        </a:lnTo>
                        <a:lnTo>
                          <a:pt x="62" y="33"/>
                        </a:lnTo>
                        <a:lnTo>
                          <a:pt x="68" y="35"/>
                        </a:lnTo>
                        <a:lnTo>
                          <a:pt x="72" y="39"/>
                        </a:lnTo>
                        <a:lnTo>
                          <a:pt x="74" y="43"/>
                        </a:lnTo>
                        <a:lnTo>
                          <a:pt x="76" y="51"/>
                        </a:lnTo>
                        <a:lnTo>
                          <a:pt x="76" y="59"/>
                        </a:lnTo>
                        <a:lnTo>
                          <a:pt x="76" y="117"/>
                        </a:lnTo>
                        <a:lnTo>
                          <a:pt x="112" y="117"/>
                        </a:lnTo>
                        <a:lnTo>
                          <a:pt x="112" y="55"/>
                        </a:lnTo>
                        <a:lnTo>
                          <a:pt x="112" y="55"/>
                        </a:lnTo>
                        <a:lnTo>
                          <a:pt x="112" y="49"/>
                        </a:lnTo>
                        <a:lnTo>
                          <a:pt x="108" y="33"/>
                        </a:lnTo>
                        <a:lnTo>
                          <a:pt x="106" y="23"/>
                        </a:lnTo>
                        <a:lnTo>
                          <a:pt x="102" y="14"/>
                        </a:lnTo>
                        <a:lnTo>
                          <a:pt x="96" y="6"/>
                        </a:lnTo>
                        <a:lnTo>
                          <a:pt x="88" y="2"/>
                        </a:lnTo>
                        <a:lnTo>
                          <a:pt x="88" y="2"/>
                        </a:lnTo>
                        <a:lnTo>
                          <a:pt x="78" y="0"/>
                        </a:lnTo>
                        <a:lnTo>
                          <a:pt x="68" y="0"/>
                        </a:lnTo>
                        <a:lnTo>
                          <a:pt x="62" y="0"/>
                        </a:lnTo>
                        <a:lnTo>
                          <a:pt x="54" y="2"/>
                        </a:lnTo>
                        <a:lnTo>
                          <a:pt x="48" y="4"/>
                        </a:lnTo>
                        <a:lnTo>
                          <a:pt x="42" y="8"/>
                        </a:lnTo>
                        <a:lnTo>
                          <a:pt x="34" y="19"/>
                        </a:lnTo>
                        <a:lnTo>
                          <a:pt x="34" y="2"/>
                        </a:lnTo>
                        <a:lnTo>
                          <a:pt x="0" y="2"/>
                        </a:lnTo>
                        <a:lnTo>
                          <a:pt x="0" y="11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28932" tIns="14467" rIns="28932" bIns="14467"/>
                  <a:lstStyle/>
                  <a:p>
                    <a:pPr eaLnBrk="1" fontAlgn="auto" hangingPunct="1">
                      <a:spcBef>
                        <a:spcPts val="0"/>
                      </a:spcBef>
                      <a:spcAft>
                        <a:spcPts val="0"/>
                      </a:spcAft>
                      <a:defRPr/>
                    </a:pPr>
                    <a:endParaRPr lang="en-US" sz="600" kern="0" dirty="0">
                      <a:solidFill>
                        <a:srgbClr val="ED7D31"/>
                      </a:solidFill>
                      <a:latin typeface="Arial" panose="020B0604020202020204" pitchFamily="34" charset="0"/>
                      <a:cs typeface="Arial" panose="020B0604020202020204" pitchFamily="34" charset="0"/>
                    </a:endParaRPr>
                  </a:p>
                </p:txBody>
              </p:sp>
            </p:grpSp>
          </p:grpSp>
        </p:grpSp>
      </p:grpSp>
      <p:sp>
        <p:nvSpPr>
          <p:cNvPr id="170" name="Rectangle 169">
            <a:extLst>
              <a:ext uri="{FF2B5EF4-FFF2-40B4-BE49-F238E27FC236}">
                <a16:creationId xmlns:a16="http://schemas.microsoft.com/office/drawing/2014/main" id="{0D90EA1A-4A40-4701-9267-ED2A78241E3F}"/>
              </a:ext>
            </a:extLst>
          </p:cNvPr>
          <p:cNvSpPr/>
          <p:nvPr/>
        </p:nvSpPr>
        <p:spPr>
          <a:xfrm>
            <a:off x="6592888" y="1281113"/>
            <a:ext cx="4995862" cy="615950"/>
          </a:xfrm>
          <a:prstGeom prst="rect">
            <a:avLst/>
          </a:prstGeom>
        </p:spPr>
        <p:txBody>
          <a:bodyPr>
            <a:spAutoFit/>
          </a:bodyPr>
          <a:lstStyle/>
          <a:p>
            <a:pPr eaLnBrk="1" fontAlgn="auto" hangingPunct="1">
              <a:spcBef>
                <a:spcPts val="0"/>
              </a:spcBef>
              <a:spcAft>
                <a:spcPts val="0"/>
              </a:spcAft>
              <a:defRPr/>
            </a:pPr>
            <a:r>
              <a:rPr lang="en-US" b="1" i="1" spc="300" dirty="0">
                <a:solidFill>
                  <a:srgbClr val="002060"/>
                </a:solidFill>
                <a:latin typeface="Arial" panose="020B0604020202020204" pitchFamily="34" charset="0"/>
                <a:cs typeface="Arial" panose="020B0604020202020204" pitchFamily="34" charset="0"/>
              </a:rPr>
              <a:t>SBIR SOUNDINGS</a:t>
            </a:r>
          </a:p>
          <a:p>
            <a:pPr eaLnBrk="1" fontAlgn="auto" hangingPunct="1">
              <a:spcBef>
                <a:spcPts val="0"/>
              </a:spcBef>
              <a:spcAft>
                <a:spcPts val="0"/>
              </a:spcAft>
              <a:defRPr/>
            </a:pPr>
            <a:r>
              <a:rPr lang="en-US" sz="1600" b="1" dirty="0">
                <a:solidFill>
                  <a:srgbClr val="002060"/>
                </a:solidFill>
                <a:latin typeface="Arial" panose="020B0604020202020204" pitchFamily="34" charset="0"/>
                <a:cs typeface="Arial" panose="020B0604020202020204" pitchFamily="34" charset="0"/>
              </a:rPr>
              <a:t>Quarterly E-Newsletter </a:t>
            </a:r>
          </a:p>
        </p:txBody>
      </p:sp>
      <p:pic>
        <p:nvPicPr>
          <p:cNvPr id="39943" name="Picture 170" descr="Qr code&#10;&#10;Description automatically generated">
            <a:extLst>
              <a:ext uri="{FF2B5EF4-FFF2-40B4-BE49-F238E27FC236}">
                <a16:creationId xmlns:a16="http://schemas.microsoft.com/office/drawing/2014/main" id="{3B33E945-AE24-F5B3-D02F-B26ECFC9E6D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92888" y="2011363"/>
            <a:ext cx="15541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itle 1">
            <a:extLst>
              <a:ext uri="{FF2B5EF4-FFF2-40B4-BE49-F238E27FC236}">
                <a16:creationId xmlns:a16="http://schemas.microsoft.com/office/drawing/2014/main" id="{C0C97178-1A55-FA72-F655-DF6C04B25692}"/>
              </a:ext>
            </a:extLst>
          </p:cNvPr>
          <p:cNvSpPr>
            <a:spLocks noGrp="1"/>
          </p:cNvSpPr>
          <p:nvPr>
            <p:ph type="title"/>
          </p:nvPr>
        </p:nvSpPr>
        <p:spPr>
          <a:xfrm>
            <a:off x="755650" y="152400"/>
            <a:ext cx="10515600" cy="995363"/>
          </a:xfrm>
        </p:spPr>
        <p:txBody>
          <a:bodyPr/>
          <a:lstStyle/>
          <a:p>
            <a:pPr eaLnBrk="1" hangingPunct="1"/>
            <a:r>
              <a:rPr altLang="en-US" sz="3400">
                <a:solidFill>
                  <a:srgbClr val="000000"/>
                </a:solidFill>
                <a:latin typeface="Arial" panose="020B0604020202020204" pitchFamily="34" charset="0"/>
                <a:cs typeface="Arial" panose="020B0604020202020204" pitchFamily="34" charset="0"/>
              </a:rPr>
              <a:t>Stay in Touch</a:t>
            </a:r>
          </a:p>
        </p:txBody>
      </p:sp>
      <p:sp>
        <p:nvSpPr>
          <p:cNvPr id="169" name="Rectangle: Rounded Corners 111">
            <a:extLst>
              <a:ext uri="{FF2B5EF4-FFF2-40B4-BE49-F238E27FC236}">
                <a16:creationId xmlns:a16="http://schemas.microsoft.com/office/drawing/2014/main" id="{F1BF9533-C551-4D33-82C7-5F4B3CC70312}"/>
              </a:ext>
            </a:extLst>
          </p:cNvPr>
          <p:cNvSpPr/>
          <p:nvPr/>
        </p:nvSpPr>
        <p:spPr>
          <a:xfrm>
            <a:off x="8404225" y="2084388"/>
            <a:ext cx="3476625" cy="1595437"/>
          </a:xfrm>
          <a:prstGeom prst="roundRect">
            <a:avLst/>
          </a:prstGeom>
          <a:noFill/>
          <a:ln w="6350" cap="flat" cmpd="sng" algn="ctr">
            <a:noFill/>
            <a:prstDash val="solid"/>
            <a:miter lim="800000"/>
          </a:ln>
          <a:effectLst/>
        </p:spPr>
        <p:txBody>
          <a:bodyPr anchor="ctr"/>
          <a:lstStyle/>
          <a:p>
            <a:pPr eaLnBrk="1" fontAlgn="auto" hangingPunct="1">
              <a:spcBef>
                <a:spcPts val="0"/>
              </a:spcBef>
              <a:spcAft>
                <a:spcPts val="0"/>
              </a:spcAft>
              <a:defRPr/>
            </a:pPr>
            <a:r>
              <a:rPr lang="en-US" sz="1600" kern="0" dirty="0">
                <a:solidFill>
                  <a:srgbClr val="445469">
                    <a:lumMod val="75000"/>
                  </a:srgbClr>
                </a:solidFill>
                <a:latin typeface="Arial" panose="020B0604020202020204" pitchFamily="34" charset="0"/>
                <a:cs typeface="Arial" panose="020B0604020202020204" pitchFamily="34" charset="0"/>
              </a:rPr>
              <a:t>Subscribe to </a:t>
            </a:r>
            <a:r>
              <a:rPr lang="en-US" sz="1600" b="1" i="1" kern="0" dirty="0">
                <a:solidFill>
                  <a:srgbClr val="445469">
                    <a:lumMod val="75000"/>
                  </a:srgbClr>
                </a:solidFill>
                <a:latin typeface="Arial" panose="020B0604020202020204" pitchFamily="34" charset="0"/>
                <a:cs typeface="Arial" panose="020B0604020202020204" pitchFamily="34" charset="0"/>
              </a:rPr>
              <a:t>SBIR SOUNDINGS </a:t>
            </a:r>
            <a:r>
              <a:rPr lang="en-US" sz="1600" kern="0" dirty="0">
                <a:solidFill>
                  <a:srgbClr val="445469">
                    <a:lumMod val="75000"/>
                  </a:srgbClr>
                </a:solidFill>
                <a:latin typeface="Arial" panose="020B0604020202020204" pitchFamily="34" charset="0"/>
                <a:cs typeface="Arial" panose="020B0604020202020204" pitchFamily="34" charset="0"/>
              </a:rPr>
              <a:t>and</a:t>
            </a:r>
            <a:r>
              <a:rPr lang="en-US" sz="1600" b="1" i="1" kern="0" dirty="0">
                <a:solidFill>
                  <a:srgbClr val="445469">
                    <a:lumMod val="75000"/>
                  </a:srgbClr>
                </a:solidFill>
                <a:latin typeface="Arial" panose="020B0604020202020204" pitchFamily="34" charset="0"/>
                <a:cs typeface="Arial" panose="020B0604020202020204" pitchFamily="34" charset="0"/>
              </a:rPr>
              <a:t> </a:t>
            </a:r>
            <a:r>
              <a:rPr lang="en-US" sz="1600" kern="0" dirty="0">
                <a:solidFill>
                  <a:srgbClr val="445469">
                    <a:lumMod val="75000"/>
                  </a:srgbClr>
                </a:solidFill>
                <a:latin typeface="Arial" panose="020B0604020202020204" pitchFamily="34" charset="0"/>
                <a:cs typeface="Arial" panose="020B0604020202020204" pitchFamily="34" charset="0"/>
              </a:rPr>
              <a:t>receive updates delivered to your inbox every quarter! </a:t>
            </a:r>
          </a:p>
          <a:p>
            <a:pPr eaLnBrk="1" fontAlgn="auto" hangingPunct="1">
              <a:spcBef>
                <a:spcPts val="0"/>
              </a:spcBef>
              <a:spcAft>
                <a:spcPts val="0"/>
              </a:spcAft>
              <a:defRPr/>
            </a:pPr>
            <a:r>
              <a:rPr lang="en-US" sz="1600" kern="0" dirty="0">
                <a:solidFill>
                  <a:srgbClr val="445469">
                    <a:lumMod val="75000"/>
                  </a:srgbClr>
                </a:solidFill>
                <a:latin typeface="Arial" panose="020B0604020202020204" pitchFamily="34" charset="0"/>
                <a:cs typeface="Arial" panose="020B0604020202020204" pitchFamily="34" charset="0"/>
              </a:rPr>
              <a:t>Use the QR code to the left or the link below</a:t>
            </a:r>
          </a:p>
          <a:p>
            <a:pPr eaLnBrk="1" fontAlgn="auto" hangingPunct="1">
              <a:lnSpc>
                <a:spcPct val="90000"/>
              </a:lnSpc>
              <a:spcBef>
                <a:spcPts val="0"/>
              </a:spcBef>
              <a:spcAft>
                <a:spcPts val="0"/>
              </a:spcAft>
              <a:defRPr/>
            </a:pPr>
            <a:r>
              <a:rPr lang="en-US" i="1" dirty="0">
                <a:solidFill>
                  <a:srgbClr val="F29B26"/>
                </a:solidFill>
                <a:latin typeface="Arial" panose="020B0604020202020204" pitchFamily="34" charset="0"/>
                <a:cs typeface="Arial" panose="020B0604020202020204" pitchFamily="34" charset="0"/>
              </a:rPr>
              <a:t>http://eepurl.com/hv0ARX </a:t>
            </a:r>
          </a:p>
        </p:txBody>
      </p:sp>
      <p:sp>
        <p:nvSpPr>
          <p:cNvPr id="45" name="Rectangle 44">
            <a:extLst>
              <a:ext uri="{FF2B5EF4-FFF2-40B4-BE49-F238E27FC236}">
                <a16:creationId xmlns:a16="http://schemas.microsoft.com/office/drawing/2014/main" id="{0D90EA1A-4A40-4701-9267-ED2A78241E3F}"/>
              </a:ext>
            </a:extLst>
          </p:cNvPr>
          <p:cNvSpPr/>
          <p:nvPr/>
        </p:nvSpPr>
        <p:spPr>
          <a:xfrm>
            <a:off x="6592888" y="3906838"/>
            <a:ext cx="3529012" cy="615950"/>
          </a:xfrm>
          <a:prstGeom prst="rect">
            <a:avLst/>
          </a:prstGeom>
        </p:spPr>
        <p:txBody>
          <a:bodyPr>
            <a:spAutoFit/>
          </a:bodyPr>
          <a:lstStyle/>
          <a:p>
            <a:pPr eaLnBrk="1" fontAlgn="auto" hangingPunct="1">
              <a:spcBef>
                <a:spcPts val="0"/>
              </a:spcBef>
              <a:spcAft>
                <a:spcPts val="0"/>
              </a:spcAft>
              <a:defRPr/>
            </a:pPr>
            <a:r>
              <a:rPr lang="en-US" b="1" i="1" spc="300" dirty="0">
                <a:solidFill>
                  <a:srgbClr val="002060"/>
                </a:solidFill>
                <a:latin typeface="Arial" panose="020B0604020202020204" pitchFamily="34" charset="0"/>
                <a:cs typeface="Arial" panose="020B0604020202020204" pitchFamily="34" charset="0"/>
              </a:rPr>
              <a:t>SBIR/STTR Transitions</a:t>
            </a:r>
          </a:p>
          <a:p>
            <a:pPr eaLnBrk="1" fontAlgn="auto" hangingPunct="1">
              <a:spcBef>
                <a:spcPts val="0"/>
              </a:spcBef>
              <a:spcAft>
                <a:spcPts val="0"/>
              </a:spcAft>
              <a:defRPr/>
            </a:pPr>
            <a:r>
              <a:rPr lang="en-US" sz="1600" b="1" dirty="0">
                <a:solidFill>
                  <a:srgbClr val="002060"/>
                </a:solidFill>
                <a:latin typeface="Arial" panose="020B0604020202020204" pitchFamily="34" charset="0"/>
                <a:cs typeface="Arial" panose="020B0604020202020204" pitchFamily="34" charset="0"/>
              </a:rPr>
              <a:t>Quarterly Newsletter </a:t>
            </a:r>
          </a:p>
        </p:txBody>
      </p:sp>
      <p:pic>
        <p:nvPicPr>
          <p:cNvPr id="3" name="Picture 2">
            <a:extLst>
              <a:ext uri="{FF2B5EF4-FFF2-40B4-BE49-F238E27FC236}">
                <a16:creationId xmlns:a16="http://schemas.microsoft.com/office/drawing/2014/main" id="{EA59E29E-FC72-14DF-BCDD-BF87AE9710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2179" y="4616301"/>
            <a:ext cx="1785162" cy="1785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Rectangle: Rounded Corners 111">
            <a:extLst>
              <a:ext uri="{FF2B5EF4-FFF2-40B4-BE49-F238E27FC236}">
                <a16:creationId xmlns:a16="http://schemas.microsoft.com/office/drawing/2014/main" id="{F1BF9533-C551-4D33-82C7-5F4B3CC70312}"/>
              </a:ext>
            </a:extLst>
          </p:cNvPr>
          <p:cNvSpPr/>
          <p:nvPr/>
        </p:nvSpPr>
        <p:spPr>
          <a:xfrm>
            <a:off x="8404225" y="4703763"/>
            <a:ext cx="3476625" cy="1593850"/>
          </a:xfrm>
          <a:prstGeom prst="roundRect">
            <a:avLst/>
          </a:prstGeom>
          <a:noFill/>
          <a:ln w="6350" cap="flat" cmpd="sng" algn="ctr">
            <a:noFill/>
            <a:prstDash val="solid"/>
            <a:miter lim="800000"/>
          </a:ln>
          <a:effectLst/>
        </p:spPr>
        <p:txBody>
          <a:bodyPr anchor="ctr"/>
          <a:lstStyle/>
          <a:p>
            <a:pPr eaLnBrk="1" fontAlgn="auto" hangingPunct="1">
              <a:spcBef>
                <a:spcPts val="0"/>
              </a:spcBef>
              <a:spcAft>
                <a:spcPts val="0"/>
              </a:spcAft>
              <a:defRPr/>
            </a:pPr>
            <a:r>
              <a:rPr lang="en-US" sz="1600" kern="0" dirty="0">
                <a:solidFill>
                  <a:srgbClr val="445469">
                    <a:lumMod val="75000"/>
                  </a:srgbClr>
                </a:solidFill>
                <a:latin typeface="Arial" panose="020B0604020202020204" pitchFamily="34" charset="0"/>
                <a:cs typeface="Arial" panose="020B0604020202020204" pitchFamily="34" charset="0"/>
              </a:rPr>
              <a:t>Read </a:t>
            </a:r>
            <a:r>
              <a:rPr lang="en-US" sz="1600" b="1" i="1" kern="0" dirty="0">
                <a:solidFill>
                  <a:srgbClr val="445469">
                    <a:lumMod val="75000"/>
                  </a:srgbClr>
                </a:solidFill>
                <a:latin typeface="Arial" panose="020B0604020202020204" pitchFamily="34" charset="0"/>
                <a:cs typeface="Arial" panose="020B0604020202020204" pitchFamily="34" charset="0"/>
              </a:rPr>
              <a:t>Transitions </a:t>
            </a:r>
            <a:r>
              <a:rPr lang="en-US" sz="1600" kern="0" dirty="0">
                <a:solidFill>
                  <a:srgbClr val="445469">
                    <a:lumMod val="75000"/>
                  </a:srgbClr>
                </a:solidFill>
                <a:latin typeface="Arial" panose="020B0604020202020204" pitchFamily="34" charset="0"/>
                <a:cs typeface="Arial" panose="020B0604020202020204" pitchFamily="34" charset="0"/>
              </a:rPr>
              <a:t>using the QR code to the left or the link below </a:t>
            </a:r>
            <a:endParaRPr lang="en-US" sz="1600" kern="0" dirty="0">
              <a:solidFill>
                <a:srgbClr val="737572"/>
              </a:solidFill>
              <a:latin typeface="Arial" panose="020B0604020202020204" pitchFamily="34" charset="0"/>
              <a:cs typeface="Arial" panose="020B0604020202020204" pitchFamily="34" charset="0"/>
            </a:endParaRPr>
          </a:p>
          <a:p>
            <a:pPr eaLnBrk="1" fontAlgn="auto" hangingPunct="1">
              <a:lnSpc>
                <a:spcPct val="90000"/>
              </a:lnSpc>
              <a:spcBef>
                <a:spcPts val="0"/>
              </a:spcBef>
              <a:spcAft>
                <a:spcPts val="0"/>
              </a:spcAft>
              <a:defRPr/>
            </a:pPr>
            <a:r>
              <a:rPr lang="en-US" i="1" dirty="0">
                <a:solidFill>
                  <a:srgbClr val="F29B26"/>
                </a:solidFill>
                <a:latin typeface="Arial" panose="020B0604020202020204" pitchFamily="34" charset="0"/>
                <a:cs typeface="Arial" panose="020B0604020202020204" pitchFamily="34" charset="0"/>
              </a:rPr>
              <a:t>https://navystp.com/transitions-newsletters/ </a:t>
            </a:r>
          </a:p>
        </p:txBody>
      </p:sp>
      <p:sp>
        <p:nvSpPr>
          <p:cNvPr id="39949" name="Rectangle 49">
            <a:extLst>
              <a:ext uri="{FF2B5EF4-FFF2-40B4-BE49-F238E27FC236}">
                <a16:creationId xmlns:a16="http://schemas.microsoft.com/office/drawing/2014/main" id="{41DC7CA5-7B81-07E8-41D8-E38DA705459C}"/>
              </a:ext>
            </a:extLst>
          </p:cNvPr>
          <p:cNvSpPr>
            <a:spLocks noChangeArrowheads="1"/>
          </p:cNvSpPr>
          <p:nvPr/>
        </p:nvSpPr>
        <p:spPr bwMode="auto">
          <a:xfrm>
            <a:off x="2978150" y="6524625"/>
            <a:ext cx="6324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eaLnBrk="0" fontAlgn="base" hangingPunct="0">
              <a:spcBef>
                <a:spcPct val="0"/>
              </a:spcBef>
              <a:spcAft>
                <a:spcPct val="0"/>
              </a:spcAft>
              <a:defRPr>
                <a:solidFill>
                  <a:schemeClr val="tx1"/>
                </a:solidFill>
                <a:latin typeface="Lato Light" panose="020F0502020204030203" pitchFamily="34" charset="0"/>
              </a:defRPr>
            </a:lvl6pPr>
            <a:lvl7pPr marL="2971800" indent="-228600" eaLnBrk="0" fontAlgn="base" hangingPunct="0">
              <a:spcBef>
                <a:spcPct val="0"/>
              </a:spcBef>
              <a:spcAft>
                <a:spcPct val="0"/>
              </a:spcAft>
              <a:defRPr>
                <a:solidFill>
                  <a:schemeClr val="tx1"/>
                </a:solidFill>
                <a:latin typeface="Lato Light" panose="020F0502020204030203" pitchFamily="34" charset="0"/>
              </a:defRPr>
            </a:lvl7pPr>
            <a:lvl8pPr marL="3429000" indent="-228600" eaLnBrk="0" fontAlgn="base" hangingPunct="0">
              <a:spcBef>
                <a:spcPct val="0"/>
              </a:spcBef>
              <a:spcAft>
                <a:spcPct val="0"/>
              </a:spcAft>
              <a:defRPr>
                <a:solidFill>
                  <a:schemeClr val="tx1"/>
                </a:solidFill>
                <a:latin typeface="Lato Light" panose="020F0502020204030203" pitchFamily="34" charset="0"/>
              </a:defRPr>
            </a:lvl8pPr>
            <a:lvl9pPr marL="3886200" indent="-228600" eaLnBrk="0" fontAlgn="base" hangingPunct="0">
              <a:spcBef>
                <a:spcPct val="0"/>
              </a:spcBef>
              <a:spcAft>
                <a:spcPct val="0"/>
              </a:spcAft>
              <a:defRPr>
                <a:solidFill>
                  <a:schemeClr val="tx1"/>
                </a:solidFill>
                <a:latin typeface="Lato Light" panose="020F0502020204030203" pitchFamily="34" charset="0"/>
              </a:defRPr>
            </a:lvl9pPr>
          </a:lstStyle>
          <a:p>
            <a:pPr algn="ctr" eaLnBrk="1" hangingPunct="1"/>
            <a:r>
              <a:rPr lang="en-US" altLang="en-US" sz="1000">
                <a:solidFill>
                  <a:srgbClr val="002060"/>
                </a:solidFill>
                <a:latin typeface="Arial" panose="020B0604020202020204" pitchFamily="34" charset="0"/>
                <a:cs typeface="Arial" panose="020B0604020202020204" pitchFamily="34" charset="0"/>
              </a:rPr>
              <a:t>DISTRIBUTION STATEMENT A. Approved for public release: distribution unlimited. </a:t>
            </a:r>
          </a:p>
        </p:txBody>
      </p:sp>
      <p:sp>
        <p:nvSpPr>
          <p:cNvPr id="39950" name="Slide Number Placeholder 3">
            <a:extLst>
              <a:ext uri="{FF2B5EF4-FFF2-40B4-BE49-F238E27FC236}">
                <a16:creationId xmlns:a16="http://schemas.microsoft.com/office/drawing/2014/main" id="{2B8A5CD5-0E05-9B78-EFB9-8286692C0E47}"/>
              </a:ext>
            </a:extLst>
          </p:cNvPr>
          <p:cNvSpPr>
            <a:spLocks noGrp="1"/>
          </p:cNvSpPr>
          <p:nvPr>
            <p:ph type="sldNum" sz="quarter" idx="10"/>
          </p:nvPr>
        </p:nvSpPr>
        <p:spPr bwMode="auto">
          <a:xfrm>
            <a:off x="8737600" y="6356350"/>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002060"/>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Lato Light" panose="020F0502020204030204" pitchFamily="34" charset="0"/>
                <a:ea typeface="+mn-ea"/>
                <a:cs typeface="+mn-cs"/>
              </a:defRPr>
            </a:lvl5pPr>
            <a:lvl6pPr marL="2286000" algn="l" defTabSz="914400" rtl="0" eaLnBrk="1" latinLnBrk="0" hangingPunct="1">
              <a:defRPr kern="1200">
                <a:solidFill>
                  <a:schemeClr val="tx1"/>
                </a:solidFill>
                <a:latin typeface="Lato Light" panose="020F0502020204030204" pitchFamily="34" charset="0"/>
                <a:ea typeface="+mn-ea"/>
                <a:cs typeface="+mn-cs"/>
              </a:defRPr>
            </a:lvl6pPr>
            <a:lvl7pPr marL="2743200" algn="l" defTabSz="914400" rtl="0" eaLnBrk="1" latinLnBrk="0" hangingPunct="1">
              <a:defRPr kern="1200">
                <a:solidFill>
                  <a:schemeClr val="tx1"/>
                </a:solidFill>
                <a:latin typeface="Lato Light" panose="020F0502020204030204" pitchFamily="34" charset="0"/>
                <a:ea typeface="+mn-ea"/>
                <a:cs typeface="+mn-cs"/>
              </a:defRPr>
            </a:lvl7pPr>
            <a:lvl8pPr marL="3200400" algn="l" defTabSz="914400" rtl="0" eaLnBrk="1" latinLnBrk="0" hangingPunct="1">
              <a:defRPr kern="1200">
                <a:solidFill>
                  <a:schemeClr val="tx1"/>
                </a:solidFill>
                <a:latin typeface="Lato Light" panose="020F0502020204030204" pitchFamily="34" charset="0"/>
                <a:ea typeface="+mn-ea"/>
                <a:cs typeface="+mn-cs"/>
              </a:defRPr>
            </a:lvl8pPr>
            <a:lvl9pPr marL="3657600" algn="l" defTabSz="914400" rtl="0" eaLnBrk="1" latinLnBrk="0" hangingPunct="1">
              <a:defRPr kern="1200">
                <a:solidFill>
                  <a:schemeClr val="tx1"/>
                </a:solidFill>
                <a:latin typeface="Lato Light" panose="020F0502020204030204" pitchFamily="34" charset="0"/>
                <a:ea typeface="+mn-ea"/>
                <a:cs typeface="+mn-cs"/>
              </a:defRPr>
            </a:lvl9pPr>
          </a:lstStyle>
          <a:p>
            <a:fld id="{726BBC8F-0B36-4AE3-A6C1-B0E60742F8C4}" type="slidenum">
              <a:rPr lang="en-US" altLang="en-US" smtClean="0"/>
              <a:pPr/>
              <a:t>54</a:t>
            </a:fld>
            <a:endParaRPr lang="en-US" altLang="en-US">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41C27FE-3727-06FB-30E2-83E4D3B7C607}"/>
              </a:ext>
            </a:extLst>
          </p:cNvPr>
          <p:cNvSpPr/>
          <p:nvPr/>
        </p:nvSpPr>
        <p:spPr>
          <a:xfrm>
            <a:off x="401870" y="3081004"/>
            <a:ext cx="5694130" cy="279562"/>
          </a:xfrm>
          <a:prstGeom prst="rect">
            <a:avLst/>
          </a:prstGeom>
          <a:solidFill>
            <a:srgbClr val="DD0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80ED2-20B3-B09E-BB0E-7428086E0E2A}"/>
              </a:ext>
            </a:extLst>
          </p:cNvPr>
          <p:cNvSpPr>
            <a:spLocks noGrp="1"/>
          </p:cNvSpPr>
          <p:nvPr>
            <p:ph type="title"/>
          </p:nvPr>
        </p:nvSpPr>
        <p:spPr/>
        <p:txBody>
          <a:bodyPr/>
          <a:lstStyle/>
          <a:p>
            <a:r>
              <a:rPr lang="en-US" dirty="0"/>
              <a:t>US MANUFACTURING POST-WW2</a:t>
            </a:r>
          </a:p>
        </p:txBody>
      </p:sp>
      <p:sp>
        <p:nvSpPr>
          <p:cNvPr id="3" name="Content Placeholder 2">
            <a:extLst>
              <a:ext uri="{FF2B5EF4-FFF2-40B4-BE49-F238E27FC236}">
                <a16:creationId xmlns:a16="http://schemas.microsoft.com/office/drawing/2014/main" id="{7F38B811-C6C5-3017-41CA-71A70CDCB10B}"/>
              </a:ext>
            </a:extLst>
          </p:cNvPr>
          <p:cNvSpPr>
            <a:spLocks noGrp="1"/>
          </p:cNvSpPr>
          <p:nvPr>
            <p:ph sz="quarter" idx="10"/>
          </p:nvPr>
        </p:nvSpPr>
        <p:spPr>
          <a:xfrm>
            <a:off x="101231" y="3800093"/>
            <a:ext cx="11675533" cy="2271116"/>
          </a:xfrm>
        </p:spPr>
        <p:txBody>
          <a:bodyPr/>
          <a:lstStyle/>
          <a:p>
            <a:r>
              <a:rPr lang="en-US" dirty="0"/>
              <a:t>Starting in the 1990s we began to see fewer numbers of Manufactures overall, and fewer in Defense Industrial Base</a:t>
            </a:r>
          </a:p>
          <a:p>
            <a:r>
              <a:rPr lang="en-US" dirty="0"/>
              <a:t>Today, roughly 720,000 manufacturers in US</a:t>
            </a:r>
          </a:p>
          <a:p>
            <a:pPr lvl="1"/>
            <a:r>
              <a:rPr lang="en-US" dirty="0"/>
              <a:t>In 1985, about 30% of manufacturing capacity was connected to the Defense Industrial Base, today that capacity is barely 10%</a:t>
            </a:r>
          </a:p>
          <a:p>
            <a:endParaRPr lang="en-US" dirty="0"/>
          </a:p>
        </p:txBody>
      </p:sp>
      <p:sp>
        <p:nvSpPr>
          <p:cNvPr id="4" name="Slide Number Placeholder 3">
            <a:extLst>
              <a:ext uri="{FF2B5EF4-FFF2-40B4-BE49-F238E27FC236}">
                <a16:creationId xmlns:a16="http://schemas.microsoft.com/office/drawing/2014/main" id="{A100FE41-C942-7AC0-7CF0-CEE816429B30}"/>
              </a:ext>
            </a:extLst>
          </p:cNvPr>
          <p:cNvSpPr>
            <a:spLocks noGrp="1"/>
          </p:cNvSpPr>
          <p:nvPr>
            <p:ph type="sldNum" sz="quarter" idx="4"/>
          </p:nvPr>
        </p:nvSpPr>
        <p:spPr/>
        <p:txBody>
          <a:bodyPr/>
          <a:lstStyle/>
          <a:p>
            <a:fld id="{AD841CFD-2F8C-C74B-8CA8-709FDE53E11E}" type="slidenum">
              <a:rPr lang="en-US" smtClean="0"/>
              <a:pPr/>
              <a:t>6</a:t>
            </a:fld>
            <a:endParaRPr lang="en-US"/>
          </a:p>
        </p:txBody>
      </p:sp>
      <p:graphicFrame>
        <p:nvGraphicFramePr>
          <p:cNvPr id="7" name="Table 5">
            <a:extLst>
              <a:ext uri="{FF2B5EF4-FFF2-40B4-BE49-F238E27FC236}">
                <a16:creationId xmlns:a16="http://schemas.microsoft.com/office/drawing/2014/main" id="{9E3C9E69-B8B5-72FD-9A30-33960657EC3A}"/>
              </a:ext>
            </a:extLst>
          </p:cNvPr>
          <p:cNvGraphicFramePr>
            <a:graphicFrameLocks/>
          </p:cNvGraphicFramePr>
          <p:nvPr/>
        </p:nvGraphicFramePr>
        <p:xfrm>
          <a:off x="227545" y="1886972"/>
          <a:ext cx="11674472" cy="889000"/>
        </p:xfrm>
        <a:graphic>
          <a:graphicData uri="http://schemas.openxmlformats.org/drawingml/2006/table">
            <a:tbl>
              <a:tblPr firstRow="1" bandRow="1">
                <a:tableStyleId>{284E427A-3D55-4303-BF80-6455036E1DE7}</a:tableStyleId>
              </a:tblPr>
              <a:tblGrid>
                <a:gridCol w="1459309">
                  <a:extLst>
                    <a:ext uri="{9D8B030D-6E8A-4147-A177-3AD203B41FA5}">
                      <a16:colId xmlns:a16="http://schemas.microsoft.com/office/drawing/2014/main" val="2025571229"/>
                    </a:ext>
                  </a:extLst>
                </a:gridCol>
                <a:gridCol w="1459309">
                  <a:extLst>
                    <a:ext uri="{9D8B030D-6E8A-4147-A177-3AD203B41FA5}">
                      <a16:colId xmlns:a16="http://schemas.microsoft.com/office/drawing/2014/main" val="554261477"/>
                    </a:ext>
                  </a:extLst>
                </a:gridCol>
                <a:gridCol w="1459309">
                  <a:extLst>
                    <a:ext uri="{9D8B030D-6E8A-4147-A177-3AD203B41FA5}">
                      <a16:colId xmlns:a16="http://schemas.microsoft.com/office/drawing/2014/main" val="3081516592"/>
                    </a:ext>
                  </a:extLst>
                </a:gridCol>
                <a:gridCol w="1459309">
                  <a:extLst>
                    <a:ext uri="{9D8B030D-6E8A-4147-A177-3AD203B41FA5}">
                      <a16:colId xmlns:a16="http://schemas.microsoft.com/office/drawing/2014/main" val="2434743040"/>
                    </a:ext>
                  </a:extLst>
                </a:gridCol>
                <a:gridCol w="1459309">
                  <a:extLst>
                    <a:ext uri="{9D8B030D-6E8A-4147-A177-3AD203B41FA5}">
                      <a16:colId xmlns:a16="http://schemas.microsoft.com/office/drawing/2014/main" val="3045887883"/>
                    </a:ext>
                  </a:extLst>
                </a:gridCol>
                <a:gridCol w="1459309">
                  <a:extLst>
                    <a:ext uri="{9D8B030D-6E8A-4147-A177-3AD203B41FA5}">
                      <a16:colId xmlns:a16="http://schemas.microsoft.com/office/drawing/2014/main" val="289298469"/>
                    </a:ext>
                  </a:extLst>
                </a:gridCol>
                <a:gridCol w="1459309">
                  <a:extLst>
                    <a:ext uri="{9D8B030D-6E8A-4147-A177-3AD203B41FA5}">
                      <a16:colId xmlns:a16="http://schemas.microsoft.com/office/drawing/2014/main" val="2422286134"/>
                    </a:ext>
                  </a:extLst>
                </a:gridCol>
                <a:gridCol w="1459309">
                  <a:extLst>
                    <a:ext uri="{9D8B030D-6E8A-4147-A177-3AD203B41FA5}">
                      <a16:colId xmlns:a16="http://schemas.microsoft.com/office/drawing/2014/main" val="1853614918"/>
                    </a:ext>
                  </a:extLst>
                </a:gridCol>
              </a:tblGrid>
              <a:tr h="370840">
                <a:tc>
                  <a:txBody>
                    <a:bodyPr/>
                    <a:lstStyle/>
                    <a:p>
                      <a:pPr algn="ctr"/>
                      <a:r>
                        <a:rPr lang="en-US" dirty="0"/>
                        <a:t>1950</a:t>
                      </a:r>
                    </a:p>
                  </a:txBody>
                  <a:tcPr/>
                </a:tc>
                <a:tc>
                  <a:txBody>
                    <a:bodyPr/>
                    <a:lstStyle/>
                    <a:p>
                      <a:pPr algn="ctr"/>
                      <a:r>
                        <a:rPr lang="en-US" dirty="0"/>
                        <a:t>1960</a:t>
                      </a:r>
                    </a:p>
                  </a:txBody>
                  <a:tcPr/>
                </a:tc>
                <a:tc>
                  <a:txBody>
                    <a:bodyPr/>
                    <a:lstStyle/>
                    <a:p>
                      <a:pPr algn="ctr"/>
                      <a:r>
                        <a:rPr lang="en-US" dirty="0"/>
                        <a:t>1970</a:t>
                      </a:r>
                    </a:p>
                  </a:txBody>
                  <a:tcPr/>
                </a:tc>
                <a:tc>
                  <a:txBody>
                    <a:bodyPr/>
                    <a:lstStyle/>
                    <a:p>
                      <a:pPr algn="ctr"/>
                      <a:r>
                        <a:rPr lang="en-US" dirty="0"/>
                        <a:t>1980</a:t>
                      </a:r>
                    </a:p>
                  </a:txBody>
                  <a:tcPr/>
                </a:tc>
                <a:tc>
                  <a:txBody>
                    <a:bodyPr/>
                    <a:lstStyle/>
                    <a:p>
                      <a:pPr algn="ctr"/>
                      <a:r>
                        <a:rPr lang="en-US" dirty="0"/>
                        <a:t>1990</a:t>
                      </a:r>
                    </a:p>
                  </a:txBody>
                  <a:tcPr/>
                </a:tc>
                <a:tc>
                  <a:txBody>
                    <a:bodyPr/>
                    <a:lstStyle/>
                    <a:p>
                      <a:pPr algn="ctr"/>
                      <a:r>
                        <a:rPr lang="en-US" dirty="0"/>
                        <a:t>2000</a:t>
                      </a:r>
                    </a:p>
                  </a:txBody>
                  <a:tcPr/>
                </a:tc>
                <a:tc>
                  <a:txBody>
                    <a:bodyPr/>
                    <a:lstStyle/>
                    <a:p>
                      <a:pPr algn="ctr"/>
                      <a:r>
                        <a:rPr lang="en-US" dirty="0"/>
                        <a:t>2010</a:t>
                      </a:r>
                    </a:p>
                  </a:txBody>
                  <a:tcPr/>
                </a:tc>
                <a:tc>
                  <a:txBody>
                    <a:bodyPr/>
                    <a:lstStyle/>
                    <a:p>
                      <a:pPr algn="ctr"/>
                      <a:r>
                        <a:rPr lang="en-US" dirty="0"/>
                        <a:t>2020</a:t>
                      </a:r>
                    </a:p>
                  </a:txBody>
                  <a:tcPr/>
                </a:tc>
                <a:extLst>
                  <a:ext uri="{0D108BD9-81ED-4DB2-BD59-A6C34878D82A}">
                    <a16:rowId xmlns:a16="http://schemas.microsoft.com/office/drawing/2014/main" val="1059199574"/>
                  </a:ext>
                </a:extLst>
              </a:tr>
              <a:tr h="370840">
                <a:tc gridSpan="4">
                  <a:txBody>
                    <a:bodyPr/>
                    <a:lstStyle/>
                    <a:p>
                      <a:pPr algn="ctr"/>
                      <a:r>
                        <a:rPr lang="en-US" dirty="0"/>
                        <a:t>Cold War | Korea | Space Race | Vietnam</a:t>
                      </a:r>
                    </a:p>
                  </a:txBody>
                  <a:tcPr anchor="ct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dirty="0"/>
                        <a:t>Peace Dividend</a:t>
                      </a:r>
                    </a:p>
                    <a:p>
                      <a:pPr algn="ctr"/>
                      <a:r>
                        <a:rPr lang="en-US" dirty="0"/>
                        <a:t>Tech Boom</a:t>
                      </a:r>
                    </a:p>
                  </a:txBody>
                  <a:tcPr anchor="ctr"/>
                </a:tc>
                <a:tc gridSpan="2">
                  <a:txBody>
                    <a:bodyPr/>
                    <a:lstStyle/>
                    <a:p>
                      <a:pPr algn="ctr"/>
                      <a:r>
                        <a:rPr lang="en-US" dirty="0"/>
                        <a:t>GWOT</a:t>
                      </a:r>
                    </a:p>
                  </a:txBody>
                  <a:tcPr anchor="ctr"/>
                </a:tc>
                <a:tc hMerge="1">
                  <a:txBody>
                    <a:bodyPr/>
                    <a:lstStyle/>
                    <a:p>
                      <a:pPr algn="ctr"/>
                      <a:endParaRPr lang="en-US" dirty="0"/>
                    </a:p>
                  </a:txBody>
                  <a:tcPr/>
                </a:tc>
                <a:tc>
                  <a:txBody>
                    <a:bodyPr/>
                    <a:lstStyle/>
                    <a:p>
                      <a:pPr algn="ctr"/>
                      <a:r>
                        <a:rPr lang="en-US" dirty="0"/>
                        <a:t>Rising China</a:t>
                      </a:r>
                    </a:p>
                  </a:txBody>
                  <a:tcPr anchor="ctr"/>
                </a:tc>
                <a:extLst>
                  <a:ext uri="{0D108BD9-81ED-4DB2-BD59-A6C34878D82A}">
                    <a16:rowId xmlns:a16="http://schemas.microsoft.com/office/drawing/2014/main" val="1177624907"/>
                  </a:ext>
                </a:extLst>
              </a:tr>
            </a:tbl>
          </a:graphicData>
        </a:graphic>
      </p:graphicFrame>
      <p:pic>
        <p:nvPicPr>
          <p:cNvPr id="2052" name="Picture 4" descr="China Flag Round Png - China Flag Icon Png - Free Transparent PNG ...">
            <a:extLst>
              <a:ext uri="{FF2B5EF4-FFF2-40B4-BE49-F238E27FC236}">
                <a16:creationId xmlns:a16="http://schemas.microsoft.com/office/drawing/2014/main" id="{807DC6D9-4F7A-AD55-4D15-BFDA233367A0}"/>
              </a:ext>
            </a:extLst>
          </p:cNvPr>
          <p:cNvPicPr>
            <a:picLocks noChangeAspect="1" noChangeArrowheads="1"/>
          </p:cNvPicPr>
          <p:nvPr/>
        </p:nvPicPr>
        <p:blipFill>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0763128" y="2793983"/>
            <a:ext cx="87291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viet Union Flag Round , Transparent Cartoon, Free Cliparts ...">
            <a:extLst>
              <a:ext uri="{FF2B5EF4-FFF2-40B4-BE49-F238E27FC236}">
                <a16:creationId xmlns:a16="http://schemas.microsoft.com/office/drawing/2014/main" id="{6D14CA9F-78F4-326E-51A3-F32616DA5D16}"/>
              </a:ext>
            </a:extLst>
          </p:cNvPr>
          <p:cNvPicPr>
            <a:picLocks noChangeAspect="1" noChangeArrowheads="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2277688" y="2799677"/>
            <a:ext cx="15424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raq Flag Vector Round Icon Stock Illustration - Illustration of label ...">
            <a:extLst>
              <a:ext uri="{FF2B5EF4-FFF2-40B4-BE49-F238E27FC236}">
                <a16:creationId xmlns:a16="http://schemas.microsoft.com/office/drawing/2014/main" id="{461F5BEF-D003-3E0E-8091-367DC3EB235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4674" y="272265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fghanistan Round Button stock vector. Illustration of national - 25923925">
            <a:extLst>
              <a:ext uri="{FF2B5EF4-FFF2-40B4-BE49-F238E27FC236}">
                <a16:creationId xmlns:a16="http://schemas.microsoft.com/office/drawing/2014/main" id="{8C19C3BC-FD8F-E076-D5FA-D394F923330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26566" y="2733159"/>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856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1"/>
          <p:cNvSpPr txBox="1">
            <a:spLocks noGrp="1"/>
          </p:cNvSpPr>
          <p:nvPr>
            <p:ph type="title"/>
          </p:nvPr>
        </p:nvSpPr>
        <p:spPr/>
        <p:txBody>
          <a:bodyPr/>
          <a:lstStyle/>
          <a:p>
            <a:pPr lvl="0"/>
            <a:r>
              <a:rPr lang="en-US" dirty="0"/>
              <a:t>THE RESPONSIBILITY</a:t>
            </a:r>
          </a:p>
        </p:txBody>
      </p:sp>
      <p:sp>
        <p:nvSpPr>
          <p:cNvPr id="72" name="Google Shape;72;p31"/>
          <p:cNvSpPr txBox="1">
            <a:spLocks noGrp="1"/>
          </p:cNvSpPr>
          <p:nvPr>
            <p:ph type="body" idx="1"/>
          </p:nvPr>
        </p:nvSpPr>
        <p:spPr>
          <a:xfrm>
            <a:off x="226484" y="1036638"/>
            <a:ext cx="11675533" cy="4754562"/>
          </a:xfrm>
        </p:spPr>
        <p:txBody>
          <a:bodyPr anchor="ctr"/>
          <a:lstStyle/>
          <a:p>
            <a:pPr marL="76200" lvl="0" indent="0" algn="ctr">
              <a:buNone/>
            </a:pPr>
            <a:r>
              <a:rPr lang="en-US" sz="2800" dirty="0"/>
              <a:t>To defend the Nation and deter America’s adversaries, the DoD has the responsibility to ensure that the Nation is prepared to—with all possible speed—manufacture and deliver defense platforms and weapons systems to the armed forces. </a:t>
            </a:r>
          </a:p>
          <a:p>
            <a:pPr marL="76200" lvl="0" indent="0" algn="ctr">
              <a:buNone/>
            </a:pPr>
            <a:r>
              <a:rPr lang="en-US" sz="2800" dirty="0"/>
              <a:t>Meeting that mission requires a healthy Defense Industrial Base built on resilient, diverse, and secure supply chains.</a:t>
            </a:r>
          </a:p>
          <a:p>
            <a:pPr marL="76200" lvl="0" indent="0" algn="ctr">
              <a:buNone/>
            </a:pPr>
            <a:r>
              <a:rPr lang="en-US" sz="2800" dirty="0"/>
              <a:t>A vibrant manufacturing workforce enables significant resilience throughout supply chains.</a:t>
            </a:r>
          </a:p>
          <a:p>
            <a:pPr marL="76200" lvl="0" indent="0" algn="ctr">
              <a:buNone/>
            </a:pPr>
            <a:endParaRPr lang="en-US" sz="2800" dirty="0"/>
          </a:p>
        </p:txBody>
      </p:sp>
      <p:sp>
        <p:nvSpPr>
          <p:cNvPr id="73" name="Google Shape;73;p31"/>
          <p:cNvSpPr txBox="1">
            <a:spLocks noGrp="1"/>
          </p:cNvSpPr>
          <p:nvPr>
            <p:ph type="sldNum" idx="4294967295"/>
          </p:nvPr>
        </p:nvSpPr>
        <p:spPr>
          <a:xfrm>
            <a:off x="11134725" y="6573838"/>
            <a:ext cx="1057275" cy="3143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fld id="{00000000-1234-1234-1234-123412341234}" type="slidenum">
              <a:rPr lang="en-US"/>
              <a:t>7</a:t>
            </a:fld>
            <a:endParaRPr/>
          </a:p>
        </p:txBody>
      </p:sp>
      <p:sp>
        <p:nvSpPr>
          <p:cNvPr id="74" name="Google Shape;74;p31"/>
          <p:cNvSpPr txBox="1"/>
          <p:nvPr/>
        </p:nvSpPr>
        <p:spPr>
          <a:xfrm>
            <a:off x="5300350" y="6103700"/>
            <a:ext cx="50235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Source: DoD Action Plan in response to </a:t>
            </a:r>
            <a:r>
              <a:rPr lang="en-US" sz="1100" b="0" i="1" u="none" strike="noStrike" cap="none">
                <a:solidFill>
                  <a:srgbClr val="000000"/>
                </a:solidFill>
                <a:latin typeface="Arial"/>
                <a:ea typeface="Arial"/>
                <a:cs typeface="Arial"/>
                <a:sym typeface="Arial"/>
              </a:rPr>
              <a:t>EO 14017, America’s Supply Chains</a:t>
            </a:r>
            <a:endParaRPr sz="1400" b="0" i="1" u="none" strike="noStrike" cap="none">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5CD428A6-BD93-FC46-8407-9DB5FFABFA08}"/>
              </a:ext>
            </a:extLst>
          </p:cNvPr>
          <p:cNvGrpSpPr/>
          <p:nvPr/>
        </p:nvGrpSpPr>
        <p:grpSpPr>
          <a:xfrm>
            <a:off x="1956936" y="5087760"/>
            <a:ext cx="8287842" cy="584775"/>
            <a:chOff x="1956936" y="5087760"/>
            <a:chExt cx="8287842" cy="584775"/>
          </a:xfrm>
        </p:grpSpPr>
        <p:sp>
          <p:nvSpPr>
            <p:cNvPr id="2" name="Rectangle 1">
              <a:extLst>
                <a:ext uri="{FF2B5EF4-FFF2-40B4-BE49-F238E27FC236}">
                  <a16:creationId xmlns:a16="http://schemas.microsoft.com/office/drawing/2014/main" id="{0D37CFE4-9F66-55B3-BC6E-ECD8DAB6582D}"/>
                </a:ext>
              </a:extLst>
            </p:cNvPr>
            <p:cNvSpPr/>
            <p:nvPr/>
          </p:nvSpPr>
          <p:spPr>
            <a:xfrm>
              <a:off x="1956936" y="5352445"/>
              <a:ext cx="8287842" cy="931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3"/>
              <a:extLst>
                <a:ext uri="{FF2B5EF4-FFF2-40B4-BE49-F238E27FC236}">
                  <a16:creationId xmlns:a16="http://schemas.microsoft.com/office/drawing/2014/main" id="{D106DB21-5351-577A-47AF-93A729857333}"/>
                </a:ext>
              </a:extLst>
            </p:cNvPr>
            <p:cNvSpPr txBox="1"/>
            <p:nvPr/>
          </p:nvSpPr>
          <p:spPr>
            <a:xfrm>
              <a:off x="4144021" y="5087760"/>
              <a:ext cx="3902030" cy="584775"/>
            </a:xfrm>
            <a:prstGeom prst="rect">
              <a:avLst/>
            </a:prstGeom>
            <a:solidFill>
              <a:schemeClr val="bg1"/>
            </a:solidFill>
            <a:ln w="76200">
              <a:solidFill>
                <a:srgbClr val="FF0000"/>
              </a:solidFill>
            </a:ln>
          </p:spPr>
          <p:txBody>
            <a:bodyPr wrap="none" rtlCol="0">
              <a:spAutoFit/>
            </a:bodyPr>
            <a:lstStyle/>
            <a:p>
              <a:r>
                <a:rPr lang="en-US" sz="3200" i="1" dirty="0"/>
                <a:t>COLUMBIA CLASS</a:t>
              </a:r>
            </a:p>
          </p:txBody>
        </p:sp>
      </p:grpSp>
    </p:spTree>
    <p:extLst>
      <p:ext uri="{BB962C8B-B14F-4D97-AF65-F5344CB8AC3E}">
        <p14:creationId xmlns:p14="http://schemas.microsoft.com/office/powerpoint/2010/main" val="14259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lumbia Class Ballistic Missile Submarine Advocacy Video">
            <a:hlinkClick r:id="" action="ppaction://media"/>
            <a:extLst>
              <a:ext uri="{FF2B5EF4-FFF2-40B4-BE49-F238E27FC236}">
                <a16:creationId xmlns:a16="http://schemas.microsoft.com/office/drawing/2014/main" id="{EED5AD23-7C4B-BD39-4463-9B0F37F23B74}"/>
              </a:ext>
            </a:extLst>
          </p:cNvPr>
          <p:cNvPicPr>
            <a:picLocks noRot="1" noChangeAspect="1"/>
          </p:cNvPicPr>
          <p:nvPr>
            <a:videoFile r:link="rId1"/>
          </p:nvPr>
        </p:nvPicPr>
        <p:blipFill>
          <a:blip r:embed="rId3"/>
          <a:stretch>
            <a:fillRect/>
          </a:stretch>
        </p:blipFill>
        <p:spPr>
          <a:xfrm>
            <a:off x="2032000" y="1143000"/>
            <a:ext cx="8534400" cy="4800600"/>
          </a:xfrm>
          <a:prstGeom prst="rect">
            <a:avLst/>
          </a:prstGeom>
        </p:spPr>
      </p:pic>
    </p:spTree>
    <p:extLst>
      <p:ext uri="{BB962C8B-B14F-4D97-AF65-F5344CB8AC3E}">
        <p14:creationId xmlns:p14="http://schemas.microsoft.com/office/powerpoint/2010/main" val="30920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p:cNvSpPr>
            <a:spLocks noGrp="1"/>
          </p:cNvSpPr>
          <p:nvPr>
            <p:ph type="title"/>
          </p:nvPr>
        </p:nvSpPr>
        <p:spPr/>
        <p:txBody>
          <a:bodyPr/>
          <a:lstStyle/>
          <a:p>
            <a:r>
              <a:rPr lang="en-US" dirty="0"/>
              <a:t>Program High-Level Summary</a:t>
            </a:r>
          </a:p>
        </p:txBody>
      </p:sp>
      <p:sp>
        <p:nvSpPr>
          <p:cNvPr id="2" name="Text Placeholder 1">
            <a:extLst>
              <a:ext uri="{FF2B5EF4-FFF2-40B4-BE49-F238E27FC236}">
                <a16:creationId xmlns:a16="http://schemas.microsoft.com/office/drawing/2014/main" id="{229662E9-BF15-83CC-3281-D0903BE20BEB}"/>
              </a:ext>
            </a:extLst>
          </p:cNvPr>
          <p:cNvSpPr>
            <a:spLocks noGrp="1"/>
          </p:cNvSpPr>
          <p:nvPr>
            <p:ph type="body" idx="1"/>
          </p:nvPr>
        </p:nvSpPr>
        <p:spPr/>
        <p:txBody>
          <a:bodyPr/>
          <a:lstStyle/>
          <a:p>
            <a:r>
              <a:rPr lang="en-US" dirty="0"/>
              <a:t>Submarine based strategic deterrence is the most survivable leg of the Nuclear Triad </a:t>
            </a:r>
          </a:p>
          <a:p>
            <a:r>
              <a:rPr lang="en-US" dirty="0">
                <a:highlight>
                  <a:srgbClr val="FFFF00"/>
                </a:highlight>
              </a:rPr>
              <a:t>COLUMBIA Class is the #1 Navy </a:t>
            </a:r>
            <a:r>
              <a:rPr lang="en-US" dirty="0"/>
              <a:t>acquisition priority that must deliver on time; no further margin for delay without impacting strategic requirements</a:t>
            </a:r>
          </a:p>
          <a:p>
            <a:r>
              <a:rPr lang="en-US" dirty="0"/>
              <a:t>Executing full rate construction and ongoing design efforts</a:t>
            </a:r>
          </a:p>
          <a:p>
            <a:pPr lvl="1"/>
            <a:r>
              <a:rPr lang="en-US" dirty="0"/>
              <a:t>Design progress exceeded 83% design maturity at construction start</a:t>
            </a:r>
          </a:p>
          <a:p>
            <a:pPr lvl="1"/>
            <a:r>
              <a:rPr lang="en-US" dirty="0"/>
              <a:t>Construction is ongoing on all six super modules</a:t>
            </a:r>
          </a:p>
          <a:p>
            <a:pPr lvl="1"/>
            <a:r>
              <a:rPr lang="en-US" dirty="0">
                <a:highlight>
                  <a:srgbClr val="FFFF00"/>
                </a:highlight>
              </a:rPr>
              <a:t>Integrated Enterprise Plan supporting critical manpower, facilities, and supplier needs </a:t>
            </a:r>
            <a:r>
              <a:rPr lang="en-US" dirty="0">
                <a:highlight>
                  <a:srgbClr val="FFFF00"/>
                </a:highlight>
                <a:sym typeface="Wingdings" panose="05000000000000000000" pitchFamily="2" charset="2"/>
              </a:rPr>
              <a:t> supplier base remains top risk and is being proactively managed</a:t>
            </a:r>
          </a:p>
          <a:p>
            <a:pPr lvl="1"/>
            <a:r>
              <a:rPr lang="en-US" dirty="0"/>
              <a:t>Program issues are being aggressively acted upon</a:t>
            </a:r>
          </a:p>
          <a:p>
            <a:r>
              <a:rPr lang="en-US" dirty="0"/>
              <a:t>Continuing to drive costs and affordability</a:t>
            </a:r>
          </a:p>
        </p:txBody>
      </p:sp>
      <p:pic>
        <p:nvPicPr>
          <p:cNvPr id="44" name="Picture 2" descr="PMS397_oval.png"/>
          <p:cNvPicPr>
            <a:picLocks noChangeAspect="1"/>
          </p:cNvPicPr>
          <p:nvPr/>
        </p:nvPicPr>
        <p:blipFill>
          <a:blip r:embed="rId3" cstate="print"/>
          <a:srcRect/>
          <a:stretch>
            <a:fillRect/>
          </a:stretch>
        </p:blipFill>
        <p:spPr bwMode="auto">
          <a:xfrm>
            <a:off x="9148668" y="141291"/>
            <a:ext cx="1229304" cy="665715"/>
          </a:xfrm>
          <a:prstGeom prst="rect">
            <a:avLst/>
          </a:prstGeom>
          <a:noFill/>
          <a:ln w="9525">
            <a:noFill/>
            <a:miter lim="800000"/>
            <a:headEnd/>
            <a:tailEnd/>
          </a:ln>
        </p:spPr>
      </p:pic>
    </p:spTree>
    <p:extLst>
      <p:ext uri="{BB962C8B-B14F-4D97-AF65-F5344CB8AC3E}">
        <p14:creationId xmlns:p14="http://schemas.microsoft.com/office/powerpoint/2010/main" val="34172530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We Are Ships Template">
  <a:themeElements>
    <a:clrScheme name="2_We Are Ship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6200">
          <a:solidFill>
            <a:schemeClr val="tx1"/>
          </a:solidFill>
          <a:tailEnd type="triangle"/>
        </a:ln>
      </a:spPr>
      <a:bodyPr/>
      <a:lstStyle/>
      <a:style>
        <a:lnRef idx="1">
          <a:schemeClr val="accent2"/>
        </a:lnRef>
        <a:fillRef idx="0">
          <a:schemeClr val="accent2"/>
        </a:fillRef>
        <a:effectRef idx="0">
          <a:schemeClr val="accent2"/>
        </a:effectRef>
        <a:fontRef idx="minor">
          <a:schemeClr val="tx1"/>
        </a:fontRef>
      </a:style>
    </a:lnDef>
  </a:objectDefaults>
  <a:extraClrSchemeLst/>
</a:theme>
</file>

<file path=ppt/theme/theme2.xml><?xml version="1.0" encoding="utf-8"?>
<a:theme xmlns:a="http://schemas.openxmlformats.org/drawingml/2006/main" name="4_We Are Ships Template">
  <a:themeElements>
    <a:clrScheme name="2_We Are Ship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e Are Ships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e Are Ships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e Are Ships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e Are Ships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e Are Ships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e Are Ships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e Are Ships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e Are Ships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e Are Ships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e Are Ships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e Are Ships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e Are Ships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e Are Ships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31494</TotalTime>
  <Words>4360</Words>
  <Application>Microsoft Office PowerPoint</Application>
  <PresentationFormat>Widescreen</PresentationFormat>
  <Paragraphs>719</Paragraphs>
  <Slides>54</Slides>
  <Notes>34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54</vt:i4>
      </vt:variant>
    </vt:vector>
  </HeadingPairs>
  <TitlesOfParts>
    <vt:vector size="68" baseType="lpstr">
      <vt:lpstr>Arial</vt:lpstr>
      <vt:lpstr>Segoe UI</vt:lpstr>
      <vt:lpstr>Calibri</vt:lpstr>
      <vt:lpstr>Arial Narrow</vt:lpstr>
      <vt:lpstr>Arial Black</vt:lpstr>
      <vt:lpstr>Lato Light</vt:lpstr>
      <vt:lpstr>Wingdings</vt:lpstr>
      <vt:lpstr>Symbol</vt:lpstr>
      <vt:lpstr>Courier New</vt:lpstr>
      <vt:lpstr>Segoe UI Semibold</vt:lpstr>
      <vt:lpstr>Noto Sans Symbols</vt:lpstr>
      <vt:lpstr>2_We Are Ships Template</vt:lpstr>
      <vt:lpstr>4_We Are Ships Template</vt:lpstr>
      <vt:lpstr>1_Title</vt:lpstr>
      <vt:lpstr>Talent Pipeline Program</vt:lpstr>
      <vt:lpstr>OBJECTIVES</vt:lpstr>
      <vt:lpstr>US MANUFACTURING PRE-WW2</vt:lpstr>
      <vt:lpstr>US MANUFACTURING IN WW2</vt:lpstr>
      <vt:lpstr>US MANUFACTURING IN WW2</vt:lpstr>
      <vt:lpstr>US MANUFACTURING POST-WW2</vt:lpstr>
      <vt:lpstr>THE RESPONSIBILITY</vt:lpstr>
      <vt:lpstr>PowerPoint Presentation</vt:lpstr>
      <vt:lpstr>Program High-Level Summary</vt:lpstr>
      <vt:lpstr>COLUMBIA Class Program A Holistic Plan to Deliver SBSD: “Aligned Execution of Multiple Discrete Elements”</vt:lpstr>
      <vt:lpstr>COLUMBIA (CLB) Class Submarine -  By The Numbers</vt:lpstr>
      <vt:lpstr>DEMAND</vt:lpstr>
      <vt:lpstr>THE CHALLENGE</vt:lpstr>
      <vt:lpstr>THE CHALLENGE</vt:lpstr>
      <vt:lpstr>PowerPoint Presentation</vt:lpstr>
      <vt:lpstr>PowerPoint Presentation</vt:lpstr>
      <vt:lpstr>OUR MISSION</vt:lpstr>
      <vt:lpstr>CORE METRIC OUTCOME</vt:lpstr>
      <vt:lpstr>Best Practice Model Talent Acquisition and Retention System</vt:lpstr>
      <vt:lpstr>Philly Cohort 1 (‘21-’23) – Retention Data</vt:lpstr>
      <vt:lpstr>PITTSBURGH FLAG SCORECARD</vt:lpstr>
      <vt:lpstr>Talent Pipeline Program</vt:lpstr>
      <vt:lpstr>OUR TARGET AUDIENCE</vt:lpstr>
      <vt:lpstr>EMPLOYERS WE SUPPORT</vt:lpstr>
      <vt:lpstr>PITTSBURGH FLAG ECO:SYSTEM</vt:lpstr>
      <vt:lpstr>NE OHIO ECO:SYSTEM POTENTIAL</vt:lpstr>
      <vt:lpstr>EMPLOYER QUALIFYING CRITERIA</vt:lpstr>
      <vt:lpstr>PIPELINE QUALIFYING CRITERIA</vt:lpstr>
      <vt:lpstr>FACILITATOR QUALIFYING CRITERIA</vt:lpstr>
      <vt:lpstr>PARTNER SUPPORT SERVICES</vt:lpstr>
      <vt:lpstr>PITTSBURGH FLAG MILESTONES</vt:lpstr>
      <vt:lpstr>NEXT STEPS</vt:lpstr>
      <vt:lpstr>PowerPoint Presentation</vt:lpstr>
      <vt:lpstr>PowerPoint Presentation</vt:lpstr>
      <vt:lpstr>PowerPoint Presentation</vt:lpstr>
      <vt:lpstr>TALENT PIPELINE PROGRAM</vt:lpstr>
      <vt:lpstr>PowerPoint Presentation</vt:lpstr>
      <vt:lpstr>PowerPoint Presentation</vt:lpstr>
      <vt:lpstr>Welcome</vt:lpstr>
      <vt:lpstr>Authorities</vt:lpstr>
      <vt:lpstr>Federal SBIR/STTR Org Chart</vt:lpstr>
      <vt:lpstr>Federal SBIR/STTR Program Goals</vt:lpstr>
      <vt:lpstr>Differences between SBIR and STTR</vt:lpstr>
      <vt:lpstr>Delivering Innovation to the Warfighters*</vt:lpstr>
      <vt:lpstr>When to Participate DoD FY23 BAA Schedule*</vt:lpstr>
      <vt:lpstr>How to Participate</vt:lpstr>
      <vt:lpstr>OUSD(R&amp;E) Critical Technology Areas</vt:lpstr>
      <vt:lpstr>Navy Needs. . . TOPICS</vt:lpstr>
      <vt:lpstr>Topic Search</vt:lpstr>
      <vt:lpstr>About Our Program</vt:lpstr>
      <vt:lpstr>About Our Program</vt:lpstr>
      <vt:lpstr>Support During Phase II – Unique to Navy</vt:lpstr>
      <vt:lpstr>Benefits of SBIR/STTR Programs</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Atlantic Submarine Talent (MAST) Pipeline Program Pennsylvania Talent Pipeline Project Pittsburgh Region Flag Demand Signal Roundtable</dc:title>
  <dc:creator>Jones, Whitney B CTR (USA)</dc:creator>
  <cp:lastModifiedBy>Cynthia Manofsky</cp:lastModifiedBy>
  <cp:revision>70</cp:revision>
  <cp:lastPrinted>2022-12-03T12:56:23Z</cp:lastPrinted>
  <dcterms:created xsi:type="dcterms:W3CDTF">2020-01-15T10:32:29Z</dcterms:created>
  <dcterms:modified xsi:type="dcterms:W3CDTF">2023-10-06T12:23:19Z</dcterms:modified>
</cp:coreProperties>
</file>