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756" r:id="rId2"/>
    <p:sldId id="762" r:id="rId3"/>
    <p:sldId id="857" r:id="rId4"/>
    <p:sldId id="1279" r:id="rId5"/>
    <p:sldId id="758" r:id="rId6"/>
    <p:sldId id="759" r:id="rId7"/>
    <p:sldId id="760" r:id="rId8"/>
    <p:sldId id="761" r:id="rId9"/>
    <p:sldId id="763" r:id="rId10"/>
    <p:sldId id="764" r:id="rId11"/>
    <p:sldId id="765" r:id="rId12"/>
    <p:sldId id="766" r:id="rId13"/>
    <p:sldId id="767" r:id="rId14"/>
    <p:sldId id="769" r:id="rId15"/>
    <p:sldId id="770" r:id="rId16"/>
    <p:sldId id="771" r:id="rId17"/>
    <p:sldId id="772" r:id="rId18"/>
    <p:sldId id="773" r:id="rId19"/>
    <p:sldId id="774" r:id="rId20"/>
    <p:sldId id="775" r:id="rId21"/>
    <p:sldId id="777" r:id="rId22"/>
    <p:sldId id="778" r:id="rId23"/>
    <p:sldId id="861" r:id="rId24"/>
    <p:sldId id="779" r:id="rId25"/>
    <p:sldId id="781" r:id="rId26"/>
    <p:sldId id="782" r:id="rId27"/>
    <p:sldId id="784" r:id="rId28"/>
    <p:sldId id="785" r:id="rId29"/>
    <p:sldId id="786" r:id="rId30"/>
    <p:sldId id="790" r:id="rId31"/>
    <p:sldId id="31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3F734E-A80C-4ECA-8E64-17DA9C2EF20F}" type="datetimeFigureOut">
              <a:rPr lang="en-US" smtClean="0"/>
              <a:t>11/16/2021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961572-1A86-4780-A944-FFB70A4DEE2A}" type="slidenum">
              <a:rPr lang="en-US" smtClean="0"/>
              <a:t>‹#›</a:t>
            </a:fld>
            <a:endParaRPr lang="en-US"/>
          </a:p>
        </p:txBody>
      </p:sp>
    </p:spTree>
    <p:extLst>
      <p:ext uri="{BB962C8B-B14F-4D97-AF65-F5344CB8AC3E}">
        <p14:creationId xmlns:p14="http://schemas.microsoft.com/office/powerpoint/2010/main" val="1051901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522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522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522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F0EFE2B-BF41-4ED7-BDD2-E2ADF20A08AC}" type="slidenum">
              <a:rPr lang="en-US" altLang="en-US" smtClean="0">
                <a:latin typeface="Calibri" pitchFamily="34" charset="0"/>
              </a:rPr>
              <a:pPr eaLnBrk="1" hangingPunct="1"/>
              <a:t>1</a:t>
            </a:fld>
            <a:endParaRPr lang="en-US" altLang="en-US">
              <a:latin typeface="Calibri" pitchFamily="34" charset="0"/>
            </a:endParaRPr>
          </a:p>
        </p:txBody>
      </p:sp>
    </p:spTree>
    <p:extLst>
      <p:ext uri="{BB962C8B-B14F-4D97-AF65-F5344CB8AC3E}">
        <p14:creationId xmlns:p14="http://schemas.microsoft.com/office/powerpoint/2010/main" val="2860213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604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6042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6042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E8BC282-5C06-4658-82A3-3B89DBF644FA}" type="slidenum">
              <a:rPr lang="en-US" altLang="en-US" smtClean="0">
                <a:latin typeface="Calibri" pitchFamily="34" charset="0"/>
              </a:rPr>
              <a:pPr eaLnBrk="1" hangingPunct="1"/>
              <a:t>11</a:t>
            </a:fld>
            <a:endParaRPr lang="en-US" altLang="en-US">
              <a:latin typeface="Calibri" pitchFamily="34" charset="0"/>
            </a:endParaRPr>
          </a:p>
        </p:txBody>
      </p:sp>
    </p:spTree>
    <p:extLst>
      <p:ext uri="{BB962C8B-B14F-4D97-AF65-F5344CB8AC3E}">
        <p14:creationId xmlns:p14="http://schemas.microsoft.com/office/powerpoint/2010/main" val="151011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6144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6144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6144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B1E2B425-F27A-48AD-AFFB-5A69F5A21F71}" type="slidenum">
              <a:rPr lang="en-US" altLang="en-US" smtClean="0">
                <a:latin typeface="Calibri" pitchFamily="34" charset="0"/>
              </a:rPr>
              <a:pPr eaLnBrk="1" hangingPunct="1"/>
              <a:t>12</a:t>
            </a:fld>
            <a:endParaRPr lang="en-US" altLang="en-US">
              <a:latin typeface="Calibri" pitchFamily="34" charset="0"/>
            </a:endParaRPr>
          </a:p>
        </p:txBody>
      </p:sp>
    </p:spTree>
    <p:extLst>
      <p:ext uri="{BB962C8B-B14F-4D97-AF65-F5344CB8AC3E}">
        <p14:creationId xmlns:p14="http://schemas.microsoft.com/office/powerpoint/2010/main" val="3805966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624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6246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6247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3BAA7E6-45AE-40D4-9B4A-ACB633077EE3}" type="slidenum">
              <a:rPr lang="en-US" altLang="en-US" smtClean="0">
                <a:latin typeface="Calibri" pitchFamily="34" charset="0"/>
              </a:rPr>
              <a:pPr eaLnBrk="1" hangingPunct="1"/>
              <a:t>13</a:t>
            </a:fld>
            <a:endParaRPr lang="en-US" altLang="en-US">
              <a:latin typeface="Calibri" pitchFamily="34" charset="0"/>
            </a:endParaRPr>
          </a:p>
        </p:txBody>
      </p:sp>
    </p:spTree>
    <p:extLst>
      <p:ext uri="{BB962C8B-B14F-4D97-AF65-F5344CB8AC3E}">
        <p14:creationId xmlns:p14="http://schemas.microsoft.com/office/powerpoint/2010/main" val="11062990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645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6451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6451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E6F88FA-A029-44B6-8A4A-EB66836A2FF5}" type="slidenum">
              <a:rPr lang="en-US" altLang="en-US" smtClean="0">
                <a:latin typeface="Calibri" pitchFamily="34" charset="0"/>
              </a:rPr>
              <a:pPr eaLnBrk="1" hangingPunct="1"/>
              <a:t>14</a:t>
            </a:fld>
            <a:endParaRPr lang="en-US" altLang="en-US">
              <a:latin typeface="Calibri" pitchFamily="34" charset="0"/>
            </a:endParaRPr>
          </a:p>
        </p:txBody>
      </p:sp>
    </p:spTree>
    <p:extLst>
      <p:ext uri="{BB962C8B-B14F-4D97-AF65-F5344CB8AC3E}">
        <p14:creationId xmlns:p14="http://schemas.microsoft.com/office/powerpoint/2010/main" val="4090684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6554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6554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6554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E23F52C-2BDD-4410-817E-75CC15E8EB43}" type="slidenum">
              <a:rPr lang="en-US" altLang="en-US" smtClean="0">
                <a:latin typeface="Calibri" pitchFamily="34" charset="0"/>
              </a:rPr>
              <a:pPr eaLnBrk="1" hangingPunct="1"/>
              <a:t>15</a:t>
            </a:fld>
            <a:endParaRPr lang="en-US" altLang="en-US">
              <a:latin typeface="Calibri" pitchFamily="34" charset="0"/>
            </a:endParaRPr>
          </a:p>
        </p:txBody>
      </p:sp>
    </p:spTree>
    <p:extLst>
      <p:ext uri="{BB962C8B-B14F-4D97-AF65-F5344CB8AC3E}">
        <p14:creationId xmlns:p14="http://schemas.microsoft.com/office/powerpoint/2010/main" val="497592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665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6656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6656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AFD833E-9E72-42D7-A53B-68F5F5E8E0A9}" type="slidenum">
              <a:rPr lang="en-US" altLang="en-US" smtClean="0">
                <a:latin typeface="Calibri" pitchFamily="34" charset="0"/>
              </a:rPr>
              <a:pPr eaLnBrk="1" hangingPunct="1"/>
              <a:t>16</a:t>
            </a:fld>
            <a:endParaRPr lang="en-US" altLang="en-US">
              <a:latin typeface="Calibri" pitchFamily="34" charset="0"/>
            </a:endParaRPr>
          </a:p>
        </p:txBody>
      </p:sp>
    </p:spTree>
    <p:extLst>
      <p:ext uri="{BB962C8B-B14F-4D97-AF65-F5344CB8AC3E}">
        <p14:creationId xmlns:p14="http://schemas.microsoft.com/office/powerpoint/2010/main" val="22613964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6758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6758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6759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B5FB0B4B-9501-4A97-A162-B133A9D8A8DA}" type="slidenum">
              <a:rPr lang="en-US" altLang="en-US" smtClean="0">
                <a:latin typeface="Calibri" pitchFamily="34" charset="0"/>
              </a:rPr>
              <a:pPr eaLnBrk="1" hangingPunct="1"/>
              <a:t>17</a:t>
            </a:fld>
            <a:endParaRPr lang="en-US" altLang="en-US">
              <a:latin typeface="Calibri" pitchFamily="34" charset="0"/>
            </a:endParaRPr>
          </a:p>
        </p:txBody>
      </p:sp>
    </p:spTree>
    <p:extLst>
      <p:ext uri="{BB962C8B-B14F-4D97-AF65-F5344CB8AC3E}">
        <p14:creationId xmlns:p14="http://schemas.microsoft.com/office/powerpoint/2010/main" val="2690172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686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6861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6861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8E8C3A1-9233-4745-8880-CA77716A9684}" type="slidenum">
              <a:rPr lang="en-US" altLang="en-US" smtClean="0">
                <a:latin typeface="Calibri" pitchFamily="34" charset="0"/>
              </a:rPr>
              <a:pPr eaLnBrk="1" hangingPunct="1"/>
              <a:t>18</a:t>
            </a:fld>
            <a:endParaRPr lang="en-US" altLang="en-US">
              <a:latin typeface="Calibri" pitchFamily="34" charset="0"/>
            </a:endParaRPr>
          </a:p>
        </p:txBody>
      </p:sp>
    </p:spTree>
    <p:extLst>
      <p:ext uri="{BB962C8B-B14F-4D97-AF65-F5344CB8AC3E}">
        <p14:creationId xmlns:p14="http://schemas.microsoft.com/office/powerpoint/2010/main" val="42294878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6963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6963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6963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DE55F33-7BBD-4ED2-BE19-80C7A3EC14D5}" type="slidenum">
              <a:rPr lang="en-US" altLang="en-US" smtClean="0">
                <a:latin typeface="Calibri" pitchFamily="34" charset="0"/>
              </a:rPr>
              <a:pPr eaLnBrk="1" hangingPunct="1"/>
              <a:t>19</a:t>
            </a:fld>
            <a:endParaRPr lang="en-US" altLang="en-US">
              <a:latin typeface="Calibri" pitchFamily="34" charset="0"/>
            </a:endParaRPr>
          </a:p>
        </p:txBody>
      </p:sp>
    </p:spTree>
    <p:extLst>
      <p:ext uri="{BB962C8B-B14F-4D97-AF65-F5344CB8AC3E}">
        <p14:creationId xmlns:p14="http://schemas.microsoft.com/office/powerpoint/2010/main" val="40809474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706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7066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7066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AEC97B6-5386-4FA4-B0C7-375BA7844840}" type="slidenum">
              <a:rPr lang="en-US" altLang="en-US" smtClean="0">
                <a:latin typeface="Calibri" pitchFamily="34" charset="0"/>
              </a:rPr>
              <a:pPr eaLnBrk="1" hangingPunct="1"/>
              <a:t>20</a:t>
            </a:fld>
            <a:endParaRPr lang="en-US" altLang="en-US">
              <a:latin typeface="Calibri" pitchFamily="34" charset="0"/>
            </a:endParaRPr>
          </a:p>
        </p:txBody>
      </p:sp>
    </p:spTree>
    <p:extLst>
      <p:ext uri="{BB962C8B-B14F-4D97-AF65-F5344CB8AC3E}">
        <p14:creationId xmlns:p14="http://schemas.microsoft.com/office/powerpoint/2010/main" val="3142440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5734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5734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5735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95F4617-7BC8-4336-AF8B-84BEFB6B0723}" type="slidenum">
              <a:rPr lang="en-US" altLang="en-US" smtClean="0">
                <a:latin typeface="Calibri" pitchFamily="34" charset="0"/>
              </a:rPr>
              <a:pPr eaLnBrk="1" hangingPunct="1"/>
              <a:t>2</a:t>
            </a:fld>
            <a:endParaRPr lang="en-US" altLang="en-US">
              <a:latin typeface="Calibri" pitchFamily="34" charset="0"/>
            </a:endParaRPr>
          </a:p>
        </p:txBody>
      </p:sp>
    </p:spTree>
    <p:extLst>
      <p:ext uri="{BB962C8B-B14F-4D97-AF65-F5344CB8AC3E}">
        <p14:creationId xmlns:p14="http://schemas.microsoft.com/office/powerpoint/2010/main" val="40418919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727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7270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7271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A760D25-F86F-4A2B-AF84-6A19D5D84084}" type="slidenum">
              <a:rPr lang="en-US" altLang="en-US" smtClean="0">
                <a:latin typeface="Calibri" pitchFamily="34" charset="0"/>
              </a:rPr>
              <a:pPr eaLnBrk="1" hangingPunct="1"/>
              <a:t>21</a:t>
            </a:fld>
            <a:endParaRPr lang="en-US" altLang="en-US">
              <a:latin typeface="Calibri" pitchFamily="34" charset="0"/>
            </a:endParaRPr>
          </a:p>
        </p:txBody>
      </p:sp>
    </p:spTree>
    <p:extLst>
      <p:ext uri="{BB962C8B-B14F-4D97-AF65-F5344CB8AC3E}">
        <p14:creationId xmlns:p14="http://schemas.microsoft.com/office/powerpoint/2010/main" val="21467409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737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7373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7373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55C4F5D-74BA-4DB3-88F1-F1418647F024}" type="slidenum">
              <a:rPr lang="en-US" altLang="en-US" smtClean="0">
                <a:latin typeface="Calibri" pitchFamily="34" charset="0"/>
              </a:rPr>
              <a:pPr eaLnBrk="1" hangingPunct="1"/>
              <a:t>24</a:t>
            </a:fld>
            <a:endParaRPr lang="en-US" altLang="en-US">
              <a:latin typeface="Calibri" pitchFamily="34" charset="0"/>
            </a:endParaRPr>
          </a:p>
        </p:txBody>
      </p:sp>
    </p:spTree>
    <p:extLst>
      <p:ext uri="{BB962C8B-B14F-4D97-AF65-F5344CB8AC3E}">
        <p14:creationId xmlns:p14="http://schemas.microsoft.com/office/powerpoint/2010/main" val="8813194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757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7578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7578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4E9F4BF3-2066-476A-B342-54ABD0A14251}" type="slidenum">
              <a:rPr lang="en-US" altLang="en-US" smtClean="0">
                <a:latin typeface="Calibri" pitchFamily="34" charset="0"/>
              </a:rPr>
              <a:pPr eaLnBrk="1" hangingPunct="1"/>
              <a:t>25</a:t>
            </a:fld>
            <a:endParaRPr lang="en-US" altLang="en-US">
              <a:latin typeface="Calibri" pitchFamily="34" charset="0"/>
            </a:endParaRPr>
          </a:p>
        </p:txBody>
      </p:sp>
    </p:spTree>
    <p:extLst>
      <p:ext uri="{BB962C8B-B14F-4D97-AF65-F5344CB8AC3E}">
        <p14:creationId xmlns:p14="http://schemas.microsoft.com/office/powerpoint/2010/main" val="33057198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7680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7680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7680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A7B6C83-0FA0-4ACE-8ABF-326F0BDA2E14}" type="slidenum">
              <a:rPr lang="en-US" altLang="en-US" smtClean="0">
                <a:latin typeface="Calibri" pitchFamily="34" charset="0"/>
              </a:rPr>
              <a:pPr eaLnBrk="1" hangingPunct="1"/>
              <a:t>26</a:t>
            </a:fld>
            <a:endParaRPr lang="en-US" altLang="en-US">
              <a:latin typeface="Calibri" pitchFamily="34" charset="0"/>
            </a:endParaRPr>
          </a:p>
        </p:txBody>
      </p:sp>
    </p:spTree>
    <p:extLst>
      <p:ext uri="{BB962C8B-B14F-4D97-AF65-F5344CB8AC3E}">
        <p14:creationId xmlns:p14="http://schemas.microsoft.com/office/powerpoint/2010/main" val="34868221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788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7885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7885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1054197-E0BD-4C42-8108-07E3C067B417}" type="slidenum">
              <a:rPr lang="en-US" altLang="en-US" smtClean="0">
                <a:latin typeface="Calibri" pitchFamily="34" charset="0"/>
              </a:rPr>
              <a:pPr eaLnBrk="1" hangingPunct="1"/>
              <a:t>27</a:t>
            </a:fld>
            <a:endParaRPr lang="en-US" altLang="en-US">
              <a:latin typeface="Calibri" pitchFamily="34" charset="0"/>
            </a:endParaRPr>
          </a:p>
        </p:txBody>
      </p:sp>
    </p:spTree>
    <p:extLst>
      <p:ext uri="{BB962C8B-B14F-4D97-AF65-F5344CB8AC3E}">
        <p14:creationId xmlns:p14="http://schemas.microsoft.com/office/powerpoint/2010/main" val="6883286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7987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7987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6535F00-3C3F-4F4D-840A-089693D68791}" type="slidenum">
              <a:rPr lang="en-US" altLang="en-US" smtClean="0">
                <a:latin typeface="Calibri" pitchFamily="34" charset="0"/>
              </a:rPr>
              <a:pPr eaLnBrk="1" hangingPunct="1"/>
              <a:t>28</a:t>
            </a:fld>
            <a:endParaRPr lang="en-US" altLang="en-US">
              <a:latin typeface="Calibri" pitchFamily="34" charset="0"/>
            </a:endParaRPr>
          </a:p>
        </p:txBody>
      </p:sp>
    </p:spTree>
    <p:extLst>
      <p:ext uri="{BB962C8B-B14F-4D97-AF65-F5344CB8AC3E}">
        <p14:creationId xmlns:p14="http://schemas.microsoft.com/office/powerpoint/2010/main" val="32171200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8090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8090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1A0DDAF-1529-4029-A974-77629D827C47}" type="slidenum">
              <a:rPr lang="en-US" altLang="en-US" smtClean="0">
                <a:latin typeface="Calibri" pitchFamily="34" charset="0"/>
              </a:rPr>
              <a:pPr eaLnBrk="1" hangingPunct="1"/>
              <a:t>29</a:t>
            </a:fld>
            <a:endParaRPr lang="en-US" altLang="en-US">
              <a:latin typeface="Calibri" pitchFamily="34" charset="0"/>
            </a:endParaRPr>
          </a:p>
        </p:txBody>
      </p:sp>
    </p:spTree>
    <p:extLst>
      <p:ext uri="{BB962C8B-B14F-4D97-AF65-F5344CB8AC3E}">
        <p14:creationId xmlns:p14="http://schemas.microsoft.com/office/powerpoint/2010/main" val="28041446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839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8397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8397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B067BA8-E756-43F8-9AEF-5C7B5F9FA472}" type="slidenum">
              <a:rPr lang="en-US" altLang="en-US" smtClean="0">
                <a:latin typeface="Calibri" pitchFamily="34" charset="0"/>
              </a:rPr>
              <a:pPr eaLnBrk="1" hangingPunct="1"/>
              <a:t>30</a:t>
            </a:fld>
            <a:endParaRPr lang="en-US" altLang="en-US">
              <a:latin typeface="Calibri" pitchFamily="34" charset="0"/>
            </a:endParaRPr>
          </a:p>
        </p:txBody>
      </p:sp>
    </p:spTree>
    <p:extLst>
      <p:ext uri="{BB962C8B-B14F-4D97-AF65-F5344CB8AC3E}">
        <p14:creationId xmlns:p14="http://schemas.microsoft.com/office/powerpoint/2010/main" val="1448757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spcBef>
                <a:spcPct val="30000"/>
              </a:spcBef>
              <a:defRPr sz="1200">
                <a:solidFill>
                  <a:schemeClr val="tx1"/>
                </a:solidFill>
                <a:latin typeface="Calibri" pitchFamily="34" charset="0"/>
                <a:ea typeface="ＭＳ Ｐゴシック" pitchFamily="34" charset="-128"/>
              </a:defRPr>
            </a:lvl1pPr>
            <a:lvl2pPr marL="702574" indent="-269502" defTabSz="892628" eaLnBrk="0" hangingPunct="0">
              <a:spcBef>
                <a:spcPct val="30000"/>
              </a:spcBef>
              <a:defRPr sz="1200">
                <a:solidFill>
                  <a:schemeClr val="tx1"/>
                </a:solidFill>
                <a:latin typeface="Calibri" pitchFamily="34" charset="0"/>
                <a:ea typeface="ＭＳ Ｐゴシック" pitchFamily="34" charset="-128"/>
              </a:defRPr>
            </a:lvl2pPr>
            <a:lvl3pPr marL="1081123" indent="-214978" defTabSz="892628" eaLnBrk="0" hangingPunct="0">
              <a:spcBef>
                <a:spcPct val="30000"/>
              </a:spcBef>
              <a:defRPr sz="1200">
                <a:solidFill>
                  <a:schemeClr val="tx1"/>
                </a:solidFill>
                <a:latin typeface="Calibri" pitchFamily="34" charset="0"/>
                <a:ea typeface="ＭＳ Ｐゴシック" pitchFamily="34" charset="-128"/>
              </a:defRPr>
            </a:lvl3pPr>
            <a:lvl4pPr marL="1512638" indent="-214978" defTabSz="892628" eaLnBrk="0" hangingPunct="0">
              <a:spcBef>
                <a:spcPct val="30000"/>
              </a:spcBef>
              <a:defRPr sz="1200">
                <a:solidFill>
                  <a:schemeClr val="tx1"/>
                </a:solidFill>
                <a:latin typeface="Calibri" pitchFamily="34" charset="0"/>
                <a:ea typeface="ＭＳ Ｐゴシック" pitchFamily="34" charset="-128"/>
              </a:defRPr>
            </a:lvl4pPr>
            <a:lvl5pPr marL="1945710" indent="-214978" defTabSz="892628" eaLnBrk="0" hangingPunct="0">
              <a:spcBef>
                <a:spcPct val="30000"/>
              </a:spcBef>
              <a:defRPr sz="1200">
                <a:solidFill>
                  <a:schemeClr val="tx1"/>
                </a:solidFill>
                <a:latin typeface="Calibri" pitchFamily="34" charset="0"/>
                <a:ea typeface="ＭＳ Ｐゴシック" pitchFamily="34" charset="-128"/>
              </a:defRPr>
            </a:lvl5pPr>
            <a:lvl6pPr marL="2394360" indent="-214978" defTabSz="892628"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843011" indent="-214978" defTabSz="892628"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291661" indent="-214978" defTabSz="892628"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740311" indent="-214978" defTabSz="892628"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r>
              <a:rPr lang="en-US" altLang="en-US" sz="1300">
                <a:latin typeface="Arial" charset="0"/>
              </a:rPr>
              <a:t>INTRODUCTION TO OSHA Lesson</a:t>
            </a:r>
          </a:p>
        </p:txBody>
      </p:sp>
      <p:sp>
        <p:nvSpPr>
          <p:cNvPr id="51203"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spcBef>
                <a:spcPct val="30000"/>
              </a:spcBef>
              <a:defRPr sz="1200">
                <a:solidFill>
                  <a:schemeClr val="tx1"/>
                </a:solidFill>
                <a:latin typeface="Calibri" pitchFamily="34" charset="0"/>
                <a:ea typeface="ＭＳ Ｐゴシック" pitchFamily="34" charset="-128"/>
              </a:defRPr>
            </a:lvl1pPr>
            <a:lvl2pPr marL="702574" indent="-269502" defTabSz="892628" eaLnBrk="0" hangingPunct="0">
              <a:spcBef>
                <a:spcPct val="30000"/>
              </a:spcBef>
              <a:defRPr sz="1200">
                <a:solidFill>
                  <a:schemeClr val="tx1"/>
                </a:solidFill>
                <a:latin typeface="Calibri" pitchFamily="34" charset="0"/>
                <a:ea typeface="ＭＳ Ｐゴシック" pitchFamily="34" charset="-128"/>
              </a:defRPr>
            </a:lvl2pPr>
            <a:lvl3pPr marL="1081123" indent="-214978" defTabSz="892628" eaLnBrk="0" hangingPunct="0">
              <a:spcBef>
                <a:spcPct val="30000"/>
              </a:spcBef>
              <a:defRPr sz="1200">
                <a:solidFill>
                  <a:schemeClr val="tx1"/>
                </a:solidFill>
                <a:latin typeface="Calibri" pitchFamily="34" charset="0"/>
                <a:ea typeface="ＭＳ Ｐゴシック" pitchFamily="34" charset="-128"/>
              </a:defRPr>
            </a:lvl3pPr>
            <a:lvl4pPr marL="1512638" indent="-214978" defTabSz="892628" eaLnBrk="0" hangingPunct="0">
              <a:spcBef>
                <a:spcPct val="30000"/>
              </a:spcBef>
              <a:defRPr sz="1200">
                <a:solidFill>
                  <a:schemeClr val="tx1"/>
                </a:solidFill>
                <a:latin typeface="Calibri" pitchFamily="34" charset="0"/>
                <a:ea typeface="ＭＳ Ｐゴシック" pitchFamily="34" charset="-128"/>
              </a:defRPr>
            </a:lvl4pPr>
            <a:lvl5pPr marL="1945710" indent="-214978" defTabSz="892628" eaLnBrk="0" hangingPunct="0">
              <a:spcBef>
                <a:spcPct val="30000"/>
              </a:spcBef>
              <a:defRPr sz="1200">
                <a:solidFill>
                  <a:schemeClr val="tx1"/>
                </a:solidFill>
                <a:latin typeface="Calibri" pitchFamily="34" charset="0"/>
                <a:ea typeface="ＭＳ Ｐゴシック" pitchFamily="34" charset="-128"/>
              </a:defRPr>
            </a:lvl5pPr>
            <a:lvl6pPr marL="2394360" indent="-214978" defTabSz="892628"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843011" indent="-214978" defTabSz="892628"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291661" indent="-214978" defTabSz="892628"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740311" indent="-214978" defTabSz="892628"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r>
              <a:rPr lang="en-US" altLang="en-US" sz="1000">
                <a:latin typeface="Arial" charset="0"/>
              </a:rPr>
              <a:t>Revised 04.2014</a:t>
            </a:r>
          </a:p>
        </p:txBody>
      </p:sp>
      <p:sp>
        <p:nvSpPr>
          <p:cNvPr id="5120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spcBef>
                <a:spcPct val="30000"/>
              </a:spcBef>
              <a:defRPr sz="1200">
                <a:solidFill>
                  <a:schemeClr val="tx1"/>
                </a:solidFill>
                <a:latin typeface="Calibri" pitchFamily="34" charset="0"/>
                <a:ea typeface="ＭＳ Ｐゴシック" pitchFamily="34" charset="-128"/>
              </a:defRPr>
            </a:lvl1pPr>
            <a:lvl2pPr marL="702574" indent="-269502" defTabSz="892628" eaLnBrk="0" hangingPunct="0">
              <a:spcBef>
                <a:spcPct val="30000"/>
              </a:spcBef>
              <a:defRPr sz="1200">
                <a:solidFill>
                  <a:schemeClr val="tx1"/>
                </a:solidFill>
                <a:latin typeface="Calibri" pitchFamily="34" charset="0"/>
                <a:ea typeface="ＭＳ Ｐゴシック" pitchFamily="34" charset="-128"/>
              </a:defRPr>
            </a:lvl2pPr>
            <a:lvl3pPr marL="1081123" indent="-214978" defTabSz="892628" eaLnBrk="0" hangingPunct="0">
              <a:spcBef>
                <a:spcPct val="30000"/>
              </a:spcBef>
              <a:defRPr sz="1200">
                <a:solidFill>
                  <a:schemeClr val="tx1"/>
                </a:solidFill>
                <a:latin typeface="Calibri" pitchFamily="34" charset="0"/>
                <a:ea typeface="ＭＳ Ｐゴシック" pitchFamily="34" charset="-128"/>
              </a:defRPr>
            </a:lvl3pPr>
            <a:lvl4pPr marL="1512638" indent="-214978" defTabSz="892628" eaLnBrk="0" hangingPunct="0">
              <a:spcBef>
                <a:spcPct val="30000"/>
              </a:spcBef>
              <a:defRPr sz="1200">
                <a:solidFill>
                  <a:schemeClr val="tx1"/>
                </a:solidFill>
                <a:latin typeface="Calibri" pitchFamily="34" charset="0"/>
                <a:ea typeface="ＭＳ Ｐゴシック" pitchFamily="34" charset="-128"/>
              </a:defRPr>
            </a:lvl4pPr>
            <a:lvl5pPr marL="1945710" indent="-214978" defTabSz="892628" eaLnBrk="0" hangingPunct="0">
              <a:spcBef>
                <a:spcPct val="30000"/>
              </a:spcBef>
              <a:defRPr sz="1200">
                <a:solidFill>
                  <a:schemeClr val="tx1"/>
                </a:solidFill>
                <a:latin typeface="Calibri" pitchFamily="34" charset="0"/>
                <a:ea typeface="ＭＳ Ｐゴシック" pitchFamily="34" charset="-128"/>
              </a:defRPr>
            </a:lvl5pPr>
            <a:lvl6pPr marL="2394360" indent="-214978" defTabSz="892628"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843011" indent="-214978" defTabSz="892628"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291661" indent="-214978" defTabSz="892628"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740311" indent="-214978" defTabSz="892628"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B0E8A565-12BA-4350-AF21-D4F6844ED03E}" type="slidenum">
              <a:rPr lang="en-US" altLang="en-US" sz="1000"/>
              <a:pPr eaLnBrk="1" hangingPunct="1">
                <a:spcBef>
                  <a:spcPct val="0"/>
                </a:spcBef>
              </a:pPr>
              <a:t>3</a:t>
            </a:fld>
            <a:endParaRPr lang="en-US" altLang="en-US" sz="1000"/>
          </a:p>
        </p:txBody>
      </p:sp>
      <p:sp>
        <p:nvSpPr>
          <p:cNvPr id="51205"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6"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Tree>
    <p:extLst>
      <p:ext uri="{BB962C8B-B14F-4D97-AF65-F5344CB8AC3E}">
        <p14:creationId xmlns:p14="http://schemas.microsoft.com/office/powerpoint/2010/main" val="820904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5325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5325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A4A498D-3B00-44DE-B813-708277277FED}" type="slidenum">
              <a:rPr lang="en-US" altLang="en-US" smtClean="0">
                <a:latin typeface="Calibri" pitchFamily="34" charset="0"/>
              </a:rPr>
              <a:pPr eaLnBrk="1" hangingPunct="1"/>
              <a:t>4</a:t>
            </a:fld>
            <a:endParaRPr lang="en-US" altLang="en-US">
              <a:latin typeface="Calibri" pitchFamily="34" charset="0"/>
            </a:endParaRPr>
          </a:p>
        </p:txBody>
      </p:sp>
    </p:spTree>
    <p:extLst>
      <p:ext uri="{BB962C8B-B14F-4D97-AF65-F5344CB8AC3E}">
        <p14:creationId xmlns:p14="http://schemas.microsoft.com/office/powerpoint/2010/main" val="3464516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542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5427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5427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EC9E849-2329-48E5-9270-A64BEAB20FB1}" type="slidenum">
              <a:rPr lang="en-US" altLang="en-US" smtClean="0">
                <a:latin typeface="Calibri" pitchFamily="34" charset="0"/>
              </a:rPr>
              <a:pPr eaLnBrk="1" hangingPunct="1"/>
              <a:t>5</a:t>
            </a:fld>
            <a:endParaRPr lang="en-US" altLang="en-US">
              <a:latin typeface="Calibri" pitchFamily="34" charset="0"/>
            </a:endParaRPr>
          </a:p>
        </p:txBody>
      </p:sp>
    </p:spTree>
    <p:extLst>
      <p:ext uri="{BB962C8B-B14F-4D97-AF65-F5344CB8AC3E}">
        <p14:creationId xmlns:p14="http://schemas.microsoft.com/office/powerpoint/2010/main" val="3531582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553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5530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5530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4E9256A-7A97-4DDE-A820-D52BCD4AAACE}" type="slidenum">
              <a:rPr lang="en-US" altLang="en-US" smtClean="0">
                <a:latin typeface="Calibri" pitchFamily="34" charset="0"/>
              </a:rPr>
              <a:pPr eaLnBrk="1" hangingPunct="1"/>
              <a:t>6</a:t>
            </a:fld>
            <a:endParaRPr lang="en-US" altLang="en-US">
              <a:latin typeface="Calibri" pitchFamily="34" charset="0"/>
            </a:endParaRPr>
          </a:p>
        </p:txBody>
      </p:sp>
    </p:spTree>
    <p:extLst>
      <p:ext uri="{BB962C8B-B14F-4D97-AF65-F5344CB8AC3E}">
        <p14:creationId xmlns:p14="http://schemas.microsoft.com/office/powerpoint/2010/main" val="2929309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563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5632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5632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643D66-3D5E-4642-A3BA-1ADA87D2C2E8}" type="slidenum">
              <a:rPr lang="en-US" altLang="en-US" smtClean="0">
                <a:latin typeface="Calibri" pitchFamily="34" charset="0"/>
              </a:rPr>
              <a:pPr eaLnBrk="1" hangingPunct="1"/>
              <a:t>8</a:t>
            </a:fld>
            <a:endParaRPr lang="en-US" altLang="en-US">
              <a:latin typeface="Calibri" pitchFamily="34" charset="0"/>
            </a:endParaRPr>
          </a:p>
        </p:txBody>
      </p:sp>
    </p:spTree>
    <p:extLst>
      <p:ext uri="{BB962C8B-B14F-4D97-AF65-F5344CB8AC3E}">
        <p14:creationId xmlns:p14="http://schemas.microsoft.com/office/powerpoint/2010/main" val="3654538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583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5837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5837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77411C6-196B-4E40-BF1B-24E95E9A9389}" type="slidenum">
              <a:rPr lang="en-US" altLang="en-US" smtClean="0">
                <a:latin typeface="Calibri" pitchFamily="34" charset="0"/>
              </a:rPr>
              <a:pPr eaLnBrk="1" hangingPunct="1"/>
              <a:t>9</a:t>
            </a:fld>
            <a:endParaRPr lang="en-US" altLang="en-US">
              <a:latin typeface="Calibri" pitchFamily="34" charset="0"/>
            </a:endParaRPr>
          </a:p>
        </p:txBody>
      </p:sp>
    </p:spTree>
    <p:extLst>
      <p:ext uri="{BB962C8B-B14F-4D97-AF65-F5344CB8AC3E}">
        <p14:creationId xmlns:p14="http://schemas.microsoft.com/office/powerpoint/2010/main" val="1970120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itchFamily="34" charset="-128"/>
              </a:rPr>
              <a:t>	</a:t>
            </a:r>
          </a:p>
        </p:txBody>
      </p:sp>
      <p:sp>
        <p:nvSpPr>
          <p:cNvPr id="5939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i="0"/>
              <a:t>INTRODUCTION TO OSHA Lesson</a:t>
            </a:r>
          </a:p>
        </p:txBody>
      </p:sp>
      <p:sp>
        <p:nvSpPr>
          <p:cNvPr id="5939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628" eaLnBrk="0" hangingPunct="0">
              <a:defRPr>
                <a:solidFill>
                  <a:schemeClr val="tx1"/>
                </a:solidFill>
                <a:latin typeface="Arial" charset="0"/>
                <a:ea typeface="ＭＳ Ｐゴシック" pitchFamily="34" charset="-128"/>
              </a:defRPr>
            </a:lvl1pPr>
            <a:lvl2pPr marL="729057" indent="-280406" defTabSz="892628" eaLnBrk="0" hangingPunct="0">
              <a:defRPr>
                <a:solidFill>
                  <a:schemeClr val="tx1"/>
                </a:solidFill>
                <a:latin typeface="Arial" charset="0"/>
                <a:ea typeface="ＭＳ Ｐゴシック" pitchFamily="34" charset="-128"/>
              </a:defRPr>
            </a:lvl2pPr>
            <a:lvl3pPr marL="1121626" indent="-224325" defTabSz="892628" eaLnBrk="0" hangingPunct="0">
              <a:defRPr>
                <a:solidFill>
                  <a:schemeClr val="tx1"/>
                </a:solidFill>
                <a:latin typeface="Arial" charset="0"/>
                <a:ea typeface="ＭＳ Ｐゴシック" pitchFamily="34" charset="-128"/>
              </a:defRPr>
            </a:lvl3pPr>
            <a:lvl4pPr marL="1570276" indent="-224325" defTabSz="892628" eaLnBrk="0" hangingPunct="0">
              <a:defRPr>
                <a:solidFill>
                  <a:schemeClr val="tx1"/>
                </a:solidFill>
                <a:latin typeface="Arial" charset="0"/>
                <a:ea typeface="ＭＳ Ｐゴシック" pitchFamily="34" charset="-128"/>
              </a:defRPr>
            </a:lvl4pPr>
            <a:lvl5pPr marL="2018927" indent="-224325" defTabSz="892628" eaLnBrk="0" hangingPunct="0">
              <a:defRPr>
                <a:solidFill>
                  <a:schemeClr val="tx1"/>
                </a:solidFill>
                <a:latin typeface="Arial" charset="0"/>
                <a:ea typeface="ＭＳ Ｐゴシック" pitchFamily="34" charset="-128"/>
              </a:defRPr>
            </a:lvl5pPr>
            <a:lvl6pPr marL="2467577" indent="-224325" defTabSz="892628"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2628"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2628"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262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Revised 04.2014</a:t>
            </a:r>
          </a:p>
        </p:txBody>
      </p:sp>
      <p:sp>
        <p:nvSpPr>
          <p:cNvPr id="5939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4185" eaLnBrk="0" hangingPunct="0">
              <a:defRPr>
                <a:solidFill>
                  <a:schemeClr val="tx1"/>
                </a:solidFill>
                <a:latin typeface="Arial" charset="0"/>
                <a:ea typeface="ＭＳ Ｐゴシック" pitchFamily="34" charset="-128"/>
              </a:defRPr>
            </a:lvl1pPr>
            <a:lvl2pPr marL="729057" indent="-280406" defTabSz="894185" eaLnBrk="0" hangingPunct="0">
              <a:defRPr>
                <a:solidFill>
                  <a:schemeClr val="tx1"/>
                </a:solidFill>
                <a:latin typeface="Arial" charset="0"/>
                <a:ea typeface="ＭＳ Ｐゴシック" pitchFamily="34" charset="-128"/>
              </a:defRPr>
            </a:lvl2pPr>
            <a:lvl3pPr marL="1121626" indent="-224325" defTabSz="894185" eaLnBrk="0" hangingPunct="0">
              <a:defRPr>
                <a:solidFill>
                  <a:schemeClr val="tx1"/>
                </a:solidFill>
                <a:latin typeface="Arial" charset="0"/>
                <a:ea typeface="ＭＳ Ｐゴシック" pitchFamily="34" charset="-128"/>
              </a:defRPr>
            </a:lvl3pPr>
            <a:lvl4pPr marL="1570276" indent="-224325" defTabSz="894185" eaLnBrk="0" hangingPunct="0">
              <a:defRPr>
                <a:solidFill>
                  <a:schemeClr val="tx1"/>
                </a:solidFill>
                <a:latin typeface="Arial" charset="0"/>
                <a:ea typeface="ＭＳ Ｐゴシック" pitchFamily="34" charset="-128"/>
              </a:defRPr>
            </a:lvl4pPr>
            <a:lvl5pPr marL="2018927" indent="-224325" defTabSz="894185" eaLnBrk="0" hangingPunct="0">
              <a:defRPr>
                <a:solidFill>
                  <a:schemeClr val="tx1"/>
                </a:solidFill>
                <a:latin typeface="Arial" charset="0"/>
                <a:ea typeface="ＭＳ Ｐゴシック" pitchFamily="34" charset="-128"/>
              </a:defRPr>
            </a:lvl5pPr>
            <a:lvl6pPr marL="2467577" indent="-224325" defTabSz="894185" eaLnBrk="0" fontAlgn="base" hangingPunct="0">
              <a:spcBef>
                <a:spcPct val="0"/>
              </a:spcBef>
              <a:spcAft>
                <a:spcPct val="0"/>
              </a:spcAft>
              <a:defRPr>
                <a:solidFill>
                  <a:schemeClr val="tx1"/>
                </a:solidFill>
                <a:latin typeface="Arial" charset="0"/>
                <a:ea typeface="ＭＳ Ｐゴシック" pitchFamily="34" charset="-128"/>
              </a:defRPr>
            </a:lvl6pPr>
            <a:lvl7pPr marL="2916227" indent="-224325" defTabSz="894185" eaLnBrk="0" fontAlgn="base" hangingPunct="0">
              <a:spcBef>
                <a:spcPct val="0"/>
              </a:spcBef>
              <a:spcAft>
                <a:spcPct val="0"/>
              </a:spcAft>
              <a:defRPr>
                <a:solidFill>
                  <a:schemeClr val="tx1"/>
                </a:solidFill>
                <a:latin typeface="Arial" charset="0"/>
                <a:ea typeface="ＭＳ Ｐゴシック" pitchFamily="34" charset="-128"/>
              </a:defRPr>
            </a:lvl7pPr>
            <a:lvl8pPr marL="3364878" indent="-224325" defTabSz="894185" eaLnBrk="0" fontAlgn="base" hangingPunct="0">
              <a:spcBef>
                <a:spcPct val="0"/>
              </a:spcBef>
              <a:spcAft>
                <a:spcPct val="0"/>
              </a:spcAft>
              <a:defRPr>
                <a:solidFill>
                  <a:schemeClr val="tx1"/>
                </a:solidFill>
                <a:latin typeface="Arial" charset="0"/>
                <a:ea typeface="ＭＳ Ｐゴシック" pitchFamily="34" charset="-128"/>
              </a:defRPr>
            </a:lvl8pPr>
            <a:lvl9pPr marL="3813528" indent="-224325" defTabSz="89418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372CA2F-052F-4F10-97E4-572AE692D3C4}" type="slidenum">
              <a:rPr lang="en-US" altLang="en-US" smtClean="0">
                <a:latin typeface="Calibri" pitchFamily="34" charset="0"/>
              </a:rPr>
              <a:pPr eaLnBrk="1" hangingPunct="1"/>
              <a:t>10</a:t>
            </a:fld>
            <a:endParaRPr lang="en-US" altLang="en-US">
              <a:latin typeface="Calibri" pitchFamily="34" charset="0"/>
            </a:endParaRPr>
          </a:p>
        </p:txBody>
      </p:sp>
    </p:spTree>
    <p:extLst>
      <p:ext uri="{BB962C8B-B14F-4D97-AF65-F5344CB8AC3E}">
        <p14:creationId xmlns:p14="http://schemas.microsoft.com/office/powerpoint/2010/main" val="3314926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31578-CF32-4C93-B1FF-630800189D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23917E-FF92-4832-88E9-09E10E9BD7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BB889B-5391-4D24-B995-0A8EEE2DF92E}"/>
              </a:ext>
            </a:extLst>
          </p:cNvPr>
          <p:cNvSpPr>
            <a:spLocks noGrp="1"/>
          </p:cNvSpPr>
          <p:nvPr>
            <p:ph type="dt" sz="half" idx="10"/>
          </p:nvPr>
        </p:nvSpPr>
        <p:spPr/>
        <p:txBody>
          <a:bodyPr/>
          <a:lstStyle/>
          <a:p>
            <a:fld id="{56DFF6EE-235B-4637-9F77-9C28E1040E78}" type="datetimeFigureOut">
              <a:rPr lang="en-US" smtClean="0"/>
              <a:t>11/16/2021</a:t>
            </a:fld>
            <a:endParaRPr lang="en-US"/>
          </a:p>
        </p:txBody>
      </p:sp>
      <p:sp>
        <p:nvSpPr>
          <p:cNvPr id="5" name="Footer Placeholder 4">
            <a:extLst>
              <a:ext uri="{FF2B5EF4-FFF2-40B4-BE49-F238E27FC236}">
                <a16:creationId xmlns:a16="http://schemas.microsoft.com/office/drawing/2014/main" id="{7B7CDCC8-D725-46DB-8CEF-F6137DE9C8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D9A2F8-4D0F-4788-861C-4791FB4D2D20}"/>
              </a:ext>
            </a:extLst>
          </p:cNvPr>
          <p:cNvSpPr>
            <a:spLocks noGrp="1"/>
          </p:cNvSpPr>
          <p:nvPr>
            <p:ph type="sldNum" sz="quarter" idx="12"/>
          </p:nvPr>
        </p:nvSpPr>
        <p:spPr/>
        <p:txBody>
          <a:bodyPr/>
          <a:lstStyle/>
          <a:p>
            <a:fld id="{3559582F-B763-43DB-B122-0470649F6A11}" type="slidenum">
              <a:rPr lang="en-US" smtClean="0"/>
              <a:t>‹#›</a:t>
            </a:fld>
            <a:endParaRPr lang="en-US"/>
          </a:p>
        </p:txBody>
      </p:sp>
    </p:spTree>
    <p:extLst>
      <p:ext uri="{BB962C8B-B14F-4D97-AF65-F5344CB8AC3E}">
        <p14:creationId xmlns:p14="http://schemas.microsoft.com/office/powerpoint/2010/main" val="1347943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0D6C3-A4F0-4BBA-8FDD-DFBAB9DE02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04CB04-25CE-492E-B426-5498BB8615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E255B8-4470-41B1-AED0-AB2217FD6E59}"/>
              </a:ext>
            </a:extLst>
          </p:cNvPr>
          <p:cNvSpPr>
            <a:spLocks noGrp="1"/>
          </p:cNvSpPr>
          <p:nvPr>
            <p:ph type="dt" sz="half" idx="10"/>
          </p:nvPr>
        </p:nvSpPr>
        <p:spPr/>
        <p:txBody>
          <a:bodyPr/>
          <a:lstStyle/>
          <a:p>
            <a:fld id="{56DFF6EE-235B-4637-9F77-9C28E1040E78}" type="datetimeFigureOut">
              <a:rPr lang="en-US" smtClean="0"/>
              <a:t>11/16/2021</a:t>
            </a:fld>
            <a:endParaRPr lang="en-US"/>
          </a:p>
        </p:txBody>
      </p:sp>
      <p:sp>
        <p:nvSpPr>
          <p:cNvPr id="5" name="Footer Placeholder 4">
            <a:extLst>
              <a:ext uri="{FF2B5EF4-FFF2-40B4-BE49-F238E27FC236}">
                <a16:creationId xmlns:a16="http://schemas.microsoft.com/office/drawing/2014/main" id="{A70D379C-8FAF-4FA9-8511-4A8BF1EDD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E9A4C7-9CBF-4F93-8D53-180D94E76D25}"/>
              </a:ext>
            </a:extLst>
          </p:cNvPr>
          <p:cNvSpPr>
            <a:spLocks noGrp="1"/>
          </p:cNvSpPr>
          <p:nvPr>
            <p:ph type="sldNum" sz="quarter" idx="12"/>
          </p:nvPr>
        </p:nvSpPr>
        <p:spPr/>
        <p:txBody>
          <a:bodyPr/>
          <a:lstStyle/>
          <a:p>
            <a:fld id="{3559582F-B763-43DB-B122-0470649F6A11}" type="slidenum">
              <a:rPr lang="en-US" smtClean="0"/>
              <a:t>‹#›</a:t>
            </a:fld>
            <a:endParaRPr lang="en-US"/>
          </a:p>
        </p:txBody>
      </p:sp>
    </p:spTree>
    <p:extLst>
      <p:ext uri="{BB962C8B-B14F-4D97-AF65-F5344CB8AC3E}">
        <p14:creationId xmlns:p14="http://schemas.microsoft.com/office/powerpoint/2010/main" val="133624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EC16BC-8777-451C-82A6-F41E94D1E1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A0834D-F34F-401C-9B44-953E1FB7A0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2EECBF-55AB-4A3F-AD70-15E98DD24D62}"/>
              </a:ext>
            </a:extLst>
          </p:cNvPr>
          <p:cNvSpPr>
            <a:spLocks noGrp="1"/>
          </p:cNvSpPr>
          <p:nvPr>
            <p:ph type="dt" sz="half" idx="10"/>
          </p:nvPr>
        </p:nvSpPr>
        <p:spPr/>
        <p:txBody>
          <a:bodyPr/>
          <a:lstStyle/>
          <a:p>
            <a:fld id="{56DFF6EE-235B-4637-9F77-9C28E1040E78}" type="datetimeFigureOut">
              <a:rPr lang="en-US" smtClean="0"/>
              <a:t>11/16/2021</a:t>
            </a:fld>
            <a:endParaRPr lang="en-US"/>
          </a:p>
        </p:txBody>
      </p:sp>
      <p:sp>
        <p:nvSpPr>
          <p:cNvPr id="5" name="Footer Placeholder 4">
            <a:extLst>
              <a:ext uri="{FF2B5EF4-FFF2-40B4-BE49-F238E27FC236}">
                <a16:creationId xmlns:a16="http://schemas.microsoft.com/office/drawing/2014/main" id="{ACB7CACF-1514-4D97-AB23-0C19C59739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7B6B73-7F41-4C7E-A943-28294A96ABD8}"/>
              </a:ext>
            </a:extLst>
          </p:cNvPr>
          <p:cNvSpPr>
            <a:spLocks noGrp="1"/>
          </p:cNvSpPr>
          <p:nvPr>
            <p:ph type="sldNum" sz="quarter" idx="12"/>
          </p:nvPr>
        </p:nvSpPr>
        <p:spPr/>
        <p:txBody>
          <a:bodyPr/>
          <a:lstStyle/>
          <a:p>
            <a:fld id="{3559582F-B763-43DB-B122-0470649F6A11}" type="slidenum">
              <a:rPr lang="en-US" smtClean="0"/>
              <a:t>‹#›</a:t>
            </a:fld>
            <a:endParaRPr lang="en-US"/>
          </a:p>
        </p:txBody>
      </p:sp>
    </p:spTree>
    <p:extLst>
      <p:ext uri="{BB962C8B-B14F-4D97-AF65-F5344CB8AC3E}">
        <p14:creationId xmlns:p14="http://schemas.microsoft.com/office/powerpoint/2010/main" val="3317079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65D1B-7506-48C1-9E86-999D880E59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4BAF0D-736D-432C-B059-2755A22C3B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F98E3F-EFC1-494D-BBF0-21732A87B3F9}"/>
              </a:ext>
            </a:extLst>
          </p:cNvPr>
          <p:cNvSpPr>
            <a:spLocks noGrp="1"/>
          </p:cNvSpPr>
          <p:nvPr>
            <p:ph type="dt" sz="half" idx="10"/>
          </p:nvPr>
        </p:nvSpPr>
        <p:spPr/>
        <p:txBody>
          <a:bodyPr/>
          <a:lstStyle/>
          <a:p>
            <a:fld id="{56DFF6EE-235B-4637-9F77-9C28E1040E78}" type="datetimeFigureOut">
              <a:rPr lang="en-US" smtClean="0"/>
              <a:t>11/16/2021</a:t>
            </a:fld>
            <a:endParaRPr lang="en-US"/>
          </a:p>
        </p:txBody>
      </p:sp>
      <p:sp>
        <p:nvSpPr>
          <p:cNvPr id="5" name="Footer Placeholder 4">
            <a:extLst>
              <a:ext uri="{FF2B5EF4-FFF2-40B4-BE49-F238E27FC236}">
                <a16:creationId xmlns:a16="http://schemas.microsoft.com/office/drawing/2014/main" id="{DD809750-7191-4769-B035-4D45E3CDA6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6A209E-6C2B-40BB-8134-03699449259F}"/>
              </a:ext>
            </a:extLst>
          </p:cNvPr>
          <p:cNvSpPr>
            <a:spLocks noGrp="1"/>
          </p:cNvSpPr>
          <p:nvPr>
            <p:ph type="sldNum" sz="quarter" idx="12"/>
          </p:nvPr>
        </p:nvSpPr>
        <p:spPr/>
        <p:txBody>
          <a:bodyPr/>
          <a:lstStyle/>
          <a:p>
            <a:fld id="{3559582F-B763-43DB-B122-0470649F6A11}" type="slidenum">
              <a:rPr lang="en-US" smtClean="0"/>
              <a:t>‹#›</a:t>
            </a:fld>
            <a:endParaRPr lang="en-US"/>
          </a:p>
        </p:txBody>
      </p:sp>
    </p:spTree>
    <p:extLst>
      <p:ext uri="{BB962C8B-B14F-4D97-AF65-F5344CB8AC3E}">
        <p14:creationId xmlns:p14="http://schemas.microsoft.com/office/powerpoint/2010/main" val="2481620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25427-4624-445C-AB8E-707282AD32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1B132F-75C1-473D-8BAD-F5793267B7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81623C-F2E6-449C-BA4E-00A58655F63E}"/>
              </a:ext>
            </a:extLst>
          </p:cNvPr>
          <p:cNvSpPr>
            <a:spLocks noGrp="1"/>
          </p:cNvSpPr>
          <p:nvPr>
            <p:ph type="dt" sz="half" idx="10"/>
          </p:nvPr>
        </p:nvSpPr>
        <p:spPr/>
        <p:txBody>
          <a:bodyPr/>
          <a:lstStyle/>
          <a:p>
            <a:fld id="{56DFF6EE-235B-4637-9F77-9C28E1040E78}" type="datetimeFigureOut">
              <a:rPr lang="en-US" smtClean="0"/>
              <a:t>11/16/2021</a:t>
            </a:fld>
            <a:endParaRPr lang="en-US"/>
          </a:p>
        </p:txBody>
      </p:sp>
      <p:sp>
        <p:nvSpPr>
          <p:cNvPr id="5" name="Footer Placeholder 4">
            <a:extLst>
              <a:ext uri="{FF2B5EF4-FFF2-40B4-BE49-F238E27FC236}">
                <a16:creationId xmlns:a16="http://schemas.microsoft.com/office/drawing/2014/main" id="{F23D97B5-C23E-45AA-893E-C6C7F0D8F3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705A86-D045-48C1-B063-6DC5B927132C}"/>
              </a:ext>
            </a:extLst>
          </p:cNvPr>
          <p:cNvSpPr>
            <a:spLocks noGrp="1"/>
          </p:cNvSpPr>
          <p:nvPr>
            <p:ph type="sldNum" sz="quarter" idx="12"/>
          </p:nvPr>
        </p:nvSpPr>
        <p:spPr/>
        <p:txBody>
          <a:bodyPr/>
          <a:lstStyle/>
          <a:p>
            <a:fld id="{3559582F-B763-43DB-B122-0470649F6A11}" type="slidenum">
              <a:rPr lang="en-US" smtClean="0"/>
              <a:t>‹#›</a:t>
            </a:fld>
            <a:endParaRPr lang="en-US"/>
          </a:p>
        </p:txBody>
      </p:sp>
    </p:spTree>
    <p:extLst>
      <p:ext uri="{BB962C8B-B14F-4D97-AF65-F5344CB8AC3E}">
        <p14:creationId xmlns:p14="http://schemas.microsoft.com/office/powerpoint/2010/main" val="118175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7DA8A-82B9-4FC3-B532-AA216057CB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54A953-9C74-480E-A1A6-A2CD9A9635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2D3E37-D3D5-4407-B79C-126D8115C8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D2236E-8E24-4F36-B2B4-8156392E773A}"/>
              </a:ext>
            </a:extLst>
          </p:cNvPr>
          <p:cNvSpPr>
            <a:spLocks noGrp="1"/>
          </p:cNvSpPr>
          <p:nvPr>
            <p:ph type="dt" sz="half" idx="10"/>
          </p:nvPr>
        </p:nvSpPr>
        <p:spPr/>
        <p:txBody>
          <a:bodyPr/>
          <a:lstStyle/>
          <a:p>
            <a:fld id="{56DFF6EE-235B-4637-9F77-9C28E1040E78}" type="datetimeFigureOut">
              <a:rPr lang="en-US" smtClean="0"/>
              <a:t>11/16/2021</a:t>
            </a:fld>
            <a:endParaRPr lang="en-US"/>
          </a:p>
        </p:txBody>
      </p:sp>
      <p:sp>
        <p:nvSpPr>
          <p:cNvPr id="6" name="Footer Placeholder 5">
            <a:extLst>
              <a:ext uri="{FF2B5EF4-FFF2-40B4-BE49-F238E27FC236}">
                <a16:creationId xmlns:a16="http://schemas.microsoft.com/office/drawing/2014/main" id="{173A8F9B-44EF-4BF5-B2E3-2CD691B88B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01B526-3CA0-4A37-8D07-45E7C9EF382F}"/>
              </a:ext>
            </a:extLst>
          </p:cNvPr>
          <p:cNvSpPr>
            <a:spLocks noGrp="1"/>
          </p:cNvSpPr>
          <p:nvPr>
            <p:ph type="sldNum" sz="quarter" idx="12"/>
          </p:nvPr>
        </p:nvSpPr>
        <p:spPr/>
        <p:txBody>
          <a:bodyPr/>
          <a:lstStyle/>
          <a:p>
            <a:fld id="{3559582F-B763-43DB-B122-0470649F6A11}" type="slidenum">
              <a:rPr lang="en-US" smtClean="0"/>
              <a:t>‹#›</a:t>
            </a:fld>
            <a:endParaRPr lang="en-US"/>
          </a:p>
        </p:txBody>
      </p:sp>
    </p:spTree>
    <p:extLst>
      <p:ext uri="{BB962C8B-B14F-4D97-AF65-F5344CB8AC3E}">
        <p14:creationId xmlns:p14="http://schemas.microsoft.com/office/powerpoint/2010/main" val="406988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41BD-B99C-434B-B03F-D61F062F32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70C5F6-BF81-4156-B5D4-2485A73F5D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62188B-02E6-4AEE-8E32-4A39A57B8C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0125A3-BD92-4E3C-B504-E8C87AC008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73CB76-3F93-48F5-8973-2B1EF07774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A51D24-0DEC-40EB-B58C-FC70C31D2A90}"/>
              </a:ext>
            </a:extLst>
          </p:cNvPr>
          <p:cNvSpPr>
            <a:spLocks noGrp="1"/>
          </p:cNvSpPr>
          <p:nvPr>
            <p:ph type="dt" sz="half" idx="10"/>
          </p:nvPr>
        </p:nvSpPr>
        <p:spPr/>
        <p:txBody>
          <a:bodyPr/>
          <a:lstStyle/>
          <a:p>
            <a:fld id="{56DFF6EE-235B-4637-9F77-9C28E1040E78}" type="datetimeFigureOut">
              <a:rPr lang="en-US" smtClean="0"/>
              <a:t>11/16/2021</a:t>
            </a:fld>
            <a:endParaRPr lang="en-US"/>
          </a:p>
        </p:txBody>
      </p:sp>
      <p:sp>
        <p:nvSpPr>
          <p:cNvPr id="8" name="Footer Placeholder 7">
            <a:extLst>
              <a:ext uri="{FF2B5EF4-FFF2-40B4-BE49-F238E27FC236}">
                <a16:creationId xmlns:a16="http://schemas.microsoft.com/office/drawing/2014/main" id="{29F29936-0E5D-4CA9-BF31-8BEE6E8673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D5A5FD-0371-4BE5-B1DF-11BEFA7216BE}"/>
              </a:ext>
            </a:extLst>
          </p:cNvPr>
          <p:cNvSpPr>
            <a:spLocks noGrp="1"/>
          </p:cNvSpPr>
          <p:nvPr>
            <p:ph type="sldNum" sz="quarter" idx="12"/>
          </p:nvPr>
        </p:nvSpPr>
        <p:spPr/>
        <p:txBody>
          <a:bodyPr/>
          <a:lstStyle/>
          <a:p>
            <a:fld id="{3559582F-B763-43DB-B122-0470649F6A11}" type="slidenum">
              <a:rPr lang="en-US" smtClean="0"/>
              <a:t>‹#›</a:t>
            </a:fld>
            <a:endParaRPr lang="en-US"/>
          </a:p>
        </p:txBody>
      </p:sp>
    </p:spTree>
    <p:extLst>
      <p:ext uri="{BB962C8B-B14F-4D97-AF65-F5344CB8AC3E}">
        <p14:creationId xmlns:p14="http://schemas.microsoft.com/office/powerpoint/2010/main" val="276489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5E53A-C6C4-42A9-B54A-F6E6328AE8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5CA4A2-2D04-47EA-8AA8-6B8BF8CFBF72}"/>
              </a:ext>
            </a:extLst>
          </p:cNvPr>
          <p:cNvSpPr>
            <a:spLocks noGrp="1"/>
          </p:cNvSpPr>
          <p:nvPr>
            <p:ph type="dt" sz="half" idx="10"/>
          </p:nvPr>
        </p:nvSpPr>
        <p:spPr/>
        <p:txBody>
          <a:bodyPr/>
          <a:lstStyle/>
          <a:p>
            <a:fld id="{56DFF6EE-235B-4637-9F77-9C28E1040E78}" type="datetimeFigureOut">
              <a:rPr lang="en-US" smtClean="0"/>
              <a:t>11/16/2021</a:t>
            </a:fld>
            <a:endParaRPr lang="en-US"/>
          </a:p>
        </p:txBody>
      </p:sp>
      <p:sp>
        <p:nvSpPr>
          <p:cNvPr id="4" name="Footer Placeholder 3">
            <a:extLst>
              <a:ext uri="{FF2B5EF4-FFF2-40B4-BE49-F238E27FC236}">
                <a16:creationId xmlns:a16="http://schemas.microsoft.com/office/drawing/2014/main" id="{244C00D5-2800-4A2C-A8BB-EF6FD5B783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A6957D-6B5B-47D2-B9F6-0478DF6A7A10}"/>
              </a:ext>
            </a:extLst>
          </p:cNvPr>
          <p:cNvSpPr>
            <a:spLocks noGrp="1"/>
          </p:cNvSpPr>
          <p:nvPr>
            <p:ph type="sldNum" sz="quarter" idx="12"/>
          </p:nvPr>
        </p:nvSpPr>
        <p:spPr/>
        <p:txBody>
          <a:bodyPr/>
          <a:lstStyle/>
          <a:p>
            <a:fld id="{3559582F-B763-43DB-B122-0470649F6A11}" type="slidenum">
              <a:rPr lang="en-US" smtClean="0"/>
              <a:t>‹#›</a:t>
            </a:fld>
            <a:endParaRPr lang="en-US"/>
          </a:p>
        </p:txBody>
      </p:sp>
    </p:spTree>
    <p:extLst>
      <p:ext uri="{BB962C8B-B14F-4D97-AF65-F5344CB8AC3E}">
        <p14:creationId xmlns:p14="http://schemas.microsoft.com/office/powerpoint/2010/main" val="85701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31650A-CC03-4CF1-9103-DFAA55DC88FA}"/>
              </a:ext>
            </a:extLst>
          </p:cNvPr>
          <p:cNvSpPr>
            <a:spLocks noGrp="1"/>
          </p:cNvSpPr>
          <p:nvPr>
            <p:ph type="dt" sz="half" idx="10"/>
          </p:nvPr>
        </p:nvSpPr>
        <p:spPr/>
        <p:txBody>
          <a:bodyPr/>
          <a:lstStyle/>
          <a:p>
            <a:fld id="{56DFF6EE-235B-4637-9F77-9C28E1040E78}" type="datetimeFigureOut">
              <a:rPr lang="en-US" smtClean="0"/>
              <a:t>11/16/2021</a:t>
            </a:fld>
            <a:endParaRPr lang="en-US"/>
          </a:p>
        </p:txBody>
      </p:sp>
      <p:sp>
        <p:nvSpPr>
          <p:cNvPr id="3" name="Footer Placeholder 2">
            <a:extLst>
              <a:ext uri="{FF2B5EF4-FFF2-40B4-BE49-F238E27FC236}">
                <a16:creationId xmlns:a16="http://schemas.microsoft.com/office/drawing/2014/main" id="{7E07E011-6D38-4367-B7CD-118687B3A4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308FA1-289F-4B4D-BF7C-136F809E26D7}"/>
              </a:ext>
            </a:extLst>
          </p:cNvPr>
          <p:cNvSpPr>
            <a:spLocks noGrp="1"/>
          </p:cNvSpPr>
          <p:nvPr>
            <p:ph type="sldNum" sz="quarter" idx="12"/>
          </p:nvPr>
        </p:nvSpPr>
        <p:spPr/>
        <p:txBody>
          <a:bodyPr/>
          <a:lstStyle/>
          <a:p>
            <a:fld id="{3559582F-B763-43DB-B122-0470649F6A11}" type="slidenum">
              <a:rPr lang="en-US" smtClean="0"/>
              <a:t>‹#›</a:t>
            </a:fld>
            <a:endParaRPr lang="en-US"/>
          </a:p>
        </p:txBody>
      </p:sp>
    </p:spTree>
    <p:extLst>
      <p:ext uri="{BB962C8B-B14F-4D97-AF65-F5344CB8AC3E}">
        <p14:creationId xmlns:p14="http://schemas.microsoft.com/office/powerpoint/2010/main" val="2802779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69D15-BE2D-4FCC-BCE9-48E498A0F0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85E085-88C8-4D81-9F38-CB8AD36900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FC956D-18BB-4A92-B591-76B2DA0CED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76F874-F311-4CD3-8EAD-E926551320C5}"/>
              </a:ext>
            </a:extLst>
          </p:cNvPr>
          <p:cNvSpPr>
            <a:spLocks noGrp="1"/>
          </p:cNvSpPr>
          <p:nvPr>
            <p:ph type="dt" sz="half" idx="10"/>
          </p:nvPr>
        </p:nvSpPr>
        <p:spPr/>
        <p:txBody>
          <a:bodyPr/>
          <a:lstStyle/>
          <a:p>
            <a:fld id="{56DFF6EE-235B-4637-9F77-9C28E1040E78}" type="datetimeFigureOut">
              <a:rPr lang="en-US" smtClean="0"/>
              <a:t>11/16/2021</a:t>
            </a:fld>
            <a:endParaRPr lang="en-US"/>
          </a:p>
        </p:txBody>
      </p:sp>
      <p:sp>
        <p:nvSpPr>
          <p:cNvPr id="6" name="Footer Placeholder 5">
            <a:extLst>
              <a:ext uri="{FF2B5EF4-FFF2-40B4-BE49-F238E27FC236}">
                <a16:creationId xmlns:a16="http://schemas.microsoft.com/office/drawing/2014/main" id="{F76AFE51-06ED-40A7-88C0-86B1741F05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16AC34-DB11-4F19-8AC1-9649EBB36029}"/>
              </a:ext>
            </a:extLst>
          </p:cNvPr>
          <p:cNvSpPr>
            <a:spLocks noGrp="1"/>
          </p:cNvSpPr>
          <p:nvPr>
            <p:ph type="sldNum" sz="quarter" idx="12"/>
          </p:nvPr>
        </p:nvSpPr>
        <p:spPr/>
        <p:txBody>
          <a:bodyPr/>
          <a:lstStyle/>
          <a:p>
            <a:fld id="{3559582F-B763-43DB-B122-0470649F6A11}" type="slidenum">
              <a:rPr lang="en-US" smtClean="0"/>
              <a:t>‹#›</a:t>
            </a:fld>
            <a:endParaRPr lang="en-US"/>
          </a:p>
        </p:txBody>
      </p:sp>
    </p:spTree>
    <p:extLst>
      <p:ext uri="{BB962C8B-B14F-4D97-AF65-F5344CB8AC3E}">
        <p14:creationId xmlns:p14="http://schemas.microsoft.com/office/powerpoint/2010/main" val="719218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96F9-0F15-4663-8EA6-33C7F0E596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2218FB-53D9-472B-A16F-F7452B3A62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AF9A96-7023-45CD-A375-CF82FAABC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472E43-D2B2-46A4-B0A7-9F7297F343A0}"/>
              </a:ext>
            </a:extLst>
          </p:cNvPr>
          <p:cNvSpPr>
            <a:spLocks noGrp="1"/>
          </p:cNvSpPr>
          <p:nvPr>
            <p:ph type="dt" sz="half" idx="10"/>
          </p:nvPr>
        </p:nvSpPr>
        <p:spPr/>
        <p:txBody>
          <a:bodyPr/>
          <a:lstStyle/>
          <a:p>
            <a:fld id="{56DFF6EE-235B-4637-9F77-9C28E1040E78}" type="datetimeFigureOut">
              <a:rPr lang="en-US" smtClean="0"/>
              <a:t>11/16/2021</a:t>
            </a:fld>
            <a:endParaRPr lang="en-US"/>
          </a:p>
        </p:txBody>
      </p:sp>
      <p:sp>
        <p:nvSpPr>
          <p:cNvPr id="6" name="Footer Placeholder 5">
            <a:extLst>
              <a:ext uri="{FF2B5EF4-FFF2-40B4-BE49-F238E27FC236}">
                <a16:creationId xmlns:a16="http://schemas.microsoft.com/office/drawing/2014/main" id="{792ACA12-79CD-49A3-9B70-1ED07E1119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106A87-CADF-48B3-A813-20B51F6AC43A}"/>
              </a:ext>
            </a:extLst>
          </p:cNvPr>
          <p:cNvSpPr>
            <a:spLocks noGrp="1"/>
          </p:cNvSpPr>
          <p:nvPr>
            <p:ph type="sldNum" sz="quarter" idx="12"/>
          </p:nvPr>
        </p:nvSpPr>
        <p:spPr/>
        <p:txBody>
          <a:bodyPr/>
          <a:lstStyle/>
          <a:p>
            <a:fld id="{3559582F-B763-43DB-B122-0470649F6A11}" type="slidenum">
              <a:rPr lang="en-US" smtClean="0"/>
              <a:t>‹#›</a:t>
            </a:fld>
            <a:endParaRPr lang="en-US"/>
          </a:p>
        </p:txBody>
      </p:sp>
    </p:spTree>
    <p:extLst>
      <p:ext uri="{BB962C8B-B14F-4D97-AF65-F5344CB8AC3E}">
        <p14:creationId xmlns:p14="http://schemas.microsoft.com/office/powerpoint/2010/main" val="630966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733C1D-74FF-49A9-ACF1-02E9766A0A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EE601E-9B1D-4868-BBF9-49427A1978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02660-40D4-4BA0-9664-FC2323F0C4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DFF6EE-235B-4637-9F77-9C28E1040E78}" type="datetimeFigureOut">
              <a:rPr lang="en-US" smtClean="0"/>
              <a:t>11/16/2021</a:t>
            </a:fld>
            <a:endParaRPr lang="en-US"/>
          </a:p>
        </p:txBody>
      </p:sp>
      <p:sp>
        <p:nvSpPr>
          <p:cNvPr id="5" name="Footer Placeholder 4">
            <a:extLst>
              <a:ext uri="{FF2B5EF4-FFF2-40B4-BE49-F238E27FC236}">
                <a16:creationId xmlns:a16="http://schemas.microsoft.com/office/drawing/2014/main" id="{2A4CF4F5-7256-485E-8CE9-E5332647F4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54E2AF-40E6-4BD2-AA90-570064DDC8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9582F-B763-43DB-B122-0470649F6A11}" type="slidenum">
              <a:rPr lang="en-US" smtClean="0"/>
              <a:t>‹#›</a:t>
            </a:fld>
            <a:endParaRPr lang="en-US"/>
          </a:p>
        </p:txBody>
      </p:sp>
    </p:spTree>
    <p:extLst>
      <p:ext uri="{BB962C8B-B14F-4D97-AF65-F5344CB8AC3E}">
        <p14:creationId xmlns:p14="http://schemas.microsoft.com/office/powerpoint/2010/main" val="1259347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4.xml"/><Relationship Id="rId4" Type="http://schemas.openxmlformats.org/officeDocument/2006/relationships/image" Target="../media/image21.jpeg"/></Relationships>
</file>

<file path=ppt/slides/_rels/slide2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27.w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p:txBody>
          <a:bodyPr>
            <a:normAutofit/>
          </a:bodyPr>
          <a:lstStyle/>
          <a:p>
            <a:pPr algn="ctr"/>
            <a:r>
              <a:rPr lang="en-US" alt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Lesson Overview</a:t>
            </a:r>
          </a:p>
        </p:txBody>
      </p:sp>
      <p:sp>
        <p:nvSpPr>
          <p:cNvPr id="14339" name="Content Placeholder 2"/>
          <p:cNvSpPr>
            <a:spLocks noGrp="1"/>
          </p:cNvSpPr>
          <p:nvPr>
            <p:ph idx="1"/>
          </p:nvPr>
        </p:nvSpPr>
        <p:spPr>
          <a:xfrm>
            <a:off x="1905000" y="1488614"/>
            <a:ext cx="7467600" cy="3880773"/>
          </a:xfrm>
        </p:spPr>
        <p:txBody>
          <a:bodyPr>
            <a:noAutofit/>
          </a:bodyPr>
          <a:lstStyle/>
          <a:p>
            <a:pPr marL="514350" indent="-514350">
              <a:buNone/>
            </a:pPr>
            <a:r>
              <a:rPr lang="en-US" altLang="en-US" sz="2400" b="1" u="sng" dirty="0">
                <a:latin typeface="Arial" panose="020B0604020202020204" pitchFamily="34" charset="0"/>
                <a:cs typeface="Arial" panose="020B0604020202020204" pitchFamily="34" charset="0"/>
              </a:rPr>
              <a:t>Purpose:</a:t>
            </a:r>
          </a:p>
          <a:p>
            <a:pPr marL="514350" indent="-514350"/>
            <a:r>
              <a:rPr lang="en-US" altLang="en-US" sz="2400" dirty="0">
                <a:latin typeface="Arial" panose="020B0604020202020204" pitchFamily="34" charset="0"/>
                <a:cs typeface="Arial" panose="020B0604020202020204" pitchFamily="34" charset="0"/>
              </a:rPr>
              <a:t>To provide workers with introductory information about OSHA</a:t>
            </a:r>
          </a:p>
          <a:p>
            <a:pPr marL="514350" indent="-514350">
              <a:buNone/>
            </a:pPr>
            <a:r>
              <a:rPr lang="en-US" altLang="en-US" sz="2400" b="1" u="sng" dirty="0">
                <a:latin typeface="Arial" panose="020B0604020202020204" pitchFamily="34" charset="0"/>
                <a:cs typeface="Arial" panose="020B0604020202020204" pitchFamily="34" charset="0"/>
              </a:rPr>
              <a:t>Topics:</a:t>
            </a:r>
          </a:p>
          <a:p>
            <a:pPr marL="1066800" lvl="1" indent="-438150">
              <a:buFont typeface="Lucida Sans Unicode" pitchFamily="34" charset="0"/>
              <a:buAutoNum type="arabicPeriod"/>
            </a:pPr>
            <a:r>
              <a:rPr lang="en-US" altLang="en-US" dirty="0">
                <a:latin typeface="Arial" panose="020B0604020202020204" pitchFamily="34" charset="0"/>
                <a:cs typeface="Arial" panose="020B0604020202020204" pitchFamily="34" charset="0"/>
              </a:rPr>
              <a:t>Why is OSHA important to you?</a:t>
            </a:r>
          </a:p>
          <a:p>
            <a:pPr marL="1066800" lvl="1" indent="-438150">
              <a:buFont typeface="Lucida Sans Unicode" pitchFamily="34" charset="0"/>
              <a:buAutoNum type="arabicPeriod"/>
            </a:pPr>
            <a:r>
              <a:rPr lang="en-US" altLang="en-US" dirty="0">
                <a:latin typeface="Arial" panose="020B0604020202020204" pitchFamily="34" charset="0"/>
                <a:cs typeface="Arial" panose="020B0604020202020204" pitchFamily="34" charset="0"/>
              </a:rPr>
              <a:t>What rights do you have under OSHA?</a:t>
            </a:r>
          </a:p>
          <a:p>
            <a:pPr marL="1066800" lvl="1" indent="-438150">
              <a:buFont typeface="Lucida Sans Unicode" pitchFamily="34" charset="0"/>
              <a:buAutoNum type="arabicPeriod"/>
            </a:pPr>
            <a:r>
              <a:rPr lang="en-US" altLang="en-US" dirty="0">
                <a:latin typeface="Arial" panose="020B0604020202020204" pitchFamily="34" charset="0"/>
                <a:cs typeface="Arial" panose="020B0604020202020204" pitchFamily="34" charset="0"/>
              </a:rPr>
              <a:t>What responsibilities does your employer have under OSHA?</a:t>
            </a:r>
          </a:p>
          <a:p>
            <a:pPr marL="1066800" lvl="1" indent="-438150">
              <a:buFont typeface="Lucida Sans Unicode" pitchFamily="34" charset="0"/>
              <a:buAutoNum type="arabicPeriod"/>
            </a:pPr>
            <a:r>
              <a:rPr lang="en-US" altLang="en-US" dirty="0">
                <a:latin typeface="Arial" panose="020B0604020202020204" pitchFamily="34" charset="0"/>
                <a:cs typeface="Arial" panose="020B0604020202020204" pitchFamily="34" charset="0"/>
              </a:rPr>
              <a:t>What are OSHA standards?</a:t>
            </a:r>
          </a:p>
          <a:p>
            <a:pPr marL="1066800" lvl="1" indent="-438150">
              <a:buFont typeface="Lucida Sans Unicode" pitchFamily="34" charset="0"/>
              <a:buAutoNum type="arabicPeriod"/>
            </a:pPr>
            <a:r>
              <a:rPr lang="en-US" altLang="en-US" dirty="0">
                <a:latin typeface="Arial" panose="020B0604020202020204" pitchFamily="34" charset="0"/>
                <a:cs typeface="Arial" panose="020B0604020202020204" pitchFamily="34" charset="0"/>
              </a:rPr>
              <a:t>How are OSHA inspections conducted?</a:t>
            </a:r>
          </a:p>
          <a:p>
            <a:pPr marL="1066800" lvl="1" indent="-438150">
              <a:buFont typeface="Lucida Sans Unicode" pitchFamily="34" charset="0"/>
              <a:buAutoNum type="arabicPeriod"/>
            </a:pPr>
            <a:r>
              <a:rPr lang="en-US" altLang="en-US" dirty="0">
                <a:latin typeface="Arial" panose="020B0604020202020204" pitchFamily="34" charset="0"/>
                <a:cs typeface="Arial" panose="020B0604020202020204" pitchFamily="34" charset="0"/>
              </a:rPr>
              <a:t>Where can you go for help?</a:t>
            </a:r>
          </a:p>
        </p:txBody>
      </p:sp>
      <p:sp>
        <p:nvSpPr>
          <p:cNvPr id="2" name="Slide Number Placeholder 3"/>
          <p:cNvSpPr>
            <a:spLocks noGrp="1"/>
          </p:cNvSpPr>
          <p:nvPr>
            <p:ph type="sldNum" sz="quarter" idx="12"/>
          </p:nvPr>
        </p:nvSpPr>
        <p:spPr bwMode="auto">
          <a:ln>
            <a:miter lim="800000"/>
            <a:headEnd/>
            <a:tailEnd/>
          </a:ln>
        </p:spPr>
        <p:txBody>
          <a:bodyPr/>
          <a:lstStyle/>
          <a:p>
            <a:pPr>
              <a:defRPr/>
            </a:pPr>
            <a:fld id="{F911A281-19E9-4166-94D5-7D3F3BABC355}" type="slidenum">
              <a:rPr lang="en-US" smtClean="0">
                <a:solidFill>
                  <a:schemeClr val="tx1"/>
                </a:solidFill>
              </a:rPr>
              <a:pPr>
                <a:defRPr/>
              </a:pPr>
              <a:t>1</a:t>
            </a:fld>
            <a:endParaRPr lang="en-US">
              <a:solidFill>
                <a:schemeClr val="tx1"/>
              </a:solidFill>
            </a:endParaRPr>
          </a:p>
        </p:txBody>
      </p:sp>
    </p:spTree>
    <p:extLst>
      <p:ext uri="{BB962C8B-B14F-4D97-AF65-F5344CB8AC3E}">
        <p14:creationId xmlns:p14="http://schemas.microsoft.com/office/powerpoint/2010/main" val="337712970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Title 2"/>
          <p:cNvPicPr>
            <a:picLocks noGrp="1" noChangeArrowheads="1"/>
          </p:cNvPicPr>
          <p:nvPr>
            <p:ph type="title"/>
          </p:nvPr>
        </p:nvPicPr>
        <p:blipFill>
          <a:blip r:embed="rId3">
            <a:extLst>
              <a:ext uri="{28A0092B-C50C-407E-A947-70E740481C1C}">
                <a14:useLocalDpi xmlns:a14="http://schemas.microsoft.com/office/drawing/2010/main" val="0"/>
              </a:ext>
            </a:extLst>
          </a:blip>
          <a:stretch>
            <a:fillRect/>
          </a:stretch>
        </p:blipFill>
        <p:spPr>
          <a:xfrm>
            <a:off x="1981201" y="488388"/>
            <a:ext cx="6348413" cy="862676"/>
          </a:xfrm>
        </p:spPr>
      </p:pic>
      <p:sp>
        <p:nvSpPr>
          <p:cNvPr id="21507" name="Content Placeholder 1"/>
          <p:cNvSpPr>
            <a:spLocks noGrp="1"/>
          </p:cNvSpPr>
          <p:nvPr>
            <p:ph sz="half" idx="1"/>
          </p:nvPr>
        </p:nvSpPr>
        <p:spPr>
          <a:xfrm>
            <a:off x="1524000" y="1481138"/>
            <a:ext cx="6096000" cy="4525962"/>
          </a:xfrm>
        </p:spPr>
        <p:txBody>
          <a:bodyPr>
            <a:normAutofit/>
          </a:bodyPr>
          <a:lstStyle/>
          <a:p>
            <a:pPr eaLnBrk="1" hangingPunct="1"/>
            <a:r>
              <a:rPr lang="en-US" altLang="en-US" sz="2400" dirty="0">
                <a:latin typeface="Arial" panose="020B0604020202020204" pitchFamily="34" charset="0"/>
                <a:cs typeface="Arial" panose="020B0604020202020204" pitchFamily="34" charset="0"/>
              </a:rPr>
              <a:t>Employers must have a written, complete hazard communication program that includes information on:</a:t>
            </a:r>
          </a:p>
          <a:p>
            <a:pPr lvl="1">
              <a:spcBef>
                <a:spcPts val="400"/>
              </a:spcBef>
              <a:buSzPct val="68000"/>
              <a:buFont typeface="Wingdings 3" pitchFamily="18" charset="2"/>
              <a:buChar char=""/>
            </a:pPr>
            <a:r>
              <a:rPr lang="en-US" altLang="en-US" dirty="0">
                <a:latin typeface="Arial" panose="020B0604020202020204" pitchFamily="34" charset="0"/>
                <a:cs typeface="Arial" panose="020B0604020202020204" pitchFamily="34" charset="0"/>
              </a:rPr>
              <a:t>Container labeling,</a:t>
            </a:r>
          </a:p>
          <a:p>
            <a:pPr lvl="1">
              <a:spcBef>
                <a:spcPts val="400"/>
              </a:spcBef>
              <a:buSzPct val="68000"/>
              <a:buFont typeface="Wingdings 3" pitchFamily="18" charset="2"/>
              <a:buChar char=""/>
            </a:pPr>
            <a:r>
              <a:rPr lang="en-US" altLang="en-US" dirty="0">
                <a:latin typeface="Arial" panose="020B0604020202020204" pitchFamily="34" charset="0"/>
                <a:cs typeface="Arial" panose="020B0604020202020204" pitchFamily="34" charset="0"/>
              </a:rPr>
              <a:t>Safety Data Sheets (SDSs), and</a:t>
            </a:r>
          </a:p>
          <a:p>
            <a:pPr lvl="1">
              <a:spcBef>
                <a:spcPts val="400"/>
              </a:spcBef>
              <a:buSzPct val="68000"/>
              <a:buFont typeface="Wingdings 3" pitchFamily="18" charset="2"/>
              <a:buChar char=""/>
            </a:pPr>
            <a:r>
              <a:rPr lang="en-US" altLang="en-US" dirty="0">
                <a:latin typeface="Arial" panose="020B0604020202020204" pitchFamily="34" charset="0"/>
                <a:cs typeface="Arial" panose="020B0604020202020204" pitchFamily="34" charset="0"/>
              </a:rPr>
              <a:t>Worker training.</a:t>
            </a:r>
          </a:p>
          <a:p>
            <a:pPr lvl="2">
              <a:spcBef>
                <a:spcPts val="400"/>
              </a:spcBef>
              <a:buClr>
                <a:schemeClr val="accent1"/>
              </a:buClr>
              <a:buSzPct val="68000"/>
              <a:buFont typeface="Wingdings 3" pitchFamily="18" charset="2"/>
              <a:buChar char=""/>
            </a:pPr>
            <a:r>
              <a:rPr lang="en-US" altLang="en-US" sz="2400" dirty="0">
                <a:latin typeface="Arial" panose="020B0604020202020204" pitchFamily="34" charset="0"/>
                <a:cs typeface="Arial" panose="020B0604020202020204" pitchFamily="34" charset="0"/>
              </a:rPr>
              <a:t>The training must include the physical and health hazards of the chemicals and how workers can protect themselves</a:t>
            </a:r>
          </a:p>
        </p:txBody>
      </p:sp>
      <p:sp>
        <p:nvSpPr>
          <p:cNvPr id="15364" name="Slide Number Placeholder 3"/>
          <p:cNvSpPr>
            <a:spLocks noGrp="1"/>
          </p:cNvSpPr>
          <p:nvPr>
            <p:ph type="sldNum" sz="quarter" idx="12"/>
          </p:nvPr>
        </p:nvSpPr>
        <p:spPr bwMode="auto">
          <a:ln>
            <a:miter lim="800000"/>
            <a:headEnd/>
            <a:tailEnd/>
          </a:ln>
        </p:spPr>
        <p:txBody>
          <a:bodyPr/>
          <a:lstStyle/>
          <a:p>
            <a:pPr>
              <a:defRPr/>
            </a:pPr>
            <a:fld id="{2A79290A-6CAA-49A7-BE01-B94BEAE320A9}" type="slidenum">
              <a:rPr lang="en-US" smtClean="0">
                <a:solidFill>
                  <a:schemeClr val="tx1"/>
                </a:solidFill>
              </a:rPr>
              <a:pPr>
                <a:defRPr/>
              </a:pPr>
              <a:t>10</a:t>
            </a:fld>
            <a:endParaRPr lang="en-US">
              <a:solidFill>
                <a:schemeClr val="tx1"/>
              </a:solidFill>
            </a:endParaRPr>
          </a:p>
        </p:txBody>
      </p:sp>
      <p:sp>
        <p:nvSpPr>
          <p:cNvPr id="21509" name="TextBox 4"/>
          <p:cNvSpPr txBox="1">
            <a:spLocks noChangeArrowheads="1"/>
          </p:cNvSpPr>
          <p:nvPr/>
        </p:nvSpPr>
        <p:spPr bwMode="auto">
          <a:xfrm>
            <a:off x="1981201" y="228600"/>
            <a:ext cx="1751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ＭＳ Ｐゴシック"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ＭＳ Ｐゴシック"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ＭＳ Ｐゴシック"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ＭＳ Ｐゴシック"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9pPr>
          </a:lstStyle>
          <a:p>
            <a:pPr eaLnBrk="1" hangingPunct="1">
              <a:spcBef>
                <a:spcPct val="0"/>
              </a:spcBef>
              <a:buClrTx/>
              <a:buSzTx/>
              <a:buFontTx/>
              <a:buNone/>
            </a:pPr>
            <a:r>
              <a:rPr lang="en-US" altLang="en-US" sz="1800" i="1">
                <a:latin typeface="Arial" charset="0"/>
              </a:rPr>
              <a:t>Your Right to…</a:t>
            </a:r>
          </a:p>
        </p:txBody>
      </p:sp>
      <p:graphicFrame>
        <p:nvGraphicFramePr>
          <p:cNvPr id="4" name="Table 3"/>
          <p:cNvGraphicFramePr>
            <a:graphicFrameLocks noGrp="1"/>
          </p:cNvGraphicFramePr>
          <p:nvPr/>
        </p:nvGraphicFramePr>
        <p:xfrm>
          <a:off x="7543800" y="3733800"/>
          <a:ext cx="2819400" cy="2915776"/>
        </p:xfrm>
        <a:graphic>
          <a:graphicData uri="http://schemas.openxmlformats.org/drawingml/2006/table">
            <a:tbl>
              <a:tblPr firstRow="1" bandRow="1">
                <a:tableStyleId>{3B4B98B0-60AC-42C2-AFA5-B58CD77FA1E5}</a:tableStyleId>
              </a:tblPr>
              <a:tblGrid>
                <a:gridCol w="2819400">
                  <a:extLst>
                    <a:ext uri="{9D8B030D-6E8A-4147-A177-3AD203B41FA5}">
                      <a16:colId xmlns:a16="http://schemas.microsoft.com/office/drawing/2014/main" val="20000"/>
                    </a:ext>
                  </a:extLst>
                </a:gridCol>
              </a:tblGrid>
              <a:tr h="436976">
                <a:tc>
                  <a:txBody>
                    <a:bodyPr/>
                    <a:lstStyle/>
                    <a:p>
                      <a:endParaRPr lang="en-US" sz="1800" dirty="0"/>
                    </a:p>
                  </a:txBody>
                  <a:tcPr marL="91416" marR="91416" marT="45708" marB="45708"/>
                </a:tc>
                <a:extLst>
                  <a:ext uri="{0D108BD9-81ED-4DB2-BD59-A6C34878D82A}">
                    <a16:rowId xmlns:a16="http://schemas.microsoft.com/office/drawing/2014/main" val="10000"/>
                  </a:ext>
                </a:extLst>
              </a:tr>
              <a:tr h="2478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The Hazard Communication Standard (HCS) requires chemical manufacturers, distributors, or importers to provide Safety Data Sheets (SDSs) (formerly known as Material Safety Data Sheets or MSDSs) to communicate the hazards of hazardous chemical products. As of June 1, 2015, the HCS will require new SDSs to be in a uniform format. </a:t>
                      </a:r>
                    </a:p>
                  </a:txBody>
                  <a:tcPr marL="91416" marR="91416" marT="45708" marB="45708"/>
                </a:tc>
                <a:extLst>
                  <a:ext uri="{0D108BD9-81ED-4DB2-BD59-A6C34878D82A}">
                    <a16:rowId xmlns:a16="http://schemas.microsoft.com/office/drawing/2014/main" val="10001"/>
                  </a:ext>
                </a:extLst>
              </a:tr>
            </a:tbl>
          </a:graphicData>
        </a:graphic>
      </p:graphicFrame>
      <p:pic>
        <p:nvPicPr>
          <p:cNvPr id="21516" name="Picture 8"/>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24800" y="1524000"/>
            <a:ext cx="2027238"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155367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538E0F4-A8A7-4320-AA74-175FFCFC933A}" type="slidenum">
              <a:rPr lang="en-US" smtClean="0">
                <a:solidFill>
                  <a:schemeClr val="tx1"/>
                </a:solidFill>
              </a:rPr>
              <a:pPr>
                <a:defRPr/>
              </a:pPr>
              <a:t>11</a:t>
            </a:fld>
            <a:endParaRPr lang="en-US" dirty="0">
              <a:solidFill>
                <a:schemeClr val="tx1"/>
              </a:solidFill>
            </a:endParaRPr>
          </a:p>
        </p:txBody>
      </p:sp>
      <p:sp>
        <p:nvSpPr>
          <p:cNvPr id="22530" name="Content Placeholder 1"/>
          <p:cNvSpPr>
            <a:spLocks noGrp="1"/>
          </p:cNvSpPr>
          <p:nvPr>
            <p:ph idx="4294967295"/>
          </p:nvPr>
        </p:nvSpPr>
        <p:spPr>
          <a:xfrm>
            <a:off x="1524000" y="1481138"/>
            <a:ext cx="5791200" cy="4691062"/>
          </a:xfrm>
        </p:spPr>
        <p:txBody>
          <a:bodyPr/>
          <a:lstStyle/>
          <a:p>
            <a:pPr eaLnBrk="1" hangingPunct="1"/>
            <a:r>
              <a:rPr lang="en-US" altLang="en-US" sz="2400" dirty="0">
                <a:latin typeface="Arial" panose="020B0604020202020204" pitchFamily="34" charset="0"/>
                <a:cs typeface="Arial" panose="020B0604020202020204" pitchFamily="34" charset="0"/>
              </a:rPr>
              <a:t>OSHA’s Recordkeeping rule requires most employers with more than 10 workers to keep a log of injuries and illnesses</a:t>
            </a:r>
          </a:p>
          <a:p>
            <a:pPr eaLnBrk="1" hangingPunct="1"/>
            <a:r>
              <a:rPr lang="en-US" altLang="en-US" sz="2400" dirty="0">
                <a:latin typeface="Arial" panose="020B0604020202020204" pitchFamily="34" charset="0"/>
                <a:cs typeface="Arial" panose="020B0604020202020204" pitchFamily="34" charset="0"/>
              </a:rPr>
              <a:t>Workers have the right to report an injury* and review current log</a:t>
            </a:r>
          </a:p>
          <a:p>
            <a:pPr eaLnBrk="1" hangingPunct="1"/>
            <a:r>
              <a:rPr lang="en-US" altLang="en-US" sz="2400" dirty="0">
                <a:latin typeface="Arial" panose="020B0604020202020204" pitchFamily="34" charset="0"/>
                <a:cs typeface="Arial" panose="020B0604020202020204" pitchFamily="34" charset="0"/>
              </a:rPr>
              <a:t>Workers also have the right to view the annually posted summary of the injuries and illnesses (OSHA 300A)</a:t>
            </a:r>
          </a:p>
          <a:p>
            <a:pPr eaLnBrk="1" hangingPunct="1"/>
            <a:endParaRPr lang="en-US" altLang="en-US" dirty="0"/>
          </a:p>
          <a:p>
            <a:pPr eaLnBrk="1" hangingPunct="1"/>
            <a:endParaRPr lang="en-US" altLang="en-US" dirty="0"/>
          </a:p>
        </p:txBody>
      </p:sp>
      <p:pic>
        <p:nvPicPr>
          <p:cNvPr id="22531" name="Title 2"/>
          <p:cNvPicPr>
            <a:picLocks noGrp="1" noChangeArrowheads="1"/>
          </p:cNvPicPr>
          <p:nvPr>
            <p:ph type="title" idx="4294967295"/>
          </p:nvPr>
        </p:nvPicPr>
        <p:blipFill>
          <a:blip r:embed="rId3">
            <a:extLst>
              <a:ext uri="{28A0092B-C50C-407E-A947-70E740481C1C}">
                <a14:useLocalDpi xmlns:a14="http://schemas.microsoft.com/office/drawing/2010/main" val="0"/>
              </a:ext>
            </a:extLst>
          </a:blip>
          <a:srcRect/>
          <a:stretch>
            <a:fillRect/>
          </a:stretch>
        </p:blipFill>
        <p:spPr>
          <a:xfrm>
            <a:off x="1524000" y="268289"/>
            <a:ext cx="8655050" cy="1158875"/>
          </a:xfrm>
        </p:spPr>
      </p:pic>
      <p:sp>
        <p:nvSpPr>
          <p:cNvPr id="22532" name="TextBox 5"/>
          <p:cNvSpPr txBox="1">
            <a:spLocks noChangeArrowheads="1"/>
          </p:cNvSpPr>
          <p:nvPr/>
        </p:nvSpPr>
        <p:spPr bwMode="auto">
          <a:xfrm>
            <a:off x="1981201" y="228600"/>
            <a:ext cx="1751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ＭＳ Ｐゴシック"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ＭＳ Ｐゴシック"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ＭＳ Ｐゴシック"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ＭＳ Ｐゴシック"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9pPr>
          </a:lstStyle>
          <a:p>
            <a:pPr eaLnBrk="1" hangingPunct="1">
              <a:spcBef>
                <a:spcPct val="0"/>
              </a:spcBef>
              <a:buClrTx/>
              <a:buSzTx/>
              <a:buFontTx/>
              <a:buNone/>
            </a:pPr>
            <a:r>
              <a:rPr lang="en-US" altLang="en-US" sz="1800" i="1">
                <a:latin typeface="Arial" charset="0"/>
              </a:rPr>
              <a:t>Your Right to…</a:t>
            </a:r>
          </a:p>
        </p:txBody>
      </p:sp>
      <p:pic>
        <p:nvPicPr>
          <p:cNvPr id="22533" name="Picture 7" descr="slide 15 first ai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1676400"/>
            <a:ext cx="25146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ounded Rectangle 7"/>
          <p:cNvSpPr/>
          <p:nvPr/>
        </p:nvSpPr>
        <p:spPr>
          <a:xfrm>
            <a:off x="7620000" y="3810000"/>
            <a:ext cx="2514600" cy="2362200"/>
          </a:xfrm>
          <a:prstGeom prst="roundRect">
            <a:avLst>
              <a:gd name="adj" fmla="val 11944"/>
            </a:avLst>
          </a:prstGeom>
        </p:spPr>
        <p:style>
          <a:lnRef idx="1">
            <a:schemeClr val="accent4"/>
          </a:lnRef>
          <a:fillRef idx="2">
            <a:schemeClr val="accent4"/>
          </a:fillRef>
          <a:effectRef idx="1">
            <a:schemeClr val="accent4"/>
          </a:effectRef>
          <a:fontRef idx="minor">
            <a:schemeClr val="dk1"/>
          </a:fontRef>
        </p:style>
        <p:txBody>
          <a:bodyPr anchor="ctr"/>
          <a:lstStyle/>
          <a:p>
            <a:pPr algn="ctr">
              <a:spcAft>
                <a:spcPts val="400"/>
              </a:spcAft>
              <a:defRPr/>
            </a:pPr>
            <a:r>
              <a:rPr lang="en-US" b="1" dirty="0">
                <a:solidFill>
                  <a:srgbClr val="002060"/>
                </a:solidFill>
              </a:rPr>
              <a:t>*It is against the OSHA law to retaliate or discriminate against a worker for reporting an injury or illness </a:t>
            </a:r>
          </a:p>
        </p:txBody>
      </p:sp>
    </p:spTree>
    <p:extLst>
      <p:ext uri="{BB962C8B-B14F-4D97-AF65-F5344CB8AC3E}">
        <p14:creationId xmlns:p14="http://schemas.microsoft.com/office/powerpoint/2010/main" val="305147361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73A7466-4C05-466D-BC81-AC90A9080EA6}" type="slidenum">
              <a:rPr lang="en-US" smtClean="0">
                <a:solidFill>
                  <a:schemeClr val="tx1"/>
                </a:solidFill>
              </a:rPr>
              <a:pPr>
                <a:defRPr/>
              </a:pPr>
              <a:t>12</a:t>
            </a:fld>
            <a:endParaRPr lang="en-US" dirty="0">
              <a:solidFill>
                <a:schemeClr val="tx1"/>
              </a:solidFill>
            </a:endParaRPr>
          </a:p>
        </p:txBody>
      </p:sp>
      <p:sp>
        <p:nvSpPr>
          <p:cNvPr id="23554" name="Content Placeholder 1"/>
          <p:cNvSpPr>
            <a:spLocks noGrp="1"/>
          </p:cNvSpPr>
          <p:nvPr>
            <p:ph idx="4294967295"/>
          </p:nvPr>
        </p:nvSpPr>
        <p:spPr>
          <a:xfrm>
            <a:off x="1524000" y="1481138"/>
            <a:ext cx="8229600" cy="4525962"/>
          </a:xfrm>
        </p:spPr>
        <p:txBody>
          <a:bodyPr>
            <a:normAutofit/>
          </a:bodyPr>
          <a:lstStyle/>
          <a:p>
            <a:pPr eaLnBrk="1" hangingPunct="1"/>
            <a:r>
              <a:rPr lang="en-US" altLang="en-US" dirty="0">
                <a:latin typeface="Arial" panose="020B0604020202020204" pitchFamily="34" charset="0"/>
                <a:cs typeface="Arial" panose="020B0604020202020204" pitchFamily="34" charset="0"/>
              </a:rPr>
              <a:t>Workers may bring up safety and health concerns in the workplace to their employers without fear of discharge or discrimination</a:t>
            </a:r>
          </a:p>
          <a:p>
            <a:pPr eaLnBrk="1" hangingPunct="1"/>
            <a:endParaRPr lang="en-US" altLang="en-US" dirty="0">
              <a:latin typeface="Arial" panose="020B0604020202020204" pitchFamily="34" charset="0"/>
              <a:cs typeface="Arial" panose="020B0604020202020204" pitchFamily="34" charset="0"/>
            </a:endParaRPr>
          </a:p>
          <a:p>
            <a:pPr eaLnBrk="1" hangingPunct="1"/>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OSHA rules protect workers who raise concerns to their employer or OSHA about unsafe or unhealthful conditions in the workplace</a:t>
            </a:r>
          </a:p>
        </p:txBody>
      </p:sp>
      <p:pic>
        <p:nvPicPr>
          <p:cNvPr id="23555" name="Title 2"/>
          <p:cNvPicPr>
            <a:picLocks noGrp="1" noChangeArrowheads="1"/>
          </p:cNvPicPr>
          <p:nvPr>
            <p:ph type="title" idx="4294967295"/>
          </p:nvPr>
        </p:nvPicPr>
        <p:blipFill>
          <a:blip r:embed="rId3">
            <a:extLst>
              <a:ext uri="{28A0092B-C50C-407E-A947-70E740481C1C}">
                <a14:useLocalDpi xmlns:a14="http://schemas.microsoft.com/office/drawing/2010/main" val="0"/>
              </a:ext>
            </a:extLst>
          </a:blip>
          <a:srcRect/>
          <a:stretch>
            <a:fillRect/>
          </a:stretch>
        </p:blipFill>
        <p:spPr>
          <a:xfrm>
            <a:off x="1524000" y="268289"/>
            <a:ext cx="8459788" cy="1158875"/>
          </a:xfrm>
        </p:spPr>
      </p:pic>
      <p:sp>
        <p:nvSpPr>
          <p:cNvPr id="23556" name="TextBox 4"/>
          <p:cNvSpPr txBox="1">
            <a:spLocks noChangeArrowheads="1"/>
          </p:cNvSpPr>
          <p:nvPr/>
        </p:nvSpPr>
        <p:spPr bwMode="auto">
          <a:xfrm>
            <a:off x="1981201" y="228600"/>
            <a:ext cx="1751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ＭＳ Ｐゴシック"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ＭＳ Ｐゴシック"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ＭＳ Ｐゴシック"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ＭＳ Ｐゴシック"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9pPr>
          </a:lstStyle>
          <a:p>
            <a:pPr eaLnBrk="1" hangingPunct="1">
              <a:spcBef>
                <a:spcPct val="0"/>
              </a:spcBef>
              <a:buClrTx/>
              <a:buSzTx/>
              <a:buFontTx/>
              <a:buNone/>
            </a:pPr>
            <a:r>
              <a:rPr lang="en-US" altLang="en-US" sz="1800" i="1">
                <a:latin typeface="Arial" charset="0"/>
              </a:rPr>
              <a:t>Your Right to…</a:t>
            </a:r>
          </a:p>
        </p:txBody>
      </p:sp>
    </p:spTree>
    <p:extLst>
      <p:ext uri="{BB962C8B-B14F-4D97-AF65-F5344CB8AC3E}">
        <p14:creationId xmlns:p14="http://schemas.microsoft.com/office/powerpoint/2010/main" val="299571703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Title 2"/>
          <p:cNvPicPr>
            <a:picLocks noGrp="1" noChangeArrowheads="1"/>
          </p:cNvPicPr>
          <p:nvPr>
            <p:ph type="title"/>
          </p:nvPr>
        </p:nvPicPr>
        <p:blipFill>
          <a:blip r:embed="rId3">
            <a:extLst>
              <a:ext uri="{28A0092B-C50C-407E-A947-70E740481C1C}">
                <a14:useLocalDpi xmlns:a14="http://schemas.microsoft.com/office/drawing/2010/main" val="0"/>
              </a:ext>
            </a:extLst>
          </a:blip>
          <a:stretch>
            <a:fillRect/>
          </a:stretch>
        </p:blipFill>
        <p:spPr>
          <a:xfrm>
            <a:off x="2132902" y="714505"/>
            <a:ext cx="6348413" cy="862676"/>
          </a:xfrm>
        </p:spPr>
      </p:pic>
      <p:sp>
        <p:nvSpPr>
          <p:cNvPr id="24579" name="Content Placeholder 1"/>
          <p:cNvSpPr>
            <a:spLocks noGrp="1"/>
          </p:cNvSpPr>
          <p:nvPr>
            <p:ph sz="half" idx="1"/>
          </p:nvPr>
        </p:nvSpPr>
        <p:spPr>
          <a:xfrm>
            <a:off x="1981200" y="1481138"/>
            <a:ext cx="5105400" cy="2481262"/>
          </a:xfrm>
        </p:spPr>
        <p:txBody>
          <a:bodyPr>
            <a:normAutofit/>
          </a:bodyPr>
          <a:lstStyle/>
          <a:p>
            <a:pPr eaLnBrk="1" hangingPunct="1"/>
            <a:r>
              <a:rPr lang="en-US" altLang="en-US" sz="2400" dirty="0">
                <a:latin typeface="Arial" panose="020B0604020202020204" pitchFamily="34" charset="0"/>
                <a:cs typeface="Arial" panose="020B0604020202020204" pitchFamily="34" charset="0"/>
              </a:rPr>
              <a:t>Workers have a right to get training from employers on a variety of health and safety hazards and standards that employers must follow</a:t>
            </a:r>
          </a:p>
        </p:txBody>
      </p:sp>
      <p:pic>
        <p:nvPicPr>
          <p:cNvPr id="24580" name="Content Placeholder 6" descr="Slide 17 trg.JPG"/>
          <p:cNvPicPr>
            <a:picLocks noGrp="1" noChangeAspect="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6652576" y="904441"/>
            <a:ext cx="3144838" cy="1855787"/>
          </a:xfrm>
        </p:spPr>
      </p:pic>
      <p:sp>
        <p:nvSpPr>
          <p:cNvPr id="19461" name="Slide Number Placeholder 3"/>
          <p:cNvSpPr>
            <a:spLocks noGrp="1"/>
          </p:cNvSpPr>
          <p:nvPr>
            <p:ph type="sldNum" sz="quarter" idx="12"/>
          </p:nvPr>
        </p:nvSpPr>
        <p:spPr bwMode="auto">
          <a:ln>
            <a:miter lim="800000"/>
            <a:headEnd/>
            <a:tailEnd/>
          </a:ln>
        </p:spPr>
        <p:txBody>
          <a:bodyPr/>
          <a:lstStyle/>
          <a:p>
            <a:pPr>
              <a:defRPr/>
            </a:pPr>
            <a:fld id="{58387477-C9FA-479C-BC97-1B3C02398169}" type="slidenum">
              <a:rPr lang="en-US" smtClean="0">
                <a:solidFill>
                  <a:schemeClr val="tx1"/>
                </a:solidFill>
              </a:rPr>
              <a:pPr>
                <a:defRPr/>
              </a:pPr>
              <a:t>13</a:t>
            </a:fld>
            <a:endParaRPr lang="en-US" dirty="0">
              <a:solidFill>
                <a:schemeClr val="tx1"/>
              </a:solidFill>
            </a:endParaRPr>
          </a:p>
        </p:txBody>
      </p:sp>
      <p:sp>
        <p:nvSpPr>
          <p:cNvPr id="24582" name="TextBox 4"/>
          <p:cNvSpPr txBox="1">
            <a:spLocks noChangeArrowheads="1"/>
          </p:cNvSpPr>
          <p:nvPr/>
        </p:nvSpPr>
        <p:spPr bwMode="auto">
          <a:xfrm>
            <a:off x="1981201" y="228600"/>
            <a:ext cx="1751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ＭＳ Ｐゴシック"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ＭＳ Ｐゴシック"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ＭＳ Ｐゴシック"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ＭＳ Ｐゴシック"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9pPr>
          </a:lstStyle>
          <a:p>
            <a:pPr eaLnBrk="1" hangingPunct="1">
              <a:spcBef>
                <a:spcPct val="0"/>
              </a:spcBef>
              <a:buClrTx/>
              <a:buSzTx/>
              <a:buFontTx/>
              <a:buNone/>
            </a:pPr>
            <a:r>
              <a:rPr lang="en-US" altLang="en-US" sz="1800" i="1">
                <a:latin typeface="Arial" charset="0"/>
              </a:rPr>
              <a:t>Your Right to…</a:t>
            </a:r>
          </a:p>
        </p:txBody>
      </p:sp>
      <p:sp>
        <p:nvSpPr>
          <p:cNvPr id="8" name="TextBox 7"/>
          <p:cNvSpPr txBox="1"/>
          <p:nvPr/>
        </p:nvSpPr>
        <p:spPr>
          <a:xfrm>
            <a:off x="1567814" y="3431055"/>
            <a:ext cx="8229600" cy="3057247"/>
          </a:xfrm>
          <a:prstGeom prst="rect">
            <a:avLst/>
          </a:prstGeom>
          <a:noFill/>
        </p:spPr>
        <p:txBody>
          <a:bodyPr>
            <a:spAutoFit/>
          </a:bodyPr>
          <a:lstStyle/>
          <a:p>
            <a:pPr marL="365125" indent="-255588">
              <a:spcBef>
                <a:spcPts val="400"/>
              </a:spcBef>
              <a:buClr>
                <a:schemeClr val="accent1"/>
              </a:buClr>
              <a:buSzPct val="68000"/>
              <a:buFont typeface="Wingdings 3" pitchFamily="18" charset="2"/>
              <a:buChar char=""/>
              <a:defRPr/>
            </a:pPr>
            <a:r>
              <a:rPr lang="en-US" sz="2400" dirty="0">
                <a:latin typeface="Arial" panose="020B0604020202020204" pitchFamily="34" charset="0"/>
                <a:cs typeface="Arial" panose="020B0604020202020204" pitchFamily="34" charset="0"/>
              </a:rPr>
              <a:t>Some required training covers topics such as, chemical hazards, equipment hazards, noise, confined spaces, fall hazards in construction, personal protective equipment, along with a variety of other subjects</a:t>
            </a:r>
          </a:p>
          <a:p>
            <a:pPr marL="365125" indent="-255588">
              <a:spcBef>
                <a:spcPts val="400"/>
              </a:spcBef>
              <a:buClr>
                <a:schemeClr val="accent1"/>
              </a:buClr>
              <a:buSzPct val="68000"/>
              <a:buFont typeface="Wingdings 3" pitchFamily="18" charset="2"/>
              <a:buChar char=""/>
              <a:defRPr/>
            </a:pPr>
            <a:endParaRPr lang="en-US" sz="2400" dirty="0">
              <a:latin typeface="Arial" panose="020B0604020202020204" pitchFamily="34" charset="0"/>
              <a:cs typeface="Arial" panose="020B0604020202020204" pitchFamily="34" charset="0"/>
            </a:endParaRPr>
          </a:p>
          <a:p>
            <a:pPr marL="365125" indent="-255588">
              <a:spcBef>
                <a:spcPts val="400"/>
              </a:spcBef>
              <a:buClr>
                <a:schemeClr val="accent1"/>
              </a:buClr>
              <a:buSzPct val="68000"/>
              <a:buFont typeface="Wingdings 3" pitchFamily="18" charset="2"/>
              <a:buChar char=""/>
              <a:defRPr/>
            </a:pPr>
            <a:r>
              <a:rPr lang="en-US" sz="2400" dirty="0">
                <a:latin typeface="Arial" panose="020B0604020202020204" pitchFamily="34" charset="0"/>
                <a:cs typeface="Arial" panose="020B0604020202020204" pitchFamily="34" charset="0"/>
              </a:rPr>
              <a:t>Training must be in a language and vocabulary workers can understand</a:t>
            </a:r>
          </a:p>
          <a:p>
            <a:pPr>
              <a:defRPr/>
            </a:pPr>
            <a:endParaRPr lang="en-US" dirty="0">
              <a:ea typeface="ＭＳ Ｐゴシック" pitchFamily="-105" charset="-128"/>
            </a:endParaRPr>
          </a:p>
        </p:txBody>
      </p:sp>
    </p:spTree>
    <p:extLst>
      <p:ext uri="{BB962C8B-B14F-4D97-AF65-F5344CB8AC3E}">
        <p14:creationId xmlns:p14="http://schemas.microsoft.com/office/powerpoint/2010/main" val="32011046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FABB996-1A0B-47B4-8072-3252877C5E92}" type="slidenum">
              <a:rPr lang="en-US" smtClean="0">
                <a:solidFill>
                  <a:schemeClr val="tx1"/>
                </a:solidFill>
              </a:rPr>
              <a:pPr>
                <a:defRPr/>
              </a:pPr>
              <a:t>14</a:t>
            </a:fld>
            <a:endParaRPr lang="en-US" dirty="0">
              <a:solidFill>
                <a:schemeClr val="tx1"/>
              </a:solidFill>
            </a:endParaRPr>
          </a:p>
        </p:txBody>
      </p:sp>
      <p:sp>
        <p:nvSpPr>
          <p:cNvPr id="26626" name="Content Placeholder 1"/>
          <p:cNvSpPr>
            <a:spLocks noGrp="1"/>
          </p:cNvSpPr>
          <p:nvPr>
            <p:ph idx="4294967295"/>
          </p:nvPr>
        </p:nvSpPr>
        <p:spPr>
          <a:xfrm>
            <a:off x="1524000" y="1481138"/>
            <a:ext cx="6858000" cy="4525962"/>
          </a:xfrm>
        </p:spPr>
        <p:txBody>
          <a:bodyPr>
            <a:normAutofit/>
          </a:bodyPr>
          <a:lstStyle/>
          <a:p>
            <a:pPr eaLnBrk="1" hangingPunct="1"/>
            <a:r>
              <a:rPr lang="en-US" altLang="en-US" sz="2400" dirty="0">
                <a:latin typeface="Arial" panose="020B0604020202020204" pitchFamily="34" charset="0"/>
                <a:cs typeface="Arial" panose="020B0604020202020204" pitchFamily="34" charset="0"/>
              </a:rPr>
              <a:t>Workers may file a confidential complaint with OSHA if they believe a violation of a safety or health standard, or an imminent danger situation, exists in the workplace </a:t>
            </a:r>
          </a:p>
          <a:p>
            <a:pPr eaLnBrk="1" hangingPunct="1"/>
            <a:endParaRPr lang="en-US" altLang="en-US" sz="2400" dirty="0">
              <a:latin typeface="Arial" panose="020B0604020202020204" pitchFamily="34" charset="0"/>
              <a:cs typeface="Arial" panose="020B0604020202020204" pitchFamily="34" charset="0"/>
            </a:endParaRPr>
          </a:p>
          <a:p>
            <a:pPr eaLnBrk="1" hangingPunct="1"/>
            <a:r>
              <a:rPr lang="en-US" altLang="en-US" sz="2400" dirty="0">
                <a:latin typeface="Arial" panose="020B0604020202020204" pitchFamily="34" charset="0"/>
                <a:cs typeface="Arial" panose="020B0604020202020204" pitchFamily="34" charset="0"/>
              </a:rPr>
              <a:t>Workers may request that their name not be revealed to </a:t>
            </a:r>
            <a:r>
              <a:rPr lang="en-US" altLang="en-US" sz="2400">
                <a:latin typeface="Arial" panose="020B0604020202020204" pitchFamily="34" charset="0"/>
                <a:cs typeface="Arial" panose="020B0604020202020204" pitchFamily="34" charset="0"/>
              </a:rPr>
              <a:t>the employer</a:t>
            </a:r>
          </a:p>
          <a:p>
            <a:pPr eaLnBrk="1" hangingPunct="1"/>
            <a:endParaRPr lang="en-US" altLang="en-US" sz="2400" dirty="0">
              <a:latin typeface="Arial" panose="020B0604020202020204" pitchFamily="34" charset="0"/>
              <a:cs typeface="Arial" panose="020B0604020202020204" pitchFamily="34" charset="0"/>
            </a:endParaRPr>
          </a:p>
          <a:p>
            <a:pPr eaLnBrk="1" hangingPunct="1"/>
            <a:r>
              <a:rPr lang="en-US" altLang="en-US" sz="2400" dirty="0">
                <a:latin typeface="Arial" panose="020B0604020202020204" pitchFamily="34" charset="0"/>
                <a:cs typeface="Arial" panose="020B0604020202020204" pitchFamily="34" charset="0"/>
              </a:rPr>
              <a:t>If a worker files a complaint, they have the right to find out OSHA’s action on the complaint and request a review if an inspection is not made</a:t>
            </a:r>
          </a:p>
        </p:txBody>
      </p:sp>
      <p:pic>
        <p:nvPicPr>
          <p:cNvPr id="26627" name="Title 2"/>
          <p:cNvPicPr>
            <a:picLocks noGrp="1" noChangeArrowheads="1"/>
          </p:cNvPicPr>
          <p:nvPr>
            <p:ph type="title" idx="4294967295"/>
          </p:nvPr>
        </p:nvPicPr>
        <p:blipFill>
          <a:blip r:embed="rId3">
            <a:extLst>
              <a:ext uri="{28A0092B-C50C-407E-A947-70E740481C1C}">
                <a14:useLocalDpi xmlns:a14="http://schemas.microsoft.com/office/drawing/2010/main" val="0"/>
              </a:ext>
            </a:extLst>
          </a:blip>
          <a:srcRect/>
          <a:stretch>
            <a:fillRect/>
          </a:stretch>
        </p:blipFill>
        <p:spPr>
          <a:xfrm>
            <a:off x="1524000" y="268289"/>
            <a:ext cx="8459788" cy="1158875"/>
          </a:xfrm>
        </p:spPr>
      </p:pic>
      <p:sp>
        <p:nvSpPr>
          <p:cNvPr id="26628" name="TextBox 4"/>
          <p:cNvSpPr txBox="1">
            <a:spLocks noChangeArrowheads="1"/>
          </p:cNvSpPr>
          <p:nvPr/>
        </p:nvSpPr>
        <p:spPr bwMode="auto">
          <a:xfrm>
            <a:off x="1981201" y="228600"/>
            <a:ext cx="1751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ＭＳ Ｐゴシック"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ＭＳ Ｐゴシック"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ＭＳ Ｐゴシック"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ＭＳ Ｐゴシック"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9pPr>
          </a:lstStyle>
          <a:p>
            <a:pPr eaLnBrk="1" hangingPunct="1">
              <a:spcBef>
                <a:spcPct val="0"/>
              </a:spcBef>
              <a:buClrTx/>
              <a:buSzTx/>
              <a:buFontTx/>
              <a:buNone/>
            </a:pPr>
            <a:r>
              <a:rPr lang="en-US" altLang="en-US" sz="1800" i="1">
                <a:latin typeface="Arial" charset="0"/>
              </a:rPr>
              <a:t>Your Right to…</a:t>
            </a:r>
          </a:p>
        </p:txBody>
      </p:sp>
      <p:sp>
        <p:nvSpPr>
          <p:cNvPr id="2" name="Rounded Rectangle 1"/>
          <p:cNvSpPr/>
          <p:nvPr/>
        </p:nvSpPr>
        <p:spPr>
          <a:xfrm>
            <a:off x="8455123" y="1219200"/>
            <a:ext cx="1524000" cy="4419600"/>
          </a:xfrm>
          <a:prstGeom prst="roundRect">
            <a:avLst/>
          </a:prstGeom>
          <a:scene3d>
            <a:camera prst="orthographicFront"/>
            <a:lightRig rig="threePt" dir="t"/>
          </a:scene3d>
          <a:sp3d>
            <a:bevelT prst="convex"/>
          </a:sp3d>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i="1" dirty="0"/>
              <a:t>Note:</a:t>
            </a:r>
          </a:p>
          <a:p>
            <a:pPr algn="ctr">
              <a:defRPr/>
            </a:pPr>
            <a:r>
              <a:rPr lang="en-US" b="1" dirty="0"/>
              <a:t>Often the best and fastest way to get a hazard corrected is to notify your supervisor or employer.</a:t>
            </a:r>
          </a:p>
        </p:txBody>
      </p:sp>
    </p:spTree>
    <p:extLst>
      <p:ext uri="{BB962C8B-B14F-4D97-AF65-F5344CB8AC3E}">
        <p14:creationId xmlns:p14="http://schemas.microsoft.com/office/powerpoint/2010/main" val="326794316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4C0E515-7D80-4228-8C0C-CC2895BBF60D}" type="slidenum">
              <a:rPr lang="en-US" smtClean="0">
                <a:solidFill>
                  <a:schemeClr val="tx1"/>
                </a:solidFill>
              </a:rPr>
              <a:pPr>
                <a:defRPr/>
              </a:pPr>
              <a:t>15</a:t>
            </a:fld>
            <a:endParaRPr lang="en-US" dirty="0">
              <a:solidFill>
                <a:schemeClr val="tx1"/>
              </a:solidFill>
            </a:endParaRPr>
          </a:p>
        </p:txBody>
      </p:sp>
      <p:sp>
        <p:nvSpPr>
          <p:cNvPr id="27650" name="Content Placeholder 1"/>
          <p:cNvSpPr>
            <a:spLocks noGrp="1"/>
          </p:cNvSpPr>
          <p:nvPr>
            <p:ph idx="4294967295"/>
          </p:nvPr>
        </p:nvSpPr>
        <p:spPr>
          <a:xfrm>
            <a:off x="1524000" y="1481138"/>
            <a:ext cx="8229600" cy="4525962"/>
          </a:xfrm>
        </p:spPr>
        <p:txBody>
          <a:bodyPr>
            <a:normAutofit/>
          </a:bodyPr>
          <a:lstStyle/>
          <a:p>
            <a:pPr eaLnBrk="1" hangingPunct="1"/>
            <a:r>
              <a:rPr lang="en-US" altLang="en-US" sz="2400" dirty="0">
                <a:latin typeface="Arial" panose="020B0604020202020204" pitchFamily="34" charset="0"/>
                <a:cs typeface="Arial" panose="020B0604020202020204" pitchFamily="34" charset="0"/>
              </a:rPr>
              <a:t>Employee representative can accompany OSHA inspector</a:t>
            </a:r>
          </a:p>
          <a:p>
            <a:pPr eaLnBrk="1" hangingPunct="1"/>
            <a:r>
              <a:rPr lang="en-US" altLang="en-US" sz="2400" dirty="0">
                <a:latin typeface="Arial" panose="020B0604020202020204" pitchFamily="34" charset="0"/>
                <a:cs typeface="Arial" panose="020B0604020202020204" pitchFamily="34" charset="0"/>
              </a:rPr>
              <a:t>Workers can talk to the inspector privately</a:t>
            </a:r>
          </a:p>
          <a:p>
            <a:pPr eaLnBrk="1" hangingPunct="1"/>
            <a:r>
              <a:rPr lang="en-US" altLang="en-US" sz="2400" dirty="0">
                <a:latin typeface="Arial" panose="020B0604020202020204" pitchFamily="34" charset="0"/>
                <a:cs typeface="Arial" panose="020B0604020202020204" pitchFamily="34" charset="0"/>
              </a:rPr>
              <a:t>Workers may point out hazards, describe injuries, illnesses or near misses that resulted from those hazards and describe any concern you have about a safety or health issue </a:t>
            </a:r>
          </a:p>
          <a:p>
            <a:pPr eaLnBrk="1" hangingPunct="1"/>
            <a:r>
              <a:rPr lang="en-US" altLang="en-US" sz="2400" dirty="0">
                <a:latin typeface="Arial" panose="020B0604020202020204" pitchFamily="34" charset="0"/>
                <a:cs typeface="Arial" panose="020B0604020202020204" pitchFamily="34" charset="0"/>
              </a:rPr>
              <a:t>Workers can find out about inspection results, abatement measures and may object to dates set for violation to be corrected</a:t>
            </a:r>
          </a:p>
        </p:txBody>
      </p:sp>
      <p:pic>
        <p:nvPicPr>
          <p:cNvPr id="27651" name="Title 2"/>
          <p:cNvPicPr>
            <a:picLocks noGrp="1" noChangeArrowheads="1"/>
          </p:cNvPicPr>
          <p:nvPr>
            <p:ph type="title" idx="4294967295"/>
          </p:nvPr>
        </p:nvPicPr>
        <p:blipFill>
          <a:blip r:embed="rId3">
            <a:extLst>
              <a:ext uri="{28A0092B-C50C-407E-A947-70E740481C1C}">
                <a14:useLocalDpi xmlns:a14="http://schemas.microsoft.com/office/drawing/2010/main" val="0"/>
              </a:ext>
            </a:extLst>
          </a:blip>
          <a:srcRect/>
          <a:stretch>
            <a:fillRect/>
          </a:stretch>
        </p:blipFill>
        <p:spPr>
          <a:xfrm>
            <a:off x="1524000" y="268289"/>
            <a:ext cx="8459788" cy="1158875"/>
          </a:xfrm>
        </p:spPr>
      </p:pic>
      <p:sp>
        <p:nvSpPr>
          <p:cNvPr id="27652" name="TextBox 4"/>
          <p:cNvSpPr txBox="1">
            <a:spLocks noChangeArrowheads="1"/>
          </p:cNvSpPr>
          <p:nvPr/>
        </p:nvSpPr>
        <p:spPr bwMode="auto">
          <a:xfrm>
            <a:off x="1981201" y="228600"/>
            <a:ext cx="1751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ＭＳ Ｐゴシック"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ＭＳ Ｐゴシック"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ＭＳ Ｐゴシック"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ＭＳ Ｐゴシック"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9pPr>
          </a:lstStyle>
          <a:p>
            <a:pPr eaLnBrk="1" hangingPunct="1">
              <a:spcBef>
                <a:spcPct val="0"/>
              </a:spcBef>
              <a:buClrTx/>
              <a:buSzTx/>
              <a:buFontTx/>
              <a:buNone/>
            </a:pPr>
            <a:r>
              <a:rPr lang="en-US" altLang="en-US" sz="1800" i="1">
                <a:latin typeface="Arial" charset="0"/>
              </a:rPr>
              <a:t>Your Right to…</a:t>
            </a:r>
          </a:p>
        </p:txBody>
      </p:sp>
    </p:spTree>
    <p:extLst>
      <p:ext uri="{BB962C8B-B14F-4D97-AF65-F5344CB8AC3E}">
        <p14:creationId xmlns:p14="http://schemas.microsoft.com/office/powerpoint/2010/main" val="53435985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4AAC603-7584-4DAA-BE0B-F7CE8BFAD215}" type="slidenum">
              <a:rPr lang="en-US" smtClean="0">
                <a:solidFill>
                  <a:schemeClr val="tx1"/>
                </a:solidFill>
              </a:rPr>
              <a:pPr>
                <a:defRPr/>
              </a:pPr>
              <a:t>16</a:t>
            </a:fld>
            <a:endParaRPr lang="en-US" dirty="0">
              <a:solidFill>
                <a:schemeClr val="tx1"/>
              </a:solidFill>
            </a:endParaRPr>
          </a:p>
        </p:txBody>
      </p:sp>
      <p:sp>
        <p:nvSpPr>
          <p:cNvPr id="28674" name="Content Placeholder 1"/>
          <p:cNvSpPr>
            <a:spLocks noGrp="1"/>
          </p:cNvSpPr>
          <p:nvPr>
            <p:ph idx="4294967295"/>
          </p:nvPr>
        </p:nvSpPr>
        <p:spPr>
          <a:xfrm>
            <a:off x="1524000" y="1481138"/>
            <a:ext cx="8229600" cy="4525962"/>
          </a:xfrm>
        </p:spPr>
        <p:txBody>
          <a:bodyPr>
            <a:normAutofit/>
          </a:bodyPr>
          <a:lstStyle/>
          <a:p>
            <a:pPr eaLnBrk="1" hangingPunct="1"/>
            <a:r>
              <a:rPr lang="en-US" altLang="en-US" sz="2400" dirty="0">
                <a:latin typeface="Arial" panose="020B0604020202020204" pitchFamily="34" charset="0"/>
                <a:cs typeface="Arial" panose="020B0604020202020204" pitchFamily="34" charset="0"/>
              </a:rPr>
              <a:t>Workers have the right to be free from retaliation for exercising safety and health rights</a:t>
            </a:r>
          </a:p>
          <a:p>
            <a:pPr eaLnBrk="1" hangingPunct="1"/>
            <a:r>
              <a:rPr lang="en-US" altLang="en-US" sz="2400" dirty="0">
                <a:latin typeface="Arial" panose="020B0604020202020204" pitchFamily="34" charset="0"/>
                <a:cs typeface="Arial" panose="020B0604020202020204" pitchFamily="34" charset="0"/>
              </a:rPr>
              <a:t>Workers have a right to seek safety and health on the job without fear of punishment </a:t>
            </a:r>
          </a:p>
          <a:p>
            <a:pPr eaLnBrk="1" hangingPunct="1"/>
            <a:r>
              <a:rPr lang="en-US" altLang="en-US" sz="2400" dirty="0">
                <a:latin typeface="Arial" panose="020B0604020202020204" pitchFamily="34" charset="0"/>
                <a:cs typeface="Arial" panose="020B0604020202020204" pitchFamily="34" charset="0"/>
              </a:rPr>
              <a:t>This right is spelled out in Section 11(c) of the OSH Act</a:t>
            </a:r>
          </a:p>
          <a:p>
            <a:pPr eaLnBrk="1" hangingPunct="1"/>
            <a:r>
              <a:rPr lang="en-US" altLang="en-US" sz="2400" dirty="0">
                <a:latin typeface="Arial" panose="020B0604020202020204" pitchFamily="34" charset="0"/>
                <a:cs typeface="Arial" panose="020B0604020202020204" pitchFamily="34" charset="0"/>
              </a:rPr>
              <a:t>Workers have 30 days to contact OSHA if they feel they have been punished for exercising their safety and health rights</a:t>
            </a:r>
          </a:p>
        </p:txBody>
      </p:sp>
      <p:pic>
        <p:nvPicPr>
          <p:cNvPr id="28675" name="Title 2"/>
          <p:cNvPicPr>
            <a:picLocks noGrp="1" noChangeArrowheads="1"/>
          </p:cNvPicPr>
          <p:nvPr>
            <p:ph type="title" idx="4294967295"/>
          </p:nvPr>
        </p:nvPicPr>
        <p:blipFill>
          <a:blip r:embed="rId3">
            <a:extLst>
              <a:ext uri="{28A0092B-C50C-407E-A947-70E740481C1C}">
                <a14:useLocalDpi xmlns:a14="http://schemas.microsoft.com/office/drawing/2010/main" val="0"/>
              </a:ext>
            </a:extLst>
          </a:blip>
          <a:srcRect/>
          <a:stretch>
            <a:fillRect/>
          </a:stretch>
        </p:blipFill>
        <p:spPr>
          <a:xfrm>
            <a:off x="1524000" y="268289"/>
            <a:ext cx="8459788" cy="1158875"/>
          </a:xfrm>
        </p:spPr>
      </p:pic>
      <p:sp>
        <p:nvSpPr>
          <p:cNvPr id="28676" name="TextBox 4"/>
          <p:cNvSpPr txBox="1">
            <a:spLocks noChangeArrowheads="1"/>
          </p:cNvSpPr>
          <p:nvPr/>
        </p:nvSpPr>
        <p:spPr bwMode="auto">
          <a:xfrm>
            <a:off x="1981201" y="228600"/>
            <a:ext cx="1751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ＭＳ Ｐゴシック"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ＭＳ Ｐゴシック"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ＭＳ Ｐゴシック"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ＭＳ Ｐゴシック"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9pPr>
          </a:lstStyle>
          <a:p>
            <a:pPr eaLnBrk="1" hangingPunct="1">
              <a:spcBef>
                <a:spcPct val="0"/>
              </a:spcBef>
              <a:buClrTx/>
              <a:buSzTx/>
              <a:buFontTx/>
              <a:buNone/>
            </a:pPr>
            <a:r>
              <a:rPr lang="en-US" altLang="en-US" sz="1800" i="1">
                <a:latin typeface="Arial" charset="0"/>
              </a:rPr>
              <a:t>Your Right to…</a:t>
            </a:r>
          </a:p>
        </p:txBody>
      </p:sp>
    </p:spTree>
    <p:extLst>
      <p:ext uri="{BB962C8B-B14F-4D97-AF65-F5344CB8AC3E}">
        <p14:creationId xmlns:p14="http://schemas.microsoft.com/office/powerpoint/2010/main" val="284202088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Title 2"/>
          <p:cNvPicPr>
            <a:picLocks noGrp="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1828801" y="274638"/>
            <a:ext cx="8277225" cy="1143000"/>
          </a:xfrm>
        </p:spPr>
      </p:pic>
      <p:sp>
        <p:nvSpPr>
          <p:cNvPr id="25602" name="Content Placeholder 1"/>
          <p:cNvSpPr>
            <a:spLocks noGrp="1"/>
          </p:cNvSpPr>
          <p:nvPr>
            <p:ph idx="1"/>
          </p:nvPr>
        </p:nvSpPr>
        <p:spPr>
          <a:xfrm>
            <a:off x="1860176" y="1463726"/>
            <a:ext cx="7391400" cy="4942762"/>
          </a:xfrm>
        </p:spPr>
        <p:txBody>
          <a:bodyPr>
            <a:normAutofit fontScale="85000" lnSpcReduction="10000"/>
          </a:bodyPr>
          <a:lstStyle/>
          <a:p>
            <a:pPr eaLnBrk="1" hangingPunct="1">
              <a:defRPr/>
            </a:pPr>
            <a:r>
              <a:rPr lang="en-US" sz="3100" dirty="0">
                <a:latin typeface="Arial" panose="020B0604020202020204" pitchFamily="34" charset="0"/>
                <a:cs typeface="Arial" panose="020B0604020202020204" pitchFamily="34" charset="0"/>
              </a:rPr>
              <a:t>Provide a workplace free from recognized hazards and comply with OSHA standards</a:t>
            </a:r>
            <a:endParaRPr lang="en-US" sz="3100" b="1" dirty="0">
              <a:latin typeface="Arial" panose="020B0604020202020204" pitchFamily="34" charset="0"/>
              <a:cs typeface="Arial" panose="020B0604020202020204" pitchFamily="34" charset="0"/>
            </a:endParaRPr>
          </a:p>
          <a:p>
            <a:pPr eaLnBrk="1" hangingPunct="1">
              <a:defRPr/>
            </a:pPr>
            <a:r>
              <a:rPr lang="en-US" sz="3100" dirty="0">
                <a:latin typeface="Arial" panose="020B0604020202020204" pitchFamily="34" charset="0"/>
                <a:cs typeface="Arial" panose="020B0604020202020204" pitchFamily="34" charset="0"/>
              </a:rPr>
              <a:t>Provide training required by OSHA standards</a:t>
            </a:r>
          </a:p>
          <a:p>
            <a:pPr eaLnBrk="1" hangingPunct="1">
              <a:defRPr/>
            </a:pPr>
            <a:r>
              <a:rPr lang="en-US" sz="3100" dirty="0">
                <a:latin typeface="Arial" panose="020B0604020202020204" pitchFamily="34" charset="0"/>
                <a:cs typeface="Arial" panose="020B0604020202020204" pitchFamily="34" charset="0"/>
              </a:rPr>
              <a:t>Keep records of injuries and illnesses</a:t>
            </a:r>
          </a:p>
          <a:p>
            <a:pPr eaLnBrk="1" hangingPunct="1">
              <a:defRPr/>
            </a:pPr>
            <a:r>
              <a:rPr lang="en-US" sz="3100" dirty="0">
                <a:latin typeface="Arial" panose="020B0604020202020204" pitchFamily="34" charset="0"/>
                <a:cs typeface="Arial" panose="020B0604020202020204" pitchFamily="34" charset="0"/>
              </a:rPr>
              <a:t>Provide medical exams when required by OSHA standards and provide workers access to their exposure and medical records</a:t>
            </a:r>
            <a:endParaRPr lang="en-US" sz="3100" b="1" dirty="0">
              <a:latin typeface="Arial" panose="020B0604020202020204" pitchFamily="34" charset="0"/>
              <a:cs typeface="Arial" panose="020B0604020202020204" pitchFamily="34" charset="0"/>
            </a:endParaRPr>
          </a:p>
          <a:p>
            <a:pPr eaLnBrk="1" hangingPunct="1">
              <a:defRPr/>
            </a:pPr>
            <a:r>
              <a:rPr lang="en-US" sz="3100" dirty="0">
                <a:latin typeface="Arial" panose="020B0604020202020204" pitchFamily="34" charset="0"/>
                <a:cs typeface="Arial" panose="020B0604020202020204" pitchFamily="34" charset="0"/>
              </a:rPr>
              <a:t>Not discriminate against workers who exercise their rights under the Act (Section 11(c))</a:t>
            </a:r>
            <a:endParaRPr lang="en-US" sz="3100" b="1" dirty="0">
              <a:latin typeface="Arial" panose="020B0604020202020204" pitchFamily="34" charset="0"/>
              <a:cs typeface="Arial" panose="020B0604020202020204" pitchFamily="34" charset="0"/>
            </a:endParaRPr>
          </a:p>
          <a:p>
            <a:pPr eaLnBrk="1" hangingPunct="1">
              <a:defRPr/>
            </a:pPr>
            <a:r>
              <a:rPr lang="en-US" sz="3100" dirty="0">
                <a:latin typeface="Arial" panose="020B0604020202020204" pitchFamily="34" charset="0"/>
                <a:cs typeface="Arial" panose="020B0604020202020204" pitchFamily="34" charset="0"/>
              </a:rPr>
              <a:t>Post OSHA citations and hazard correction notices</a:t>
            </a:r>
            <a:endParaRPr lang="en-US" sz="3100" b="1" dirty="0">
              <a:latin typeface="Arial" panose="020B0604020202020204" pitchFamily="34" charset="0"/>
              <a:cs typeface="Arial" panose="020B0604020202020204" pitchFamily="34" charset="0"/>
            </a:endParaRPr>
          </a:p>
          <a:p>
            <a:pPr eaLnBrk="1" hangingPunct="1">
              <a:defRPr/>
            </a:pPr>
            <a:r>
              <a:rPr lang="en-US" sz="3100" dirty="0">
                <a:latin typeface="Arial" panose="020B0604020202020204" pitchFamily="34" charset="0"/>
                <a:cs typeface="Arial" panose="020B0604020202020204" pitchFamily="34" charset="0"/>
              </a:rPr>
              <a:t>Provide and pay for most PPE</a:t>
            </a:r>
            <a:endParaRPr lang="en-US" sz="3100" b="1" dirty="0">
              <a:latin typeface="Arial" panose="020B0604020202020204" pitchFamily="34" charset="0"/>
              <a:cs typeface="Arial" panose="020B0604020202020204" pitchFamily="34" charset="0"/>
            </a:endParaRPr>
          </a:p>
          <a:p>
            <a:pPr marL="109537" indent="0">
              <a:buNone/>
              <a:defRPr/>
            </a:pPr>
            <a:endParaRPr lang="en-US" dirty="0"/>
          </a:p>
          <a:p>
            <a:pPr eaLnBrk="1" hangingPunct="1">
              <a:buFont typeface="Wingdings 3" pitchFamily="18" charset="2"/>
              <a:buNone/>
              <a:defRPr/>
            </a:pPr>
            <a:endParaRPr lang="en-US" b="1" u="sng" dirty="0"/>
          </a:p>
          <a:p>
            <a:pPr eaLnBrk="1" hangingPunct="1">
              <a:buFont typeface="Wingdings 3" pitchFamily="18" charset="2"/>
              <a:buNone/>
              <a:defRPr/>
            </a:pPr>
            <a:endParaRPr lang="en-US" b="1" u="sng" dirty="0"/>
          </a:p>
          <a:p>
            <a:pPr eaLnBrk="1" hangingPunct="1">
              <a:defRPr/>
            </a:pPr>
            <a:endParaRPr lang="en-US" dirty="0"/>
          </a:p>
        </p:txBody>
      </p:sp>
      <p:sp>
        <p:nvSpPr>
          <p:cNvPr id="2" name="Slide Number Placeholder 1"/>
          <p:cNvSpPr>
            <a:spLocks noGrp="1"/>
          </p:cNvSpPr>
          <p:nvPr>
            <p:ph type="sldNum" sz="quarter" idx="12"/>
          </p:nvPr>
        </p:nvSpPr>
        <p:spPr/>
        <p:txBody>
          <a:bodyPr/>
          <a:lstStyle/>
          <a:p>
            <a:pPr>
              <a:defRPr/>
            </a:pPr>
            <a:fld id="{D5E7CB9D-40C6-4531-ADD3-939869194C87}" type="slidenum">
              <a:rPr lang="en-US" smtClean="0">
                <a:solidFill>
                  <a:schemeClr val="tx1"/>
                </a:solidFill>
              </a:rPr>
              <a:pPr>
                <a:defRPr/>
              </a:pPr>
              <a:t>17</a:t>
            </a:fld>
            <a:endParaRPr lang="en-US" dirty="0">
              <a:solidFill>
                <a:schemeClr val="tx1"/>
              </a:solidFill>
            </a:endParaRPr>
          </a:p>
        </p:txBody>
      </p:sp>
    </p:spTree>
    <p:extLst>
      <p:ext uri="{BB962C8B-B14F-4D97-AF65-F5344CB8AC3E}">
        <p14:creationId xmlns:p14="http://schemas.microsoft.com/office/powerpoint/2010/main" val="326000674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Slide Number Placeholder 3"/>
          <p:cNvSpPr>
            <a:spLocks noGrp="1"/>
          </p:cNvSpPr>
          <p:nvPr>
            <p:ph type="sldNum" sz="quarter" idx="12"/>
          </p:nvPr>
        </p:nvSpPr>
        <p:spPr bwMode="auto">
          <a:ln>
            <a:miter lim="800000"/>
            <a:headEnd/>
            <a:tailEnd/>
          </a:ln>
        </p:spPr>
        <p:txBody>
          <a:bodyPr/>
          <a:lstStyle/>
          <a:p>
            <a:pPr>
              <a:defRPr/>
            </a:pPr>
            <a:fld id="{83801400-E8A1-4E52-B232-1436EC2CBFE6}" type="slidenum">
              <a:rPr lang="en-US" smtClean="0">
                <a:solidFill>
                  <a:schemeClr val="tx1"/>
                </a:solidFill>
              </a:rPr>
              <a:pPr>
                <a:defRPr/>
              </a:pPr>
              <a:t>18</a:t>
            </a:fld>
            <a:endParaRPr lang="en-US">
              <a:solidFill>
                <a:schemeClr val="tx1"/>
              </a:solidFill>
            </a:endParaRPr>
          </a:p>
        </p:txBody>
      </p:sp>
      <p:sp>
        <p:nvSpPr>
          <p:cNvPr id="37905" name="Rectangle 17"/>
          <p:cNvSpPr>
            <a:spLocks noGrp="1" noChangeArrowheads="1"/>
          </p:cNvSpPr>
          <p:nvPr>
            <p:ph type="title" idx="4294967295"/>
          </p:nvPr>
        </p:nvSpPr>
        <p:spPr>
          <a:xfrm>
            <a:off x="1524000" y="220663"/>
            <a:ext cx="8229600" cy="1143000"/>
          </a:xfrm>
        </p:spPr>
        <p:txBody>
          <a:bodyPr>
            <a:normAutofit/>
          </a:bodyPr>
          <a:lstStyle/>
          <a:p>
            <a:pPr eaLnBrk="1" hangingPunct="1">
              <a:defRPr/>
            </a:pPr>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Employer Responsibilities</a:t>
            </a:r>
          </a:p>
        </p:txBody>
      </p:sp>
      <p:graphicFrame>
        <p:nvGraphicFramePr>
          <p:cNvPr id="37904" name="Group 16"/>
          <p:cNvGraphicFramePr>
            <a:graphicFrameLocks noGrp="1"/>
          </p:cNvGraphicFramePr>
          <p:nvPr>
            <p:extLst>
              <p:ext uri="{D42A27DB-BD31-4B8C-83A1-F6EECF244321}">
                <p14:modId xmlns:p14="http://schemas.microsoft.com/office/powerpoint/2010/main" val="3209731247"/>
              </p:ext>
            </p:extLst>
          </p:nvPr>
        </p:nvGraphicFramePr>
        <p:xfrm>
          <a:off x="1866900" y="1491643"/>
          <a:ext cx="7543800" cy="4425950"/>
        </p:xfrm>
        <a:graphic>
          <a:graphicData uri="http://schemas.openxmlformats.org/drawingml/2006/table">
            <a:tbl>
              <a:tblPr/>
              <a:tblGrid>
                <a:gridCol w="7543800">
                  <a:extLst>
                    <a:ext uri="{9D8B030D-6E8A-4147-A177-3AD203B41FA5}">
                      <a16:colId xmlns:a16="http://schemas.microsoft.com/office/drawing/2014/main" val="20000"/>
                    </a:ext>
                  </a:extLst>
                </a:gridCol>
              </a:tblGrid>
              <a:tr h="4328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Lucida Sans Unicode" pitchFamily="34" charset="0"/>
                          <a:ea typeface="ＭＳ Ｐゴシック" pitchFamily="-105" charset="-128"/>
                        </a:rPr>
                        <a:t>REPORTING AND RECORDING CHECKLIST</a:t>
                      </a:r>
                    </a:p>
                  </a:txBody>
                  <a:tcPr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993080">
                <a:tc>
                  <a:txBody>
                    <a:bodyPr/>
                    <a:lstStyle/>
                    <a:p>
                      <a:pPr marL="457200" marR="0" lvl="0" indent="-346075" algn="l" defTabSz="914400" rtl="0" eaLnBrk="1" fontAlgn="base" latinLnBrk="0" hangingPunct="1">
                        <a:lnSpc>
                          <a:spcPct val="100000"/>
                        </a:lnSpc>
                        <a:spcBef>
                          <a:spcPct val="0"/>
                        </a:spcBef>
                        <a:spcAft>
                          <a:spcPct val="0"/>
                        </a:spcAft>
                        <a:buClrTx/>
                        <a:buSzTx/>
                        <a:buFontTx/>
                        <a:buNone/>
                        <a:tabLst/>
                      </a:pPr>
                      <a:r>
                        <a:rPr kumimoji="0" lang="en-US" sz="2200" b="1" i="1" u="none" strike="noStrike" cap="none" normalizeH="0" baseline="0" dirty="0">
                          <a:ln>
                            <a:noFill/>
                          </a:ln>
                          <a:solidFill>
                            <a:schemeClr val="tx1"/>
                          </a:solidFill>
                          <a:effectLst/>
                          <a:latin typeface="Arial" panose="020B0604020202020204" pitchFamily="34" charset="0"/>
                          <a:ea typeface="ＭＳ Ｐゴシック" pitchFamily="-105" charset="-128"/>
                          <a:cs typeface="Arial" panose="020B0604020202020204" pitchFamily="34" charset="0"/>
                        </a:rPr>
                        <a:t>Employers must:</a:t>
                      </a:r>
                      <a:endParaRPr kumimoji="0" lang="en-US" sz="2200" b="0" i="1" u="none" strike="noStrike" cap="none" normalizeH="0" baseline="0" dirty="0">
                        <a:ln>
                          <a:noFill/>
                        </a:ln>
                        <a:solidFill>
                          <a:schemeClr val="tx1"/>
                        </a:solidFill>
                        <a:effectLst/>
                        <a:latin typeface="Arial" panose="020B0604020202020204" pitchFamily="34" charset="0"/>
                        <a:ea typeface="ＭＳ Ｐゴシック" pitchFamily="-105" charset="-128"/>
                        <a:cs typeface="Arial" panose="020B0604020202020204" pitchFamily="34" charset="0"/>
                      </a:endParaRPr>
                    </a:p>
                    <a:p>
                      <a:pPr marL="457200" marR="0" lvl="0" indent="-346075"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a:ln>
                            <a:noFill/>
                          </a:ln>
                          <a:solidFill>
                            <a:schemeClr val="tx1"/>
                          </a:solidFill>
                          <a:effectLst/>
                          <a:latin typeface="Arial" panose="020B0604020202020204" pitchFamily="34" charset="0"/>
                          <a:ea typeface="ＭＳ Ｐゴシック" pitchFamily="-105" charset="-128"/>
                          <a:cs typeface="Arial" panose="020B0604020202020204" pitchFamily="34" charset="0"/>
                        </a:rPr>
                        <a:t>Report each worker death to OSHA</a:t>
                      </a:r>
                    </a:p>
                    <a:p>
                      <a:pPr marL="457200" marR="0" lvl="0" indent="-346075"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a:ln>
                            <a:noFill/>
                          </a:ln>
                          <a:solidFill>
                            <a:schemeClr val="tx1"/>
                          </a:solidFill>
                          <a:effectLst/>
                          <a:latin typeface="Arial" panose="020B0604020202020204" pitchFamily="34" charset="0"/>
                          <a:ea typeface="ＭＳ Ｐゴシック" pitchFamily="-105" charset="-128"/>
                          <a:cs typeface="Arial" panose="020B0604020202020204" pitchFamily="34" charset="0"/>
                        </a:rPr>
                        <a:t>Report each work-(1)related hospitalization, amputation, or loss of an eye </a:t>
                      </a:r>
                    </a:p>
                    <a:p>
                      <a:pPr marL="457200" marR="0" lvl="0" indent="-346075"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a:ln>
                            <a:noFill/>
                          </a:ln>
                          <a:solidFill>
                            <a:schemeClr val="tx1"/>
                          </a:solidFill>
                          <a:effectLst/>
                          <a:latin typeface="Arial" panose="020B0604020202020204" pitchFamily="34" charset="0"/>
                          <a:ea typeface="ＭＳ Ｐゴシック" pitchFamily="-105" charset="-128"/>
                          <a:cs typeface="Arial" panose="020B0604020202020204" pitchFamily="34" charset="0"/>
                        </a:rPr>
                        <a:t>Maintain injury &amp; illness records</a:t>
                      </a:r>
                    </a:p>
                    <a:p>
                      <a:pPr marL="457200" marR="0" lvl="0" indent="-346075"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a:ln>
                            <a:noFill/>
                          </a:ln>
                          <a:solidFill>
                            <a:schemeClr val="tx1"/>
                          </a:solidFill>
                          <a:effectLst/>
                          <a:latin typeface="Arial" panose="020B0604020202020204" pitchFamily="34" charset="0"/>
                          <a:ea typeface="ＭＳ Ｐゴシック" pitchFamily="-105" charset="-128"/>
                          <a:cs typeface="Arial" panose="020B0604020202020204" pitchFamily="34" charset="0"/>
                        </a:rPr>
                        <a:t>Inform workers how to report an injury or illness to the employer</a:t>
                      </a:r>
                    </a:p>
                    <a:p>
                      <a:pPr marL="457200" marR="0" lvl="0" indent="-346075"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a:ln>
                            <a:noFill/>
                          </a:ln>
                          <a:solidFill>
                            <a:schemeClr val="tx1"/>
                          </a:solidFill>
                          <a:effectLst/>
                          <a:latin typeface="Arial" panose="020B0604020202020204" pitchFamily="34" charset="0"/>
                          <a:ea typeface="ＭＳ Ｐゴシック" pitchFamily="-105" charset="-128"/>
                          <a:cs typeface="Arial" panose="020B0604020202020204" pitchFamily="34" charset="0"/>
                        </a:rPr>
                        <a:t>Make records available to workers</a:t>
                      </a:r>
                    </a:p>
                    <a:p>
                      <a:pPr marL="457200" marR="0" lvl="0" indent="-346075"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a:ln>
                            <a:noFill/>
                          </a:ln>
                          <a:solidFill>
                            <a:schemeClr val="tx1"/>
                          </a:solidFill>
                          <a:effectLst/>
                          <a:latin typeface="Arial" panose="020B0604020202020204" pitchFamily="34" charset="0"/>
                          <a:ea typeface="ＭＳ Ｐゴシック" pitchFamily="-105" charset="-128"/>
                          <a:cs typeface="Arial" panose="020B0604020202020204" pitchFamily="34" charset="0"/>
                        </a:rPr>
                        <a:t>Allow OSHA access to records</a:t>
                      </a:r>
                    </a:p>
                    <a:p>
                      <a:pPr marL="457200" marR="0" lvl="0" indent="-346075"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a:ln>
                            <a:noFill/>
                          </a:ln>
                          <a:solidFill>
                            <a:schemeClr val="tx1"/>
                          </a:solidFill>
                          <a:effectLst/>
                          <a:latin typeface="Arial" panose="020B0604020202020204" pitchFamily="34" charset="0"/>
                          <a:ea typeface="ＭＳ Ｐゴシック" pitchFamily="-105" charset="-128"/>
                          <a:cs typeface="Arial" panose="020B0604020202020204" pitchFamily="34" charset="0"/>
                        </a:rPr>
                        <a:t>Post annual summary of injuries &amp; illnesses</a:t>
                      </a:r>
                    </a:p>
                  </a:txBody>
                  <a:tcPr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7594621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4"/>
          <p:cNvSpPr>
            <a:spLocks noGrp="1"/>
          </p:cNvSpPr>
          <p:nvPr>
            <p:ph type="title"/>
          </p:nvPr>
        </p:nvSpPr>
        <p:spPr>
          <a:xfrm>
            <a:off x="1528482" y="185789"/>
            <a:ext cx="8229600" cy="1143000"/>
          </a:xfrm>
        </p:spPr>
        <p:txBody>
          <a:bodyPr>
            <a:normAutofit/>
          </a:bodyPr>
          <a:lstStyle/>
          <a:p>
            <a:r>
              <a:rPr lang="en-US" alt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are OSHA Standards?</a:t>
            </a:r>
          </a:p>
        </p:txBody>
      </p:sp>
      <p:sp>
        <p:nvSpPr>
          <p:cNvPr id="30723" name="Content Placeholder 1"/>
          <p:cNvSpPr>
            <a:spLocks noGrp="1"/>
          </p:cNvSpPr>
          <p:nvPr>
            <p:ph sz="half" idx="1"/>
          </p:nvPr>
        </p:nvSpPr>
        <p:spPr>
          <a:xfrm>
            <a:off x="1981200" y="1219200"/>
            <a:ext cx="5257800" cy="4525962"/>
          </a:xfrm>
        </p:spPr>
        <p:txBody>
          <a:bodyPr/>
          <a:lstStyle/>
          <a:p>
            <a:pPr marL="109537" indent="0">
              <a:buNone/>
              <a:defRPr/>
            </a:pPr>
            <a:r>
              <a:rPr lang="en-US" sz="3200" b="1" i="1" dirty="0">
                <a:latin typeface="Arial" panose="020B0604020202020204" pitchFamily="34" charset="0"/>
                <a:cs typeface="Arial" panose="020B0604020202020204" pitchFamily="34" charset="0"/>
              </a:rPr>
              <a:t>OSHA standards are:</a:t>
            </a:r>
          </a:p>
          <a:p>
            <a:pPr eaLnBrk="1" hangingPunct="1">
              <a:defRPr/>
            </a:pPr>
            <a:r>
              <a:rPr lang="en-US" sz="2400" dirty="0">
                <a:latin typeface="Arial" panose="020B0604020202020204" pitchFamily="34" charset="0"/>
                <a:cs typeface="Arial" panose="020B0604020202020204" pitchFamily="34" charset="0"/>
              </a:rPr>
              <a:t>Rules that describe the methods employers must use to protect employees from hazards</a:t>
            </a:r>
          </a:p>
          <a:p>
            <a:pPr eaLnBrk="1" hangingPunct="1">
              <a:defRPr/>
            </a:pPr>
            <a:r>
              <a:rPr lang="en-US" sz="2400" dirty="0">
                <a:latin typeface="Arial" panose="020B0604020202020204" pitchFamily="34" charset="0"/>
                <a:cs typeface="Arial" panose="020B0604020202020204" pitchFamily="34" charset="0"/>
              </a:rPr>
              <a:t>Designed to protect workers from a wide range of hazards</a:t>
            </a:r>
          </a:p>
          <a:p>
            <a:pPr eaLnBrk="1" hangingPunct="1">
              <a:defRPr/>
            </a:pPr>
            <a:endParaRPr lang="en-US" dirty="0"/>
          </a:p>
        </p:txBody>
      </p:sp>
      <p:sp>
        <p:nvSpPr>
          <p:cNvPr id="30724" name="Slide Number Placeholder 3"/>
          <p:cNvSpPr>
            <a:spLocks noGrp="1"/>
          </p:cNvSpPr>
          <p:nvPr>
            <p:ph type="sldNum" sz="quarter" idx="12"/>
          </p:nvPr>
        </p:nvSpPr>
        <p:spPr bwMode="auto">
          <a:ln>
            <a:miter lim="800000"/>
            <a:headEnd/>
            <a:tailEnd/>
          </a:ln>
        </p:spPr>
        <p:txBody>
          <a:bodyPr/>
          <a:lstStyle/>
          <a:p>
            <a:pPr>
              <a:defRPr/>
            </a:pPr>
            <a:fld id="{BB34FCF4-BA2F-4241-BA91-C33538399A89}" type="slidenum">
              <a:rPr lang="en-US" smtClean="0">
                <a:solidFill>
                  <a:schemeClr val="tx1"/>
                </a:solidFill>
              </a:rPr>
              <a:pPr>
                <a:defRPr/>
              </a:pPr>
              <a:t>19</a:t>
            </a:fld>
            <a:endParaRPr lang="en-US">
              <a:solidFill>
                <a:schemeClr val="tx1"/>
              </a:solidFill>
            </a:endParaRPr>
          </a:p>
        </p:txBody>
      </p:sp>
      <p:graphicFrame>
        <p:nvGraphicFramePr>
          <p:cNvPr id="2" name="Table 1"/>
          <p:cNvGraphicFramePr>
            <a:graphicFrameLocks noGrp="1"/>
          </p:cNvGraphicFramePr>
          <p:nvPr/>
        </p:nvGraphicFramePr>
        <p:xfrm>
          <a:off x="7691718" y="983902"/>
          <a:ext cx="2823778" cy="3567224"/>
        </p:xfrm>
        <a:graphic>
          <a:graphicData uri="http://schemas.openxmlformats.org/drawingml/2006/table">
            <a:tbl>
              <a:tblPr firstRow="1" bandRow="1">
                <a:tableStyleId>{5C22544A-7EE6-4342-B048-85BDC9FD1C3A}</a:tableStyleId>
              </a:tblPr>
              <a:tblGrid>
                <a:gridCol w="2823778">
                  <a:extLst>
                    <a:ext uri="{9D8B030D-6E8A-4147-A177-3AD203B41FA5}">
                      <a16:colId xmlns:a16="http://schemas.microsoft.com/office/drawing/2014/main" val="20000"/>
                    </a:ext>
                  </a:extLst>
                </a:gridCol>
              </a:tblGrid>
              <a:tr h="661428">
                <a:tc>
                  <a:txBody>
                    <a:bodyPr/>
                    <a:lstStyle/>
                    <a:p>
                      <a:pPr algn="ctr"/>
                      <a:r>
                        <a:rPr lang="en-US" sz="2000" b="1" dirty="0"/>
                        <a:t>Four Groups of</a:t>
                      </a:r>
                    </a:p>
                    <a:p>
                      <a:pPr algn="ctr"/>
                      <a:r>
                        <a:rPr lang="en-US" sz="2000" b="1" dirty="0"/>
                        <a:t>OSHA Standards</a:t>
                      </a:r>
                    </a:p>
                  </a:txBody>
                  <a:tcPr anchor="ctr"/>
                </a:tc>
                <a:extLst>
                  <a:ext uri="{0D108BD9-81ED-4DB2-BD59-A6C34878D82A}">
                    <a16:rowId xmlns:a16="http://schemas.microsoft.com/office/drawing/2014/main" val="10000"/>
                  </a:ext>
                </a:extLst>
              </a:tr>
              <a:tr h="473374">
                <a:tc>
                  <a:txBody>
                    <a:bodyPr/>
                    <a:lstStyle/>
                    <a:p>
                      <a:pPr algn="ctr"/>
                      <a:r>
                        <a:rPr lang="en-US" sz="2400" b="1" dirty="0"/>
                        <a:t>General Industry*</a:t>
                      </a:r>
                    </a:p>
                  </a:txBody>
                  <a:tcPr anchor="ctr"/>
                </a:tc>
                <a:extLst>
                  <a:ext uri="{0D108BD9-81ED-4DB2-BD59-A6C34878D82A}">
                    <a16:rowId xmlns:a16="http://schemas.microsoft.com/office/drawing/2014/main" val="10001"/>
                  </a:ext>
                </a:extLst>
              </a:tr>
              <a:tr h="4733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a:t>Construction</a:t>
                      </a:r>
                    </a:p>
                  </a:txBody>
                  <a:tcPr anchor="ctr"/>
                </a:tc>
                <a:extLst>
                  <a:ext uri="{0D108BD9-81ED-4DB2-BD59-A6C34878D82A}">
                    <a16:rowId xmlns:a16="http://schemas.microsoft.com/office/drawing/2014/main" val="10002"/>
                  </a:ext>
                </a:extLst>
              </a:tr>
              <a:tr h="4733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a:t>Maritime</a:t>
                      </a:r>
                    </a:p>
                  </a:txBody>
                  <a:tcPr anchor="ctr"/>
                </a:tc>
                <a:extLst>
                  <a:ext uri="{0D108BD9-81ED-4DB2-BD59-A6C34878D82A}">
                    <a16:rowId xmlns:a16="http://schemas.microsoft.com/office/drawing/2014/main" val="10003"/>
                  </a:ext>
                </a:extLst>
              </a:tr>
              <a:tr h="4733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a:t>Agriculture</a:t>
                      </a:r>
                    </a:p>
                  </a:txBody>
                  <a:tcPr anchor="ctr"/>
                </a:tc>
                <a:extLst>
                  <a:ext uri="{0D108BD9-81ED-4DB2-BD59-A6C34878D82A}">
                    <a16:rowId xmlns:a16="http://schemas.microsoft.com/office/drawing/2014/main" val="10004"/>
                  </a:ext>
                </a:extLst>
              </a:tr>
              <a:tr h="972688">
                <a:tc>
                  <a:txBody>
                    <a:bodyPr/>
                    <a:lstStyle/>
                    <a:p>
                      <a:pPr algn="ctr"/>
                      <a:r>
                        <a:rPr lang="en-US" sz="1200" i="1" dirty="0"/>
                        <a:t>*General Industry is the set that applies</a:t>
                      </a:r>
                      <a:r>
                        <a:rPr lang="en-US" sz="1200" i="1" baseline="0" dirty="0"/>
                        <a:t> to the largest number of workers and worksites</a:t>
                      </a:r>
                      <a:endParaRPr lang="en-US" sz="1200" i="1" dirty="0"/>
                    </a:p>
                  </a:txBody>
                  <a:tcPr anchor="ctr"/>
                </a:tc>
                <a:extLst>
                  <a:ext uri="{0D108BD9-81ED-4DB2-BD59-A6C34878D82A}">
                    <a16:rowId xmlns:a16="http://schemas.microsoft.com/office/drawing/2014/main" val="10005"/>
                  </a:ext>
                </a:extLst>
              </a:tr>
            </a:tbl>
          </a:graphicData>
        </a:graphic>
      </p:graphicFrame>
      <p:sp>
        <p:nvSpPr>
          <p:cNvPr id="3" name="TextBox 2"/>
          <p:cNvSpPr txBox="1"/>
          <p:nvPr/>
        </p:nvSpPr>
        <p:spPr>
          <a:xfrm>
            <a:off x="1729409" y="4836442"/>
            <a:ext cx="9468678" cy="954107"/>
          </a:xfrm>
          <a:prstGeom prst="rect">
            <a:avLst/>
          </a:prstGeom>
          <a:noFill/>
          <a:effectLst>
            <a:outerShdw blurRad="50800" dist="38100" dir="13500000" algn="br" rotWithShape="0">
              <a:prstClr val="black">
                <a:alpha val="40000"/>
              </a:prstClr>
            </a:outerShdw>
          </a:effectLst>
        </p:spPr>
        <p:txBody>
          <a:bodyPr wrap="square">
            <a:spAutoFit/>
          </a:bodyPr>
          <a:lstStyle/>
          <a:p>
            <a:pPr>
              <a:defRPr/>
            </a:pPr>
            <a:r>
              <a:rPr lang="en-US" sz="2800" dirty="0">
                <a:latin typeface="Arial" panose="020B0604020202020204" pitchFamily="34" charset="0"/>
                <a:ea typeface="ＭＳ Ｐゴシック" pitchFamily="-105" charset="-128"/>
                <a:cs typeface="Arial" panose="020B0604020202020204" pitchFamily="34" charset="0"/>
              </a:rPr>
              <a:t>Where there are no specific standards, employers must comply with the General Duty Clause of the OSH Act.</a:t>
            </a:r>
          </a:p>
        </p:txBody>
      </p:sp>
    </p:spTree>
    <p:extLst>
      <p:ext uri="{BB962C8B-B14F-4D97-AF65-F5344CB8AC3E}">
        <p14:creationId xmlns:p14="http://schemas.microsoft.com/office/powerpoint/2010/main" val="401954976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3854B12-34DA-4862-B311-61D5A88C5B66}" type="slidenum">
              <a:rPr lang="en-US" smtClean="0">
                <a:solidFill>
                  <a:schemeClr val="tx1"/>
                </a:solidFill>
              </a:rPr>
              <a:pPr>
                <a:defRPr/>
              </a:pPr>
              <a:t>2</a:t>
            </a:fld>
            <a:endParaRPr lang="en-US" dirty="0">
              <a:solidFill>
                <a:schemeClr val="tx1"/>
              </a:solidFill>
            </a:endParaRPr>
          </a:p>
        </p:txBody>
      </p:sp>
      <p:sp>
        <p:nvSpPr>
          <p:cNvPr id="19458" name="Title 6"/>
          <p:cNvSpPr>
            <a:spLocks noGrp="1"/>
          </p:cNvSpPr>
          <p:nvPr>
            <p:ph type="title" idx="4294967295"/>
          </p:nvPr>
        </p:nvSpPr>
        <p:spPr>
          <a:xfrm>
            <a:off x="1524000" y="274638"/>
            <a:ext cx="8229600" cy="1143000"/>
          </a:xfrm>
        </p:spPr>
        <p:txBody>
          <a:bodyPr/>
          <a:lstStyle/>
          <a:p>
            <a:pPr algn="ctr" eaLnBrk="1" hangingPunct="1"/>
            <a:r>
              <a:rPr lang="en-US" altLang="en-US" dirty="0"/>
              <a:t>Worker Rights</a:t>
            </a:r>
          </a:p>
        </p:txBody>
      </p:sp>
      <p:sp>
        <p:nvSpPr>
          <p:cNvPr id="19459" name="Content Placeholder 1"/>
          <p:cNvSpPr>
            <a:spLocks noGrp="1"/>
          </p:cNvSpPr>
          <p:nvPr>
            <p:ph idx="4294967295"/>
          </p:nvPr>
        </p:nvSpPr>
        <p:spPr>
          <a:xfrm>
            <a:off x="1524000" y="1481138"/>
            <a:ext cx="7391400" cy="4525962"/>
          </a:xfrm>
        </p:spPr>
        <p:txBody>
          <a:bodyPr/>
          <a:lstStyle/>
          <a:p>
            <a:pPr algn="ctr" eaLnBrk="1" hangingPunct="1">
              <a:buFont typeface="Wingdings 3" pitchFamily="18" charset="2"/>
              <a:buNone/>
            </a:pPr>
            <a:r>
              <a:rPr lang="en-US" altLang="en-US" sz="2400" b="1" dirty="0">
                <a:latin typeface="Arial" panose="020B0604020202020204" pitchFamily="34" charset="0"/>
                <a:cs typeface="Arial" panose="020B0604020202020204" pitchFamily="34" charset="0"/>
              </a:rPr>
              <a:t>Handout #1: </a:t>
            </a:r>
          </a:p>
          <a:p>
            <a:pPr algn="ctr" eaLnBrk="1" hangingPunct="1">
              <a:buFont typeface="Wingdings 3" pitchFamily="18" charset="2"/>
              <a:buNone/>
            </a:pPr>
            <a:r>
              <a:rPr lang="en-US" altLang="en-US" sz="2400" b="1" dirty="0">
                <a:latin typeface="Arial" panose="020B0604020202020204" pitchFamily="34" charset="0"/>
                <a:cs typeface="Arial" panose="020B0604020202020204" pitchFamily="34" charset="0"/>
              </a:rPr>
              <a:t>OSHA Poster</a:t>
            </a:r>
          </a:p>
          <a:p>
            <a:pPr eaLnBrk="1" hangingPunct="1">
              <a:buFont typeface="Wingdings 3" pitchFamily="18" charset="2"/>
              <a:buNone/>
            </a:pPr>
            <a:endParaRPr lang="en-US" altLang="en-US" dirty="0"/>
          </a:p>
          <a:p>
            <a:pPr marL="0" indent="0">
              <a:buNone/>
            </a:pPr>
            <a:r>
              <a:rPr lang="en-US" altLang="en-US" dirty="0">
                <a:latin typeface="Arial" panose="020B0604020202020204" pitchFamily="34" charset="0"/>
                <a:cs typeface="Arial" panose="020B0604020202020204" pitchFamily="34" charset="0"/>
              </a:rPr>
              <a:t>Have you seen this poster at your place of work?</a:t>
            </a:r>
          </a:p>
          <a:p>
            <a:pPr marL="0" indent="0">
              <a:buNone/>
            </a:pPr>
            <a:r>
              <a:rPr lang="en-US" altLang="en-US" dirty="0">
                <a:latin typeface="Arial" panose="020B0604020202020204" pitchFamily="34" charset="0"/>
                <a:cs typeface="Arial" panose="020B0604020202020204" pitchFamily="34" charset="0"/>
              </a:rPr>
              <a:t>Why was OSHA created?</a:t>
            </a:r>
          </a:p>
        </p:txBody>
      </p:sp>
      <p:pic>
        <p:nvPicPr>
          <p:cNvPr id="19460" name="Picture 6" descr="handout"/>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60020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7" descr="C:\Documents and Settings\jtaylor.OSHA\Local Settings\Temporary Internet Files\Content.IE5\FSRY5FTZ\MCj0442000000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6795" y="1062038"/>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111401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lgn="ctr"/>
            <a:r>
              <a:rPr lang="en-US" alt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OSHA Standards </a:t>
            </a:r>
            <a:r>
              <a:rPr lang="en-US" altLang="en-US" sz="2400" i="1" dirty="0"/>
              <a:t>(cont.)</a:t>
            </a:r>
            <a:endParaRPr lang="en-US" altLang="en-US" sz="2400" dirty="0"/>
          </a:p>
        </p:txBody>
      </p:sp>
      <p:sp>
        <p:nvSpPr>
          <p:cNvPr id="6" name="Content Placeholder 5"/>
          <p:cNvSpPr>
            <a:spLocks noGrp="1"/>
          </p:cNvSpPr>
          <p:nvPr>
            <p:ph idx="1"/>
          </p:nvPr>
        </p:nvSpPr>
        <p:spPr>
          <a:xfrm>
            <a:off x="1550894" y="1755309"/>
            <a:ext cx="7897906" cy="4525963"/>
          </a:xfrm>
        </p:spPr>
        <p:txBody>
          <a:bodyPr>
            <a:normAutofit/>
          </a:bodyPr>
          <a:lstStyle/>
          <a:p>
            <a:pPr marL="109537" indent="0">
              <a:buNone/>
              <a:defRPr/>
            </a:pPr>
            <a:r>
              <a:rPr lang="en-US" sz="2400" b="1" i="1" dirty="0">
                <a:latin typeface="Arial" panose="020B0604020202020204" pitchFamily="34" charset="0"/>
                <a:cs typeface="Arial" panose="020B0604020202020204" pitchFamily="34" charset="0"/>
              </a:rPr>
              <a:t>These standards also:</a:t>
            </a:r>
          </a:p>
          <a:p>
            <a:pPr>
              <a:defRPr/>
            </a:pPr>
            <a:r>
              <a:rPr lang="en-US" sz="2400" dirty="0">
                <a:latin typeface="Arial" panose="020B0604020202020204" pitchFamily="34" charset="0"/>
                <a:cs typeface="Arial" panose="020B0604020202020204" pitchFamily="34" charset="0"/>
              </a:rPr>
              <a:t>Limit the amount of hazardous chemicals, substances, or noise that workers can be exposed to</a:t>
            </a:r>
          </a:p>
          <a:p>
            <a:pPr>
              <a:defRPr/>
            </a:pPr>
            <a:r>
              <a:rPr lang="en-US" sz="2400" dirty="0">
                <a:latin typeface="Arial" panose="020B0604020202020204" pitchFamily="34" charset="0"/>
                <a:cs typeface="Arial" panose="020B0604020202020204" pitchFamily="34" charset="0"/>
              </a:rPr>
              <a:t>Require the use of certain safe work practices and equipment</a:t>
            </a:r>
          </a:p>
          <a:p>
            <a:pPr>
              <a:defRPr/>
            </a:pPr>
            <a:r>
              <a:rPr lang="en-US" sz="2400" dirty="0">
                <a:latin typeface="Arial" panose="020B0604020202020204" pitchFamily="34" charset="0"/>
                <a:cs typeface="Arial" panose="020B0604020202020204" pitchFamily="34" charset="0"/>
              </a:rPr>
              <a:t>Require employers to monitor certain hazards and keep records of workplace injuries and illnesses</a:t>
            </a:r>
          </a:p>
        </p:txBody>
      </p:sp>
      <p:sp>
        <p:nvSpPr>
          <p:cNvPr id="5" name="Slide Number Placeholder 4"/>
          <p:cNvSpPr>
            <a:spLocks noGrp="1"/>
          </p:cNvSpPr>
          <p:nvPr>
            <p:ph type="sldNum" sz="quarter" idx="12"/>
          </p:nvPr>
        </p:nvSpPr>
        <p:spPr/>
        <p:txBody>
          <a:bodyPr/>
          <a:lstStyle/>
          <a:p>
            <a:pPr>
              <a:defRPr/>
            </a:pPr>
            <a:fld id="{5894702E-E875-4CCC-845B-60C1F4E20395}" type="slidenum">
              <a:rPr lang="en-US" smtClean="0">
                <a:solidFill>
                  <a:schemeClr val="tx1"/>
                </a:solidFill>
              </a:rPr>
              <a:pPr>
                <a:defRPr/>
              </a:pPr>
              <a:t>20</a:t>
            </a:fld>
            <a:endParaRPr lang="en-US" dirty="0">
              <a:solidFill>
                <a:schemeClr val="tx1"/>
              </a:solidFill>
            </a:endParaRPr>
          </a:p>
        </p:txBody>
      </p:sp>
    </p:spTree>
    <p:extLst>
      <p:ext uri="{BB962C8B-B14F-4D97-AF65-F5344CB8AC3E}">
        <p14:creationId xmlns:p14="http://schemas.microsoft.com/office/powerpoint/2010/main" val="3076808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B3AD005-20F4-40DE-860B-77F8919A43A4}" type="slidenum">
              <a:rPr lang="en-US" smtClean="0">
                <a:solidFill>
                  <a:schemeClr val="tx1"/>
                </a:solidFill>
              </a:rPr>
              <a:pPr>
                <a:defRPr/>
              </a:pPr>
              <a:t>21</a:t>
            </a:fld>
            <a:endParaRPr lang="en-US" dirty="0">
              <a:solidFill>
                <a:schemeClr val="tx1"/>
              </a:solidFill>
            </a:endParaRPr>
          </a:p>
        </p:txBody>
      </p:sp>
      <p:sp>
        <p:nvSpPr>
          <p:cNvPr id="34818" name="Content Placeholder 1"/>
          <p:cNvSpPr>
            <a:spLocks noGrp="1"/>
          </p:cNvSpPr>
          <p:nvPr>
            <p:ph idx="4294967295"/>
          </p:nvPr>
        </p:nvSpPr>
        <p:spPr>
          <a:xfrm>
            <a:off x="1524001" y="1481138"/>
            <a:ext cx="8418513" cy="4525962"/>
          </a:xfrm>
        </p:spPr>
        <p:txBody>
          <a:bodyPr/>
          <a:lstStyle/>
          <a:p>
            <a:pPr eaLnBrk="1" hangingPunct="1"/>
            <a:r>
              <a:rPr lang="en-US" altLang="en-US" sz="2400" dirty="0">
                <a:latin typeface="Arial" panose="020B0604020202020204" pitchFamily="34" charset="0"/>
                <a:cs typeface="Arial" panose="020B0604020202020204" pitchFamily="34" charset="0"/>
              </a:rPr>
              <a:t>The OSH Act authorizes OSHA compliance safety and health officers (CSHOs) to conduct workplace inspections at reasonable times </a:t>
            </a:r>
          </a:p>
          <a:p>
            <a:pPr eaLnBrk="1" hangingPunct="1"/>
            <a:r>
              <a:rPr lang="en-US" altLang="en-US" sz="2400" dirty="0">
                <a:latin typeface="Arial" panose="020B0604020202020204" pitchFamily="34" charset="0"/>
                <a:cs typeface="Arial" panose="020B0604020202020204" pitchFamily="34" charset="0"/>
              </a:rPr>
              <a:t>OSHA conducts inspections without advance notice, except in rare circumstances (e.g. Imminent Danger) </a:t>
            </a:r>
          </a:p>
          <a:p>
            <a:pPr eaLnBrk="1" hangingPunct="1"/>
            <a:r>
              <a:rPr lang="en-US" altLang="en-US" sz="2400" dirty="0">
                <a:latin typeface="Arial" panose="020B0604020202020204" pitchFamily="34" charset="0"/>
                <a:cs typeface="Arial" panose="020B0604020202020204" pitchFamily="34" charset="0"/>
              </a:rPr>
              <a:t>In fact, anyone who tells an employer about an OSHA inspection in advance can receive fines and a jail term </a:t>
            </a:r>
          </a:p>
          <a:p>
            <a:pPr eaLnBrk="1" hangingPunct="1">
              <a:buFont typeface="Wingdings 3" pitchFamily="18" charset="2"/>
              <a:buNone/>
            </a:pPr>
            <a:endParaRPr lang="en-US" altLang="en-US" sz="2400" b="1" u="sng" dirty="0"/>
          </a:p>
          <a:p>
            <a:pPr eaLnBrk="1" hangingPunct="1"/>
            <a:endParaRPr lang="en-US" altLang="en-US" dirty="0"/>
          </a:p>
          <a:p>
            <a:pPr eaLnBrk="1" hangingPunct="1"/>
            <a:endParaRPr lang="en-US" altLang="en-US" dirty="0"/>
          </a:p>
        </p:txBody>
      </p:sp>
      <p:pic>
        <p:nvPicPr>
          <p:cNvPr id="34819" name="Title 2"/>
          <p:cNvPicPr>
            <a:picLocks noGrp="1" noChangeArrowheads="1"/>
          </p:cNvPicPr>
          <p:nvPr>
            <p:ph type="title" idx="4294967295"/>
          </p:nvPr>
        </p:nvPicPr>
        <p:blipFill>
          <a:blip r:embed="rId3">
            <a:extLst>
              <a:ext uri="{28A0092B-C50C-407E-A947-70E740481C1C}">
                <a14:useLocalDpi xmlns:a14="http://schemas.microsoft.com/office/drawing/2010/main" val="0"/>
              </a:ext>
            </a:extLst>
          </a:blip>
          <a:srcRect/>
          <a:stretch>
            <a:fillRect/>
          </a:stretch>
        </p:blipFill>
        <p:spPr>
          <a:xfrm>
            <a:off x="1524001" y="219075"/>
            <a:ext cx="8424863" cy="1208088"/>
          </a:xfrm>
        </p:spPr>
      </p:pic>
    </p:spTree>
    <p:extLst>
      <p:ext uri="{BB962C8B-B14F-4D97-AF65-F5344CB8AC3E}">
        <p14:creationId xmlns:p14="http://schemas.microsoft.com/office/powerpoint/2010/main" val="173419055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5" descr="Q:\OETD\Graphics Library\Inspection\CheckEquipInElevatorMachRoom_3506983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000" y="3733801"/>
            <a:ext cx="1971675" cy="279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Title 3"/>
          <p:cNvSpPr>
            <a:spLocks noGrp="1"/>
          </p:cNvSpPr>
          <p:nvPr>
            <p:ph type="title"/>
          </p:nvPr>
        </p:nvSpPr>
        <p:spPr>
          <a:xfrm>
            <a:off x="2237519" y="98705"/>
            <a:ext cx="5987476" cy="1143000"/>
          </a:xfrm>
        </p:spPr>
        <p:txBody>
          <a:bodyPr>
            <a:noAutofit/>
          </a:bodyPr>
          <a:lstStyle/>
          <a:p>
            <a:r>
              <a:rPr lang="en-US" alt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Different Types of OSHA Inspections</a:t>
            </a:r>
          </a:p>
        </p:txBody>
      </p:sp>
      <p:sp>
        <p:nvSpPr>
          <p:cNvPr id="35844" name="Content Placeholder 4"/>
          <p:cNvSpPr>
            <a:spLocks noGrp="1"/>
          </p:cNvSpPr>
          <p:nvPr>
            <p:ph sz="half" idx="1"/>
          </p:nvPr>
        </p:nvSpPr>
        <p:spPr>
          <a:xfrm>
            <a:off x="1981200" y="1481138"/>
            <a:ext cx="5029200" cy="4525962"/>
          </a:xfrm>
        </p:spPr>
        <p:txBody>
          <a:bodyPr/>
          <a:lstStyle/>
          <a:p>
            <a:r>
              <a:rPr lang="en-US" altLang="en-US" sz="2600" dirty="0">
                <a:latin typeface="Arial" panose="020B0604020202020204" pitchFamily="34" charset="0"/>
                <a:cs typeface="Arial" panose="020B0604020202020204" pitchFamily="34" charset="0"/>
              </a:rPr>
              <a:t>Imminent danger</a:t>
            </a:r>
          </a:p>
          <a:p>
            <a:r>
              <a:rPr lang="en-US" altLang="en-US" sz="2600" dirty="0">
                <a:latin typeface="Arial" panose="020B0604020202020204" pitchFamily="34" charset="0"/>
                <a:cs typeface="Arial" panose="020B0604020202020204" pitchFamily="34" charset="0"/>
              </a:rPr>
              <a:t>Fatality or hospitalizations</a:t>
            </a:r>
          </a:p>
          <a:p>
            <a:r>
              <a:rPr lang="en-US" altLang="en-US" sz="2600" dirty="0">
                <a:latin typeface="Arial" panose="020B0604020202020204" pitchFamily="34" charset="0"/>
                <a:cs typeface="Arial" panose="020B0604020202020204" pitchFamily="34" charset="0"/>
              </a:rPr>
              <a:t>Worker complaints/referrals</a:t>
            </a:r>
          </a:p>
          <a:p>
            <a:r>
              <a:rPr lang="en-US" altLang="en-US" sz="2600" dirty="0">
                <a:latin typeface="Arial" panose="020B0604020202020204" pitchFamily="34" charset="0"/>
                <a:cs typeface="Arial" panose="020B0604020202020204" pitchFamily="34" charset="0"/>
              </a:rPr>
              <a:t>Targeted inspections—Local Emphasis Program (LEP), National Emphasis Program (NEP), particular hazards or industries</a:t>
            </a:r>
          </a:p>
          <a:p>
            <a:r>
              <a:rPr lang="en-US" altLang="en-US" sz="2600" dirty="0">
                <a:latin typeface="Arial" panose="020B0604020202020204" pitchFamily="34" charset="0"/>
                <a:cs typeface="Arial" panose="020B0604020202020204" pitchFamily="34" charset="0"/>
              </a:rPr>
              <a:t>Follow-up Inspections</a:t>
            </a:r>
          </a:p>
          <a:p>
            <a:endParaRPr lang="en-US" altLang="en-US" dirty="0"/>
          </a:p>
        </p:txBody>
      </p:sp>
      <p:sp>
        <p:nvSpPr>
          <p:cNvPr id="3" name="Slide Number Placeholder 2"/>
          <p:cNvSpPr>
            <a:spLocks noGrp="1"/>
          </p:cNvSpPr>
          <p:nvPr>
            <p:ph type="sldNum" sz="quarter" idx="12"/>
          </p:nvPr>
        </p:nvSpPr>
        <p:spPr/>
        <p:txBody>
          <a:bodyPr/>
          <a:lstStyle/>
          <a:p>
            <a:pPr>
              <a:defRPr/>
            </a:pPr>
            <a:fld id="{F47998B1-9694-471F-B5EA-FBD4FCDA75C8}" type="slidenum">
              <a:rPr lang="en-US" smtClean="0"/>
              <a:pPr>
                <a:defRPr/>
              </a:pPr>
              <a:t>22</a:t>
            </a:fld>
            <a:endParaRPr lang="en-US" dirty="0"/>
          </a:p>
        </p:txBody>
      </p:sp>
      <p:pic>
        <p:nvPicPr>
          <p:cNvPr id="35846" name="Picture 3" descr="Q:\OETD\Graphics Library\Inspection\InspectingConstrSiteAndTakingNotes_11520928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6034" y="3859213"/>
            <a:ext cx="1770062"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7" name="Picture 4" descr="Q:\OETD\Graphics Library\Inspection\WorkersDiscussingInspReport_12861898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6247" y="1395412"/>
            <a:ext cx="3048000"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8" name="Slide Number Placeholder 3"/>
          <p:cNvSpPr txBox="1">
            <a:spLocks/>
          </p:cNvSpPr>
          <p:nvPr/>
        </p:nvSpPr>
        <p:spPr bwMode="auto">
          <a:xfrm>
            <a:off x="9845676" y="6410326"/>
            <a:ext cx="3667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ＭＳ Ｐゴシック" pitchFamily="34" charset="-128"/>
              </a:defRPr>
            </a:lvl1pPr>
            <a:lvl2pPr indent="-228600" eaLnBrk="0" hangingPunct="0">
              <a:spcBef>
                <a:spcPts val="325"/>
              </a:spcBef>
              <a:buClr>
                <a:schemeClr val="accent1"/>
              </a:buClr>
              <a:buFont typeface="Verdana" pitchFamily="34" charset="0"/>
              <a:buChar char="◦"/>
              <a:defRPr sz="2300">
                <a:solidFill>
                  <a:schemeClr val="tx1"/>
                </a:solidFill>
                <a:latin typeface="Lucida Sans Unicode" pitchFamily="34" charset="0"/>
                <a:ea typeface="ＭＳ Ｐゴシック" pitchFamily="34" charset="-128"/>
              </a:defRPr>
            </a:lvl2pPr>
            <a:lvl3pPr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ＭＳ Ｐゴシック" pitchFamily="34" charset="-128"/>
              </a:defRPr>
            </a:lvl3pPr>
            <a:lvl4pPr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ＭＳ Ｐゴシック" pitchFamily="34" charset="-128"/>
              </a:defRPr>
            </a:lvl4pPr>
            <a:lvl5pPr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5pPr>
            <a:lvl6pPr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6pPr>
            <a:lvl7pPr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7pPr>
            <a:lvl8pPr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8pPr>
            <a:lvl9pPr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9pPr>
          </a:lstStyle>
          <a:p>
            <a:pPr algn="r" eaLnBrk="1" hangingPunct="1">
              <a:spcBef>
                <a:spcPct val="0"/>
              </a:spcBef>
              <a:buClrTx/>
              <a:buSzTx/>
              <a:buFontTx/>
              <a:buNone/>
            </a:pPr>
            <a:fld id="{025F8B44-7768-4C30-801C-4713773985B5}" type="slidenum">
              <a:rPr lang="en-US" altLang="en-US" sz="1000"/>
              <a:pPr algn="r" eaLnBrk="1" hangingPunct="1">
                <a:spcBef>
                  <a:spcPct val="0"/>
                </a:spcBef>
                <a:buClrTx/>
                <a:buSzTx/>
                <a:buFontTx/>
                <a:buNone/>
              </a:pPr>
              <a:t>22</a:t>
            </a:fld>
            <a:endParaRPr lang="en-US" altLang="en-US" sz="1000"/>
          </a:p>
        </p:txBody>
      </p:sp>
    </p:spTree>
    <p:extLst>
      <p:ext uri="{BB962C8B-B14F-4D97-AF65-F5344CB8AC3E}">
        <p14:creationId xmlns:p14="http://schemas.microsoft.com/office/powerpoint/2010/main" val="291678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40497" y="533400"/>
            <a:ext cx="6347714" cy="1320800"/>
          </a:xfrm>
        </p:spPr>
        <p:txBody>
          <a:bodyPr>
            <a:normAutofit/>
          </a:bodyPr>
          <a:lstStyle/>
          <a:p>
            <a:pPr algn="ct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As of 01/01/2020</a:t>
            </a:r>
          </a:p>
        </p:txBody>
      </p:sp>
      <p:sp>
        <p:nvSpPr>
          <p:cNvPr id="3" name="Content Placeholder 2"/>
          <p:cNvSpPr>
            <a:spLocks noGrp="1"/>
          </p:cNvSpPr>
          <p:nvPr>
            <p:ph sz="half" idx="1"/>
          </p:nvPr>
        </p:nvSpPr>
        <p:spPr>
          <a:xfrm>
            <a:off x="2362200" y="1529570"/>
            <a:ext cx="6629400" cy="4525963"/>
          </a:xfrm>
        </p:spPr>
        <p:txBody>
          <a:bodyPr>
            <a:normAutofit/>
          </a:bodyPr>
          <a:lstStyle/>
          <a:p>
            <a:r>
              <a:rPr lang="en-US" sz="3600" dirty="0">
                <a:latin typeface="Arial" panose="020B0604020202020204" pitchFamily="34" charset="0"/>
                <a:cs typeface="Arial" panose="020B0604020202020204" pitchFamily="34" charset="0"/>
              </a:rPr>
              <a:t>The New Maximum Penalty</a:t>
            </a:r>
          </a:p>
        </p:txBody>
      </p:sp>
      <p:pic>
        <p:nvPicPr>
          <p:cNvPr id="5" name="Picture 4">
            <a:extLst>
              <a:ext uri="{FF2B5EF4-FFF2-40B4-BE49-F238E27FC236}">
                <a16:creationId xmlns:a16="http://schemas.microsoft.com/office/drawing/2014/main" id="{5E315C6B-473C-4434-9F5D-1A8FC1CB4B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57718" y="5577898"/>
            <a:ext cx="2979738" cy="955269"/>
          </a:xfrm>
          <a:prstGeom prst="rect">
            <a:avLst/>
          </a:prstGeom>
        </p:spPr>
      </p:pic>
    </p:spTree>
    <p:extLst>
      <p:ext uri="{BB962C8B-B14F-4D97-AF65-F5344CB8AC3E}">
        <p14:creationId xmlns:p14="http://schemas.microsoft.com/office/powerpoint/2010/main" val="256866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22C4547-C2D2-4286-925F-062FB2356D2C}" type="slidenum">
              <a:rPr lang="en-US" smtClean="0">
                <a:solidFill>
                  <a:schemeClr val="tx1"/>
                </a:solidFill>
              </a:rPr>
              <a:pPr>
                <a:defRPr/>
              </a:pPr>
              <a:t>24</a:t>
            </a:fld>
            <a:endParaRPr lang="en-US" dirty="0">
              <a:solidFill>
                <a:schemeClr val="tx1"/>
              </a:solidFill>
            </a:endParaRPr>
          </a:p>
        </p:txBody>
      </p:sp>
      <p:graphicFrame>
        <p:nvGraphicFramePr>
          <p:cNvPr id="54310" name="Group 38"/>
          <p:cNvGraphicFramePr>
            <a:graphicFrameLocks noGrp="1"/>
          </p:cNvGraphicFramePr>
          <p:nvPr>
            <p:ph idx="4294967295"/>
            <p:extLst>
              <p:ext uri="{D42A27DB-BD31-4B8C-83A1-F6EECF244321}">
                <p14:modId xmlns:p14="http://schemas.microsoft.com/office/powerpoint/2010/main" val="273910337"/>
              </p:ext>
            </p:extLst>
          </p:nvPr>
        </p:nvGraphicFramePr>
        <p:xfrm>
          <a:off x="1865312" y="1221105"/>
          <a:ext cx="8461375" cy="5135245"/>
        </p:xfrm>
        <a:graphic>
          <a:graphicData uri="http://schemas.openxmlformats.org/drawingml/2006/table">
            <a:tbl>
              <a:tblPr/>
              <a:tblGrid>
                <a:gridCol w="5086796">
                  <a:extLst>
                    <a:ext uri="{9D8B030D-6E8A-4147-A177-3AD203B41FA5}">
                      <a16:colId xmlns:a16="http://schemas.microsoft.com/office/drawing/2014/main" val="20000"/>
                    </a:ext>
                  </a:extLst>
                </a:gridCol>
                <a:gridCol w="3374579">
                  <a:extLst>
                    <a:ext uri="{9D8B030D-6E8A-4147-A177-3AD203B41FA5}">
                      <a16:colId xmlns:a16="http://schemas.microsoft.com/office/drawing/2014/main" val="20001"/>
                    </a:ext>
                  </a:extLst>
                </a:gridCol>
              </a:tblGrid>
              <a:tr h="37193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Arial" charset="0"/>
                          <a:ea typeface="Calibri" pitchFamily="34" charset="0"/>
                          <a:cs typeface="Times New Roman" pitchFamily="18" charset="0"/>
                        </a:rPr>
                        <a:t>VIOLATION TYPE</a:t>
                      </a:r>
                      <a:endParaRPr kumimoji="0" lang="en-US" sz="1600" b="1" i="0" u="none" strike="noStrike" cap="none" normalizeH="0" baseline="0" dirty="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Arial" charset="0"/>
                          <a:ea typeface="Calibri" pitchFamily="34" charset="0"/>
                          <a:cs typeface="Times New Roman" pitchFamily="18" charset="0"/>
                        </a:rPr>
                        <a:t>PENALTY</a:t>
                      </a:r>
                      <a:endParaRPr kumimoji="0" lang="en-US" sz="1600" b="1" i="0" u="none" strike="noStrike" cap="none" normalizeH="0" baseline="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55894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outerShdw blurRad="38100" dist="38100" dir="2700000" algn="tl">
                              <a:srgbClr val="000000">
                                <a:alpha val="43137"/>
                              </a:srgbClr>
                            </a:outerShdw>
                          </a:effectLst>
                          <a:latin typeface="Arial" charset="0"/>
                          <a:ea typeface="Calibri" pitchFamily="34" charset="0"/>
                          <a:cs typeface="Times New Roman" pitchFamily="18" charset="0"/>
                        </a:rPr>
                        <a:t>WILLFUL</a:t>
                      </a:r>
                      <a:endParaRPr kumimoji="0" lang="en-US" sz="1800" b="0" i="0" u="none" strike="noStrike" cap="none" normalizeH="0" baseline="0" dirty="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outerShdw blurRad="38100" dist="38100" dir="2700000" algn="tl">
                              <a:srgbClr val="000000">
                                <a:alpha val="43137"/>
                              </a:srgbClr>
                            </a:outerShdw>
                          </a:effectLst>
                          <a:latin typeface="Arial" charset="0"/>
                          <a:ea typeface="Calibri" pitchFamily="34" charset="0"/>
                          <a:cs typeface="Times New Roman" pitchFamily="18" charset="0"/>
                        </a:rPr>
                        <a:t>A violation that the employer intentionally and knowingly commits or a violation that the employer commits with plain indifference to the law.</a:t>
                      </a:r>
                      <a:endParaRPr kumimoji="0" lang="en-US" sz="1800" b="0" i="0" u="none" strike="noStrike" cap="none" normalizeH="0" baseline="0" dirty="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98425"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Calibri" pitchFamily="34" charset="0"/>
                          <a:cs typeface="Times New Roman" pitchFamily="18" charset="0"/>
                        </a:rPr>
                        <a:t>OSHA may propose penalties of up to $134,937 for each willful violation, with a minimum penalty of $5,000 for each willful violation.</a:t>
                      </a:r>
                      <a:endParaRPr kumimoji="0" lang="en-US" sz="1400" b="0" i="0" u="none" strike="noStrike" cap="none" normalizeH="0" baseline="0" dirty="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extLst>
                  <a:ext uri="{0D108BD9-81ED-4DB2-BD59-A6C34878D82A}">
                    <a16:rowId xmlns:a16="http://schemas.microsoft.com/office/drawing/2014/main" val="10001"/>
                  </a:ext>
                </a:extLst>
              </a:tr>
              <a:tr h="114441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Calibri" pitchFamily="34" charset="0"/>
                          <a:cs typeface="Times New Roman" pitchFamily="18" charset="0"/>
                        </a:rPr>
                        <a:t>SERIOUS</a:t>
                      </a:r>
                      <a:endParaRPr kumimoji="0" lang="en-US" sz="1400" b="0" i="0" u="none" strike="noStrike" cap="none" normalizeH="0" baseline="0" dirty="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Calibri" pitchFamily="34" charset="0"/>
                          <a:cs typeface="Times New Roman" pitchFamily="18" charset="0"/>
                        </a:rPr>
                        <a:t>A violation where there is substantial probability that death or serious physical harm could result and that the employer knew, or should have known, of the hazard.</a:t>
                      </a:r>
                      <a:endParaRPr kumimoji="0" lang="en-US" sz="1400" b="0" i="0" u="none" strike="noStrike" cap="none" normalizeH="0" baseline="0" dirty="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98425"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Calibri" pitchFamily="34" charset="0"/>
                          <a:cs typeface="Times New Roman" pitchFamily="18" charset="0"/>
                        </a:rPr>
                        <a:t>There is a mandatory penalty for serious violations which may be up to $13,494</a:t>
                      </a:r>
                      <a:endParaRPr kumimoji="0" lang="en-US" sz="1400" b="0" i="0" u="none" strike="noStrike" cap="none" normalizeH="0" baseline="0" dirty="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extLst>
                  <a:ext uri="{0D108BD9-81ED-4DB2-BD59-A6C34878D82A}">
                    <a16:rowId xmlns:a16="http://schemas.microsoft.com/office/drawing/2014/main" val="10002"/>
                  </a:ext>
                </a:extLst>
              </a:tr>
              <a:tr h="106812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Calibri" pitchFamily="34" charset="0"/>
                          <a:cs typeface="Times New Roman" pitchFamily="18" charset="0"/>
                        </a:rPr>
                        <a:t>OTHER-THAN-SERIOUS</a:t>
                      </a:r>
                      <a:endParaRPr kumimoji="0" lang="en-US" sz="1400" b="0" i="0" u="none" strike="noStrike" cap="none" normalizeH="0" baseline="0" dirty="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Calibri" pitchFamily="34" charset="0"/>
                          <a:cs typeface="Times New Roman" pitchFamily="18" charset="0"/>
                        </a:rPr>
                        <a:t>A violation that has a direct relationship to safety and health, but probably would not cause death or serious physical harm. (or Failure to Abate per day)</a:t>
                      </a:r>
                      <a:endParaRPr kumimoji="0" lang="en-US" sz="1400" b="0" i="0" u="none" strike="noStrike" cap="none" normalizeH="0" baseline="0" dirty="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98425"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Calibri" pitchFamily="34" charset="0"/>
                          <a:cs typeface="Times New Roman" pitchFamily="18" charset="0"/>
                        </a:rPr>
                        <a:t>OSHA may propose a penalty of up to $13,494 or each other-than-serious violation.</a:t>
                      </a:r>
                      <a:endParaRPr kumimoji="0" lang="en-US" sz="1400" b="0" i="0" u="none" strike="noStrike" cap="none" normalizeH="0" baseline="0" dirty="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extLst>
                  <a:ext uri="{0D108BD9-81ED-4DB2-BD59-A6C34878D82A}">
                    <a16:rowId xmlns:a16="http://schemas.microsoft.com/office/drawing/2014/main" val="10003"/>
                  </a:ext>
                </a:extLst>
              </a:tr>
              <a:tr h="991826">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Calibri" pitchFamily="34" charset="0"/>
                          <a:cs typeface="Times New Roman" pitchFamily="18" charset="0"/>
                        </a:rPr>
                        <a:t>REPEATED</a:t>
                      </a:r>
                      <a:endParaRPr kumimoji="0" lang="en-US" sz="14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Calibri" pitchFamily="34" charset="0"/>
                          <a:cs typeface="Times New Roman" pitchFamily="18" charset="0"/>
                        </a:rPr>
                        <a:t>A violation that is the same or similar to a previous violation.</a:t>
                      </a:r>
                      <a:endParaRPr kumimoji="0" lang="en-US" sz="14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98425"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Calibri" pitchFamily="34" charset="0"/>
                          <a:cs typeface="Times New Roman" pitchFamily="18" charset="0"/>
                        </a:rPr>
                        <a:t>OSHA may propose penalties of up to $134,937 for each repeated violation.</a:t>
                      </a:r>
                      <a:endParaRPr kumimoji="0" lang="en-US" sz="1400" b="0" i="0" u="none" strike="noStrike" cap="none" normalizeH="0" baseline="0" dirty="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extLst>
                  <a:ext uri="{0D108BD9-81ED-4DB2-BD59-A6C34878D82A}">
                    <a16:rowId xmlns:a16="http://schemas.microsoft.com/office/drawing/2014/main" val="10004"/>
                  </a:ext>
                </a:extLst>
              </a:tr>
            </a:tbl>
          </a:graphicData>
        </a:graphic>
      </p:graphicFrame>
      <p:pic>
        <p:nvPicPr>
          <p:cNvPr id="36886" name="Title 2"/>
          <p:cNvPicPr>
            <a:picLocks noGrp="1" noChangeArrowheads="1"/>
          </p:cNvPicPr>
          <p:nvPr>
            <p:ph type="title" idx="4294967295"/>
          </p:nvPr>
        </p:nvPicPr>
        <p:blipFill>
          <a:blip r:embed="rId3">
            <a:extLst>
              <a:ext uri="{28A0092B-C50C-407E-A947-70E740481C1C}">
                <a14:useLocalDpi xmlns:a14="http://schemas.microsoft.com/office/drawing/2010/main" val="0"/>
              </a:ext>
            </a:extLst>
          </a:blip>
          <a:srcRect/>
          <a:stretch>
            <a:fillRect/>
          </a:stretch>
        </p:blipFill>
        <p:spPr>
          <a:xfrm>
            <a:off x="2206626" y="25401"/>
            <a:ext cx="8461375" cy="1158875"/>
          </a:xfrm>
        </p:spPr>
      </p:pic>
    </p:spTree>
    <p:extLst>
      <p:ext uri="{BB962C8B-B14F-4D97-AF65-F5344CB8AC3E}">
        <p14:creationId xmlns:p14="http://schemas.microsoft.com/office/powerpoint/2010/main" val="2096445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B104CC2-0C4D-42E8-BCE5-82F1D8CB1978}" type="slidenum">
              <a:rPr lang="en-US" smtClean="0">
                <a:solidFill>
                  <a:schemeClr val="tx1"/>
                </a:solidFill>
              </a:rPr>
              <a:pPr>
                <a:defRPr/>
              </a:pPr>
              <a:t>25</a:t>
            </a:fld>
            <a:endParaRPr lang="en-US" dirty="0">
              <a:solidFill>
                <a:schemeClr val="tx1"/>
              </a:solidFill>
            </a:endParaRPr>
          </a:p>
        </p:txBody>
      </p:sp>
      <p:sp>
        <p:nvSpPr>
          <p:cNvPr id="38914" name="Content Placeholder 1"/>
          <p:cNvSpPr>
            <a:spLocks noGrp="1"/>
          </p:cNvSpPr>
          <p:nvPr>
            <p:ph idx="4294967295"/>
          </p:nvPr>
        </p:nvSpPr>
        <p:spPr>
          <a:xfrm>
            <a:off x="1981200" y="1628776"/>
            <a:ext cx="8229600" cy="4525962"/>
          </a:xfrm>
        </p:spPr>
        <p:txBody>
          <a:bodyPr/>
          <a:lstStyle/>
          <a:p>
            <a:pPr eaLnBrk="1" hangingPunct="1"/>
            <a:r>
              <a:rPr lang="en-US" altLang="en-US" dirty="0">
                <a:latin typeface="Arial" panose="020B0604020202020204" pitchFamily="34" charset="0"/>
                <a:cs typeface="Arial" panose="020B0604020202020204" pitchFamily="34" charset="0"/>
              </a:rPr>
              <a:t>Sources within the workplace/worksite</a:t>
            </a:r>
          </a:p>
          <a:p>
            <a:pPr eaLnBrk="1" hangingPunct="1"/>
            <a:r>
              <a:rPr lang="en-US" altLang="en-US" dirty="0">
                <a:latin typeface="Arial" panose="020B0604020202020204" pitchFamily="34" charset="0"/>
                <a:cs typeface="Arial" panose="020B0604020202020204" pitchFamily="34" charset="0"/>
              </a:rPr>
              <a:t>Sources outside the workplace/worksite</a:t>
            </a:r>
          </a:p>
          <a:p>
            <a:pPr eaLnBrk="1" hangingPunct="1"/>
            <a:r>
              <a:rPr lang="en-US" altLang="en-US" dirty="0">
                <a:latin typeface="Arial" panose="020B0604020202020204" pitchFamily="34" charset="0"/>
                <a:cs typeface="Arial" panose="020B0604020202020204" pitchFamily="34" charset="0"/>
              </a:rPr>
              <a:t>How to file an OSHA complaint</a:t>
            </a:r>
          </a:p>
          <a:p>
            <a:pPr eaLnBrk="1" hangingPunct="1">
              <a:buFont typeface="Wingdings 3" pitchFamily="18" charset="2"/>
              <a:buNone/>
            </a:pPr>
            <a:endParaRPr lang="en-US" altLang="en-US" b="1" u="sng" dirty="0"/>
          </a:p>
          <a:p>
            <a:pPr eaLnBrk="1" hangingPunct="1"/>
            <a:endParaRPr lang="en-US" altLang="en-US" dirty="0"/>
          </a:p>
        </p:txBody>
      </p:sp>
      <p:pic>
        <p:nvPicPr>
          <p:cNvPr id="38915" name="Title 2"/>
          <p:cNvPicPr>
            <a:picLocks noGrp="1" noChangeArrowheads="1"/>
          </p:cNvPicPr>
          <p:nvPr>
            <p:ph type="title" idx="4294967295"/>
          </p:nvPr>
        </p:nvPicPr>
        <p:blipFill>
          <a:blip r:embed="rId3">
            <a:extLst>
              <a:ext uri="{28A0092B-C50C-407E-A947-70E740481C1C}">
                <a14:useLocalDpi xmlns:a14="http://schemas.microsoft.com/office/drawing/2010/main" val="0"/>
              </a:ext>
            </a:extLst>
          </a:blip>
          <a:srcRect/>
          <a:stretch>
            <a:fillRect/>
          </a:stretch>
        </p:blipFill>
        <p:spPr>
          <a:xfrm>
            <a:off x="1524001" y="219075"/>
            <a:ext cx="8424863" cy="1208088"/>
          </a:xfrm>
        </p:spPr>
      </p:pic>
    </p:spTree>
    <p:extLst>
      <p:ext uri="{BB962C8B-B14F-4D97-AF65-F5344CB8AC3E}">
        <p14:creationId xmlns:p14="http://schemas.microsoft.com/office/powerpoint/2010/main" val="147340199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4B831C2-3009-46F1-BE2E-037FD902EBD2}" type="slidenum">
              <a:rPr lang="en-US" smtClean="0">
                <a:solidFill>
                  <a:schemeClr val="tx1"/>
                </a:solidFill>
              </a:rPr>
              <a:pPr>
                <a:defRPr/>
              </a:pPr>
              <a:t>26</a:t>
            </a:fld>
            <a:endParaRPr lang="en-US" dirty="0">
              <a:solidFill>
                <a:schemeClr val="tx1"/>
              </a:solidFill>
            </a:endParaRPr>
          </a:p>
        </p:txBody>
      </p:sp>
      <p:sp>
        <p:nvSpPr>
          <p:cNvPr id="39938" name="Content Placeholder 1"/>
          <p:cNvSpPr>
            <a:spLocks noGrp="1"/>
          </p:cNvSpPr>
          <p:nvPr>
            <p:ph idx="4294967295"/>
          </p:nvPr>
        </p:nvSpPr>
        <p:spPr>
          <a:xfrm>
            <a:off x="1524000" y="1531938"/>
            <a:ext cx="8686800" cy="4525962"/>
          </a:xfrm>
        </p:spPr>
        <p:txBody>
          <a:bodyPr>
            <a:normAutofit/>
          </a:bodyPr>
          <a:lstStyle/>
          <a:p>
            <a:pPr eaLnBrk="1" hangingPunct="1"/>
            <a:r>
              <a:rPr lang="en-US" altLang="en-US" dirty="0">
                <a:latin typeface="Arial" panose="020B0604020202020204" pitchFamily="34" charset="0"/>
                <a:cs typeface="Arial" panose="020B0604020202020204" pitchFamily="34" charset="0"/>
              </a:rPr>
              <a:t>Employer or supervisor, co-workers and union representatives </a:t>
            </a:r>
          </a:p>
          <a:p>
            <a:pPr eaLnBrk="1" hangingPunct="1"/>
            <a:r>
              <a:rPr lang="en-US" altLang="en-US" dirty="0">
                <a:latin typeface="Arial" panose="020B0604020202020204" pitchFamily="34" charset="0"/>
                <a:cs typeface="Arial" panose="020B0604020202020204" pitchFamily="34" charset="0"/>
              </a:rPr>
              <a:t>Safety Data Sheet (SDS) for information on chemicals</a:t>
            </a:r>
            <a:endParaRPr lang="en-US" altLang="en-US" b="1"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Labels and warning signs</a:t>
            </a:r>
            <a:endParaRPr lang="en-US" altLang="en-US" b="1"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Employee orientation manuals or other training materials</a:t>
            </a:r>
          </a:p>
          <a:p>
            <a:pPr eaLnBrk="1" hangingPunct="1"/>
            <a:r>
              <a:rPr lang="en-US" altLang="en-US" dirty="0">
                <a:latin typeface="Arial" panose="020B0604020202020204" pitchFamily="34" charset="0"/>
                <a:cs typeface="Arial" panose="020B0604020202020204" pitchFamily="34" charset="0"/>
              </a:rPr>
              <a:t>Work tasks and procedures instruction</a:t>
            </a:r>
          </a:p>
        </p:txBody>
      </p:sp>
      <p:pic>
        <p:nvPicPr>
          <p:cNvPr id="39939" name="Title 2"/>
          <p:cNvPicPr>
            <a:picLocks noGrp="1" noChangeArrowheads="1"/>
          </p:cNvPicPr>
          <p:nvPr>
            <p:ph type="title" idx="4294967295"/>
          </p:nvPr>
        </p:nvPicPr>
        <p:blipFill>
          <a:blip r:embed="rId3">
            <a:extLst>
              <a:ext uri="{28A0092B-C50C-407E-A947-70E740481C1C}">
                <a14:useLocalDpi xmlns:a14="http://schemas.microsoft.com/office/drawing/2010/main" val="0"/>
              </a:ext>
            </a:extLst>
          </a:blip>
          <a:srcRect/>
          <a:stretch>
            <a:fillRect/>
          </a:stretch>
        </p:blipFill>
        <p:spPr>
          <a:xfrm>
            <a:off x="1524001" y="220664"/>
            <a:ext cx="8424863" cy="1158875"/>
          </a:xfrm>
        </p:spPr>
      </p:pic>
    </p:spTree>
    <p:extLst>
      <p:ext uri="{BB962C8B-B14F-4D97-AF65-F5344CB8AC3E}">
        <p14:creationId xmlns:p14="http://schemas.microsoft.com/office/powerpoint/2010/main" val="234267047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a:t>How to Raise a Concern</a:t>
            </a:r>
          </a:p>
        </p:txBody>
      </p:sp>
      <p:sp>
        <p:nvSpPr>
          <p:cNvPr id="41987" name="Content Placeholder 1"/>
          <p:cNvSpPr>
            <a:spLocks noGrp="1"/>
          </p:cNvSpPr>
          <p:nvPr>
            <p:ph idx="1"/>
          </p:nvPr>
        </p:nvSpPr>
        <p:spPr>
          <a:xfrm>
            <a:off x="1920766" y="1600201"/>
            <a:ext cx="7620001" cy="3880773"/>
          </a:xfrm>
        </p:spPr>
        <p:txBody>
          <a:bodyPr>
            <a:noAutofit/>
          </a:bodyPr>
          <a:lstStyle/>
          <a:p>
            <a:pPr algn="ctr" eaLnBrk="1" hangingPunct="1">
              <a:buFont typeface="Wingdings 3" pitchFamily="18" charset="2"/>
              <a:buNone/>
            </a:pPr>
            <a:r>
              <a:rPr lang="en-US" altLang="en-US" b="1" dirty="0">
                <a:latin typeface="Arial" panose="020B0604020202020204" pitchFamily="34" charset="0"/>
                <a:cs typeface="Arial" panose="020B0604020202020204" pitchFamily="34" charset="0"/>
              </a:rPr>
              <a:t>Identifying </a:t>
            </a:r>
          </a:p>
          <a:p>
            <a:pPr algn="ctr" eaLnBrk="1" hangingPunct="1">
              <a:buFont typeface="Wingdings 3" pitchFamily="18" charset="2"/>
              <a:buNone/>
            </a:pPr>
            <a:r>
              <a:rPr lang="en-US" altLang="en-US" b="1" dirty="0">
                <a:latin typeface="Arial" panose="020B0604020202020204" pitchFamily="34" charset="0"/>
                <a:cs typeface="Arial" panose="020B0604020202020204" pitchFamily="34" charset="0"/>
              </a:rPr>
              <a:t>Safety and Health Problems </a:t>
            </a:r>
          </a:p>
          <a:p>
            <a:pPr algn="ctr" eaLnBrk="1" hangingPunct="1">
              <a:buFont typeface="Wingdings 3" pitchFamily="18" charset="2"/>
              <a:buNone/>
            </a:pPr>
            <a:r>
              <a:rPr lang="en-US" altLang="en-US" b="1" dirty="0">
                <a:latin typeface="Arial" panose="020B0604020202020204" pitchFamily="34" charset="0"/>
                <a:cs typeface="Arial" panose="020B0604020202020204" pitchFamily="34" charset="0"/>
              </a:rPr>
              <a:t>in the Workplace</a:t>
            </a:r>
          </a:p>
          <a:p>
            <a:pPr algn="ctr" eaLnBrk="1" hangingPunct="1">
              <a:buFont typeface="Wingdings 3" pitchFamily="18" charset="2"/>
              <a:buNone/>
            </a:pPr>
            <a:endParaRPr lang="en-US" altLang="en-US" dirty="0"/>
          </a:p>
          <a:p>
            <a:pPr eaLnBrk="1" hangingPunct="1"/>
            <a:r>
              <a:rPr lang="en-US" altLang="en-US" dirty="0">
                <a:latin typeface="Arial" panose="020B0604020202020204" pitchFamily="34" charset="0"/>
                <a:cs typeface="Arial" panose="020B0604020202020204" pitchFamily="34" charset="0"/>
              </a:rPr>
              <a:t>Review handout to become more aware of workplace hazards</a:t>
            </a:r>
          </a:p>
          <a:p>
            <a:pPr eaLnBrk="1" hangingPunct="1"/>
            <a:r>
              <a:rPr lang="en-US" altLang="en-US" dirty="0">
                <a:latin typeface="Arial" panose="020B0604020202020204" pitchFamily="34" charset="0"/>
                <a:cs typeface="Arial" panose="020B0604020202020204" pitchFamily="34" charset="0"/>
              </a:rPr>
              <a:t>Discuss if anyone has discovered safety and/or health problems in the workplace/site</a:t>
            </a:r>
          </a:p>
        </p:txBody>
      </p:sp>
      <p:sp>
        <p:nvSpPr>
          <p:cNvPr id="3" name="Slide Number Placeholder 2"/>
          <p:cNvSpPr>
            <a:spLocks noGrp="1"/>
          </p:cNvSpPr>
          <p:nvPr>
            <p:ph type="sldNum" sz="quarter" idx="12"/>
          </p:nvPr>
        </p:nvSpPr>
        <p:spPr/>
        <p:txBody>
          <a:bodyPr/>
          <a:lstStyle/>
          <a:p>
            <a:pPr>
              <a:defRPr/>
            </a:pPr>
            <a:fld id="{70D87C88-5B92-4EEE-ADCD-C11B86F4D5D7}" type="slidenum">
              <a:rPr lang="en-US" smtClean="0">
                <a:solidFill>
                  <a:schemeClr val="tx1"/>
                </a:solidFill>
              </a:rPr>
              <a:pPr>
                <a:defRPr/>
              </a:pPr>
              <a:t>27</a:t>
            </a:fld>
            <a:endParaRPr lang="en-US" dirty="0">
              <a:solidFill>
                <a:schemeClr val="tx1"/>
              </a:solidFill>
            </a:endParaRPr>
          </a:p>
        </p:txBody>
      </p:sp>
      <p:pic>
        <p:nvPicPr>
          <p:cNvPr id="41988" name="Picture 6" descr="handout"/>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2564" y="160020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7" descr="C:\Documents and Settings\jtaylor.OSHA\Local Settings\Temporary Internet Files\Content.IE5\FSRY5FTZ\MCj0442000000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4995" y="16002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910153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DBBB794-5FC5-4707-B97E-F43840A6A267}" type="slidenum">
              <a:rPr lang="en-US" smtClean="0">
                <a:solidFill>
                  <a:schemeClr val="tx1"/>
                </a:solidFill>
              </a:rPr>
              <a:pPr>
                <a:defRPr/>
              </a:pPr>
              <a:t>28</a:t>
            </a:fld>
            <a:endParaRPr lang="en-US" dirty="0">
              <a:solidFill>
                <a:schemeClr val="tx1"/>
              </a:solidFill>
            </a:endParaRPr>
          </a:p>
        </p:txBody>
      </p:sp>
      <p:sp>
        <p:nvSpPr>
          <p:cNvPr id="43010" name="Content Placeholder 1"/>
          <p:cNvSpPr>
            <a:spLocks noGrp="1"/>
          </p:cNvSpPr>
          <p:nvPr>
            <p:ph idx="4294967295"/>
          </p:nvPr>
        </p:nvSpPr>
        <p:spPr>
          <a:xfrm>
            <a:off x="1828800" y="1427163"/>
            <a:ext cx="8839200" cy="4525962"/>
          </a:xfrm>
        </p:spPr>
        <p:txBody>
          <a:bodyPr>
            <a:normAutofit/>
          </a:bodyPr>
          <a:lstStyle/>
          <a:p>
            <a:pPr eaLnBrk="1" hangingPunct="1"/>
            <a:r>
              <a:rPr lang="en-US" altLang="en-US" sz="2400" dirty="0">
                <a:latin typeface="Arial" panose="020B0604020202020204" pitchFamily="34" charset="0"/>
                <a:cs typeface="Arial" panose="020B0604020202020204" pitchFamily="34" charset="0"/>
              </a:rPr>
              <a:t>Download the OSHA complaint form from OSHA’s website</a:t>
            </a:r>
          </a:p>
          <a:p>
            <a:pPr eaLnBrk="1" hangingPunct="1"/>
            <a:r>
              <a:rPr lang="en-US" altLang="en-US" sz="2400" dirty="0">
                <a:latin typeface="Arial" panose="020B0604020202020204" pitchFamily="34" charset="0"/>
                <a:cs typeface="Arial" panose="020B0604020202020204" pitchFamily="34" charset="0"/>
              </a:rPr>
              <a:t>File the complaint online</a:t>
            </a:r>
          </a:p>
          <a:p>
            <a:pPr lvl="1" eaLnBrk="1" hangingPunct="1"/>
            <a:r>
              <a:rPr lang="en-US" altLang="en-US" dirty="0">
                <a:latin typeface="Arial" panose="020B0604020202020204" pitchFamily="34" charset="0"/>
                <a:cs typeface="Arial" panose="020B0604020202020204" pitchFamily="34" charset="0"/>
              </a:rPr>
              <a:t>Workers can file a complaint</a:t>
            </a:r>
          </a:p>
          <a:p>
            <a:pPr lvl="1" eaLnBrk="1" hangingPunct="1"/>
            <a:r>
              <a:rPr lang="en-US" altLang="en-US" dirty="0">
                <a:latin typeface="Arial" panose="020B0604020202020204" pitchFamily="34" charset="0"/>
                <a:cs typeface="Arial" panose="020B0604020202020204" pitchFamily="34" charset="0"/>
              </a:rPr>
              <a:t>A worker representative can file a complaint</a:t>
            </a:r>
          </a:p>
          <a:p>
            <a:pPr eaLnBrk="1" hangingPunct="1"/>
            <a:r>
              <a:rPr lang="en-US" altLang="en-US" sz="2400" dirty="0">
                <a:latin typeface="Arial" panose="020B0604020202020204" pitchFamily="34" charset="0"/>
                <a:cs typeface="Arial" panose="020B0604020202020204" pitchFamily="34" charset="0"/>
              </a:rPr>
              <a:t>Telephone or visit local regional or area offices to discuss your concerns</a:t>
            </a:r>
          </a:p>
          <a:p>
            <a:pPr eaLnBrk="1" hangingPunct="1"/>
            <a:r>
              <a:rPr lang="en-US" altLang="en-US" sz="2400" dirty="0">
                <a:latin typeface="Arial" panose="020B0604020202020204" pitchFamily="34" charset="0"/>
                <a:cs typeface="Arial" panose="020B0604020202020204" pitchFamily="34" charset="0"/>
              </a:rPr>
              <a:t>Complete the form – be specific and include appropriate details</a:t>
            </a:r>
          </a:p>
          <a:p>
            <a:pPr eaLnBrk="1" hangingPunct="1"/>
            <a:r>
              <a:rPr lang="en-US" altLang="en-US" sz="2400" dirty="0">
                <a:latin typeface="Arial" panose="020B0604020202020204" pitchFamily="34" charset="0"/>
                <a:cs typeface="Arial" panose="020B0604020202020204" pitchFamily="34" charset="0"/>
              </a:rPr>
              <a:t>OSHA determines if an inspection is necessary</a:t>
            </a:r>
          </a:p>
          <a:p>
            <a:pPr eaLnBrk="1" hangingPunct="1"/>
            <a:r>
              <a:rPr lang="en-US" altLang="en-US" sz="2400" dirty="0">
                <a:latin typeface="Arial" panose="020B0604020202020204" pitchFamily="34" charset="0"/>
                <a:cs typeface="Arial" panose="020B0604020202020204" pitchFamily="34" charset="0"/>
              </a:rPr>
              <a:t>Workers do not have to reveal their name</a:t>
            </a:r>
          </a:p>
          <a:p>
            <a:pPr eaLnBrk="1" hangingPunct="1">
              <a:buFont typeface="Wingdings 3" pitchFamily="18" charset="2"/>
              <a:buNone/>
            </a:pPr>
            <a:endParaRPr lang="en-US" altLang="en-US" sz="2400" dirty="0"/>
          </a:p>
          <a:p>
            <a:pPr eaLnBrk="1" hangingPunct="1">
              <a:buFont typeface="Wingdings 3" pitchFamily="18" charset="2"/>
              <a:buNone/>
            </a:pPr>
            <a:endParaRPr lang="en-US" altLang="en-US" sz="2400" dirty="0"/>
          </a:p>
        </p:txBody>
      </p:sp>
      <p:pic>
        <p:nvPicPr>
          <p:cNvPr id="43011" name="Title 2"/>
          <p:cNvPicPr>
            <a:picLocks noGrp="1" noChangeArrowheads="1"/>
          </p:cNvPicPr>
          <p:nvPr>
            <p:ph type="title" idx="4294967295"/>
          </p:nvPr>
        </p:nvPicPr>
        <p:blipFill>
          <a:blip r:embed="rId3">
            <a:extLst>
              <a:ext uri="{28A0092B-C50C-407E-A947-70E740481C1C}">
                <a14:useLocalDpi xmlns:a14="http://schemas.microsoft.com/office/drawing/2010/main" val="0"/>
              </a:ext>
            </a:extLst>
          </a:blip>
          <a:srcRect/>
          <a:stretch>
            <a:fillRect/>
          </a:stretch>
        </p:blipFill>
        <p:spPr>
          <a:xfrm>
            <a:off x="1524000" y="268289"/>
            <a:ext cx="8459788" cy="1158875"/>
          </a:xfrm>
        </p:spPr>
      </p:pic>
    </p:spTree>
    <p:extLst>
      <p:ext uri="{BB962C8B-B14F-4D97-AF65-F5344CB8AC3E}">
        <p14:creationId xmlns:p14="http://schemas.microsoft.com/office/powerpoint/2010/main" val="31764670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CDAF111-C4F3-4236-BD9E-4EFC1C21C350}" type="slidenum">
              <a:rPr lang="en-US" smtClean="0">
                <a:solidFill>
                  <a:schemeClr val="tx1"/>
                </a:solidFill>
              </a:rPr>
              <a:pPr>
                <a:defRPr/>
              </a:pPr>
              <a:t>29</a:t>
            </a:fld>
            <a:endParaRPr lang="en-US" dirty="0">
              <a:solidFill>
                <a:schemeClr val="tx1"/>
              </a:solidFill>
            </a:endParaRPr>
          </a:p>
        </p:txBody>
      </p:sp>
      <p:sp>
        <p:nvSpPr>
          <p:cNvPr id="44034" name="Content Placeholder 1"/>
          <p:cNvSpPr>
            <a:spLocks noGrp="1"/>
          </p:cNvSpPr>
          <p:nvPr>
            <p:ph idx="4294967295"/>
          </p:nvPr>
        </p:nvSpPr>
        <p:spPr>
          <a:xfrm>
            <a:off x="1714500" y="1564543"/>
            <a:ext cx="8763000" cy="4525962"/>
          </a:xfrm>
        </p:spPr>
        <p:txBody>
          <a:bodyPr/>
          <a:lstStyle/>
          <a:p>
            <a:pPr algn="ctr" eaLnBrk="1" hangingPunct="1">
              <a:buFont typeface="Wingdings 3" pitchFamily="18" charset="2"/>
              <a:buNone/>
            </a:pPr>
            <a:r>
              <a:rPr lang="en-US" altLang="en-US" b="1" dirty="0"/>
              <a:t>Handout #8a: </a:t>
            </a:r>
          </a:p>
          <a:p>
            <a:pPr algn="ctr" eaLnBrk="1" hangingPunct="1">
              <a:buFont typeface="Wingdings 3" pitchFamily="18" charset="2"/>
              <a:buNone/>
            </a:pPr>
            <a:r>
              <a:rPr lang="en-US" altLang="en-US" b="1" dirty="0"/>
              <a:t>General Industry</a:t>
            </a:r>
          </a:p>
          <a:p>
            <a:pPr eaLnBrk="1" hangingPunct="1"/>
            <a:r>
              <a:rPr lang="en-US" altLang="en-US" sz="2400" dirty="0"/>
              <a:t>Each group reviews the handout and discusses the industry-specific scenario</a:t>
            </a:r>
          </a:p>
          <a:p>
            <a:pPr eaLnBrk="1" hangingPunct="1"/>
            <a:r>
              <a:rPr lang="en-US" altLang="en-US" sz="2400" dirty="0"/>
              <a:t>Groups need to determine what information would be important to include in their complaint</a:t>
            </a:r>
          </a:p>
          <a:p>
            <a:pPr eaLnBrk="1" hangingPunct="1"/>
            <a:r>
              <a:rPr lang="en-US" altLang="en-US" sz="2400" dirty="0"/>
              <a:t>Have the class discuss the group’s results:</a:t>
            </a:r>
          </a:p>
          <a:p>
            <a:pPr lvl="1" eaLnBrk="1" hangingPunct="1"/>
            <a:r>
              <a:rPr lang="en-US" altLang="en-US" dirty="0"/>
              <a:t>What was included in the complaint?</a:t>
            </a:r>
          </a:p>
          <a:p>
            <a:pPr lvl="1" eaLnBrk="1" hangingPunct="1"/>
            <a:r>
              <a:rPr lang="en-US" altLang="en-US" dirty="0"/>
              <a:t>What was added to the complaint?</a:t>
            </a:r>
          </a:p>
          <a:p>
            <a:pPr lvl="1" eaLnBrk="1" hangingPunct="1"/>
            <a:r>
              <a:rPr lang="en-US" altLang="en-US" dirty="0"/>
              <a:t>Page 12 in your blue book</a:t>
            </a:r>
          </a:p>
          <a:p>
            <a:pPr eaLnBrk="1" hangingPunct="1"/>
            <a:endParaRPr lang="en-US" altLang="en-US" dirty="0"/>
          </a:p>
        </p:txBody>
      </p:sp>
      <p:sp>
        <p:nvSpPr>
          <p:cNvPr id="4" name="Title 3"/>
          <p:cNvSpPr>
            <a:spLocks noGrp="1"/>
          </p:cNvSpPr>
          <p:nvPr>
            <p:ph type="title" idx="4294967295"/>
          </p:nvPr>
        </p:nvSpPr>
        <p:spPr>
          <a:xfrm>
            <a:off x="2211388" y="274638"/>
            <a:ext cx="8456612" cy="1143000"/>
          </a:xfrm>
          <a:ln>
            <a:miter lim="800000"/>
            <a:headEnd/>
            <a:tailEnd/>
          </a:ln>
        </p:spPr>
        <p:txBody>
          <a:bodyPr rtlCol="0">
            <a:normAutofit/>
            <a:scene3d>
              <a:camera prst="orthographicFront"/>
              <a:lightRig rig="soft" dir="t"/>
            </a:scene3d>
            <a:sp3d prstMaterial="softEdge">
              <a:bevelT w="25400" h="25400"/>
            </a:sp3d>
          </a:bodyPr>
          <a:lstStyle/>
          <a:p>
            <a:pPr>
              <a:defRPr/>
            </a:pPr>
            <a:r>
              <a:rPr lang="en-US" kern="1200" dirty="0">
                <a:effectLst>
                  <a:outerShdw blurRad="31750" dist="25400" dir="5400000" algn="tl" rotWithShape="0">
                    <a:srgbClr val="000000">
                      <a:alpha val="25000"/>
                    </a:srgbClr>
                  </a:outerShdw>
                </a:effectLst>
              </a:rPr>
              <a:t>Group Activity: Filing a Complaint</a:t>
            </a:r>
          </a:p>
        </p:txBody>
      </p:sp>
      <p:pic>
        <p:nvPicPr>
          <p:cNvPr id="44036" name="Picture 6" descr="handout"/>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1614" y="118110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7" name="Picture 8" descr="C:\Documents and Settings\jtaylor.OSHA\Local Settings\Temporary Internet Files\Content.IE5\FSRY5FTZ\MCj04398570000[1].wmf"/>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89197" y="1371600"/>
            <a:ext cx="838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315485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924300" y="-31189"/>
            <a:ext cx="4343400" cy="1470025"/>
          </a:xfrm>
        </p:spPr>
        <p:txBody>
          <a:bodyPr>
            <a:normAutofit/>
          </a:bodyPr>
          <a:lstStyle/>
          <a:p>
            <a:pPr algn="ctr" eaLnBrk="1" hangingPunct="1">
              <a:defRPr/>
            </a:pPr>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Introduction to</a:t>
            </a:r>
            <a:b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OSHA</a:t>
            </a:r>
          </a:p>
        </p:txBody>
      </p:sp>
      <p:pic>
        <p:nvPicPr>
          <p:cNvPr id="133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8475" y="1460974"/>
            <a:ext cx="3616325" cy="5284780"/>
          </a:xfrm>
          <a:prstGeom prst="rect">
            <a:avLst/>
          </a:prstGeom>
          <a:noFill/>
          <a:ln w="15875">
            <a:solidFill>
              <a:srgbClr val="333333"/>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125239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866A77C-36B3-4394-A9F3-F21D93E12C29}" type="slidenum">
              <a:rPr lang="en-US" smtClean="0">
                <a:solidFill>
                  <a:schemeClr val="tx1"/>
                </a:solidFill>
              </a:rPr>
              <a:pPr>
                <a:defRPr/>
              </a:pPr>
              <a:t>30</a:t>
            </a:fld>
            <a:endParaRPr lang="en-US" dirty="0">
              <a:solidFill>
                <a:schemeClr val="tx1"/>
              </a:solidFill>
            </a:endParaRPr>
          </a:p>
        </p:txBody>
      </p:sp>
      <p:sp>
        <p:nvSpPr>
          <p:cNvPr id="47106" name="Content Placeholder 1"/>
          <p:cNvSpPr>
            <a:spLocks noGrp="1"/>
          </p:cNvSpPr>
          <p:nvPr>
            <p:ph idx="4294967295"/>
          </p:nvPr>
        </p:nvSpPr>
        <p:spPr>
          <a:xfrm>
            <a:off x="1676400" y="1592679"/>
            <a:ext cx="8839200" cy="4525962"/>
          </a:xfrm>
        </p:spPr>
        <p:txBody>
          <a:bodyPr/>
          <a:lstStyle/>
          <a:p>
            <a:pPr eaLnBrk="1" hangingPunct="1"/>
            <a:r>
              <a:rPr lang="en-US" altLang="en-US" dirty="0">
                <a:latin typeface="Arial" panose="020B0604020202020204" pitchFamily="34" charset="0"/>
                <a:cs typeface="Arial" panose="020B0604020202020204" pitchFamily="34" charset="0"/>
              </a:rPr>
              <a:t>What are some resources inside the workplace that will help you find information on safety and health issues?</a:t>
            </a:r>
          </a:p>
          <a:p>
            <a:pPr eaLnBrk="1" hangingPunct="1">
              <a:buFont typeface="Wingdings 3" pitchFamily="18" charset="2"/>
              <a:buNone/>
            </a:pPr>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What are some resources outside the workplace that will help you find information on safety and health issues?</a:t>
            </a:r>
          </a:p>
          <a:p>
            <a:pPr eaLnBrk="1" hangingPunct="1"/>
            <a:endParaRPr lang="en-US" altLang="en-US" dirty="0"/>
          </a:p>
          <a:p>
            <a:pPr eaLnBrk="1" hangingPunct="1"/>
            <a:endParaRPr lang="en-US" altLang="en-US" dirty="0"/>
          </a:p>
        </p:txBody>
      </p:sp>
      <p:sp>
        <p:nvSpPr>
          <p:cNvPr id="3" name="Title 2"/>
          <p:cNvSpPr>
            <a:spLocks noGrp="1"/>
          </p:cNvSpPr>
          <p:nvPr>
            <p:ph type="title" idx="4294967295"/>
          </p:nvPr>
        </p:nvSpPr>
        <p:spPr>
          <a:xfrm>
            <a:off x="2439988" y="274638"/>
            <a:ext cx="8228012" cy="1143000"/>
          </a:xfrm>
          <a:ln>
            <a:miter lim="800000"/>
            <a:headEnd/>
            <a:tailEnd/>
          </a:ln>
        </p:spPr>
        <p:txBody>
          <a:bodyPr rtlCol="0">
            <a:normAutofit/>
            <a:scene3d>
              <a:camera prst="orthographicFront"/>
              <a:lightRig rig="soft" dir="t"/>
            </a:scene3d>
            <a:sp3d prstMaterial="softEdge">
              <a:bevelT w="25400" h="25400"/>
            </a:sp3d>
          </a:bodyPr>
          <a:lstStyle/>
          <a:p>
            <a:pPr eaLnBrk="1" hangingPunct="1">
              <a:defRPr/>
            </a:pPr>
            <a:r>
              <a:rPr lang="en-US" kern="1200" dirty="0">
                <a:effectLst>
                  <a:outerShdw blurRad="31750" dist="25400" dir="5400000" algn="tl" rotWithShape="0">
                    <a:srgbClr val="000000">
                      <a:alpha val="25000"/>
                    </a:srgbClr>
                  </a:outerShdw>
                </a:effectLst>
              </a:rPr>
              <a:t>Questions for Review</a:t>
            </a:r>
          </a:p>
        </p:txBody>
      </p:sp>
      <p:pic>
        <p:nvPicPr>
          <p:cNvPr id="47108" name="Picture 4" descr="C:\Documents and Settings\jtaylor.OSHA\Local Settings\Temporary Internet Files\Content.IE5\FSRY5FTZ\MCj0442000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1" y="228601"/>
            <a:ext cx="98901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753270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stretch>
            <a:fillRect/>
          </a:stretch>
        </p:blipFill>
        <p:spPr bwMode="auto">
          <a:xfrm>
            <a:off x="4391832" y="1978819"/>
            <a:ext cx="3408336" cy="2900363"/>
          </a:xfrm>
          <a:prstGeom prst="rect">
            <a:avLst/>
          </a:prstGeom>
          <a:noFill/>
          <a:ln w="9525">
            <a:noFill/>
            <a:miter lim="800000"/>
            <a:headEnd/>
            <a:tailEnd/>
          </a:ln>
        </p:spPr>
      </p:pic>
    </p:spTree>
    <p:extLst>
      <p:ext uri="{BB962C8B-B14F-4D97-AF65-F5344CB8AC3E}">
        <p14:creationId xmlns:p14="http://schemas.microsoft.com/office/powerpoint/2010/main" val="1910646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a:xfrm>
            <a:off x="1995196" y="157079"/>
            <a:ext cx="6347714" cy="1320800"/>
          </a:xfrm>
        </p:spPr>
        <p:txBody>
          <a:bodyPr/>
          <a:lstStyle/>
          <a:p>
            <a:r>
              <a:rPr lang="en-US" altLang="en-US" sz="3200" dirty="0"/>
              <a:t>Topic 1:</a:t>
            </a:r>
            <a:br>
              <a:rPr lang="en-US" altLang="en-US" sz="3200" dirty="0"/>
            </a:br>
            <a:r>
              <a:rPr lang="en-US" altLang="en-US" sz="3200" dirty="0"/>
              <a:t>Why is OSHA Important to You?</a:t>
            </a:r>
          </a:p>
        </p:txBody>
      </p:sp>
      <p:sp>
        <p:nvSpPr>
          <p:cNvPr id="5122" name="Content Placeholder 1"/>
          <p:cNvSpPr>
            <a:spLocks noGrp="1"/>
          </p:cNvSpPr>
          <p:nvPr>
            <p:ph sz="half" idx="1"/>
          </p:nvPr>
        </p:nvSpPr>
        <p:spPr>
          <a:xfrm>
            <a:off x="1752601" y="1544638"/>
            <a:ext cx="6145201" cy="4525962"/>
          </a:xfrm>
        </p:spPr>
        <p:txBody>
          <a:bodyPr>
            <a:normAutofit/>
          </a:bodyPr>
          <a:lstStyle/>
          <a:p>
            <a:pPr>
              <a:defRPr/>
            </a:pPr>
            <a:r>
              <a:rPr lang="en-US">
                <a:latin typeface="Arial" panose="020B0604020202020204" pitchFamily="34" charset="0"/>
                <a:cs typeface="Arial" panose="020B0604020202020204" pitchFamily="34" charset="0"/>
              </a:rPr>
              <a:t>5,250 </a:t>
            </a:r>
            <a:r>
              <a:rPr lang="en-US" dirty="0">
                <a:latin typeface="Arial" panose="020B0604020202020204" pitchFamily="34" charset="0"/>
                <a:cs typeface="Arial" panose="020B0604020202020204" pitchFamily="34" charset="0"/>
              </a:rPr>
              <a:t>workers were killed on the job </a:t>
            </a:r>
            <a:r>
              <a:rPr lang="en-US">
                <a:latin typeface="Arial" panose="020B0604020202020204" pitchFamily="34" charset="0"/>
                <a:cs typeface="Arial" panose="020B0604020202020204" pitchFamily="34" charset="0"/>
              </a:rPr>
              <a:t>in 2019</a:t>
            </a:r>
            <a:endParaRPr lang="en-US" dirty="0">
              <a:latin typeface="Arial" panose="020B0604020202020204" pitchFamily="34" charset="0"/>
              <a:cs typeface="Arial" panose="020B0604020202020204" pitchFamily="34" charset="0"/>
            </a:endParaRPr>
          </a:p>
          <a:p>
            <a:pPr marL="0" indent="0">
              <a:buNone/>
              <a:defRPr/>
            </a:pPr>
            <a:endParaRPr lang="en-US"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4.5 million work related injuries in 2017</a:t>
            </a:r>
          </a:p>
          <a:p>
            <a:pPr>
              <a:defRPr/>
            </a:pPr>
            <a:endParaRPr lang="en-US"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Cost over $161.5 Billion in 2018</a:t>
            </a:r>
          </a:p>
        </p:txBody>
      </p:sp>
      <p:sp>
        <p:nvSpPr>
          <p:cNvPr id="5124" name="Slide Number Placeholder 2"/>
          <p:cNvSpPr>
            <a:spLocks noGrp="1"/>
          </p:cNvSpPr>
          <p:nvPr>
            <p:ph type="sldNum" sz="quarter" idx="12"/>
          </p:nvPr>
        </p:nvSpPr>
        <p:spPr bwMode="auto">
          <a:ln>
            <a:miter lim="800000"/>
            <a:headEnd/>
            <a:tailEnd/>
          </a:ln>
        </p:spPr>
        <p:txBody>
          <a:bodyPr/>
          <a:lstStyle/>
          <a:p>
            <a:pPr>
              <a:defRPr/>
            </a:pPr>
            <a:fld id="{6C5712A1-06CD-4C64-8511-D8420C4B0CA7}" type="slidenum">
              <a:rPr lang="en-US" smtClean="0">
                <a:solidFill>
                  <a:schemeClr val="tx1"/>
                </a:solidFill>
              </a:rPr>
              <a:pPr>
                <a:defRPr/>
              </a:pPr>
              <a:t>4</a:t>
            </a:fld>
            <a:endParaRPr lang="en-US">
              <a:solidFill>
                <a:schemeClr val="tx1"/>
              </a:solidFill>
            </a:endParaRPr>
          </a:p>
        </p:txBody>
      </p:sp>
      <p:sp>
        <p:nvSpPr>
          <p:cNvPr id="4" name="Rounded Rectangle 3"/>
          <p:cNvSpPr/>
          <p:nvPr/>
        </p:nvSpPr>
        <p:spPr>
          <a:xfrm>
            <a:off x="8077200" y="1270000"/>
            <a:ext cx="2438400" cy="4800600"/>
          </a:xfrm>
          <a:prstGeom prst="roundRect">
            <a:avLst/>
          </a:prstGeom>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anchor="ctr"/>
          <a:lstStyle/>
          <a:p>
            <a:pPr algn="ctr">
              <a:spcAft>
                <a:spcPts val="400"/>
              </a:spcAft>
              <a:defRPr/>
            </a:pPr>
            <a:r>
              <a:rPr lang="en-US" b="1" u="sng" dirty="0">
                <a:solidFill>
                  <a:srgbClr val="002060"/>
                </a:solidFill>
              </a:rPr>
              <a:t>OSHA Makes a Difference </a:t>
            </a:r>
          </a:p>
          <a:p>
            <a:pPr marL="285750" indent="-285750">
              <a:spcAft>
                <a:spcPts val="400"/>
              </a:spcAft>
              <a:buFont typeface="Arial" panose="020B0604020202020204" pitchFamily="34" charset="0"/>
              <a:buChar char="•"/>
              <a:defRPr/>
            </a:pPr>
            <a:r>
              <a:rPr lang="en-US" sz="1600" b="1" dirty="0">
                <a:solidFill>
                  <a:srgbClr val="002060"/>
                </a:solidFill>
              </a:rPr>
              <a:t>Worker deaths in America are down–on average, from about 38 worker deaths a day in 1970 to 12 a day in 2013. </a:t>
            </a:r>
          </a:p>
          <a:p>
            <a:pPr marL="285750" indent="-285750">
              <a:spcAft>
                <a:spcPts val="400"/>
              </a:spcAft>
              <a:buFont typeface="Arial" panose="020B0604020202020204" pitchFamily="34" charset="0"/>
              <a:buChar char="•"/>
              <a:defRPr/>
            </a:pPr>
            <a:r>
              <a:rPr lang="en-US" sz="1600" b="1" dirty="0">
                <a:solidFill>
                  <a:srgbClr val="002060"/>
                </a:solidFill>
              </a:rPr>
              <a:t>Worker injuries and illnesses are down–from 10.9 incidents per 100 workers in 1972 to 3.0 per 100 in 2012. </a:t>
            </a:r>
          </a:p>
        </p:txBody>
      </p:sp>
    </p:spTree>
    <p:extLst>
      <p:ext uri="{BB962C8B-B14F-4D97-AF65-F5344CB8AC3E}">
        <p14:creationId xmlns:p14="http://schemas.microsoft.com/office/powerpoint/2010/main" val="23849977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Title 7"/>
          <p:cNvSpPr>
            <a:spLocks noGrp="1"/>
          </p:cNvSpPr>
          <p:nvPr>
            <p:ph type="title"/>
          </p:nvPr>
        </p:nvSpPr>
        <p:spPr/>
        <p:txBody>
          <a:bodyPr/>
          <a:lstStyle/>
          <a:p>
            <a:r>
              <a:rPr lang="en-US" altLang="en-US"/>
              <a:t>History of OSHA</a:t>
            </a:r>
          </a:p>
        </p:txBody>
      </p:sp>
      <p:sp>
        <p:nvSpPr>
          <p:cNvPr id="16386" name="Content Placeholder 1"/>
          <p:cNvSpPr>
            <a:spLocks noGrp="1"/>
          </p:cNvSpPr>
          <p:nvPr>
            <p:ph sz="half" idx="1"/>
          </p:nvPr>
        </p:nvSpPr>
        <p:spPr>
          <a:xfrm>
            <a:off x="1981200" y="1481138"/>
            <a:ext cx="4953000" cy="3090862"/>
          </a:xfrm>
        </p:spPr>
        <p:txBody>
          <a:bodyPr/>
          <a:lstStyle/>
          <a:p>
            <a:pPr eaLnBrk="1" hangingPunct="1"/>
            <a:r>
              <a:rPr lang="en-US" altLang="en-US" sz="2400" dirty="0">
                <a:latin typeface="Arial" panose="020B0604020202020204" pitchFamily="34" charset="0"/>
                <a:cs typeface="Arial" panose="020B0604020202020204" pitchFamily="34" charset="0"/>
              </a:rPr>
              <a:t>OSHA stands for the Occupational Safety and Health Administration, an agency of the U.S. Department of Labor </a:t>
            </a:r>
          </a:p>
          <a:p>
            <a:pPr eaLnBrk="1" hangingPunct="1"/>
            <a:r>
              <a:rPr lang="en-US" altLang="en-US" sz="2400" dirty="0">
                <a:latin typeface="Arial" panose="020B0604020202020204" pitchFamily="34" charset="0"/>
                <a:cs typeface="Arial" panose="020B0604020202020204" pitchFamily="34" charset="0"/>
              </a:rPr>
              <a:t>OSHA’s responsibility is to improve worker safety and health protection</a:t>
            </a:r>
          </a:p>
        </p:txBody>
      </p:sp>
      <p:sp>
        <p:nvSpPr>
          <p:cNvPr id="8196" name="Slide Number Placeholder 3"/>
          <p:cNvSpPr>
            <a:spLocks noGrp="1"/>
          </p:cNvSpPr>
          <p:nvPr>
            <p:ph type="sldNum" sz="quarter" idx="12"/>
          </p:nvPr>
        </p:nvSpPr>
        <p:spPr bwMode="auto">
          <a:ln>
            <a:miter lim="800000"/>
            <a:headEnd/>
            <a:tailEnd/>
          </a:ln>
        </p:spPr>
        <p:txBody>
          <a:bodyPr/>
          <a:lstStyle/>
          <a:p>
            <a:pPr>
              <a:defRPr/>
            </a:pPr>
            <a:fld id="{C024CD3C-6C5D-4D8F-9F48-229602B6885A}" type="slidenum">
              <a:rPr lang="en-US" smtClean="0">
                <a:solidFill>
                  <a:schemeClr val="tx1"/>
                </a:solidFill>
              </a:rPr>
              <a:pPr>
                <a:defRPr/>
              </a:pPr>
              <a:t>5</a:t>
            </a:fld>
            <a:endParaRPr lang="en-US">
              <a:solidFill>
                <a:schemeClr val="tx1"/>
              </a:solidFill>
            </a:endParaRPr>
          </a:p>
        </p:txBody>
      </p:sp>
      <p:pic>
        <p:nvPicPr>
          <p:cNvPr id="5" name="Content Placeholder 5" descr="Act_1970_new.jpg"/>
          <p:cNvPicPr>
            <a:picLocks noChangeAspect="1"/>
          </p:cNvPicPr>
          <p:nvPr/>
        </p:nvPicPr>
        <p:blipFill>
          <a:blip r:embed="rId3"/>
          <a:stretch>
            <a:fillRect/>
          </a:stretch>
        </p:blipFill>
        <p:spPr>
          <a:xfrm>
            <a:off x="7176527" y="1720800"/>
            <a:ext cx="3043238" cy="2362200"/>
          </a:xfrm>
          <a:prstGeom prst="rect">
            <a:avLst/>
          </a:prstGeom>
          <a:ln>
            <a:solidFill>
              <a:schemeClr val="tx1">
                <a:lumMod val="50000"/>
                <a:lumOff val="50000"/>
              </a:schemeClr>
            </a:solidFill>
          </a:ln>
        </p:spPr>
      </p:pic>
      <p:sp>
        <p:nvSpPr>
          <p:cNvPr id="7" name="TextBox 6"/>
          <p:cNvSpPr txBox="1"/>
          <p:nvPr/>
        </p:nvSpPr>
        <p:spPr>
          <a:xfrm>
            <a:off x="1981200" y="4495800"/>
            <a:ext cx="7772400" cy="1898650"/>
          </a:xfrm>
          <a:prstGeom prst="rect">
            <a:avLst/>
          </a:prstGeom>
          <a:noFill/>
        </p:spPr>
        <p:txBody>
          <a:bodyPr>
            <a:spAutoFit/>
          </a:bodyPr>
          <a:lstStyle/>
          <a:p>
            <a:pPr marL="365125" indent="-255588">
              <a:spcBef>
                <a:spcPts val="400"/>
              </a:spcBef>
              <a:buClr>
                <a:schemeClr val="accent1"/>
              </a:buClr>
              <a:buSzPct val="68000"/>
              <a:buFont typeface="Wingdings 3" pitchFamily="18" charset="2"/>
              <a:buChar char=""/>
              <a:defRPr/>
            </a:pPr>
            <a:r>
              <a:rPr lang="en-US" sz="2400" dirty="0">
                <a:latin typeface="Arial" panose="020B0604020202020204" pitchFamily="34" charset="0"/>
                <a:cs typeface="Arial" panose="020B0604020202020204" pitchFamily="34" charset="0"/>
              </a:rPr>
              <a:t>On December 29, 1970, President Nixon signed the OSH Act</a:t>
            </a:r>
          </a:p>
          <a:p>
            <a:pPr marL="365125" indent="-255588">
              <a:spcBef>
                <a:spcPts val="400"/>
              </a:spcBef>
              <a:buClr>
                <a:schemeClr val="accent1"/>
              </a:buClr>
              <a:buSzPct val="68000"/>
              <a:buFont typeface="Wingdings 3" pitchFamily="18" charset="2"/>
              <a:buChar char=""/>
              <a:defRPr/>
            </a:pPr>
            <a:r>
              <a:rPr lang="en-US" sz="2400" dirty="0">
                <a:latin typeface="Arial" panose="020B0604020202020204" pitchFamily="34" charset="0"/>
                <a:cs typeface="Arial" panose="020B0604020202020204" pitchFamily="34" charset="0"/>
              </a:rPr>
              <a:t>This Act created OSHA, the agency, which formally came into being on April 28, 1971</a:t>
            </a:r>
          </a:p>
          <a:p>
            <a:pPr>
              <a:defRPr/>
            </a:pPr>
            <a:endParaRPr lang="en-US" dirty="0">
              <a:ea typeface="ＭＳ Ｐゴシック" pitchFamily="-105" charset="-128"/>
            </a:endParaRPr>
          </a:p>
        </p:txBody>
      </p:sp>
    </p:spTree>
    <p:extLst>
      <p:ext uri="{BB962C8B-B14F-4D97-AF65-F5344CB8AC3E}">
        <p14:creationId xmlns:p14="http://schemas.microsoft.com/office/powerpoint/2010/main" val="345546587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normAutofit/>
          </a:bodyPr>
          <a:lstStyle/>
          <a:p>
            <a:pPr algn="ctr"/>
            <a:r>
              <a:rPr lang="en-US" alt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OSHA’s Mission</a:t>
            </a:r>
          </a:p>
        </p:txBody>
      </p:sp>
      <p:sp>
        <p:nvSpPr>
          <p:cNvPr id="17411" name="Content Placeholder 1"/>
          <p:cNvSpPr>
            <a:spLocks noGrp="1"/>
          </p:cNvSpPr>
          <p:nvPr>
            <p:ph idx="1"/>
          </p:nvPr>
        </p:nvSpPr>
        <p:spPr/>
        <p:txBody>
          <a:bodyPr>
            <a:normAutofit/>
          </a:bodyPr>
          <a:lstStyle/>
          <a:p>
            <a:pPr eaLnBrk="1" hangingPunct="1"/>
            <a:r>
              <a:rPr lang="en-US" altLang="en-US" dirty="0">
                <a:latin typeface="Arial" panose="020B0604020202020204" pitchFamily="34" charset="0"/>
                <a:cs typeface="Arial" panose="020B0604020202020204" pitchFamily="34" charset="0"/>
              </a:rPr>
              <a:t>The mission of OSHA is to assure safe and healthful working conditions for working men and women by setting and enforcing standards and by providing training, outreach, education and assistance. </a:t>
            </a:r>
          </a:p>
          <a:p>
            <a:pPr eaLnBrk="1" hangingPunct="1"/>
            <a:endParaRPr lang="en-US" dirty="0">
              <a:latin typeface="Arial" panose="020B0604020202020204" pitchFamily="34" charset="0"/>
              <a:cs typeface="Arial" panose="020B0604020202020204" pitchFamily="34" charset="0"/>
            </a:endParaRPr>
          </a:p>
          <a:p>
            <a:pPr eaLnBrk="1" hangingPunct="1"/>
            <a:r>
              <a:rPr lang="en-US" dirty="0">
                <a:latin typeface="Arial" panose="020B0604020202020204" pitchFamily="34" charset="0"/>
                <a:cs typeface="Arial" panose="020B0604020202020204" pitchFamily="34" charset="0"/>
              </a:rPr>
              <a:t>Protect the safety and health of America’s workers</a:t>
            </a:r>
          </a:p>
        </p:txBody>
      </p:sp>
      <p:sp>
        <p:nvSpPr>
          <p:cNvPr id="10244" name="Slide Number Placeholder 3"/>
          <p:cNvSpPr>
            <a:spLocks noGrp="1"/>
          </p:cNvSpPr>
          <p:nvPr>
            <p:ph type="sldNum" sz="quarter" idx="12"/>
          </p:nvPr>
        </p:nvSpPr>
        <p:spPr bwMode="auto">
          <a:ln>
            <a:miter lim="800000"/>
            <a:headEnd/>
            <a:tailEnd/>
          </a:ln>
        </p:spPr>
        <p:txBody>
          <a:bodyPr/>
          <a:lstStyle/>
          <a:p>
            <a:pPr>
              <a:defRPr/>
            </a:pPr>
            <a:fld id="{D75CB9F3-6321-4ACB-94C3-079CCEFC1E69}" type="slidenum">
              <a:rPr lang="en-US" smtClean="0">
                <a:solidFill>
                  <a:schemeClr val="tx1"/>
                </a:solidFill>
              </a:rPr>
              <a:pPr>
                <a:defRPr/>
              </a:pPr>
              <a:t>6</a:t>
            </a:fld>
            <a:endParaRPr lang="en-US">
              <a:solidFill>
                <a:schemeClr val="tx1"/>
              </a:solidFill>
            </a:endParaRPr>
          </a:p>
        </p:txBody>
      </p:sp>
    </p:spTree>
    <p:extLst>
      <p:ext uri="{BB962C8B-B14F-4D97-AF65-F5344CB8AC3E}">
        <p14:creationId xmlns:p14="http://schemas.microsoft.com/office/powerpoint/2010/main" val="212374824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OSHA’s Mission</a:t>
            </a:r>
          </a:p>
        </p:txBody>
      </p:sp>
      <p:sp>
        <p:nvSpPr>
          <p:cNvPr id="3" name="Content Placeholder 2"/>
          <p:cNvSpPr>
            <a:spLocks noGrp="1"/>
          </p:cNvSpPr>
          <p:nvPr>
            <p:ph idx="1"/>
          </p:nvPr>
        </p:nvSpPr>
        <p:spPr>
          <a:xfrm>
            <a:off x="2133599" y="1935656"/>
            <a:ext cx="6347714" cy="3880773"/>
          </a:xfrm>
        </p:spPr>
        <p:txBody>
          <a:bodyPr>
            <a:normAutofit/>
          </a:bodyPr>
          <a:lstStyle/>
          <a:p>
            <a:pPr eaLnBrk="1" hangingPunct="1"/>
            <a:r>
              <a:rPr lang="en-US" altLang="en-US" dirty="0">
                <a:latin typeface="Arial" panose="020B0604020202020204" pitchFamily="34" charset="0"/>
                <a:cs typeface="Arial" panose="020B0604020202020204" pitchFamily="34" charset="0"/>
              </a:rPr>
              <a:t>Some of the things OSHA does to carry out its mission are: </a:t>
            </a:r>
          </a:p>
          <a:p>
            <a:pPr lvl="1" eaLnBrk="1" hangingPunct="1"/>
            <a:r>
              <a:rPr lang="en-US" altLang="en-US" sz="2800" dirty="0">
                <a:latin typeface="Arial" panose="020B0604020202020204" pitchFamily="34" charset="0"/>
                <a:cs typeface="Arial" panose="020B0604020202020204" pitchFamily="34" charset="0"/>
              </a:rPr>
              <a:t>Developing job safety and health standards and enforcing them through worksite inspections</a:t>
            </a:r>
          </a:p>
          <a:p>
            <a:pPr lvl="1" eaLnBrk="1" hangingPunct="1"/>
            <a:r>
              <a:rPr lang="en-US" altLang="en-US" sz="2800" dirty="0">
                <a:latin typeface="Arial" panose="020B0604020202020204" pitchFamily="34" charset="0"/>
                <a:cs typeface="Arial" panose="020B0604020202020204" pitchFamily="34" charset="0"/>
              </a:rPr>
              <a:t>Providing training programs to increase knowledge about occupational safety and health</a:t>
            </a:r>
          </a:p>
        </p:txBody>
      </p:sp>
      <p:sp>
        <p:nvSpPr>
          <p:cNvPr id="4" name="Slide Number Placeholder 3"/>
          <p:cNvSpPr>
            <a:spLocks noGrp="1"/>
          </p:cNvSpPr>
          <p:nvPr>
            <p:ph type="sldNum" sz="quarter" idx="12"/>
          </p:nvPr>
        </p:nvSpPr>
        <p:spPr/>
        <p:txBody>
          <a:bodyPr/>
          <a:lstStyle/>
          <a:p>
            <a:pPr>
              <a:defRPr/>
            </a:pPr>
            <a:fld id="{360C1EB8-6063-4CB4-BEF5-632796CEE701}" type="slidenum">
              <a:rPr lang="en-US" smtClean="0"/>
              <a:pPr>
                <a:defRPr/>
              </a:pPr>
              <a:t>7</a:t>
            </a:fld>
            <a:endParaRPr lang="en-US" dirty="0"/>
          </a:p>
        </p:txBody>
      </p:sp>
    </p:spTree>
    <p:extLst>
      <p:ext uri="{BB962C8B-B14F-4D97-AF65-F5344CB8AC3E}">
        <p14:creationId xmlns:p14="http://schemas.microsoft.com/office/powerpoint/2010/main" val="3743202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1676401" y="98414"/>
            <a:ext cx="7327641" cy="1320800"/>
          </a:xfrm>
        </p:spPr>
        <p:txBody>
          <a:bodyPr>
            <a:noAutofit/>
          </a:bodyPr>
          <a:lstStyle/>
          <a:p>
            <a:r>
              <a:rPr lang="en-US" alt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Rights Do You Have Under OSHA?</a:t>
            </a:r>
          </a:p>
        </p:txBody>
      </p:sp>
      <p:sp>
        <p:nvSpPr>
          <p:cNvPr id="18435" name="Content Placeholder 1"/>
          <p:cNvSpPr>
            <a:spLocks noGrp="1"/>
          </p:cNvSpPr>
          <p:nvPr>
            <p:ph idx="1"/>
          </p:nvPr>
        </p:nvSpPr>
        <p:spPr>
          <a:xfrm>
            <a:off x="1550894" y="1518191"/>
            <a:ext cx="8229600" cy="4525962"/>
          </a:xfrm>
        </p:spPr>
        <p:txBody>
          <a:bodyPr>
            <a:noAutofit/>
          </a:bodyPr>
          <a:lstStyle/>
          <a:p>
            <a:pPr eaLnBrk="1" hangingPunct="1"/>
            <a:r>
              <a:rPr lang="en-US" altLang="en-US" sz="2400" dirty="0">
                <a:latin typeface="Arial" panose="020B0604020202020204" pitchFamily="34" charset="0"/>
                <a:cs typeface="Arial" panose="020B0604020202020204" pitchFamily="34" charset="0"/>
              </a:rPr>
              <a:t>You have the right to:</a:t>
            </a:r>
          </a:p>
          <a:p>
            <a:pPr lvl="1" eaLnBrk="1" hangingPunct="1"/>
            <a:r>
              <a:rPr lang="en-US" altLang="en-US" dirty="0">
                <a:latin typeface="Arial" panose="020B0604020202020204" pitchFamily="34" charset="0"/>
                <a:cs typeface="Arial" panose="020B0604020202020204" pitchFamily="34" charset="0"/>
              </a:rPr>
              <a:t>A safe and healthful workplace </a:t>
            </a:r>
            <a:endParaRPr lang="en-US" altLang="en-US" b="1" dirty="0">
              <a:latin typeface="Arial" panose="020B0604020202020204" pitchFamily="34" charset="0"/>
              <a:cs typeface="Arial" panose="020B0604020202020204" pitchFamily="34" charset="0"/>
            </a:endParaRPr>
          </a:p>
          <a:p>
            <a:pPr lvl="1" eaLnBrk="1" hangingPunct="1"/>
            <a:r>
              <a:rPr lang="en-US" altLang="en-US" dirty="0">
                <a:latin typeface="Arial" panose="020B0604020202020204" pitchFamily="34" charset="0"/>
                <a:cs typeface="Arial" panose="020B0604020202020204" pitchFamily="34" charset="0"/>
              </a:rPr>
              <a:t>Know about hazardous chemicals</a:t>
            </a:r>
            <a:endParaRPr lang="en-US" altLang="en-US" b="1" dirty="0">
              <a:latin typeface="Arial" panose="020B0604020202020204" pitchFamily="34" charset="0"/>
              <a:cs typeface="Arial" panose="020B0604020202020204" pitchFamily="34" charset="0"/>
            </a:endParaRPr>
          </a:p>
          <a:p>
            <a:pPr lvl="1" eaLnBrk="1" hangingPunct="1"/>
            <a:r>
              <a:rPr lang="en-US" altLang="en-US" dirty="0">
                <a:latin typeface="Arial" panose="020B0604020202020204" pitchFamily="34" charset="0"/>
                <a:cs typeface="Arial" panose="020B0604020202020204" pitchFamily="34" charset="0"/>
              </a:rPr>
              <a:t>Report injury to employer</a:t>
            </a:r>
          </a:p>
          <a:p>
            <a:pPr lvl="1" eaLnBrk="1" hangingPunct="1"/>
            <a:r>
              <a:rPr lang="en-US" altLang="en-US" dirty="0">
                <a:latin typeface="Arial" panose="020B0604020202020204" pitchFamily="34" charset="0"/>
                <a:cs typeface="Arial" panose="020B0604020202020204" pitchFamily="34" charset="0"/>
              </a:rPr>
              <a:t>Complain or request hazard correction from employer </a:t>
            </a:r>
            <a:endParaRPr lang="en-US" altLang="en-US" b="1" dirty="0">
              <a:latin typeface="Arial" panose="020B0604020202020204" pitchFamily="34" charset="0"/>
              <a:cs typeface="Arial" panose="020B0604020202020204" pitchFamily="34" charset="0"/>
            </a:endParaRPr>
          </a:p>
          <a:p>
            <a:pPr lvl="1" eaLnBrk="1" hangingPunct="1"/>
            <a:r>
              <a:rPr lang="en-US" altLang="en-US" dirty="0">
                <a:latin typeface="Arial" panose="020B0604020202020204" pitchFamily="34" charset="0"/>
                <a:cs typeface="Arial" panose="020B0604020202020204" pitchFamily="34" charset="0"/>
              </a:rPr>
              <a:t>Training</a:t>
            </a:r>
            <a:endParaRPr lang="en-US" altLang="en-US" b="1" dirty="0">
              <a:latin typeface="Arial" panose="020B0604020202020204" pitchFamily="34" charset="0"/>
              <a:cs typeface="Arial" panose="020B0604020202020204" pitchFamily="34" charset="0"/>
            </a:endParaRPr>
          </a:p>
          <a:p>
            <a:pPr lvl="1" eaLnBrk="1" hangingPunct="1"/>
            <a:r>
              <a:rPr lang="en-US" altLang="en-US" dirty="0">
                <a:latin typeface="Arial" panose="020B0604020202020204" pitchFamily="34" charset="0"/>
                <a:cs typeface="Arial" panose="020B0604020202020204" pitchFamily="34" charset="0"/>
              </a:rPr>
              <a:t>Hazard exposure and medical records</a:t>
            </a:r>
            <a:endParaRPr lang="en-US" altLang="en-US" b="1" dirty="0">
              <a:latin typeface="Arial" panose="020B0604020202020204" pitchFamily="34" charset="0"/>
              <a:cs typeface="Arial" panose="020B0604020202020204" pitchFamily="34" charset="0"/>
            </a:endParaRPr>
          </a:p>
          <a:p>
            <a:pPr lvl="1" eaLnBrk="1" hangingPunct="1"/>
            <a:r>
              <a:rPr lang="en-US" altLang="en-US" dirty="0">
                <a:latin typeface="Arial" panose="020B0604020202020204" pitchFamily="34" charset="0"/>
                <a:cs typeface="Arial" panose="020B0604020202020204" pitchFamily="34" charset="0"/>
              </a:rPr>
              <a:t>File a complaint with OSHA</a:t>
            </a:r>
            <a:endParaRPr lang="en-US" altLang="en-US" b="1" dirty="0">
              <a:latin typeface="Arial" panose="020B0604020202020204" pitchFamily="34" charset="0"/>
              <a:cs typeface="Arial" panose="020B0604020202020204" pitchFamily="34" charset="0"/>
            </a:endParaRPr>
          </a:p>
          <a:p>
            <a:pPr lvl="1" eaLnBrk="1" hangingPunct="1"/>
            <a:r>
              <a:rPr lang="en-US" altLang="en-US" dirty="0">
                <a:latin typeface="Arial" panose="020B0604020202020204" pitchFamily="34" charset="0"/>
                <a:cs typeface="Arial" panose="020B0604020202020204" pitchFamily="34" charset="0"/>
              </a:rPr>
              <a:t>Participate in an OSHA inspection</a:t>
            </a:r>
            <a:endParaRPr lang="en-US" altLang="en-US" b="1" dirty="0">
              <a:latin typeface="Arial" panose="020B0604020202020204" pitchFamily="34" charset="0"/>
              <a:cs typeface="Arial" panose="020B0604020202020204" pitchFamily="34" charset="0"/>
            </a:endParaRPr>
          </a:p>
          <a:p>
            <a:pPr lvl="1" eaLnBrk="1" hangingPunct="1"/>
            <a:r>
              <a:rPr lang="en-US" altLang="en-US" dirty="0">
                <a:latin typeface="Arial" panose="020B0604020202020204" pitchFamily="34" charset="0"/>
                <a:cs typeface="Arial" panose="020B0604020202020204" pitchFamily="34" charset="0"/>
              </a:rPr>
              <a:t>Be free from retaliation for exercising safety and health rights</a:t>
            </a:r>
          </a:p>
        </p:txBody>
      </p:sp>
      <p:sp>
        <p:nvSpPr>
          <p:cNvPr id="12292" name="Slide Number Placeholder 3"/>
          <p:cNvSpPr>
            <a:spLocks noGrp="1"/>
          </p:cNvSpPr>
          <p:nvPr>
            <p:ph type="sldNum" sz="quarter" idx="12"/>
          </p:nvPr>
        </p:nvSpPr>
        <p:spPr bwMode="auto">
          <a:ln>
            <a:miter lim="800000"/>
            <a:headEnd/>
            <a:tailEnd/>
          </a:ln>
        </p:spPr>
        <p:txBody>
          <a:bodyPr/>
          <a:lstStyle/>
          <a:p>
            <a:pPr>
              <a:defRPr/>
            </a:pPr>
            <a:fld id="{9EA257CA-D999-4FA8-9B45-7E5F40C213DC}" type="slidenum">
              <a:rPr lang="en-US" smtClean="0">
                <a:solidFill>
                  <a:schemeClr val="tx1"/>
                </a:solidFill>
              </a:rPr>
              <a:pPr>
                <a:defRPr/>
              </a:pPr>
              <a:t>8</a:t>
            </a:fld>
            <a:endParaRPr lang="en-US">
              <a:solidFill>
                <a:schemeClr val="tx1"/>
              </a:solidFill>
            </a:endParaRPr>
          </a:p>
        </p:txBody>
      </p:sp>
    </p:spTree>
    <p:extLst>
      <p:ext uri="{BB962C8B-B14F-4D97-AF65-F5344CB8AC3E}">
        <p14:creationId xmlns:p14="http://schemas.microsoft.com/office/powerpoint/2010/main" val="29394333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Title 2"/>
          <p:cNvPicPr>
            <a:picLocks noGrp="1" noChangeArrowheads="1"/>
          </p:cNvPicPr>
          <p:nvPr>
            <p:ph type="title"/>
          </p:nvPr>
        </p:nvPicPr>
        <p:blipFill>
          <a:blip r:embed="rId3">
            <a:extLst>
              <a:ext uri="{28A0092B-C50C-407E-A947-70E740481C1C}">
                <a14:useLocalDpi xmlns:a14="http://schemas.microsoft.com/office/drawing/2010/main" val="0"/>
              </a:ext>
            </a:extLst>
          </a:blip>
          <a:stretch>
            <a:fillRect/>
          </a:stretch>
        </p:blipFill>
        <p:spPr>
          <a:xfrm>
            <a:off x="2152650" y="492050"/>
            <a:ext cx="7886700" cy="1071712"/>
          </a:xfrm>
        </p:spPr>
      </p:pic>
      <p:sp>
        <p:nvSpPr>
          <p:cNvPr id="20483" name="Content Placeholder 1"/>
          <p:cNvSpPr>
            <a:spLocks noGrp="1"/>
          </p:cNvSpPr>
          <p:nvPr>
            <p:ph idx="1"/>
          </p:nvPr>
        </p:nvSpPr>
        <p:spPr>
          <a:xfrm>
            <a:off x="1981200" y="1481138"/>
            <a:ext cx="8229600" cy="4767262"/>
          </a:xfrm>
        </p:spPr>
        <p:txBody>
          <a:bodyPr/>
          <a:lstStyle/>
          <a:p>
            <a:pPr eaLnBrk="1" hangingPunct="1"/>
            <a:r>
              <a:rPr lang="en-US" altLang="en-US" sz="2400" dirty="0">
                <a:latin typeface="Arial" panose="020B0604020202020204" pitchFamily="34" charset="0"/>
                <a:cs typeface="Arial" panose="020B0604020202020204" pitchFamily="34" charset="0"/>
              </a:rPr>
              <a:t>Worker Protection is Law: </a:t>
            </a:r>
            <a:r>
              <a:rPr lang="en-US" altLang="en-US" sz="2400" i="1" dirty="0">
                <a:latin typeface="Arial" panose="020B0604020202020204" pitchFamily="34" charset="0"/>
                <a:cs typeface="Arial" panose="020B0604020202020204" pitchFamily="34" charset="0"/>
              </a:rPr>
              <a:t>The Occupational Safety and Health Act of 1970 (OSH Act)</a:t>
            </a:r>
            <a:endParaRPr lang="en-US" altLang="en-US" sz="2400" dirty="0">
              <a:latin typeface="Arial" panose="020B0604020202020204" pitchFamily="34" charset="0"/>
              <a:cs typeface="Arial" panose="020B0604020202020204" pitchFamily="34" charset="0"/>
            </a:endParaRPr>
          </a:p>
          <a:p>
            <a:pPr eaLnBrk="1" hangingPunct="1"/>
            <a:r>
              <a:rPr lang="en-US" altLang="en-US" sz="2400" dirty="0">
                <a:latin typeface="Arial" panose="020B0604020202020204" pitchFamily="34" charset="0"/>
                <a:cs typeface="Arial" panose="020B0604020202020204" pitchFamily="34" charset="0"/>
              </a:rPr>
              <a:t>OSHA was created to provide workers the right to a safe and healthful workplace</a:t>
            </a:r>
          </a:p>
          <a:p>
            <a:pPr eaLnBrk="1" hangingPunct="1"/>
            <a:r>
              <a:rPr lang="en-US" altLang="en-US" sz="2400" dirty="0">
                <a:latin typeface="Arial" panose="020B0604020202020204" pitchFamily="34" charset="0"/>
                <a:cs typeface="Arial" panose="020B0604020202020204" pitchFamily="34" charset="0"/>
              </a:rPr>
              <a:t>It is the duty of the employers to provide workplaces that are free of known dangers that could harm their employees</a:t>
            </a:r>
          </a:p>
          <a:p>
            <a:pPr eaLnBrk="1" hangingPunct="1"/>
            <a:r>
              <a:rPr lang="en-US" altLang="en-US" sz="2400" dirty="0">
                <a:latin typeface="Arial" panose="020B0604020202020204" pitchFamily="34" charset="0"/>
                <a:cs typeface="Arial" panose="020B0604020202020204" pitchFamily="34" charset="0"/>
              </a:rPr>
              <a:t>This law also gives workers important rights to participate in activities to ensure their protection from job hazards</a:t>
            </a:r>
          </a:p>
          <a:p>
            <a:pPr eaLnBrk="1" hangingPunct="1"/>
            <a:endParaRPr lang="en-US" altLang="en-US" dirty="0"/>
          </a:p>
          <a:p>
            <a:pPr eaLnBrk="1" hangingPunct="1"/>
            <a:endParaRPr lang="en-US" altLang="en-US" dirty="0"/>
          </a:p>
          <a:p>
            <a:pPr eaLnBrk="1" hangingPunct="1"/>
            <a:endParaRPr lang="en-US" altLang="en-US" dirty="0"/>
          </a:p>
        </p:txBody>
      </p:sp>
      <p:sp>
        <p:nvSpPr>
          <p:cNvPr id="14340" name="Slide Number Placeholder 3"/>
          <p:cNvSpPr>
            <a:spLocks noGrp="1"/>
          </p:cNvSpPr>
          <p:nvPr>
            <p:ph type="sldNum" sz="quarter" idx="12"/>
          </p:nvPr>
        </p:nvSpPr>
        <p:spPr bwMode="auto">
          <a:ln>
            <a:miter lim="800000"/>
            <a:headEnd/>
            <a:tailEnd/>
          </a:ln>
        </p:spPr>
        <p:txBody>
          <a:bodyPr/>
          <a:lstStyle/>
          <a:p>
            <a:pPr>
              <a:defRPr/>
            </a:pPr>
            <a:fld id="{D8EA82FE-BE08-4CB7-8B95-8BF4C0566133}" type="slidenum">
              <a:rPr lang="en-US" smtClean="0">
                <a:solidFill>
                  <a:schemeClr val="tx1"/>
                </a:solidFill>
              </a:rPr>
              <a:pPr>
                <a:defRPr/>
              </a:pPr>
              <a:t>9</a:t>
            </a:fld>
            <a:endParaRPr lang="en-US">
              <a:solidFill>
                <a:schemeClr val="tx1"/>
              </a:solidFill>
            </a:endParaRPr>
          </a:p>
        </p:txBody>
      </p:sp>
      <p:sp>
        <p:nvSpPr>
          <p:cNvPr id="20485" name="TextBox 4"/>
          <p:cNvSpPr txBox="1">
            <a:spLocks noChangeArrowheads="1"/>
          </p:cNvSpPr>
          <p:nvPr/>
        </p:nvSpPr>
        <p:spPr bwMode="auto">
          <a:xfrm>
            <a:off x="1981201" y="228600"/>
            <a:ext cx="1751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ＭＳ Ｐゴシック"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ＭＳ Ｐゴシック"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ＭＳ Ｐゴシック"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ＭＳ Ｐゴシック"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ＭＳ Ｐゴシック" pitchFamily="34" charset="-128"/>
              </a:defRPr>
            </a:lvl9pPr>
          </a:lstStyle>
          <a:p>
            <a:pPr eaLnBrk="1" hangingPunct="1">
              <a:spcBef>
                <a:spcPct val="0"/>
              </a:spcBef>
              <a:buClrTx/>
              <a:buSzTx/>
              <a:buFontTx/>
              <a:buNone/>
            </a:pPr>
            <a:r>
              <a:rPr lang="en-US" altLang="en-US" sz="1800" i="1">
                <a:latin typeface="Arial" charset="0"/>
              </a:rPr>
              <a:t>Your Right to…</a:t>
            </a:r>
          </a:p>
        </p:txBody>
      </p:sp>
      <p:pic>
        <p:nvPicPr>
          <p:cNvPr id="14343" name="Picture 7" descr="Q:\Vertex\TASK ORDER #20\IntroToOSHA-working\Rev_03.10.10\Possible photos\Act_1970_new.jpg"/>
          <p:cNvPicPr>
            <a:picLocks noChangeAspect="1" noChangeArrowheads="1"/>
          </p:cNvPicPr>
          <p:nvPr/>
        </p:nvPicPr>
        <p:blipFill>
          <a:blip r:embed="rId4"/>
          <a:srcRect/>
          <a:stretch>
            <a:fillRect/>
          </a:stretch>
        </p:blipFill>
        <p:spPr bwMode="auto">
          <a:xfrm>
            <a:off x="8763001" y="163514"/>
            <a:ext cx="1319213" cy="1023937"/>
          </a:xfrm>
          <a:prstGeom prst="rect">
            <a:avLst/>
          </a:prstGeom>
          <a:noFill/>
          <a:ln>
            <a:solidFill>
              <a:schemeClr val="tx1">
                <a:lumMod val="50000"/>
                <a:lumOff val="50000"/>
              </a:schemeClr>
            </a:solidFill>
          </a:ln>
        </p:spPr>
      </p:pic>
    </p:spTree>
    <p:extLst>
      <p:ext uri="{BB962C8B-B14F-4D97-AF65-F5344CB8AC3E}">
        <p14:creationId xmlns:p14="http://schemas.microsoft.com/office/powerpoint/2010/main" val="2038131954"/>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1996</Words>
  <Application>Microsoft Office PowerPoint</Application>
  <PresentationFormat>Widescreen</PresentationFormat>
  <Paragraphs>305</Paragraphs>
  <Slides>31</Slides>
  <Notes>27</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ＭＳ Ｐゴシック</vt:lpstr>
      <vt:lpstr>Arial</vt:lpstr>
      <vt:lpstr>Calibri</vt:lpstr>
      <vt:lpstr>Calibri Light</vt:lpstr>
      <vt:lpstr>Lucida Sans Unicode</vt:lpstr>
      <vt:lpstr>Times New Roman</vt:lpstr>
      <vt:lpstr>Wingdings</vt:lpstr>
      <vt:lpstr>Wingdings 3</vt:lpstr>
      <vt:lpstr>Office Theme</vt:lpstr>
      <vt:lpstr>Lesson Overview</vt:lpstr>
      <vt:lpstr>Worker Rights</vt:lpstr>
      <vt:lpstr>Introduction to OSHA</vt:lpstr>
      <vt:lpstr>Topic 1: Why is OSHA Important to You?</vt:lpstr>
      <vt:lpstr>History of OSHA</vt:lpstr>
      <vt:lpstr>OSHA’s Mission</vt:lpstr>
      <vt:lpstr>OSHA’s Mission</vt:lpstr>
      <vt:lpstr>What Rights Do You Have Under OSHA?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Employer Responsibilities</vt:lpstr>
      <vt:lpstr>What are OSHA Standards?</vt:lpstr>
      <vt:lpstr>OSHA Standards (cont.)</vt:lpstr>
      <vt:lpstr>PowerPoint Presentation</vt:lpstr>
      <vt:lpstr>Different Types of OSHA Inspections</vt:lpstr>
      <vt:lpstr>As of 01/01/2020</vt:lpstr>
      <vt:lpstr>PowerPoint Presentation</vt:lpstr>
      <vt:lpstr>PowerPoint Presentation</vt:lpstr>
      <vt:lpstr>PowerPoint Presentation</vt:lpstr>
      <vt:lpstr>How to Raise a Concern</vt:lpstr>
      <vt:lpstr>PowerPoint Presentation</vt:lpstr>
      <vt:lpstr>Group Activity: Filing a Complaint</vt:lpstr>
      <vt:lpstr>Questions for Review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Don Bartalone</dc:creator>
  <cp:lastModifiedBy>Tim Styranec</cp:lastModifiedBy>
  <cp:revision>7</cp:revision>
  <dcterms:created xsi:type="dcterms:W3CDTF">2020-01-17T17:25:37Z</dcterms:created>
  <dcterms:modified xsi:type="dcterms:W3CDTF">2021-11-16T17:51:16Z</dcterms:modified>
</cp:coreProperties>
</file>