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6"/>
  </p:notesMasterIdLst>
  <p:handoutMasterIdLst>
    <p:handoutMasterId r:id="rId57"/>
  </p:handoutMasterIdLst>
  <p:sldIdLst>
    <p:sldId id="350" r:id="rId2"/>
    <p:sldId id="257" r:id="rId3"/>
    <p:sldId id="355" r:id="rId4"/>
    <p:sldId id="264" r:id="rId5"/>
    <p:sldId id="354" r:id="rId6"/>
    <p:sldId id="262" r:id="rId7"/>
    <p:sldId id="258" r:id="rId8"/>
    <p:sldId id="265" r:id="rId9"/>
    <p:sldId id="282" r:id="rId10"/>
    <p:sldId id="318" r:id="rId11"/>
    <p:sldId id="319" r:id="rId12"/>
    <p:sldId id="320" r:id="rId13"/>
    <p:sldId id="311" r:id="rId14"/>
    <p:sldId id="321" r:id="rId15"/>
    <p:sldId id="322" r:id="rId16"/>
    <p:sldId id="323" r:id="rId17"/>
    <p:sldId id="324" r:id="rId18"/>
    <p:sldId id="325" r:id="rId19"/>
    <p:sldId id="312" r:id="rId20"/>
    <p:sldId id="286" r:id="rId21"/>
    <p:sldId id="326" r:id="rId22"/>
    <p:sldId id="327" r:id="rId23"/>
    <p:sldId id="328" r:id="rId24"/>
    <p:sldId id="329" r:id="rId25"/>
    <p:sldId id="330" r:id="rId26"/>
    <p:sldId id="313" r:id="rId27"/>
    <p:sldId id="331" r:id="rId28"/>
    <p:sldId id="332" r:id="rId29"/>
    <p:sldId id="333" r:id="rId30"/>
    <p:sldId id="334" r:id="rId31"/>
    <p:sldId id="335" r:id="rId32"/>
    <p:sldId id="336" r:id="rId33"/>
    <p:sldId id="314" r:id="rId34"/>
    <p:sldId id="337" r:id="rId35"/>
    <p:sldId id="338" r:id="rId36"/>
    <p:sldId id="339" r:id="rId37"/>
    <p:sldId id="315" r:id="rId38"/>
    <p:sldId id="340" r:id="rId39"/>
    <p:sldId id="341" r:id="rId40"/>
    <p:sldId id="316" r:id="rId41"/>
    <p:sldId id="342" r:id="rId42"/>
    <p:sldId id="343" r:id="rId43"/>
    <p:sldId id="344" r:id="rId44"/>
    <p:sldId id="345" r:id="rId45"/>
    <p:sldId id="346" r:id="rId46"/>
    <p:sldId id="347" r:id="rId47"/>
    <p:sldId id="352" r:id="rId48"/>
    <p:sldId id="349" r:id="rId49"/>
    <p:sldId id="351" r:id="rId50"/>
    <p:sldId id="353" r:id="rId51"/>
    <p:sldId id="304" r:id="rId52"/>
    <p:sldId id="308" r:id="rId53"/>
    <p:sldId id="309" r:id="rId54"/>
    <p:sldId id="310" r:id="rId55"/>
  </p:sldIdLst>
  <p:sldSz cx="9144000" cy="6858000" type="screen4x3"/>
  <p:notesSz cx="7315200" cy="96012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63" d="100"/>
          <a:sy n="63" d="100"/>
        </p:scale>
        <p:origin x="930" y="60"/>
      </p:cViewPr>
      <p:guideLst>
        <p:guide orient="horz" pos="2160"/>
        <p:guide pos="2928"/>
      </p:guideLst>
    </p:cSldViewPr>
  </p:slideViewPr>
  <p:outlineViewPr>
    <p:cViewPr>
      <p:scale>
        <a:sx n="33" d="100"/>
        <a:sy n="33" d="100"/>
      </p:scale>
      <p:origin x="0" y="-267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11/26/2021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11/26/2021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84188"/>
            <a:ext cx="4321175" cy="3240087"/>
          </a:xfrm>
        </p:spPr>
      </p:sp>
      <p:sp>
        <p:nvSpPr>
          <p:cNvPr id="3" name="Notes Placeholder 2"/>
          <p:cNvSpPr>
            <a:spLocks noGrp="1"/>
          </p:cNvSpPr>
          <p:nvPr>
            <p:ph type="body" idx="1"/>
          </p:nvPr>
        </p:nvSpPr>
        <p:spPr/>
        <p:txBody>
          <a:bodyPr/>
          <a:lstStyle/>
          <a:p>
            <a:r>
              <a:rPr lang="en-US" dirty="0"/>
              <a:t>* References – </a:t>
            </a:r>
            <a:r>
              <a:rPr lang="en-US" i="1" dirty="0"/>
              <a:t>Recommended</a:t>
            </a:r>
            <a:r>
              <a:rPr lang="en-US" i="1" baseline="0" dirty="0"/>
              <a:t> Practices for Safety and Health Programs </a:t>
            </a:r>
            <a:r>
              <a:rPr lang="en-US" baseline="0" dirty="0"/>
              <a:t>(October 2016), OSHA #3885;</a:t>
            </a:r>
            <a:r>
              <a:rPr lang="en-US" dirty="0"/>
              <a:t> https://www.osha.gov/shpguidelines/docs/OSHA_SHP_Recommended_Practices.pdf</a:t>
            </a:r>
            <a:r>
              <a:rPr lang="en-US" baseline="0" dirty="0"/>
              <a:t>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233023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224443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51638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class;</a:t>
            </a:r>
            <a:r>
              <a:rPr lang="en-US" baseline="0" dirty="0"/>
              <a:t> Has anyone ever been involved with the safety program or team as a laborer or in a management position? How did the safety team involve you?</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398107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402320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3128430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1601970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203757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373499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The instructor should click</a:t>
            </a:r>
            <a:r>
              <a:rPr lang="en-US" baseline="0" dirty="0"/>
              <a:t> on the hazard identification training tool picture to bring up the website. The instructor then has the capability to play through the scenarios to allow the student to sharpen their identification skills. At least 3 of the OSHA Visual Inspection Training should be played.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120950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157206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a:t>What other types of direct costs can the group think of?</a:t>
            </a:r>
          </a:p>
          <a:p>
            <a:endParaRPr lang="en-US" baseline="0" dirty="0"/>
          </a:p>
          <a:p>
            <a:r>
              <a:rPr lang="en-US" baseline="0" dirty="0"/>
              <a:t>Possible answers: </a:t>
            </a:r>
          </a:p>
          <a:p>
            <a:pPr marL="171450" indent="-171450">
              <a:buFont typeface="Arial" panose="020B0604020202020204" pitchFamily="34" charset="0"/>
              <a:buChar char="•"/>
            </a:pPr>
            <a:r>
              <a:rPr lang="en-US" baseline="0" dirty="0"/>
              <a:t>Increased Workers’ Compensation costs</a:t>
            </a:r>
          </a:p>
          <a:p>
            <a:pPr marL="171450" indent="-171450">
              <a:buFont typeface="Arial" panose="020B0604020202020204" pitchFamily="34" charset="0"/>
              <a:buChar char="•"/>
            </a:pPr>
            <a:r>
              <a:rPr lang="en-US" baseline="0" dirty="0"/>
              <a:t>Cost of legal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2182940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195966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a:t>
            </a:r>
            <a:r>
              <a:rPr lang="en-US" baseline="0" dirty="0"/>
              <a:t> the class; What are ways that a group of workers can improve on their hazard identification?</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119604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123291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1011690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989697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Ask</a:t>
            </a:r>
            <a:r>
              <a:rPr lang="en-US" baseline="0" dirty="0"/>
              <a:t> the class; What is the hierarchy of controls and how to you mitigate hazards using this?</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1019561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4247262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883697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381145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145452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a:t>What other types of indirect costs can the group think of?</a:t>
            </a:r>
          </a:p>
          <a:p>
            <a:endParaRPr lang="en-US" baseline="0" dirty="0"/>
          </a:p>
          <a:p>
            <a:r>
              <a:rPr lang="en-US" baseline="0" dirty="0"/>
              <a:t>Possible answers: </a:t>
            </a:r>
          </a:p>
          <a:p>
            <a:pPr marL="171450" indent="-171450">
              <a:buFont typeface="Arial" panose="020B0604020202020204" pitchFamily="34" charset="0"/>
              <a:buChar char="•"/>
            </a:pPr>
            <a:r>
              <a:rPr lang="en-US" baseline="0" dirty="0"/>
              <a:t>Time lost due to work stoppages and investigations</a:t>
            </a:r>
          </a:p>
          <a:p>
            <a:pPr marL="171450" indent="-171450">
              <a:buFont typeface="Arial" panose="020B0604020202020204" pitchFamily="34" charset="0"/>
              <a:buChar char="•"/>
            </a:pPr>
            <a:r>
              <a:rPr lang="en-US" baseline="0" dirty="0"/>
              <a:t>Other costs associated with replacing injured worker (in addition to retraining)</a:t>
            </a:r>
          </a:p>
          <a:p>
            <a:pPr marL="171450" indent="-171450">
              <a:buFont typeface="Arial" panose="020B0604020202020204" pitchFamily="34" charset="0"/>
              <a:buChar char="•"/>
            </a:pPr>
            <a:r>
              <a:rPr lang="en-US" baseline="0" dirty="0"/>
              <a:t>Loss or damage to material, machinery, and property</a:t>
            </a:r>
          </a:p>
          <a:p>
            <a:pPr marL="171450" indent="-171450">
              <a:buFont typeface="Arial" panose="020B0604020202020204" pitchFamily="34" charset="0"/>
              <a:buChar char="•"/>
            </a:pPr>
            <a:r>
              <a:rPr lang="en-US" baseline="0" dirty="0"/>
              <a:t>Decreased productivity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930255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51073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326372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class; What</a:t>
            </a:r>
            <a:r>
              <a:rPr lang="en-US" baseline="0" dirty="0"/>
              <a:t> types of training have you received as a worker, and do you know what types of training are required by OSHA?</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4029875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834041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472414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3620269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4241736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2069485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032318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a:t>
            </a:r>
            <a:r>
              <a:rPr lang="en-US" baseline="0" dirty="0"/>
              <a:t> the class; Do you often work beside other contractors? Has there ever been a situation where you weren’t sure what the other contractor was doing or believed their work to be hazardous?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5975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a:t>
            </a:r>
            <a:r>
              <a:rPr lang="en-US" baseline="0" dirty="0"/>
              <a:t>: https://www.osha.gov/shpmguidelines/SHPM_guidelines.pdf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Instructor may divide the class into two teams – a pros of Safety and Health Programs and a perceived cons of Safety and Health Program. Ask each group to take 5 minutes to create a list of effects or thing’s they’ve heard when implementing safety. Rejoin the groups and discuss each list. </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625280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3826640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1542792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3889322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2365126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46</a:t>
            </a:fld>
            <a:endParaRPr lang="en-US"/>
          </a:p>
        </p:txBody>
      </p:sp>
    </p:spTree>
    <p:extLst>
      <p:ext uri="{BB962C8B-B14F-4D97-AF65-F5344CB8AC3E}">
        <p14:creationId xmlns:p14="http://schemas.microsoft.com/office/powerpoint/2010/main" val="2599932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rPr>
              <a:t>Source: https://www.osha.gov/shpguidelines/hazard-prevention.html </a:t>
            </a:r>
          </a:p>
          <a:p>
            <a:endParaRPr lang="en-US" dirty="0">
              <a:effectLst/>
            </a:endParaRPr>
          </a:p>
          <a:p>
            <a:r>
              <a:rPr lang="en-US" dirty="0">
                <a:effectLst/>
              </a:rPr>
              <a:t>“Effective controls protect workers from workplace hazards; help avoid injuries, illnesses, and incidents; minimize or eliminate safety and health risks; and help employers provide workers with safe and healthful working conditions. The processes described in this section will help employers prevent and control hazards identified in the previous section.”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487916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rPr>
              <a:t>“Involve workers, who often have the best understanding of the conditions that create hazards and insights into how they can be controlled.”</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48</a:t>
            </a:fld>
            <a:endParaRPr lang="en-US"/>
          </a:p>
        </p:txBody>
      </p:sp>
    </p:spTree>
    <p:extLst>
      <p:ext uri="{BB962C8B-B14F-4D97-AF65-F5344CB8AC3E}">
        <p14:creationId xmlns:p14="http://schemas.microsoft.com/office/powerpoint/2010/main" val="3557116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rPr>
              <a:t>https://www.osha.gov/shpguidelines/docs/OSHA_SHP_Recommended_Practices.pdf</a:t>
            </a:r>
          </a:p>
          <a:p>
            <a:endParaRPr lang="en-US" dirty="0">
              <a:effectLst/>
            </a:endParaRPr>
          </a:p>
          <a:p>
            <a:r>
              <a:rPr lang="en-US" dirty="0">
                <a:effectLst/>
              </a:rPr>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Employers should select the controls that are the most feasible, effective, and permanent.</a:t>
            </a:r>
          </a:p>
          <a:p>
            <a:pPr lvl="1"/>
            <a:r>
              <a:rPr lang="en-US" sz="11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How to accomplish it:</a:t>
            </a:r>
            <a:endPar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Eliminate or control all serious hazards (hazards that are causing or are likely to cause death or serious physical harm) immediately.</a:t>
            </a:r>
          </a:p>
          <a:p>
            <a:pPr marL="628650" lvl="1" indent="-171450">
              <a:buFont typeface="Arial" panose="020B0604020202020204" pitchFamily="34" charset="0"/>
              <a:buChar char="•"/>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Use interim controls while you develop and implement longer-term solutions. </a:t>
            </a:r>
          </a:p>
          <a:p>
            <a:pPr marL="628650" lvl="1" indent="-171450">
              <a:buFont typeface="Arial" panose="020B0604020202020204" pitchFamily="34" charset="0"/>
              <a:buChar char="•"/>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Select controls according to a hierarchy that emphasizes engineering solutions (including elimination or substitution) first, followed by safe work practices, administrative controls, and finally PPE. </a:t>
            </a:r>
          </a:p>
          <a:p>
            <a:pPr marL="628650" lvl="1" indent="-171450">
              <a:buFont typeface="Arial" panose="020B0604020202020204" pitchFamily="34" charset="0"/>
              <a:buChar char="•"/>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Avoid selecting controls that may directly or indirectly introduce new hazards. Examples include exhausting contaminated air into occupied work spaces or using hearing protection that makes it difficult to hear backup alarms. </a:t>
            </a:r>
          </a:p>
          <a:p>
            <a:pPr marL="628650" lvl="1" indent="-171450">
              <a:buFont typeface="Arial" panose="020B0604020202020204" pitchFamily="34" charset="0"/>
              <a:buChar char="•"/>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Review and discuss control options with workers to ensure that controls are feasible and effective.</a:t>
            </a:r>
          </a:p>
          <a:p>
            <a:pPr marL="628650" lvl="1" indent="-171450">
              <a:buFont typeface="Arial" panose="020B0604020202020204" pitchFamily="34" charset="0"/>
              <a:buChar char="•"/>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Use a combination of control options when no single method fully protects workers.”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49</a:t>
            </a:fld>
            <a:endParaRPr lang="en-US"/>
          </a:p>
        </p:txBody>
      </p:sp>
    </p:spTree>
    <p:extLst>
      <p:ext uri="{BB962C8B-B14F-4D97-AF65-F5344CB8AC3E}">
        <p14:creationId xmlns:p14="http://schemas.microsoft.com/office/powerpoint/2010/main" val="3427760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effectLst/>
              </a:rPr>
              <a:t>Source:  https://www.osha.gov/shpguidelines/docs/OSHA_SHP_Recommended_Practices.pdf </a:t>
            </a:r>
          </a:p>
          <a:p>
            <a:endParaRPr lang="en-US" dirty="0">
              <a:effectLst/>
            </a:endParaRPr>
          </a:p>
          <a:p>
            <a:pPr marL="171450" indent="-171450">
              <a:buFont typeface="Arial" panose="020B0604020202020204" pitchFamily="34" charset="0"/>
              <a:buChar char="•"/>
            </a:pPr>
            <a:r>
              <a:rPr lang="en-US" dirty="0">
                <a:effectLst/>
              </a:rPr>
              <a:t>“Use a hazard control plan to guide the selection and implementation of controls, and implement controls according to the plan.</a:t>
            </a:r>
          </a:p>
          <a:p>
            <a:pPr marL="171450" indent="-171450">
              <a:buFont typeface="Arial" panose="020B0604020202020204" pitchFamily="34" charset="0"/>
              <a:buChar char="•"/>
            </a:pPr>
            <a:r>
              <a:rPr lang="en-US" dirty="0">
                <a:effectLst/>
              </a:rPr>
              <a:t>Develop plans with measures to protect workers during emergencies and </a:t>
            </a:r>
            <a:r>
              <a:rPr lang="en-US" dirty="0" err="1">
                <a:effectLst/>
              </a:rPr>
              <a:t>nonroutine</a:t>
            </a:r>
            <a:r>
              <a:rPr lang="en-US" dirty="0">
                <a:effectLst/>
              </a:rPr>
              <a:t> activities.</a:t>
            </a:r>
          </a:p>
          <a:p>
            <a:pPr marL="171450" indent="-171450">
              <a:buFont typeface="Arial" panose="020B0604020202020204" pitchFamily="34" charset="0"/>
              <a:buChar char="•"/>
            </a:pPr>
            <a:r>
              <a:rPr lang="en-US" dirty="0">
                <a:effectLst/>
              </a:rPr>
              <a:t>Evaluate the effectiveness of existing controls to determine whether they continue to provide protection, or whether different controls may be more effective. Review new technologies for their potential to be more protective, more reliable, or less costly</a:t>
            </a: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50</a:t>
            </a:fld>
            <a:endParaRPr lang="en-US"/>
          </a:p>
        </p:txBody>
      </p:sp>
    </p:spTree>
    <p:extLst>
      <p:ext uri="{BB962C8B-B14F-4D97-AF65-F5344CB8AC3E}">
        <p14:creationId xmlns:p14="http://schemas.microsoft.com/office/powerpoint/2010/main" val="2019235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is broken</a:t>
            </a:r>
            <a:r>
              <a:rPr lang="en-US" baseline="0" dirty="0"/>
              <a:t> ladder run, entire crew daily – because it is severe and most frequently used. </a:t>
            </a:r>
            <a:endParaRPr lang="en-US" dirty="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54</a:t>
            </a:fld>
            <a:endParaRPr lang="en-US"/>
          </a:p>
        </p:txBody>
      </p:sp>
    </p:spTree>
    <p:extLst>
      <p:ext uri="{BB962C8B-B14F-4D97-AF65-F5344CB8AC3E}">
        <p14:creationId xmlns:p14="http://schemas.microsoft.com/office/powerpoint/2010/main" val="55363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a:t>Source: </a:t>
            </a:r>
            <a:r>
              <a:rPr lang="en-US" i="1" dirty="0"/>
              <a:t>Recommended Practices</a:t>
            </a:r>
            <a:r>
              <a:rPr lang="en-US" i="1" baseline="0" dirty="0"/>
              <a:t> for Safety and Health Programs </a:t>
            </a:r>
            <a:r>
              <a:rPr lang="en-US" baseline="0" dirty="0"/>
              <a:t>(OSHA 3885, Oct. 2016</a:t>
            </a:r>
            <a:r>
              <a:rPr lang="en-US" dirty="0"/>
              <a:t>); https://www.osha.gov/shpguidelines/docs/OSHA_SHP_Recommended_Practices.pdf</a:t>
            </a:r>
          </a:p>
          <a:p>
            <a:endParaRPr lang="en-US" dirty="0"/>
          </a:p>
          <a:p>
            <a:r>
              <a:rPr lang="en-US" dirty="0"/>
              <a:t>“</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Responsible employers know that the main goal of a safety and health program is to prevent workplace injuries, illnesses, and deaths, as well as the suffering and financial hardship these events can cause for workers, their families, and their employers. </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Employers may find that implementing these recommended practices brings other benefits as well. The renewed or enhanced commitment to safety and health and the cooperative atmosphere between employers and workers have been linked to: </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Improvements in product, process, and service quality. </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Better workplace morale. </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Improved employee recruiting and retention. </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 more favorable image and reputation (among customers, suppliers, and the community).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9540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a:t>
            </a:r>
            <a:r>
              <a:rPr lang="en-US" b="1" baseline="0" dirty="0"/>
              <a:t> the class</a:t>
            </a:r>
            <a:r>
              <a:rPr lang="en-US" baseline="0" dirty="0"/>
              <a:t>: What are some of the ways that management can show their support of a safety program?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73135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158070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251012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184485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5"/>
            <a:ext cx="3505200" cy="215444"/>
          </a:xfrm>
          <a:prstGeom prst="rect">
            <a:avLst/>
          </a:prstGeom>
          <a:noFill/>
        </p:spPr>
        <p:txBody>
          <a:bodyPr wrap="square">
            <a:spAutoFit/>
          </a:bodyPr>
          <a:lstStyle/>
          <a:p>
            <a:pPr algn="l">
              <a:defRPr/>
            </a:pPr>
            <a:r>
              <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Safety and Health Programs,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hazfind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958975"/>
            <a:ext cx="7772400" cy="1470025"/>
          </a:xfrm>
        </p:spPr>
        <p:txBody>
          <a:bodyPr/>
          <a:lstStyle/>
          <a:p>
            <a:r>
              <a:rPr lang="en-US" dirty="0"/>
              <a:t>Safety and Health Programs	</a:t>
            </a:r>
          </a:p>
        </p:txBody>
      </p:sp>
      <p:sp>
        <p:nvSpPr>
          <p:cNvPr id="4" name="Subtitle 2"/>
          <p:cNvSpPr>
            <a:spLocks noGrp="1"/>
          </p:cNvSpPr>
          <p:nvPr/>
        </p:nvSpPr>
        <p:spPr>
          <a:xfrm>
            <a:off x="309562" y="3459678"/>
            <a:ext cx="8677275" cy="17526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chemeClr val="tx1">
                    <a:tint val="75000"/>
                  </a:schemeClr>
                </a:solidFill>
                <a:latin typeface="Tahoma" pitchFamily="34" charset="0"/>
                <a:ea typeface="+mn-ea"/>
                <a:cs typeface="Tahom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ahoma" pitchFamily="34" charset="0"/>
                <a:ea typeface="+mn-ea"/>
                <a:cs typeface="Tahom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ahoma" pitchFamily="34" charset="0"/>
                <a:ea typeface="+mn-ea"/>
                <a:cs typeface="Tahom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OSHA 10-hour Outreach Training</a:t>
            </a:r>
          </a:p>
          <a:p>
            <a:r>
              <a:rPr lang="en-US" dirty="0"/>
              <a:t>General Industry</a:t>
            </a:r>
          </a:p>
        </p:txBody>
      </p:sp>
    </p:spTree>
    <p:extLst>
      <p:ext uri="{BB962C8B-B14F-4D97-AF65-F5344CB8AC3E}">
        <p14:creationId xmlns:p14="http://schemas.microsoft.com/office/powerpoint/2010/main" val="232021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Management Leadership</a:t>
            </a:r>
            <a:r>
              <a:rPr lang="en-US" dirty="0"/>
              <a:t>	</a:t>
            </a:r>
          </a:p>
          <a:p>
            <a:pPr marL="0" indent="0">
              <a:buNone/>
            </a:pPr>
            <a:r>
              <a:rPr lang="en-US" b="1" dirty="0">
                <a:solidFill>
                  <a:prstClr val="black"/>
                </a:solidFill>
              </a:rPr>
              <a:t>Action Item 2: </a:t>
            </a:r>
            <a:r>
              <a:rPr lang="en-US" dirty="0">
                <a:solidFill>
                  <a:prstClr val="black"/>
                </a:solidFill>
              </a:rPr>
              <a:t>Define program goals and expectations</a:t>
            </a:r>
            <a:endParaRPr lang="en-US" sz="1200" dirty="0"/>
          </a:p>
          <a:p>
            <a:pPr marL="0" indent="0">
              <a:buNone/>
            </a:pPr>
            <a:r>
              <a:rPr lang="en-US" dirty="0"/>
              <a:t>	</a:t>
            </a:r>
          </a:p>
        </p:txBody>
      </p:sp>
      <p:sp>
        <p:nvSpPr>
          <p:cNvPr id="7" name="TextBox 6"/>
          <p:cNvSpPr txBox="1"/>
          <p:nvPr/>
        </p:nvSpPr>
        <p:spPr>
          <a:xfrm>
            <a:off x="1066800" y="3048000"/>
            <a:ext cx="69342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Establish realistic, attainable and measurable goals that demonstrate progress toward improving safety and health</a:t>
            </a:r>
          </a:p>
          <a:p>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Develop safety and health plans</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33979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Management Leadership</a:t>
            </a:r>
            <a:r>
              <a:rPr lang="en-US" dirty="0"/>
              <a:t>	</a:t>
            </a:r>
          </a:p>
          <a:p>
            <a:pPr marL="0" indent="0">
              <a:buNone/>
            </a:pPr>
            <a:r>
              <a:rPr lang="en-US" b="1" dirty="0"/>
              <a:t>Action Item 3: </a:t>
            </a:r>
            <a:r>
              <a:rPr lang="en-US" dirty="0"/>
              <a:t>Allocate Resources 	</a:t>
            </a:r>
          </a:p>
        </p:txBody>
      </p:sp>
      <p:sp>
        <p:nvSpPr>
          <p:cNvPr id="7" name="TextBox 6"/>
          <p:cNvSpPr txBox="1"/>
          <p:nvPr/>
        </p:nvSpPr>
        <p:spPr>
          <a:xfrm>
            <a:off x="1219200" y="3048000"/>
            <a:ext cx="6858000" cy="1938992"/>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Integrate safety and health into planning and budgeting </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Allow time in workers schedule for participation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03013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Management Leadership</a:t>
            </a:r>
            <a:r>
              <a:rPr lang="en-US" dirty="0"/>
              <a:t>	</a:t>
            </a:r>
          </a:p>
          <a:p>
            <a:pPr lvl="0"/>
            <a:r>
              <a:rPr lang="en-US" b="1" dirty="0">
                <a:solidFill>
                  <a:prstClr val="black"/>
                </a:solidFill>
              </a:rPr>
              <a:t>Action Item 4: </a:t>
            </a:r>
            <a:r>
              <a:rPr lang="en-US" dirty="0">
                <a:solidFill>
                  <a:prstClr val="black"/>
                </a:solidFill>
              </a:rPr>
              <a:t>Expect Performance</a:t>
            </a:r>
          </a:p>
          <a:p>
            <a:pPr marL="0" indent="0">
              <a:buNone/>
            </a:pPr>
            <a:r>
              <a:rPr lang="en-US" dirty="0"/>
              <a:t>	</a:t>
            </a:r>
          </a:p>
        </p:txBody>
      </p:sp>
      <p:sp>
        <p:nvSpPr>
          <p:cNvPr id="7" name="TextBox 6"/>
          <p:cNvSpPr txBox="1"/>
          <p:nvPr/>
        </p:nvSpPr>
        <p:spPr>
          <a:xfrm>
            <a:off x="1219200" y="3048000"/>
            <a:ext cx="68580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Define and communicate responsibilities and authorities for accountability</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Set an example for workers by following the same procedures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0438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a:t>Source: OSHA</a:t>
            </a:r>
          </a:p>
        </p:txBody>
      </p:sp>
      <p:pic>
        <p:nvPicPr>
          <p:cNvPr id="6" name="Picture 5" title="worker participation"/>
          <p:cNvPicPr>
            <a:picLocks noChangeAspect="1"/>
          </p:cNvPicPr>
          <p:nvPr/>
        </p:nvPicPr>
        <p:blipFill>
          <a:blip r:embed="rId3"/>
          <a:stretch>
            <a:fillRect/>
          </a:stretch>
        </p:blipFill>
        <p:spPr>
          <a:xfrm>
            <a:off x="2432616" y="1573690"/>
            <a:ext cx="4278767" cy="4220947"/>
          </a:xfrm>
          <a:prstGeom prst="rect">
            <a:avLst/>
          </a:prstGeom>
          <a:ln>
            <a:solidFill>
              <a:schemeClr val="tx1"/>
            </a:solidFill>
          </a:ln>
        </p:spPr>
      </p:pic>
      <p:sp>
        <p:nvSpPr>
          <p:cNvPr id="7"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404380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Worker Participation</a:t>
            </a:r>
            <a:r>
              <a:rPr lang="en-US" dirty="0"/>
              <a:t>	</a:t>
            </a:r>
          </a:p>
          <a:p>
            <a:r>
              <a:rPr lang="en-US" b="1" dirty="0"/>
              <a:t>Action Item 1: </a:t>
            </a:r>
            <a:r>
              <a:rPr lang="en-US" dirty="0"/>
              <a:t>Encourage workers to report safety and health concerns</a:t>
            </a:r>
            <a:endParaRPr lang="en-US" sz="1200" dirty="0"/>
          </a:p>
          <a:p>
            <a:pPr marL="0" indent="0">
              <a:buNone/>
            </a:pPr>
            <a:r>
              <a:rPr lang="en-US" dirty="0"/>
              <a:t>	</a:t>
            </a:r>
          </a:p>
        </p:txBody>
      </p:sp>
      <p:sp>
        <p:nvSpPr>
          <p:cNvPr id="7" name="TextBox 6"/>
          <p:cNvSpPr txBox="1"/>
          <p:nvPr/>
        </p:nvSpPr>
        <p:spPr>
          <a:xfrm>
            <a:off x="838200" y="3048000"/>
            <a:ext cx="76200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Establish a process to report injuries, near misses and other safety and health concerns</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Empower workers to temporarily suspend work they feel is unsafe</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9203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Worker Participation</a:t>
            </a:r>
            <a:r>
              <a:rPr lang="en-US" dirty="0"/>
              <a:t>	</a:t>
            </a:r>
          </a:p>
          <a:p>
            <a:r>
              <a:rPr lang="en-US" b="1" dirty="0"/>
              <a:t>Action Item 2: </a:t>
            </a:r>
            <a:r>
              <a:rPr lang="en-US" dirty="0">
                <a:solidFill>
                  <a:prstClr val="black"/>
                </a:solidFill>
              </a:rPr>
              <a:t>Encourage participation in the program</a:t>
            </a:r>
            <a:endParaRPr lang="en-US" sz="1200" dirty="0"/>
          </a:p>
          <a:p>
            <a:pPr marL="0" indent="0">
              <a:buNone/>
            </a:pPr>
            <a:r>
              <a:rPr lang="en-US" dirty="0"/>
              <a:t>	</a:t>
            </a:r>
          </a:p>
        </p:txBody>
      </p:sp>
      <p:sp>
        <p:nvSpPr>
          <p:cNvPr id="7" name="TextBox 6"/>
          <p:cNvSpPr txBox="1"/>
          <p:nvPr/>
        </p:nvSpPr>
        <p:spPr>
          <a:xfrm>
            <a:off x="1066800" y="3048000"/>
            <a:ext cx="70866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positive reinforcement to workers who participate</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Maintain an open-door policy, inviting workers to speak to managers about safety and health</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1066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990600"/>
            <a:ext cx="7543800" cy="2754217"/>
          </a:xfrm>
        </p:spPr>
        <p:txBody>
          <a:bodyPr/>
          <a:lstStyle/>
          <a:p>
            <a:pPr marL="0" indent="0">
              <a:buNone/>
            </a:pPr>
            <a:r>
              <a:rPr lang="en-US" sz="3200" b="1" dirty="0"/>
              <a:t>Worker Participation</a:t>
            </a:r>
            <a:r>
              <a:rPr lang="en-US" dirty="0"/>
              <a:t>	</a:t>
            </a:r>
          </a:p>
          <a:p>
            <a:r>
              <a:rPr lang="en-US" b="1" dirty="0"/>
              <a:t>Action Item 3: </a:t>
            </a:r>
            <a:r>
              <a:rPr lang="en-US" dirty="0"/>
              <a:t>Involve workers in all aspects of the program</a:t>
            </a:r>
            <a:endParaRPr lang="en-US" sz="1200" dirty="0"/>
          </a:p>
          <a:p>
            <a:pPr marL="0" indent="0">
              <a:buNone/>
            </a:pPr>
            <a:r>
              <a:rPr lang="en-US" dirty="0"/>
              <a:t>	</a:t>
            </a:r>
          </a:p>
        </p:txBody>
      </p:sp>
      <p:sp>
        <p:nvSpPr>
          <p:cNvPr id="7" name="TextBox 6"/>
          <p:cNvSpPr txBox="1"/>
          <p:nvPr/>
        </p:nvSpPr>
        <p:spPr>
          <a:xfrm>
            <a:off x="685800" y="2590800"/>
            <a:ext cx="7772400" cy="3416320"/>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To accomplish, allow workers to be involved in:</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Developing a program</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Reporting hazards and developing solutions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Analyzing hazards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Defining safe work practices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Conducting site inspections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Participating in incident/near-miss investigations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Serving as trainers </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Developing and evaluating training programs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38061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Worker Participation</a:t>
            </a:r>
            <a:r>
              <a:rPr lang="en-US" dirty="0"/>
              <a:t>	</a:t>
            </a:r>
          </a:p>
          <a:p>
            <a:r>
              <a:rPr lang="en-US" b="1" dirty="0"/>
              <a:t>Action Item 4: </a:t>
            </a:r>
            <a:r>
              <a:rPr lang="en-US" dirty="0"/>
              <a:t>Give workers access to safety and health information</a:t>
            </a:r>
          </a:p>
          <a:p>
            <a:pPr marL="0" indent="0">
              <a:buNone/>
            </a:pPr>
            <a:endParaRPr lang="en-US" sz="1200" dirty="0"/>
          </a:p>
        </p:txBody>
      </p:sp>
      <p:sp>
        <p:nvSpPr>
          <p:cNvPr id="7" name="TextBox 6"/>
          <p:cNvSpPr txBox="1"/>
          <p:nvPr/>
        </p:nvSpPr>
        <p:spPr>
          <a:xfrm>
            <a:off x="838200" y="3048000"/>
            <a:ext cx="7620000" cy="249299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To accomplish, give workers information they need to understand safety and health hazards:</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Safety Data Sheets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Injury Illness Data</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Results of exposure monitoring</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7803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Worker Participation</a:t>
            </a:r>
            <a:r>
              <a:rPr lang="en-US" dirty="0"/>
              <a:t>	</a:t>
            </a:r>
          </a:p>
          <a:p>
            <a:pPr lvl="0"/>
            <a:r>
              <a:rPr lang="en-US" b="1" dirty="0"/>
              <a:t>Action Item 5: </a:t>
            </a:r>
            <a:r>
              <a:rPr lang="en-US" dirty="0">
                <a:solidFill>
                  <a:prstClr val="black"/>
                </a:solidFill>
              </a:rPr>
              <a:t>Remove barriers to participation</a:t>
            </a:r>
            <a:r>
              <a:rPr lang="en-US" dirty="0"/>
              <a:t>	</a:t>
            </a:r>
          </a:p>
        </p:txBody>
      </p:sp>
      <p:sp>
        <p:nvSpPr>
          <p:cNvPr id="7" name="TextBox 6"/>
          <p:cNvSpPr txBox="1"/>
          <p:nvPr/>
        </p:nvSpPr>
        <p:spPr>
          <a:xfrm>
            <a:off x="952500" y="2895600"/>
            <a:ext cx="72390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a:t>
            </a:r>
          </a:p>
          <a:p>
            <a:pPr lvl="0"/>
            <a:r>
              <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workers from all levels of the organization can participate regardless of skill level, education, or language</a:t>
            </a:r>
          </a:p>
          <a:p>
            <a:pPr marL="28575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policies and programs do not discourage worker participation</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4349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27124" y="5556081"/>
            <a:ext cx="1181100" cy="215444"/>
          </a:xfrm>
          <a:prstGeom prst="rect">
            <a:avLst/>
          </a:prstGeom>
          <a:noFill/>
        </p:spPr>
        <p:txBody>
          <a:bodyPr wrap="square" rtlCol="0">
            <a:spAutoFit/>
          </a:bodyPr>
          <a:lstStyle/>
          <a:p>
            <a:pPr algn="r"/>
            <a:r>
              <a:rPr lang="en-US" sz="800" dirty="0"/>
              <a:t>Source: OSHA</a:t>
            </a:r>
          </a:p>
        </p:txBody>
      </p:sp>
      <p:pic>
        <p:nvPicPr>
          <p:cNvPr id="7" name="Picture 6" title="hazard identification and assessment"/>
          <p:cNvPicPr>
            <a:picLocks noChangeAspect="1"/>
          </p:cNvPicPr>
          <p:nvPr/>
        </p:nvPicPr>
        <p:blipFill>
          <a:blip r:embed="rId3"/>
          <a:stretch>
            <a:fillRect/>
          </a:stretch>
        </p:blipFill>
        <p:spPr>
          <a:xfrm>
            <a:off x="2454826" y="1572056"/>
            <a:ext cx="4234348" cy="3984025"/>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62810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6" name="Content Placeholder 5"/>
          <p:cNvSpPr>
            <a:spLocks noGrp="1"/>
          </p:cNvSpPr>
          <p:nvPr>
            <p:ph idx="1"/>
          </p:nvPr>
        </p:nvSpPr>
        <p:spPr>
          <a:xfrm>
            <a:off x="76200" y="5562600"/>
            <a:ext cx="8839200" cy="723900"/>
          </a:xfrm>
        </p:spPr>
        <p:txBody>
          <a:bodyPr/>
          <a:lstStyle/>
          <a:p>
            <a:pPr marL="0" indent="0">
              <a:spcBef>
                <a:spcPts val="0"/>
              </a:spcBef>
              <a:buNone/>
            </a:pPr>
            <a:r>
              <a:rPr lang="en-US" sz="1200" dirty="0"/>
              <a:t>Each year, thousands of workers die as a result of exposure to hazards in the workplace. Safety and Health Programs can help reduce these fatalities through a proactive approach to finding and fixing hazards before they cause injury, illness, or death.</a:t>
            </a:r>
          </a:p>
        </p:txBody>
      </p:sp>
      <p:pic>
        <p:nvPicPr>
          <p:cNvPr id="7" name="Picture 6" title="Fatal occupational injuries by major even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876301"/>
            <a:ext cx="6095999" cy="4571999"/>
          </a:xfrm>
          <a:prstGeom prst="rect">
            <a:avLst/>
          </a:prstGeom>
          <a:ln>
            <a:solidFill>
              <a:schemeClr val="tx1"/>
            </a:solidFill>
          </a:ln>
        </p:spPr>
      </p:pic>
    </p:spTree>
    <p:extLst>
      <p:ext uri="{BB962C8B-B14F-4D97-AF65-F5344CB8AC3E}">
        <p14:creationId xmlns:p14="http://schemas.microsoft.com/office/powerpoint/2010/main" val="138119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hazard identification training tool">
            <a:hlinkClick r:id="rId3"/>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72183" y="1143000"/>
            <a:ext cx="8199633" cy="4800600"/>
          </a:xfrm>
          <a:prstGeom prst="rect">
            <a:avLst/>
          </a:prstGeom>
          <a:ln>
            <a:solidFill>
              <a:schemeClr val="tx1"/>
            </a:solidFill>
          </a:ln>
        </p:spPr>
      </p:pic>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396532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Hazard Identification</a:t>
            </a:r>
            <a:r>
              <a:rPr lang="en-US" dirty="0"/>
              <a:t>	</a:t>
            </a:r>
          </a:p>
          <a:p>
            <a:r>
              <a:rPr lang="en-US" b="1" dirty="0"/>
              <a:t>Action Item 1: </a:t>
            </a:r>
            <a:r>
              <a:rPr lang="en-US" dirty="0"/>
              <a:t>Collect existing information about workplace hazards</a:t>
            </a:r>
            <a:endParaRPr lang="en-US" sz="1200" dirty="0"/>
          </a:p>
          <a:p>
            <a:pPr marL="0" indent="0">
              <a:buNone/>
            </a:pPr>
            <a:r>
              <a:rPr lang="en-US" dirty="0"/>
              <a:t>	</a:t>
            </a:r>
          </a:p>
        </p:txBody>
      </p:sp>
      <p:sp>
        <p:nvSpPr>
          <p:cNvPr id="7" name="TextBox 6"/>
          <p:cNvSpPr txBox="1"/>
          <p:nvPr/>
        </p:nvSpPr>
        <p:spPr>
          <a:xfrm>
            <a:off x="1066800" y="3048000"/>
            <a:ext cx="7162800" cy="175432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Collect, organize and review information to determine what types of hazards are present and workers exposed</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8676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Hazard Identification</a:t>
            </a:r>
            <a:r>
              <a:rPr lang="en-US" dirty="0"/>
              <a:t>	</a:t>
            </a:r>
          </a:p>
          <a:p>
            <a:r>
              <a:rPr lang="en-US" b="1" dirty="0"/>
              <a:t>Action Item 2: </a:t>
            </a:r>
            <a:r>
              <a:rPr lang="en-US" dirty="0"/>
              <a:t>Inspect the workplace</a:t>
            </a:r>
            <a:endParaRPr lang="en-US" sz="1200" dirty="0"/>
          </a:p>
          <a:p>
            <a:pPr marL="0" indent="0">
              <a:buNone/>
            </a:pPr>
            <a:r>
              <a:rPr lang="en-US" dirty="0"/>
              <a:t>	</a:t>
            </a:r>
          </a:p>
        </p:txBody>
      </p:sp>
      <p:sp>
        <p:nvSpPr>
          <p:cNvPr id="7" name="TextBox 6"/>
          <p:cNvSpPr txBox="1"/>
          <p:nvPr/>
        </p:nvSpPr>
        <p:spPr>
          <a:xfrm>
            <a:off x="1219200" y="3048000"/>
            <a:ext cx="6553200" cy="1938992"/>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Routine inspections of workflow, equipment, materials and talk to workers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Use checklists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510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Hazard Identification</a:t>
            </a:r>
            <a:r>
              <a:rPr lang="en-US" dirty="0"/>
              <a:t>	</a:t>
            </a:r>
          </a:p>
          <a:p>
            <a:r>
              <a:rPr lang="en-US" b="1" dirty="0"/>
              <a:t>Action Item 3: </a:t>
            </a:r>
            <a:r>
              <a:rPr lang="en-US" dirty="0"/>
              <a:t>Conduct Incident Investigations</a:t>
            </a:r>
            <a:endParaRPr lang="en-US" sz="1200" dirty="0"/>
          </a:p>
          <a:p>
            <a:pPr marL="0" indent="0">
              <a:buNone/>
            </a:pPr>
            <a:r>
              <a:rPr lang="en-US" dirty="0"/>
              <a:t>	</a:t>
            </a:r>
          </a:p>
        </p:txBody>
      </p:sp>
      <p:sp>
        <p:nvSpPr>
          <p:cNvPr id="7" name="TextBox 6"/>
          <p:cNvSpPr txBox="1"/>
          <p:nvPr/>
        </p:nvSpPr>
        <p:spPr>
          <a:xfrm>
            <a:off x="1219200" y="2971800"/>
            <a:ext cx="65532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 a plan and procedure to begin investigation immediately after an incident or near miss.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root cause analysis and investigate with a team.</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9351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Hazard Identification</a:t>
            </a:r>
            <a:r>
              <a:rPr lang="en-US" dirty="0"/>
              <a:t>	</a:t>
            </a:r>
          </a:p>
          <a:p>
            <a:r>
              <a:rPr lang="en-US" b="1" dirty="0"/>
              <a:t>Action Item 4: </a:t>
            </a:r>
            <a:r>
              <a:rPr lang="en-US" dirty="0"/>
              <a:t>Identify hazards associated with emergency and non-routine situations</a:t>
            </a:r>
          </a:p>
          <a:p>
            <a:pPr marL="0" indent="0">
              <a:buNone/>
            </a:pPr>
            <a:endParaRPr lang="en-US" dirty="0"/>
          </a:p>
        </p:txBody>
      </p:sp>
      <p:sp>
        <p:nvSpPr>
          <p:cNvPr id="7" name="TextBox 6"/>
          <p:cNvSpPr txBox="1"/>
          <p:nvPr/>
        </p:nvSpPr>
        <p:spPr>
          <a:xfrm>
            <a:off x="1219200" y="2971800"/>
            <a:ext cx="6553200" cy="2677656"/>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Assess foreseeable emergency scenarios or non-routine tasks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“table top” exercises to help you plan and test your response plan and procedures</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345484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8305800" cy="2754217"/>
          </a:xfrm>
        </p:spPr>
        <p:txBody>
          <a:bodyPr/>
          <a:lstStyle/>
          <a:p>
            <a:pPr marL="0" indent="0">
              <a:buNone/>
            </a:pPr>
            <a:r>
              <a:rPr lang="en-US" sz="3200" b="1" dirty="0"/>
              <a:t>Hazard Identification</a:t>
            </a:r>
            <a:r>
              <a:rPr lang="en-US" dirty="0"/>
              <a:t>	</a:t>
            </a:r>
          </a:p>
          <a:p>
            <a:r>
              <a:rPr lang="en-US" sz="2600" b="1" dirty="0"/>
              <a:t>Action Item 5: </a:t>
            </a:r>
            <a:r>
              <a:rPr lang="en-US" sz="2600" dirty="0"/>
              <a:t>Characterize the nature of identified hazards, determine the controls to be implemented and prioritize the hazards for control</a:t>
            </a:r>
            <a:endParaRPr lang="en-US" sz="1200" dirty="0"/>
          </a:p>
          <a:p>
            <a:pPr marL="0" indent="0">
              <a:buNone/>
            </a:pPr>
            <a:r>
              <a:rPr lang="en-US" dirty="0"/>
              <a:t>	</a:t>
            </a:r>
          </a:p>
        </p:txBody>
      </p:sp>
      <p:sp>
        <p:nvSpPr>
          <p:cNvPr id="7" name="TextBox 6"/>
          <p:cNvSpPr txBox="1"/>
          <p:nvPr/>
        </p:nvSpPr>
        <p:spPr>
          <a:xfrm>
            <a:off x="495300" y="2895600"/>
            <a:ext cx="8153400" cy="3016210"/>
          </a:xfrm>
          <a:prstGeom prst="rect">
            <a:avLst/>
          </a:prstGeom>
          <a:solidFill>
            <a:srgbClr val="002060"/>
          </a:solidFill>
          <a:ln>
            <a:solidFill>
              <a:srgbClr val="0070C0"/>
            </a:solidFill>
          </a:ln>
        </p:spPr>
        <p:txBody>
          <a:bodyPr wrap="square" rtlCol="0">
            <a:spAutoFit/>
          </a:bodyPr>
          <a:lstStyle/>
          <a:p>
            <a:pPr lvl="0"/>
            <a:r>
              <a:rPr lang="en-US" sz="22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Evaluate each hazard by considering the severity of potential outcomes, the likelihood that an event will occur and the number of workers exposed</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Prioritize hazards so that the greatest risks are addressed first</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Use interim control measures to protect workers until more permanent solutions can be implemented</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37901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a:t>Source: OSHA</a:t>
            </a:r>
          </a:p>
        </p:txBody>
      </p:sp>
      <p:pic>
        <p:nvPicPr>
          <p:cNvPr id="7" name="Picture 6" title="hazard prevention and control"/>
          <p:cNvPicPr>
            <a:picLocks noChangeAspect="1"/>
          </p:cNvPicPr>
          <p:nvPr/>
        </p:nvPicPr>
        <p:blipFill>
          <a:blip r:embed="rId3"/>
          <a:stretch>
            <a:fillRect/>
          </a:stretch>
        </p:blipFill>
        <p:spPr>
          <a:xfrm>
            <a:off x="2425417" y="1827611"/>
            <a:ext cx="4293165" cy="400512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80489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a:t>Hazard Prevention and Control</a:t>
            </a:r>
            <a:r>
              <a:rPr lang="en-US" dirty="0"/>
              <a:t>	</a:t>
            </a:r>
          </a:p>
          <a:p>
            <a:r>
              <a:rPr lang="en-US" b="1" dirty="0"/>
              <a:t>Action Item 1: </a:t>
            </a:r>
            <a:r>
              <a:rPr lang="en-US" dirty="0"/>
              <a:t>Identify control options</a:t>
            </a:r>
            <a:endParaRPr lang="en-US" sz="1200" dirty="0"/>
          </a:p>
          <a:p>
            <a:pPr marL="0" indent="0">
              <a:buNone/>
            </a:pPr>
            <a:r>
              <a:rPr lang="en-US" dirty="0"/>
              <a:t>	</a:t>
            </a:r>
          </a:p>
        </p:txBody>
      </p:sp>
      <p:sp>
        <p:nvSpPr>
          <p:cNvPr id="7" name="TextBox 6"/>
          <p:cNvSpPr txBox="1"/>
          <p:nvPr/>
        </p:nvSpPr>
        <p:spPr>
          <a:xfrm>
            <a:off x="1295400" y="2743200"/>
            <a:ext cx="6553200" cy="304698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Review literature, OSHA standards, NIOSH publications, etc. for potential control measures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Get input from workers, safety consultants, or investigate other workplaces with similar hazards</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6889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a:t>Hazard Prevention and Control</a:t>
            </a:r>
            <a:r>
              <a:rPr lang="en-US" dirty="0"/>
              <a:t>	</a:t>
            </a:r>
          </a:p>
          <a:p>
            <a:r>
              <a:rPr lang="en-US" b="1" dirty="0"/>
              <a:t>Action Item 2: </a:t>
            </a:r>
            <a:r>
              <a:rPr lang="en-US" dirty="0"/>
              <a:t>Select controls</a:t>
            </a:r>
            <a:endParaRPr lang="en-US" sz="1200" dirty="0"/>
          </a:p>
          <a:p>
            <a:pPr marL="0" indent="0">
              <a:buNone/>
            </a:pPr>
            <a:r>
              <a:rPr lang="en-US" dirty="0"/>
              <a:t>	</a:t>
            </a:r>
          </a:p>
        </p:txBody>
      </p:sp>
      <p:sp>
        <p:nvSpPr>
          <p:cNvPr id="7" name="TextBox 6"/>
          <p:cNvSpPr txBox="1"/>
          <p:nvPr/>
        </p:nvSpPr>
        <p:spPr>
          <a:xfrm>
            <a:off x="1295400" y="274320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Select controls using the hierarchy of controls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Use a combination when no single method fully protects the worker</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3878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a:t>Hazard Prevention and Control</a:t>
            </a:r>
            <a:r>
              <a:rPr lang="en-US" dirty="0"/>
              <a:t>	</a:t>
            </a:r>
          </a:p>
          <a:p>
            <a:r>
              <a:rPr lang="en-US" b="1" dirty="0"/>
              <a:t>Action Item 3: </a:t>
            </a:r>
            <a:r>
              <a:rPr lang="en-US" dirty="0"/>
              <a:t>Develop and update a hazard control plan</a:t>
            </a:r>
            <a:endParaRPr lang="en-US" sz="1200" dirty="0"/>
          </a:p>
          <a:p>
            <a:pPr marL="0" indent="0">
              <a:buNone/>
            </a:pPr>
            <a:r>
              <a:rPr lang="en-US" dirty="0"/>
              <a:t>	</a:t>
            </a:r>
          </a:p>
        </p:txBody>
      </p:sp>
      <p:sp>
        <p:nvSpPr>
          <p:cNvPr id="7" name="TextBox 6"/>
          <p:cNvSpPr txBox="1"/>
          <p:nvPr/>
        </p:nvSpPr>
        <p:spPr>
          <a:xfrm>
            <a:off x="1295400" y="2952750"/>
            <a:ext cx="65532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List hazards in order of priority, assign responsibility to a person(s), establish a target completion date.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Plan how to track progress and verification of implementation</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876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a:xfrm>
            <a:off x="685800" y="1198098"/>
            <a:ext cx="7772400" cy="4495801"/>
          </a:xfrm>
        </p:spPr>
        <p:txBody>
          <a:bodyPr/>
          <a:lstStyle/>
          <a:p>
            <a:pPr marL="0" indent="0">
              <a:buNone/>
            </a:pPr>
            <a:r>
              <a:rPr lang="en-US" dirty="0"/>
              <a:t>Lesson objectives:</a:t>
            </a:r>
          </a:p>
          <a:p>
            <a:pPr marL="571500" indent="-514350" fontAlgn="base">
              <a:buFont typeface="+mj-lt"/>
              <a:buAutoNum type="arabicPeriod"/>
            </a:pPr>
            <a:r>
              <a:rPr lang="en-US" sz="2800" dirty="0"/>
              <a:t>Recognize the costs of workplace accidents.</a:t>
            </a:r>
          </a:p>
          <a:p>
            <a:pPr marL="571500" indent="-514350" fontAlgn="base">
              <a:buFont typeface="+mj-lt"/>
              <a:buAutoNum type="arabicPeriod"/>
            </a:pPr>
            <a:r>
              <a:rPr lang="en-US" sz="2800" dirty="0"/>
              <a:t>Recognize benefits of implementing an effective safety and health program.</a:t>
            </a:r>
          </a:p>
          <a:p>
            <a:pPr marL="571500" indent="-514350" fontAlgn="base">
              <a:buFont typeface="+mj-lt"/>
              <a:buAutoNum type="arabicPeriod"/>
            </a:pPr>
            <a:r>
              <a:rPr lang="en-US" sz="2800" dirty="0"/>
              <a:t>Describe the elements of an effective safety and health program.</a:t>
            </a:r>
          </a:p>
          <a:p>
            <a:pPr marL="571500" indent="-514350" fontAlgn="base">
              <a:buFont typeface="+mj-lt"/>
              <a:buAutoNum type="arabicPeriod"/>
            </a:pPr>
            <a:r>
              <a:rPr lang="en-US" sz="2800" dirty="0"/>
              <a:t>Identify three methods to prevent workplace hazards.</a:t>
            </a:r>
          </a:p>
        </p:txBody>
      </p:sp>
    </p:spTree>
    <p:extLst>
      <p:ext uri="{BB962C8B-B14F-4D97-AF65-F5344CB8AC3E}">
        <p14:creationId xmlns:p14="http://schemas.microsoft.com/office/powerpoint/2010/main" val="201101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a:t>Hazard Prevention and Control</a:t>
            </a:r>
            <a:r>
              <a:rPr lang="en-US" dirty="0"/>
              <a:t>	</a:t>
            </a:r>
          </a:p>
          <a:p>
            <a:r>
              <a:rPr lang="en-US" b="1" dirty="0"/>
              <a:t>Action Item 4: </a:t>
            </a:r>
            <a:r>
              <a:rPr lang="en-US" dirty="0"/>
              <a:t>Select controls for emergency and non-routine operations</a:t>
            </a:r>
          </a:p>
          <a:p>
            <a:pPr marL="0" indent="0">
              <a:buNone/>
            </a:pPr>
            <a:r>
              <a:rPr lang="en-US" dirty="0"/>
              <a:t>	</a:t>
            </a:r>
          </a:p>
        </p:txBody>
      </p:sp>
      <p:sp>
        <p:nvSpPr>
          <p:cNvPr id="7" name="TextBox 6"/>
          <p:cNvSpPr txBox="1"/>
          <p:nvPr/>
        </p:nvSpPr>
        <p:spPr>
          <a:xfrm>
            <a:off x="1295400" y="295275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 procedures to control hazards during these situations.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Assign responsibility for implementing the plan and conduct emergency drills.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7741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a:t>Hazard Prevention and Control</a:t>
            </a:r>
            <a:r>
              <a:rPr lang="en-US" dirty="0"/>
              <a:t>	</a:t>
            </a:r>
          </a:p>
          <a:p>
            <a:r>
              <a:rPr lang="en-US" b="1" dirty="0"/>
              <a:t>Action Item 5: </a:t>
            </a:r>
            <a:r>
              <a:rPr lang="en-US" dirty="0"/>
              <a:t>Implement selected controls in the workplace</a:t>
            </a:r>
          </a:p>
          <a:p>
            <a:endParaRPr lang="en-US" dirty="0"/>
          </a:p>
        </p:txBody>
      </p:sp>
      <p:sp>
        <p:nvSpPr>
          <p:cNvPr id="7" name="TextBox 6"/>
          <p:cNvSpPr txBox="1"/>
          <p:nvPr/>
        </p:nvSpPr>
        <p:spPr>
          <a:xfrm>
            <a:off x="1295400" y="2952750"/>
            <a:ext cx="6553200" cy="212365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Implement controls starting with highest priority, however, regardless of priority employers must protect workers from recognized serious hazards</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5237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a:t>Hazard Prevention and Control</a:t>
            </a:r>
            <a:r>
              <a:rPr lang="en-US" dirty="0"/>
              <a:t>	</a:t>
            </a:r>
          </a:p>
          <a:p>
            <a:r>
              <a:rPr lang="en-US" b="1" dirty="0"/>
              <a:t>Action Item 6: </a:t>
            </a:r>
            <a:r>
              <a:rPr lang="en-US" dirty="0"/>
              <a:t>Follow up to confirm that controls are effective</a:t>
            </a:r>
          </a:p>
          <a:p>
            <a:pPr marL="0" indent="0">
              <a:buNone/>
            </a:pPr>
            <a:r>
              <a:rPr lang="en-US" dirty="0"/>
              <a:t>	</a:t>
            </a:r>
          </a:p>
        </p:txBody>
      </p:sp>
      <p:sp>
        <p:nvSpPr>
          <p:cNvPr id="7" name="TextBox 6"/>
          <p:cNvSpPr txBox="1"/>
          <p:nvPr/>
        </p:nvSpPr>
        <p:spPr>
          <a:xfrm>
            <a:off x="1295400" y="295275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regular inspections of controls, confirm that work practices are being followed.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Track progress and implementation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30745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a:t>Source: OSHA</a:t>
            </a:r>
          </a:p>
        </p:txBody>
      </p:sp>
      <p:pic>
        <p:nvPicPr>
          <p:cNvPr id="7" name="Picture 6" title="education and training"/>
          <p:cNvPicPr>
            <a:picLocks noChangeAspect="1"/>
          </p:cNvPicPr>
          <p:nvPr/>
        </p:nvPicPr>
        <p:blipFill>
          <a:blip r:embed="rId3"/>
          <a:stretch>
            <a:fillRect/>
          </a:stretch>
        </p:blipFill>
        <p:spPr>
          <a:xfrm>
            <a:off x="2433335" y="1752600"/>
            <a:ext cx="4277330" cy="3976687"/>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791152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250" y="990600"/>
            <a:ext cx="7543800" cy="1769483"/>
          </a:xfrm>
        </p:spPr>
        <p:txBody>
          <a:bodyPr/>
          <a:lstStyle/>
          <a:p>
            <a:pPr marL="0" indent="0">
              <a:buNone/>
            </a:pPr>
            <a:r>
              <a:rPr lang="en-US" sz="3200" b="1" dirty="0"/>
              <a:t>Education and Training</a:t>
            </a:r>
            <a:r>
              <a:rPr lang="en-US" dirty="0"/>
              <a:t>	</a:t>
            </a:r>
          </a:p>
          <a:p>
            <a:r>
              <a:rPr lang="en-US" b="1" dirty="0"/>
              <a:t>Action Item 1: </a:t>
            </a:r>
            <a:r>
              <a:rPr lang="en-US" dirty="0"/>
              <a:t>Provide program awareness training</a:t>
            </a:r>
          </a:p>
          <a:p>
            <a:pPr marL="0" indent="0">
              <a:buNone/>
            </a:pPr>
            <a:r>
              <a:rPr lang="en-US" dirty="0"/>
              <a:t>	</a:t>
            </a:r>
          </a:p>
        </p:txBody>
      </p:sp>
      <p:sp>
        <p:nvSpPr>
          <p:cNvPr id="7" name="TextBox 6"/>
          <p:cNvSpPr txBox="1"/>
          <p:nvPr/>
        </p:nvSpPr>
        <p:spPr>
          <a:xfrm>
            <a:off x="857250" y="2590800"/>
            <a:ext cx="7391400" cy="341632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to all managers, supervisors and workers as well as contractors and temporary workers on: safety policies and procedures, program functions, emergencies, injury illness reporting, and their rights under the OSH Act</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the training is provided in a language and literacy level that all workers can understand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5259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990600"/>
            <a:ext cx="6781800" cy="1769483"/>
          </a:xfrm>
        </p:spPr>
        <p:txBody>
          <a:bodyPr/>
          <a:lstStyle/>
          <a:p>
            <a:pPr marL="0" indent="0">
              <a:buNone/>
            </a:pPr>
            <a:r>
              <a:rPr lang="en-US" sz="3200" b="1" dirty="0"/>
              <a:t>Education and Training</a:t>
            </a:r>
            <a:r>
              <a:rPr lang="en-US" dirty="0"/>
              <a:t>	</a:t>
            </a:r>
          </a:p>
          <a:p>
            <a:r>
              <a:rPr lang="en-US" b="1" dirty="0"/>
              <a:t>Action Item 2: </a:t>
            </a:r>
            <a:r>
              <a:rPr lang="en-US" dirty="0"/>
              <a:t>Train workers on specific roles and responsibilities in the safety and health program</a:t>
            </a:r>
          </a:p>
          <a:p>
            <a:pPr marL="0" indent="0">
              <a:buNone/>
            </a:pPr>
            <a:r>
              <a:rPr lang="en-US" dirty="0"/>
              <a:t>	</a:t>
            </a:r>
          </a:p>
        </p:txBody>
      </p:sp>
      <p:sp>
        <p:nvSpPr>
          <p:cNvPr id="7" name="TextBox 6"/>
          <p:cNvSpPr txBox="1"/>
          <p:nvPr/>
        </p:nvSpPr>
        <p:spPr>
          <a:xfrm>
            <a:off x="1181100" y="3124200"/>
            <a:ext cx="67818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Instruct workers with specific roles within the safety and health program on how they should carry out those responsibilities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opportunities for workers to ask questions and offer feedback during training</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2083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834"/>
            <a:ext cx="8382000" cy="1769483"/>
          </a:xfrm>
        </p:spPr>
        <p:txBody>
          <a:bodyPr/>
          <a:lstStyle/>
          <a:p>
            <a:pPr marL="0" indent="0">
              <a:buNone/>
            </a:pPr>
            <a:r>
              <a:rPr lang="en-US" sz="3200" b="1" dirty="0"/>
              <a:t>Education and Training</a:t>
            </a:r>
            <a:r>
              <a:rPr lang="en-US" dirty="0"/>
              <a:t>	</a:t>
            </a:r>
          </a:p>
          <a:p>
            <a:r>
              <a:rPr lang="en-US" b="1" dirty="0"/>
              <a:t>Action Item 3: </a:t>
            </a:r>
            <a:r>
              <a:rPr lang="en-US" dirty="0"/>
              <a:t>Train workers on hazard identification and controls </a:t>
            </a:r>
          </a:p>
          <a:p>
            <a:pPr marL="0" indent="0">
              <a:buNone/>
            </a:pPr>
            <a:r>
              <a:rPr lang="en-US" dirty="0"/>
              <a:t>	</a:t>
            </a:r>
          </a:p>
        </p:txBody>
      </p:sp>
      <p:sp>
        <p:nvSpPr>
          <p:cNvPr id="7" name="TextBox 6"/>
          <p:cNvSpPr txBox="1"/>
          <p:nvPr/>
        </p:nvSpPr>
        <p:spPr>
          <a:xfrm>
            <a:off x="609600" y="2514600"/>
            <a:ext cx="8001000" cy="357020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Train managers and works on techniques for identifying hazards; such as job hazard analysis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Have workers demonstrate they can recognize hazards and understand why controls are in place</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on new tasks and new assignments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where required by specific OSHA standards such as; hazard communication and lockout/</a:t>
            </a:r>
            <a:r>
              <a:rPr lang="en-US" sz="2200" dirty="0" err="1">
                <a:solidFill>
                  <a:prstClr val="white"/>
                </a:solidFill>
                <a:latin typeface="Tahoma" panose="020B0604030504040204" pitchFamily="34" charset="0"/>
                <a:ea typeface="Tahoma" panose="020B0604030504040204" pitchFamily="34" charset="0"/>
                <a:cs typeface="Tahoma" panose="020B0604030504040204" pitchFamily="34" charset="0"/>
              </a:rPr>
              <a:t>tagout</a:t>
            </a:r>
            <a:endParaRPr lang="en-US" sz="2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4372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a:t>Source: OSHA</a:t>
            </a:r>
          </a:p>
        </p:txBody>
      </p:sp>
      <p:pic>
        <p:nvPicPr>
          <p:cNvPr id="7" name="Picture 6" title="program evaluation and improvement"/>
          <p:cNvPicPr>
            <a:picLocks noChangeAspect="1"/>
          </p:cNvPicPr>
          <p:nvPr/>
        </p:nvPicPr>
        <p:blipFill>
          <a:blip r:embed="rId3"/>
          <a:stretch>
            <a:fillRect/>
          </a:stretch>
        </p:blipFill>
        <p:spPr>
          <a:xfrm>
            <a:off x="2505075" y="1752600"/>
            <a:ext cx="4133850" cy="393252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3160361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250" y="990600"/>
            <a:ext cx="7829550" cy="1769483"/>
          </a:xfrm>
        </p:spPr>
        <p:txBody>
          <a:bodyPr/>
          <a:lstStyle/>
          <a:p>
            <a:pPr marL="0" indent="0">
              <a:buNone/>
            </a:pPr>
            <a:r>
              <a:rPr lang="en-US" sz="3200" b="1" dirty="0"/>
              <a:t>Program Evaluation</a:t>
            </a:r>
            <a:r>
              <a:rPr lang="en-US" dirty="0"/>
              <a:t>	</a:t>
            </a:r>
          </a:p>
          <a:p>
            <a:r>
              <a:rPr lang="en-US" b="1" dirty="0"/>
              <a:t>Action Item 1: </a:t>
            </a:r>
            <a:r>
              <a:rPr lang="en-US" dirty="0"/>
              <a:t>Verify the program is implemented and is operating </a:t>
            </a:r>
          </a:p>
          <a:p>
            <a:pPr marL="0" indent="0">
              <a:buNone/>
            </a:pPr>
            <a:r>
              <a:rPr lang="en-US" dirty="0"/>
              <a:t>	</a:t>
            </a:r>
          </a:p>
        </p:txBody>
      </p:sp>
      <p:sp>
        <p:nvSpPr>
          <p:cNvPr id="7" name="TextBox 6"/>
          <p:cNvSpPr txBox="1"/>
          <p:nvPr/>
        </p:nvSpPr>
        <p:spPr>
          <a:xfrm>
            <a:off x="657225" y="2590800"/>
            <a:ext cx="7829550" cy="341632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Verify the core elements of the program are fully met and key processes are in place and implemented</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Verify injuries are being reported, inspections are conducted, progress is being tracked in controlling identified hazards to ensure control measures are effective and data collected to monitor the programs performance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10623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7225" y="842534"/>
            <a:ext cx="7829550" cy="1769483"/>
          </a:xfrm>
        </p:spPr>
        <p:txBody>
          <a:bodyPr/>
          <a:lstStyle/>
          <a:p>
            <a:pPr marL="0" indent="0">
              <a:buNone/>
            </a:pPr>
            <a:r>
              <a:rPr lang="en-US" sz="3200" b="1" dirty="0"/>
              <a:t>Program Evaluation</a:t>
            </a:r>
            <a:r>
              <a:rPr lang="en-US" dirty="0"/>
              <a:t>	</a:t>
            </a:r>
          </a:p>
          <a:p>
            <a:r>
              <a:rPr lang="en-US" b="1" dirty="0"/>
              <a:t>Action Item 2: </a:t>
            </a:r>
            <a:r>
              <a:rPr lang="en-US" dirty="0"/>
              <a:t>Correct program deficiencies and identify opportunities to improve</a:t>
            </a:r>
          </a:p>
          <a:p>
            <a:pPr marL="0" indent="0">
              <a:buNone/>
            </a:pPr>
            <a:r>
              <a:rPr lang="en-US" dirty="0"/>
              <a:t>	</a:t>
            </a:r>
          </a:p>
        </p:txBody>
      </p:sp>
      <p:sp>
        <p:nvSpPr>
          <p:cNvPr id="7" name="TextBox 6"/>
          <p:cNvSpPr txBox="1"/>
          <p:nvPr/>
        </p:nvSpPr>
        <p:spPr>
          <a:xfrm>
            <a:off x="885824" y="2438400"/>
            <a:ext cx="7372351" cy="3539430"/>
          </a:xfrm>
          <a:prstGeom prst="rect">
            <a:avLst/>
          </a:prstGeom>
          <a:solidFill>
            <a:srgbClr val="002060"/>
          </a:solidFill>
          <a:ln>
            <a:solidFill>
              <a:srgbClr val="0070C0"/>
            </a:solidFill>
          </a:ln>
        </p:spPr>
        <p:txBody>
          <a:bodyPr wrap="square" rtlCol="0">
            <a:spAutoFit/>
          </a:bodyPr>
          <a:lstStyle/>
          <a:p>
            <a:pPr lvl="0"/>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Proactively seek input from managers, workers, supervisors and other stakeholders on how you can improve the program</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Determine whether changes in equipment, facilities, material, personnel or work practices trigger any need for changes in the program</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Determine whether the metrics and goals are still relevant and how you could change them to more effectively drive improvements</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590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612" y="152400"/>
            <a:ext cx="5840187" cy="1143000"/>
          </a:xfrm>
        </p:spPr>
        <p:txBody>
          <a:bodyPr/>
          <a:lstStyle/>
          <a:p>
            <a:r>
              <a:rPr lang="en-US" dirty="0"/>
              <a:t>Costs of Accidents</a:t>
            </a:r>
          </a:p>
        </p:txBody>
      </p:sp>
      <p:sp>
        <p:nvSpPr>
          <p:cNvPr id="3" name="Content Placeholder 2"/>
          <p:cNvSpPr>
            <a:spLocks noGrp="1"/>
          </p:cNvSpPr>
          <p:nvPr>
            <p:ph idx="1"/>
          </p:nvPr>
        </p:nvSpPr>
        <p:spPr>
          <a:xfrm>
            <a:off x="838200" y="1752600"/>
            <a:ext cx="5486400" cy="3873081"/>
          </a:xfrm>
        </p:spPr>
        <p:txBody>
          <a:bodyPr/>
          <a:lstStyle/>
          <a:p>
            <a:pPr marL="0" indent="0">
              <a:buNone/>
            </a:pPr>
            <a:r>
              <a:rPr lang="en-US" b="1" dirty="0"/>
              <a:t>Direct costs:</a:t>
            </a:r>
          </a:p>
          <a:p>
            <a:r>
              <a:rPr lang="en-US" sz="2800" dirty="0"/>
              <a:t>Cost of treatment</a:t>
            </a:r>
          </a:p>
          <a:p>
            <a:r>
              <a:rPr lang="en-US" sz="2800" dirty="0"/>
              <a:t>Cost of physician and hospital</a:t>
            </a:r>
          </a:p>
          <a:p>
            <a:r>
              <a:rPr lang="en-US" sz="2800" dirty="0"/>
              <a:t>Cost of medications</a:t>
            </a:r>
          </a:p>
          <a:p>
            <a:r>
              <a:rPr lang="en-US" sz="2800" dirty="0"/>
              <a:t>Cost of medical equipment  </a:t>
            </a:r>
          </a:p>
          <a:p>
            <a:endParaRPr lang="en-US" dirty="0"/>
          </a:p>
        </p:txBody>
      </p:sp>
      <p:sp>
        <p:nvSpPr>
          <p:cNvPr id="8" name="TextBox 7"/>
          <p:cNvSpPr txBox="1"/>
          <p:nvPr/>
        </p:nvSpPr>
        <p:spPr>
          <a:xfrm>
            <a:off x="381000" y="115853"/>
            <a:ext cx="3657600" cy="1200329"/>
          </a:xfrm>
          <a:prstGeom prst="rect">
            <a:avLst/>
          </a:prstGeom>
          <a:noFill/>
        </p:spPr>
        <p:txBody>
          <a:bodyPr wrap="square" rtlCol="0">
            <a:spAutoFit/>
          </a:bodyPr>
          <a:lstStyle/>
          <a:p>
            <a:r>
              <a:rPr lang="en-US" sz="7200" b="1" dirty="0">
                <a:solidFill>
                  <a:srgbClr val="FF0000"/>
                </a:solidFill>
                <a:latin typeface="Arial Black" panose="020B0A04020102020204" pitchFamily="34" charset="0"/>
              </a:rPr>
              <a:t>$$$</a:t>
            </a:r>
          </a:p>
        </p:txBody>
      </p:sp>
      <p:pic>
        <p:nvPicPr>
          <p:cNvPr id="6" name="Picture 5" title="Person pushing c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783644"/>
            <a:ext cx="2457239" cy="3429000"/>
          </a:xfrm>
          <a:prstGeom prst="rect">
            <a:avLst/>
          </a:prstGeom>
          <a:ln>
            <a:solidFill>
              <a:schemeClr val="tx1"/>
            </a:solidFill>
          </a:ln>
        </p:spPr>
      </p:pic>
      <p:sp>
        <p:nvSpPr>
          <p:cNvPr id="9" name="TextBox 8"/>
          <p:cNvSpPr txBox="1"/>
          <p:nvPr/>
        </p:nvSpPr>
        <p:spPr>
          <a:xfrm>
            <a:off x="7397539" y="5212644"/>
            <a:ext cx="1181100" cy="215444"/>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102612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a:t>Source: OSHA</a:t>
            </a:r>
          </a:p>
        </p:txBody>
      </p:sp>
      <p:pic>
        <p:nvPicPr>
          <p:cNvPr id="7" name="Picture 6" title="multiemployer worksites"/>
          <p:cNvPicPr>
            <a:picLocks noChangeAspect="1"/>
          </p:cNvPicPr>
          <p:nvPr/>
        </p:nvPicPr>
        <p:blipFill>
          <a:blip r:embed="rId3"/>
          <a:stretch>
            <a:fillRect/>
          </a:stretch>
        </p:blipFill>
        <p:spPr>
          <a:xfrm>
            <a:off x="2512219" y="1605121"/>
            <a:ext cx="4119562" cy="422761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402774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990600"/>
            <a:ext cx="7848600" cy="1769483"/>
          </a:xfrm>
        </p:spPr>
        <p:txBody>
          <a:bodyPr/>
          <a:lstStyle/>
          <a:p>
            <a:pPr marL="0" indent="0">
              <a:buNone/>
            </a:pPr>
            <a:r>
              <a:rPr lang="en-US" sz="3200" b="1" dirty="0"/>
              <a:t>Multi-Employer Worksites</a:t>
            </a:r>
            <a:r>
              <a:rPr lang="en-US" dirty="0"/>
              <a:t>	</a:t>
            </a:r>
          </a:p>
          <a:p>
            <a:r>
              <a:rPr lang="en-US" b="1" dirty="0"/>
              <a:t>Action Item 1: </a:t>
            </a:r>
            <a:r>
              <a:rPr lang="en-US" dirty="0"/>
              <a:t>Management Leadership</a:t>
            </a:r>
          </a:p>
          <a:p>
            <a:pPr marL="0" indent="0">
              <a:buNone/>
            </a:pPr>
            <a:r>
              <a:rPr lang="en-US" dirty="0"/>
              <a:t>	</a:t>
            </a:r>
          </a:p>
        </p:txBody>
      </p:sp>
      <p:sp>
        <p:nvSpPr>
          <p:cNvPr id="7" name="TextBox 6"/>
          <p:cNvSpPr txBox="1"/>
          <p:nvPr/>
        </p:nvSpPr>
        <p:spPr>
          <a:xfrm>
            <a:off x="647700" y="2171700"/>
            <a:ext cx="7848600" cy="3847207"/>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a copy of the safety and health policy to all contractors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Before beginning on-site work, clarify each employer’s responsibilities and obligations, such as; </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Providing training</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Selecting, providing and maintaining PPE</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Recording and reporting any injuries or illnesses</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Procedures for communication between host employer and all contractors</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857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a:t>	</a:t>
            </a:r>
          </a:p>
          <a:p>
            <a:r>
              <a:rPr lang="en-US" b="1" dirty="0"/>
              <a:t>Action Item 2: </a:t>
            </a:r>
            <a:r>
              <a:rPr lang="en-US" dirty="0"/>
              <a:t>Worker Participation</a:t>
            </a:r>
          </a:p>
          <a:p>
            <a:pPr marL="0" indent="0">
              <a:buNone/>
            </a:pPr>
            <a:r>
              <a:rPr lang="en-US" dirty="0"/>
              <a:t>	</a:t>
            </a:r>
          </a:p>
        </p:txBody>
      </p:sp>
      <p:sp>
        <p:nvSpPr>
          <p:cNvPr id="7" name="TextBox 6"/>
          <p:cNvSpPr txBox="1"/>
          <p:nvPr/>
        </p:nvSpPr>
        <p:spPr>
          <a:xfrm>
            <a:off x="1181100" y="2760083"/>
            <a:ext cx="6781800" cy="1938992"/>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Encourage employees to raise safety concerns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Identify and remove any obstacles to their participation in a program or reporting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42928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a:t>	</a:t>
            </a:r>
          </a:p>
          <a:p>
            <a:r>
              <a:rPr lang="en-US" b="1" dirty="0"/>
              <a:t>Action Item 3: </a:t>
            </a:r>
            <a:r>
              <a:rPr lang="en-US" dirty="0"/>
              <a:t>Hazard Identification and Assessment</a:t>
            </a:r>
          </a:p>
          <a:p>
            <a:pPr marL="0" indent="0">
              <a:buNone/>
            </a:pPr>
            <a:r>
              <a:rPr lang="en-US" dirty="0"/>
              <a:t>	</a:t>
            </a:r>
          </a:p>
        </p:txBody>
      </p:sp>
      <p:sp>
        <p:nvSpPr>
          <p:cNvPr id="7" name="TextBox 6"/>
          <p:cNvSpPr txBox="1"/>
          <p:nvPr/>
        </p:nvSpPr>
        <p:spPr>
          <a:xfrm>
            <a:off x="1181100" y="2933587"/>
            <a:ext cx="67818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Host employer performs a worksite hazard assessment and shares the results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Contractors perform pre-job hazard assessments of the work they will perform</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2227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a:t>	</a:t>
            </a:r>
          </a:p>
          <a:p>
            <a:r>
              <a:rPr lang="en-US" b="1" dirty="0"/>
              <a:t>Action Item 4: </a:t>
            </a:r>
            <a:r>
              <a:rPr lang="en-US" dirty="0"/>
              <a:t>Hazard Prevention and Control</a:t>
            </a:r>
          </a:p>
          <a:p>
            <a:pPr marL="0" indent="0">
              <a:buNone/>
            </a:pPr>
            <a:r>
              <a:rPr lang="en-US" dirty="0"/>
              <a:t>	</a:t>
            </a:r>
          </a:p>
        </p:txBody>
      </p:sp>
      <p:sp>
        <p:nvSpPr>
          <p:cNvPr id="7" name="TextBox 6"/>
          <p:cNvSpPr txBox="1"/>
          <p:nvPr/>
        </p:nvSpPr>
        <p:spPr>
          <a:xfrm>
            <a:off x="1181100" y="2933587"/>
            <a:ext cx="6781800" cy="212365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Before beginning work, the host employer gives contractors information about programs and procedures to control workers’ exposure to hazards</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369654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972300" cy="1557766"/>
          </a:xfrm>
        </p:spPr>
        <p:txBody>
          <a:bodyPr/>
          <a:lstStyle/>
          <a:p>
            <a:pPr marL="0" indent="0">
              <a:buNone/>
            </a:pPr>
            <a:r>
              <a:rPr lang="en-US" sz="3200" b="1" dirty="0"/>
              <a:t>Multi-Employer Worksites </a:t>
            </a:r>
            <a:r>
              <a:rPr lang="en-US" dirty="0"/>
              <a:t>	</a:t>
            </a:r>
          </a:p>
          <a:p>
            <a:r>
              <a:rPr lang="en-US" b="1" dirty="0"/>
              <a:t>Action Item 5: </a:t>
            </a:r>
            <a:r>
              <a:rPr lang="en-US" dirty="0"/>
              <a:t>Education and Training</a:t>
            </a:r>
          </a:p>
          <a:p>
            <a:pPr marL="0" indent="0">
              <a:buNone/>
            </a:pPr>
            <a:r>
              <a:rPr lang="en-US" dirty="0"/>
              <a:t>	</a:t>
            </a:r>
          </a:p>
        </p:txBody>
      </p:sp>
      <p:sp>
        <p:nvSpPr>
          <p:cNvPr id="7" name="TextBox 6"/>
          <p:cNvSpPr txBox="1"/>
          <p:nvPr/>
        </p:nvSpPr>
        <p:spPr>
          <a:xfrm>
            <a:off x="1181100" y="2590800"/>
            <a:ext cx="6667500" cy="304698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The host employer and contractor identify any qualifications and certifications required by the workers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Temporary and contract workers also receive appropriate hazard and standard specific training</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38124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33034"/>
            <a:ext cx="7772400" cy="1557766"/>
          </a:xfrm>
        </p:spPr>
        <p:txBody>
          <a:bodyPr/>
          <a:lstStyle/>
          <a:p>
            <a:pPr marL="0" indent="0">
              <a:buNone/>
            </a:pPr>
            <a:r>
              <a:rPr lang="en-US" sz="3200" b="1" dirty="0"/>
              <a:t>Multi-Employer Worksites </a:t>
            </a:r>
            <a:r>
              <a:rPr lang="en-US" dirty="0"/>
              <a:t>	</a:t>
            </a:r>
          </a:p>
          <a:p>
            <a:r>
              <a:rPr lang="en-US" b="1" dirty="0"/>
              <a:t>Action Item 6: </a:t>
            </a:r>
            <a:r>
              <a:rPr lang="en-US" dirty="0"/>
              <a:t>Program Evaluation and Improvement</a:t>
            </a:r>
          </a:p>
          <a:p>
            <a:pPr marL="0" indent="0">
              <a:buNone/>
            </a:pPr>
            <a:r>
              <a:rPr lang="en-US" dirty="0"/>
              <a:t>	</a:t>
            </a:r>
          </a:p>
        </p:txBody>
      </p:sp>
      <p:sp>
        <p:nvSpPr>
          <p:cNvPr id="7" name="TextBox 6"/>
          <p:cNvSpPr txBox="1"/>
          <p:nvPr/>
        </p:nvSpPr>
        <p:spPr>
          <a:xfrm>
            <a:off x="981075" y="2628900"/>
            <a:ext cx="7334250" cy="3016210"/>
          </a:xfrm>
          <a:prstGeom prst="rect">
            <a:avLst/>
          </a:prstGeom>
          <a:solidFill>
            <a:srgbClr val="002060"/>
          </a:solidFill>
          <a:ln>
            <a:solidFill>
              <a:srgbClr val="0070C0"/>
            </a:solidFill>
          </a:ln>
        </p:spPr>
        <p:txBody>
          <a:bodyPr wrap="square" rtlCol="0">
            <a:spAutoFit/>
          </a:bodyPr>
          <a:lstStyle/>
          <a:p>
            <a:pPr lvl="0"/>
            <a:r>
              <a:rPr lang="en-US" sz="22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Exchange data on metrics tracks and use this data to evaluate the program’s effectiveness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All contractors should participate in these evaluations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Sharing the results of the evaluations with contractors, subcontractors and temporary staffing agencies who can then inform the affected workers of the results</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21107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a:t>Prevent/Control Workplace Hazards</a:t>
            </a:r>
          </a:p>
        </p:txBody>
      </p:sp>
      <p:sp>
        <p:nvSpPr>
          <p:cNvPr id="3" name="Content Placeholder 2"/>
          <p:cNvSpPr>
            <a:spLocks noGrp="1"/>
          </p:cNvSpPr>
          <p:nvPr>
            <p:ph idx="1"/>
          </p:nvPr>
        </p:nvSpPr>
        <p:spPr>
          <a:xfrm>
            <a:off x="304800" y="1295400"/>
            <a:ext cx="8686800" cy="3276600"/>
          </a:xfrm>
        </p:spPr>
        <p:txBody>
          <a:bodyPr/>
          <a:lstStyle/>
          <a:p>
            <a:pPr marL="0" indent="0">
              <a:buNone/>
            </a:pPr>
            <a:r>
              <a:rPr lang="en-US" dirty="0"/>
              <a:t>Methods to prevent/control workplace hazards:</a:t>
            </a:r>
          </a:p>
          <a:p>
            <a:r>
              <a:rPr lang="en-US" sz="2800" dirty="0"/>
              <a:t>Benefits of effective controls</a:t>
            </a:r>
          </a:p>
          <a:p>
            <a:pPr lvl="1"/>
            <a:r>
              <a:rPr lang="en-US" sz="2400" dirty="0"/>
              <a:t>Protect workers from hazards</a:t>
            </a:r>
          </a:p>
          <a:p>
            <a:pPr lvl="1"/>
            <a:r>
              <a:rPr lang="en-US" sz="2400" dirty="0"/>
              <a:t>Help avoid injuries, illnesses, </a:t>
            </a:r>
            <a:br>
              <a:rPr lang="en-US" sz="2400" dirty="0"/>
            </a:br>
            <a:r>
              <a:rPr lang="en-US" sz="2400" dirty="0"/>
              <a:t>and incidents</a:t>
            </a:r>
          </a:p>
          <a:p>
            <a:pPr lvl="1"/>
            <a:r>
              <a:rPr lang="en-US" sz="2400" dirty="0"/>
              <a:t>Minimize/eliminate safety and </a:t>
            </a:r>
            <a:br>
              <a:rPr lang="en-US" sz="2400" dirty="0"/>
            </a:br>
            <a:r>
              <a:rPr lang="en-US" sz="2400" dirty="0"/>
              <a:t>health risks</a:t>
            </a:r>
          </a:p>
          <a:p>
            <a:pPr lvl="1"/>
            <a:r>
              <a:rPr lang="en-US" sz="2400" dirty="0"/>
              <a:t>Help employers provide </a:t>
            </a:r>
            <a:br>
              <a:rPr lang="en-US" sz="2400" dirty="0"/>
            </a:br>
            <a:r>
              <a:rPr lang="en-US" sz="2400" dirty="0"/>
              <a:t>safe/healthful working conditions</a:t>
            </a:r>
          </a:p>
        </p:txBody>
      </p:sp>
      <p:pic>
        <p:nvPicPr>
          <p:cNvPr id="4" name="Picture 3" title="safety and health progra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981200"/>
            <a:ext cx="2559627" cy="3312459"/>
          </a:xfrm>
          <a:prstGeom prst="rect">
            <a:avLst/>
          </a:prstGeom>
          <a:ln>
            <a:solidFill>
              <a:schemeClr val="tx1"/>
            </a:solidFill>
          </a:ln>
        </p:spPr>
      </p:pic>
      <p:sp>
        <p:nvSpPr>
          <p:cNvPr id="7" name="TextBox 6"/>
          <p:cNvSpPr txBox="1"/>
          <p:nvPr/>
        </p:nvSpPr>
        <p:spPr>
          <a:xfrm>
            <a:off x="7474527" y="5293659"/>
            <a:ext cx="11811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3845249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a:t>Prevent/Control Workplace Hazards</a:t>
            </a:r>
          </a:p>
        </p:txBody>
      </p:sp>
      <p:sp>
        <p:nvSpPr>
          <p:cNvPr id="3" name="Content Placeholder 2"/>
          <p:cNvSpPr>
            <a:spLocks noGrp="1"/>
          </p:cNvSpPr>
          <p:nvPr>
            <p:ph idx="1"/>
          </p:nvPr>
        </p:nvSpPr>
        <p:spPr>
          <a:xfrm>
            <a:off x="815633" y="990600"/>
            <a:ext cx="7543800" cy="2004253"/>
          </a:xfrm>
        </p:spPr>
        <p:txBody>
          <a:bodyPr/>
          <a:lstStyle/>
          <a:p>
            <a:r>
              <a:rPr lang="en-US" sz="2800" dirty="0"/>
              <a:t>Involve workers</a:t>
            </a:r>
          </a:p>
          <a:p>
            <a:pPr lvl="1"/>
            <a:r>
              <a:rPr lang="en-US" sz="2400" dirty="0"/>
              <a:t>Understand conditions that create hazards</a:t>
            </a:r>
          </a:p>
          <a:p>
            <a:pPr lvl="1"/>
            <a:r>
              <a:rPr lang="en-US" sz="2400" dirty="0"/>
              <a:t>Insights into how hazards can be controlled</a:t>
            </a:r>
          </a:p>
        </p:txBody>
      </p:sp>
      <p:grpSp>
        <p:nvGrpSpPr>
          <p:cNvPr id="13" name="Group 12" title="People working"/>
          <p:cNvGrpSpPr/>
          <p:nvPr/>
        </p:nvGrpSpPr>
        <p:grpSpPr>
          <a:xfrm>
            <a:off x="815633" y="2743200"/>
            <a:ext cx="7580718" cy="3131500"/>
            <a:chOff x="648882" y="2639799"/>
            <a:chExt cx="7897205" cy="3262237"/>
          </a:xfrm>
        </p:grpSpPr>
        <p:pic>
          <p:nvPicPr>
            <p:cNvPr id="5" name="Picture 4" title="Man Painting"/>
            <p:cNvPicPr>
              <a:picLocks noChangeAspect="1"/>
            </p:cNvPicPr>
            <p:nvPr/>
          </p:nvPicPr>
          <p:blipFill>
            <a:blip r:embed="rId3"/>
            <a:stretch>
              <a:fillRect/>
            </a:stretch>
          </p:blipFill>
          <p:spPr>
            <a:xfrm>
              <a:off x="4596694" y="4306896"/>
              <a:ext cx="1622816" cy="1595140"/>
            </a:xfrm>
            <a:prstGeom prst="rect">
              <a:avLst/>
            </a:prstGeom>
            <a:ln>
              <a:solidFill>
                <a:schemeClr val="tx1"/>
              </a:solidFill>
            </a:ln>
          </p:spPr>
        </p:pic>
        <p:pic>
          <p:nvPicPr>
            <p:cNvPr id="6" name="Picture 5" title="People looking at computers"/>
            <p:cNvPicPr>
              <a:picLocks noChangeAspect="1"/>
            </p:cNvPicPr>
            <p:nvPr/>
          </p:nvPicPr>
          <p:blipFill>
            <a:blip r:embed="rId4"/>
            <a:stretch>
              <a:fillRect/>
            </a:stretch>
          </p:blipFill>
          <p:spPr>
            <a:xfrm>
              <a:off x="6356092" y="4295021"/>
              <a:ext cx="2189005" cy="1593202"/>
            </a:xfrm>
            <a:prstGeom prst="rect">
              <a:avLst/>
            </a:prstGeom>
            <a:ln>
              <a:solidFill>
                <a:schemeClr val="tx1"/>
              </a:solidFill>
            </a:ln>
          </p:spPr>
        </p:pic>
        <p:pic>
          <p:nvPicPr>
            <p:cNvPr id="7" name="Picture 6" title="People preparing foo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5047" y="2648748"/>
              <a:ext cx="1581990" cy="1569452"/>
            </a:xfrm>
            <a:prstGeom prst="rect">
              <a:avLst/>
            </a:prstGeom>
            <a:ln>
              <a:solidFill>
                <a:schemeClr val="tx1"/>
              </a:solidFill>
            </a:ln>
          </p:spPr>
        </p:pic>
        <p:pic>
          <p:nvPicPr>
            <p:cNvPr id="8" name="Picture 7" title="Woman working"/>
            <p:cNvPicPr>
              <a:picLocks noChangeAspect="1"/>
            </p:cNvPicPr>
            <p:nvPr/>
          </p:nvPicPr>
          <p:blipFill>
            <a:blip r:embed="rId6"/>
            <a:stretch>
              <a:fillRect/>
            </a:stretch>
          </p:blipFill>
          <p:spPr>
            <a:xfrm>
              <a:off x="2286000" y="2648748"/>
              <a:ext cx="1785097" cy="1569452"/>
            </a:xfrm>
            <a:prstGeom prst="rect">
              <a:avLst/>
            </a:prstGeom>
            <a:ln>
              <a:solidFill>
                <a:schemeClr val="tx1"/>
              </a:solidFill>
            </a:ln>
          </p:spPr>
        </p:pic>
        <p:pic>
          <p:nvPicPr>
            <p:cNvPr id="9" name="Picture 8" title="Two people looking at paper"/>
            <p:cNvPicPr>
              <a:picLocks noChangeAspect="1"/>
            </p:cNvPicPr>
            <p:nvPr/>
          </p:nvPicPr>
          <p:blipFill rotWithShape="1">
            <a:blip r:embed="rId7" cstate="email">
              <a:extLst>
                <a:ext uri="{28A0092B-C50C-407E-A947-70E740481C1C}">
                  <a14:useLocalDpi xmlns:a14="http://schemas.microsoft.com/office/drawing/2010/main"/>
                </a:ext>
              </a:extLst>
            </a:blip>
            <a:srcRect l="10122"/>
            <a:stretch/>
          </p:blipFill>
          <p:spPr>
            <a:xfrm>
              <a:off x="5840987" y="2639799"/>
              <a:ext cx="2705100" cy="1578401"/>
            </a:xfrm>
            <a:prstGeom prst="rect">
              <a:avLst/>
            </a:prstGeom>
            <a:ln>
              <a:solidFill>
                <a:schemeClr val="tx1"/>
              </a:solidFill>
            </a:ln>
          </p:spPr>
        </p:pic>
        <p:pic>
          <p:nvPicPr>
            <p:cNvPr id="10" name="Picture 9" title="Man fixing sink"/>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8882" y="2648748"/>
              <a:ext cx="1543168" cy="1569452"/>
            </a:xfrm>
            <a:prstGeom prst="rect">
              <a:avLst/>
            </a:prstGeom>
            <a:ln>
              <a:solidFill>
                <a:schemeClr val="tx1"/>
              </a:solidFill>
            </a:ln>
          </p:spPr>
        </p:pic>
        <p:pic>
          <p:nvPicPr>
            <p:cNvPr id="11" name="Picture 10" title="Woman drycleaning"/>
            <p:cNvPicPr>
              <a:picLocks noChangeAspect="1"/>
            </p:cNvPicPr>
            <p:nvPr/>
          </p:nvPicPr>
          <p:blipFill rotWithShape="1">
            <a:blip r:embed="rId9" cstate="email">
              <a:extLst>
                <a:ext uri="{28A0092B-C50C-407E-A947-70E740481C1C}">
                  <a14:useLocalDpi xmlns:a14="http://schemas.microsoft.com/office/drawing/2010/main"/>
                </a:ext>
              </a:extLst>
            </a:blip>
            <a:srcRect l="9708"/>
            <a:stretch/>
          </p:blipFill>
          <p:spPr>
            <a:xfrm>
              <a:off x="648882" y="4306896"/>
              <a:ext cx="1954304" cy="1581327"/>
            </a:xfrm>
            <a:prstGeom prst="rect">
              <a:avLst/>
            </a:prstGeom>
            <a:ln>
              <a:solidFill>
                <a:schemeClr val="tx1"/>
              </a:solidFill>
            </a:ln>
          </p:spPr>
        </p:pic>
        <p:pic>
          <p:nvPicPr>
            <p:cNvPr id="12" name="Picture 11" title="Workers on powerline"/>
            <p:cNvPicPr>
              <a:picLocks noChangeAspect="1"/>
            </p:cNvPicPr>
            <p:nvPr/>
          </p:nvPicPr>
          <p:blipFill>
            <a:blip r:embed="rId10"/>
            <a:stretch>
              <a:fillRect/>
            </a:stretch>
          </p:blipFill>
          <p:spPr>
            <a:xfrm>
              <a:off x="2718757" y="4315880"/>
              <a:ext cx="1746459" cy="1581327"/>
            </a:xfrm>
            <a:prstGeom prst="rect">
              <a:avLst/>
            </a:prstGeom>
            <a:ln>
              <a:solidFill>
                <a:schemeClr val="tx1"/>
              </a:solidFill>
            </a:ln>
          </p:spPr>
        </p:pic>
      </p:grpSp>
      <p:sp>
        <p:nvSpPr>
          <p:cNvPr id="14" name="TextBox 13"/>
          <p:cNvSpPr txBox="1"/>
          <p:nvPr/>
        </p:nvSpPr>
        <p:spPr>
          <a:xfrm>
            <a:off x="4057650" y="5959842"/>
            <a:ext cx="1181100" cy="215444"/>
          </a:xfrm>
          <a:prstGeom prst="rect">
            <a:avLst/>
          </a:prstGeom>
          <a:noFill/>
        </p:spPr>
        <p:txBody>
          <a:bodyPr wrap="square" rtlCol="0">
            <a:spAutoFit/>
          </a:bodyPr>
          <a:lstStyle/>
          <a:p>
            <a:pPr algn="r"/>
            <a:r>
              <a:rPr lang="en-US" sz="800" dirty="0"/>
              <a:t>Source of photos: OSHA</a:t>
            </a:r>
          </a:p>
        </p:txBody>
      </p:sp>
    </p:spTree>
    <p:extLst>
      <p:ext uri="{BB962C8B-B14F-4D97-AF65-F5344CB8AC3E}">
        <p14:creationId xmlns:p14="http://schemas.microsoft.com/office/powerpoint/2010/main" val="1486796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a:t>Prevent/Control Workplace Hazards</a:t>
            </a:r>
          </a:p>
        </p:txBody>
      </p:sp>
      <p:sp>
        <p:nvSpPr>
          <p:cNvPr id="3" name="Content Placeholder 2"/>
          <p:cNvSpPr>
            <a:spLocks noGrp="1"/>
          </p:cNvSpPr>
          <p:nvPr>
            <p:ph idx="1"/>
          </p:nvPr>
        </p:nvSpPr>
        <p:spPr>
          <a:xfrm>
            <a:off x="914400" y="1066800"/>
            <a:ext cx="7315200" cy="914400"/>
          </a:xfrm>
        </p:spPr>
        <p:txBody>
          <a:bodyPr/>
          <a:lstStyle/>
          <a:p>
            <a:r>
              <a:rPr lang="en-US" sz="2800" dirty="0"/>
              <a:t>Identify and evaluate options</a:t>
            </a:r>
          </a:p>
        </p:txBody>
      </p:sp>
      <p:pic>
        <p:nvPicPr>
          <p:cNvPr id="16" name="Picture 15" title="Hierarchy of Contr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2810" y="1738431"/>
            <a:ext cx="6270780" cy="4198696"/>
          </a:xfrm>
          <a:prstGeom prst="rect">
            <a:avLst/>
          </a:prstGeom>
          <a:ln>
            <a:solidFill>
              <a:schemeClr val="tx1"/>
            </a:solidFill>
          </a:ln>
        </p:spPr>
      </p:pic>
      <p:sp>
        <p:nvSpPr>
          <p:cNvPr id="19" name="TextBox 18"/>
          <p:cNvSpPr txBox="1"/>
          <p:nvPr/>
        </p:nvSpPr>
        <p:spPr>
          <a:xfrm>
            <a:off x="6298941" y="5721683"/>
            <a:ext cx="1181100" cy="215444"/>
          </a:xfrm>
          <a:prstGeom prst="rect">
            <a:avLst/>
          </a:prstGeom>
          <a:noFill/>
        </p:spPr>
        <p:txBody>
          <a:bodyPr wrap="square" rtlCol="0">
            <a:spAutoFit/>
          </a:bodyPr>
          <a:lstStyle/>
          <a:p>
            <a:pPr algn="r"/>
            <a:r>
              <a:rPr lang="en-US" sz="800" dirty="0"/>
              <a:t>Source: NIOSH</a:t>
            </a:r>
          </a:p>
        </p:txBody>
      </p:sp>
    </p:spTree>
    <p:extLst>
      <p:ext uri="{BB962C8B-B14F-4D97-AF65-F5344CB8AC3E}">
        <p14:creationId xmlns:p14="http://schemas.microsoft.com/office/powerpoint/2010/main" val="147240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613" y="190500"/>
            <a:ext cx="5840187" cy="1143000"/>
          </a:xfrm>
        </p:spPr>
        <p:txBody>
          <a:bodyPr/>
          <a:lstStyle/>
          <a:p>
            <a:r>
              <a:rPr lang="en-US" dirty="0"/>
              <a:t>Costs of Accidents</a:t>
            </a:r>
          </a:p>
        </p:txBody>
      </p:sp>
      <p:sp>
        <p:nvSpPr>
          <p:cNvPr id="4" name="Content Placeholder 3"/>
          <p:cNvSpPr>
            <a:spLocks noGrp="1"/>
          </p:cNvSpPr>
          <p:nvPr>
            <p:ph idx="1"/>
          </p:nvPr>
        </p:nvSpPr>
        <p:spPr>
          <a:xfrm>
            <a:off x="914401" y="1485899"/>
            <a:ext cx="6003556" cy="3886201"/>
          </a:xfrm>
        </p:spPr>
        <p:txBody>
          <a:bodyPr/>
          <a:lstStyle/>
          <a:p>
            <a:pPr marL="0" indent="0">
              <a:buNone/>
            </a:pPr>
            <a:r>
              <a:rPr lang="en-US" b="1" dirty="0"/>
              <a:t>Indirect costs:</a:t>
            </a:r>
          </a:p>
          <a:p>
            <a:r>
              <a:rPr lang="en-US" sz="2800" dirty="0"/>
              <a:t>Schedule delays </a:t>
            </a:r>
          </a:p>
          <a:p>
            <a:r>
              <a:rPr lang="en-US" sz="2800" dirty="0"/>
              <a:t>Lower morale</a:t>
            </a:r>
          </a:p>
          <a:p>
            <a:r>
              <a:rPr lang="en-US" sz="2800" dirty="0"/>
              <a:t>Increased Absenteeism</a:t>
            </a:r>
          </a:p>
          <a:p>
            <a:r>
              <a:rPr lang="en-US" sz="2800" dirty="0"/>
              <a:t>Poor Customer Relations</a:t>
            </a:r>
          </a:p>
          <a:p>
            <a:r>
              <a:rPr lang="en-US" sz="2800" dirty="0"/>
              <a:t>Re-training</a:t>
            </a:r>
          </a:p>
          <a:p>
            <a:pPr marL="0" indent="0">
              <a:buNone/>
            </a:pPr>
            <a:endParaRPr lang="en-US" sz="2800" dirty="0"/>
          </a:p>
        </p:txBody>
      </p:sp>
      <p:sp>
        <p:nvSpPr>
          <p:cNvPr id="8" name="TextBox 7"/>
          <p:cNvSpPr txBox="1"/>
          <p:nvPr/>
        </p:nvSpPr>
        <p:spPr>
          <a:xfrm>
            <a:off x="381000" y="115853"/>
            <a:ext cx="3657600" cy="1200329"/>
          </a:xfrm>
          <a:prstGeom prst="rect">
            <a:avLst/>
          </a:prstGeom>
          <a:noFill/>
        </p:spPr>
        <p:txBody>
          <a:bodyPr wrap="square" rtlCol="0">
            <a:spAutoFit/>
          </a:bodyPr>
          <a:lstStyle/>
          <a:p>
            <a:r>
              <a:rPr lang="en-US" sz="72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1657909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a:t>Prevent/Control Workplace Hazards</a:t>
            </a:r>
          </a:p>
        </p:txBody>
      </p:sp>
      <p:sp>
        <p:nvSpPr>
          <p:cNvPr id="3" name="Content Placeholder 2"/>
          <p:cNvSpPr>
            <a:spLocks noGrp="1"/>
          </p:cNvSpPr>
          <p:nvPr>
            <p:ph idx="1"/>
          </p:nvPr>
        </p:nvSpPr>
        <p:spPr>
          <a:xfrm>
            <a:off x="990600" y="1371600"/>
            <a:ext cx="7315200" cy="3352800"/>
          </a:xfrm>
        </p:spPr>
        <p:txBody>
          <a:bodyPr/>
          <a:lstStyle/>
          <a:p>
            <a:r>
              <a:rPr lang="en-US" sz="2800" dirty="0"/>
              <a:t>Use a hazard control plan</a:t>
            </a:r>
          </a:p>
          <a:p>
            <a:r>
              <a:rPr lang="en-US" sz="2800" dirty="0"/>
              <a:t>Develop plans with measures to protect workers during emergencies and non-routine activities</a:t>
            </a:r>
          </a:p>
          <a:p>
            <a:r>
              <a:rPr lang="en-US" sz="2800" dirty="0"/>
              <a:t>Evaluate effectiveness of existing controls and review new technologies</a:t>
            </a:r>
          </a:p>
        </p:txBody>
      </p:sp>
    </p:spTree>
    <p:extLst>
      <p:ext uri="{BB962C8B-B14F-4D97-AF65-F5344CB8AC3E}">
        <p14:creationId xmlns:p14="http://schemas.microsoft.com/office/powerpoint/2010/main" val="373363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half" idx="1"/>
          </p:nvPr>
        </p:nvSpPr>
        <p:spPr>
          <a:xfrm>
            <a:off x="876300" y="1308295"/>
            <a:ext cx="7391400" cy="4572000"/>
          </a:xfrm>
        </p:spPr>
        <p:txBody>
          <a:bodyPr/>
          <a:lstStyle/>
          <a:p>
            <a:r>
              <a:rPr lang="en-US" dirty="0"/>
              <a:t>OSHA encourages employers to create a proactive approach for finding and fixing hazards in the workplace. </a:t>
            </a:r>
          </a:p>
          <a:p>
            <a:endParaRPr lang="en-US" sz="1200" dirty="0"/>
          </a:p>
          <a:p>
            <a:r>
              <a:rPr lang="en-US" dirty="0"/>
              <a:t>An effective safety and health program increases worker involvement, management commitment and allows employers to better manager their resources, personnel and environment. </a:t>
            </a:r>
          </a:p>
        </p:txBody>
      </p:sp>
    </p:spTree>
    <p:extLst>
      <p:ext uri="{BB962C8B-B14F-4D97-AF65-F5344CB8AC3E}">
        <p14:creationId xmlns:p14="http://schemas.microsoft.com/office/powerpoint/2010/main" val="3953608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685800" y="1447800"/>
            <a:ext cx="7772400" cy="3429000"/>
          </a:xfrm>
        </p:spPr>
        <p:txBody>
          <a:bodyPr>
            <a:normAutofit fontScale="92500"/>
          </a:bodyPr>
          <a:lstStyle/>
          <a:p>
            <a:pPr marL="514350" indent="-514350">
              <a:buAutoNum type="arabicPeriod"/>
            </a:pPr>
            <a:r>
              <a:rPr lang="en-US" dirty="0"/>
              <a:t>Which of the following is a benefit from implementing an effective safety and health program?</a:t>
            </a:r>
          </a:p>
          <a:p>
            <a:pPr marL="914400" lvl="1" indent="-514350">
              <a:buFont typeface="+mj-lt"/>
              <a:buAutoNum type="alphaLcPeriod"/>
            </a:pPr>
            <a:r>
              <a:rPr lang="en-US" dirty="0"/>
              <a:t>Higher morale of the workforce</a:t>
            </a:r>
          </a:p>
          <a:p>
            <a:pPr marL="914400" lvl="1" indent="-514350">
              <a:buFont typeface="+mj-lt"/>
              <a:buAutoNum type="alphaLcPeriod"/>
            </a:pPr>
            <a:r>
              <a:rPr lang="en-US" dirty="0"/>
              <a:t>Improved company reputation</a:t>
            </a:r>
          </a:p>
          <a:p>
            <a:pPr marL="914400" lvl="1" indent="-514350">
              <a:buFont typeface="+mj-lt"/>
              <a:buAutoNum type="alphaLcPeriod"/>
            </a:pPr>
            <a:r>
              <a:rPr lang="en-US" dirty="0"/>
              <a:t>Lower Worker Compensation Insurance rates</a:t>
            </a:r>
          </a:p>
          <a:p>
            <a:pPr marL="914400" lvl="1" indent="-514350">
              <a:buFont typeface="+mj-lt"/>
              <a:buAutoNum type="alphaLcPeriod"/>
            </a:pPr>
            <a:r>
              <a:rPr lang="en-US" dirty="0"/>
              <a:t>All of the above</a:t>
            </a:r>
          </a:p>
        </p:txBody>
      </p:sp>
      <p:sp>
        <p:nvSpPr>
          <p:cNvPr id="7" name="Content Placeholder 2"/>
          <p:cNvSpPr txBox="1">
            <a:spLocks/>
          </p:cNvSpPr>
          <p:nvPr/>
        </p:nvSpPr>
        <p:spPr>
          <a:xfrm>
            <a:off x="914400" y="5029199"/>
            <a:ext cx="77724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 </a:t>
            </a:r>
            <a:r>
              <a:rPr lang="en-US" b="1" dirty="0">
                <a:solidFill>
                  <a:srgbClr val="FF0000"/>
                </a:solidFill>
              </a:rPr>
              <a:t>d. All of the above</a:t>
            </a:r>
          </a:p>
        </p:txBody>
      </p:sp>
    </p:spTree>
    <p:extLst>
      <p:ext uri="{BB962C8B-B14F-4D97-AF65-F5344CB8AC3E}">
        <p14:creationId xmlns:p14="http://schemas.microsoft.com/office/powerpoint/2010/main" val="30707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685800" y="1447800"/>
            <a:ext cx="7772400" cy="3048000"/>
          </a:xfrm>
        </p:spPr>
        <p:txBody>
          <a:bodyPr>
            <a:normAutofit lnSpcReduction="10000"/>
          </a:bodyPr>
          <a:lstStyle/>
          <a:p>
            <a:pPr marL="514350" indent="-514350">
              <a:buFont typeface="+mj-lt"/>
              <a:buAutoNum type="arabicPeriod" startAt="2"/>
            </a:pPr>
            <a:r>
              <a:rPr lang="en-US" dirty="0"/>
              <a:t>Which of the following is a direct cost of an accident?</a:t>
            </a:r>
          </a:p>
          <a:p>
            <a:pPr marL="914400" lvl="1" indent="-514350">
              <a:buFont typeface="+mj-lt"/>
              <a:buAutoNum type="alphaLcPeriod"/>
            </a:pPr>
            <a:r>
              <a:rPr lang="en-US" dirty="0"/>
              <a:t>Lost production</a:t>
            </a:r>
          </a:p>
          <a:p>
            <a:pPr marL="914400" lvl="1" indent="-514350">
              <a:buFont typeface="+mj-lt"/>
              <a:buAutoNum type="alphaLcPeriod"/>
            </a:pPr>
            <a:r>
              <a:rPr lang="en-US" dirty="0"/>
              <a:t>Retraining of new workers</a:t>
            </a:r>
          </a:p>
          <a:p>
            <a:pPr marL="914400" lvl="1" indent="-514350">
              <a:buFont typeface="+mj-lt"/>
              <a:buAutoNum type="alphaLcPeriod"/>
            </a:pPr>
            <a:r>
              <a:rPr lang="en-US" dirty="0"/>
              <a:t>Physicians examination</a:t>
            </a:r>
          </a:p>
          <a:p>
            <a:pPr marL="914400" lvl="1" indent="-514350">
              <a:buFont typeface="+mj-lt"/>
              <a:buAutoNum type="alphaLcPeriod"/>
            </a:pPr>
            <a:r>
              <a:rPr lang="en-US" dirty="0"/>
              <a:t>Poor customer relations</a:t>
            </a:r>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 </a:t>
            </a:r>
            <a:r>
              <a:rPr lang="en-US" b="1" dirty="0">
                <a:solidFill>
                  <a:srgbClr val="FF0000"/>
                </a:solidFill>
              </a:rPr>
              <a:t>c. Physicians examinations</a:t>
            </a:r>
          </a:p>
        </p:txBody>
      </p:sp>
    </p:spTree>
    <p:extLst>
      <p:ext uri="{BB962C8B-B14F-4D97-AF65-F5344CB8AC3E}">
        <p14:creationId xmlns:p14="http://schemas.microsoft.com/office/powerpoint/2010/main" val="16185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57200" y="1066800"/>
            <a:ext cx="8229600" cy="4114800"/>
          </a:xfrm>
        </p:spPr>
        <p:txBody>
          <a:bodyPr>
            <a:normAutofit fontScale="85000" lnSpcReduction="10000"/>
          </a:bodyPr>
          <a:lstStyle/>
          <a:p>
            <a:pPr marL="514350" indent="-514350">
              <a:buFont typeface="+mj-lt"/>
              <a:buAutoNum type="arabicPeriod" startAt="3"/>
            </a:pPr>
            <a:r>
              <a:rPr lang="en-US" dirty="0"/>
              <a:t>Employers must correct all identified hazards; however, which of the following hazards should the employer work to correct first?</a:t>
            </a:r>
          </a:p>
          <a:p>
            <a:pPr marL="914400" lvl="1" indent="-514350">
              <a:buFont typeface="+mj-lt"/>
              <a:buAutoNum type="alphaLcPeriod"/>
            </a:pPr>
            <a:r>
              <a:rPr lang="en-US" dirty="0"/>
              <a:t>Guard missing on a piece of equipment, used every 6 months</a:t>
            </a:r>
          </a:p>
          <a:p>
            <a:pPr marL="914400" lvl="1" indent="-514350">
              <a:buFont typeface="+mj-lt"/>
              <a:buAutoNum type="alphaLcPeriod"/>
            </a:pPr>
            <a:r>
              <a:rPr lang="en-US" dirty="0"/>
              <a:t>Broken rung on ladder, used daily by the entire crew</a:t>
            </a:r>
          </a:p>
          <a:p>
            <a:pPr marL="914400" lvl="1" indent="-514350">
              <a:buFont typeface="+mj-lt"/>
              <a:buAutoNum type="alphaLcPeriod"/>
            </a:pPr>
            <a:r>
              <a:rPr lang="en-US" dirty="0"/>
              <a:t>Loose handrail on a dozer, used by a single equipment operator</a:t>
            </a:r>
          </a:p>
          <a:p>
            <a:pPr marL="914400" lvl="1" indent="-514350">
              <a:buFont typeface="+mj-lt"/>
              <a:buAutoNum type="alphaLcPeriod"/>
            </a:pPr>
            <a:r>
              <a:rPr lang="en-US" dirty="0"/>
              <a:t>Wet floor by an eyewash station, in a path not travelled by personnel</a:t>
            </a:r>
          </a:p>
        </p:txBody>
      </p:sp>
      <p:sp>
        <p:nvSpPr>
          <p:cNvPr id="7" name="Content Placeholder 2"/>
          <p:cNvSpPr txBox="1">
            <a:spLocks/>
          </p:cNvSpPr>
          <p:nvPr/>
        </p:nvSpPr>
        <p:spPr>
          <a:xfrm>
            <a:off x="914400" y="4876800"/>
            <a:ext cx="7543800" cy="12531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t>Answer: </a:t>
            </a:r>
            <a:r>
              <a:rPr lang="en-US" b="1" dirty="0">
                <a:solidFill>
                  <a:srgbClr val="FF0000"/>
                </a:solidFill>
              </a:rPr>
              <a:t>b. Broken rung on ladder used daily by the entire crew</a:t>
            </a:r>
          </a:p>
        </p:txBody>
      </p:sp>
    </p:spTree>
    <p:extLst>
      <p:ext uri="{BB962C8B-B14F-4D97-AF65-F5344CB8AC3E}">
        <p14:creationId xmlns:p14="http://schemas.microsoft.com/office/powerpoint/2010/main" val="67603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dirty="0"/>
              <a:t>Benefits of Safety &amp; Health Programs</a:t>
            </a:r>
          </a:p>
        </p:txBody>
      </p:sp>
      <p:sp>
        <p:nvSpPr>
          <p:cNvPr id="5" name="Content Placeholder 4"/>
          <p:cNvSpPr>
            <a:spLocks noGrp="1"/>
          </p:cNvSpPr>
          <p:nvPr>
            <p:ph idx="1"/>
          </p:nvPr>
        </p:nvSpPr>
        <p:spPr>
          <a:xfrm>
            <a:off x="609600" y="1455280"/>
            <a:ext cx="4267200" cy="3040520"/>
          </a:xfrm>
        </p:spPr>
        <p:txBody>
          <a:bodyPr/>
          <a:lstStyle/>
          <a:p>
            <a:r>
              <a:rPr lang="en-US" sz="2800" dirty="0"/>
              <a:t>Pros of Safety and Health Programs</a:t>
            </a:r>
          </a:p>
          <a:p>
            <a:r>
              <a:rPr lang="en-US" sz="2800" dirty="0"/>
              <a:t>Cons of Safety and Health Programs</a:t>
            </a:r>
          </a:p>
        </p:txBody>
      </p:sp>
      <p:sp>
        <p:nvSpPr>
          <p:cNvPr id="7" name="TextBox 6"/>
          <p:cNvSpPr txBox="1"/>
          <p:nvPr/>
        </p:nvSpPr>
        <p:spPr>
          <a:xfrm>
            <a:off x="7241711" y="5072276"/>
            <a:ext cx="1181100" cy="215444"/>
          </a:xfrm>
          <a:prstGeom prst="rect">
            <a:avLst/>
          </a:prstGeom>
          <a:noFill/>
        </p:spPr>
        <p:txBody>
          <a:bodyPr wrap="square" rtlCol="0">
            <a:spAutoFit/>
          </a:bodyPr>
          <a:lstStyle/>
          <a:p>
            <a:pPr algn="r"/>
            <a:r>
              <a:rPr lang="en-US" sz="800" dirty="0"/>
              <a:t>Source: OSHA</a:t>
            </a:r>
          </a:p>
        </p:txBody>
      </p:sp>
      <p:pic>
        <p:nvPicPr>
          <p:cNvPr id="3" name="Picture 2" title="Person teaching cl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6761" y="1538960"/>
            <a:ext cx="3066050" cy="3505200"/>
          </a:xfrm>
          <a:prstGeom prst="rect">
            <a:avLst/>
          </a:prstGeom>
          <a:ln>
            <a:solidFill>
              <a:schemeClr val="tx1"/>
            </a:solidFill>
          </a:ln>
        </p:spPr>
      </p:pic>
    </p:spTree>
    <p:extLst>
      <p:ext uri="{BB962C8B-B14F-4D97-AF65-F5344CB8AC3E}">
        <p14:creationId xmlns:p14="http://schemas.microsoft.com/office/powerpoint/2010/main" val="6434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9706" y="5715000"/>
            <a:ext cx="1181100" cy="215444"/>
          </a:xfrm>
          <a:prstGeom prst="rect">
            <a:avLst/>
          </a:prstGeom>
          <a:noFill/>
        </p:spPr>
        <p:txBody>
          <a:bodyPr wrap="square" rtlCol="0">
            <a:spAutoFit/>
          </a:bodyPr>
          <a:lstStyle/>
          <a:p>
            <a:pPr algn="r"/>
            <a:r>
              <a:rPr lang="en-US" sz="800" dirty="0"/>
              <a:t>Source: OSHA</a:t>
            </a:r>
          </a:p>
        </p:txBody>
      </p:sp>
      <p:sp>
        <p:nvSpPr>
          <p:cNvPr id="5" name="Title 1"/>
          <p:cNvSpPr>
            <a:spLocks noGrp="1"/>
          </p:cNvSpPr>
          <p:nvPr>
            <p:ph type="title"/>
          </p:nvPr>
        </p:nvSpPr>
        <p:spPr>
          <a:xfrm>
            <a:off x="152400" y="152400"/>
            <a:ext cx="8839200" cy="838200"/>
          </a:xfrm>
        </p:spPr>
        <p:txBody>
          <a:bodyPr/>
          <a:lstStyle/>
          <a:p>
            <a:r>
              <a:rPr lang="en-US" sz="3600" dirty="0"/>
              <a:t>Benefits of Safety &amp; Health Programs</a:t>
            </a:r>
          </a:p>
        </p:txBody>
      </p:sp>
      <p:pic>
        <p:nvPicPr>
          <p:cNvPr id="8" name="Content Placeholder 7" title="safety and health program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76800" y="1143000"/>
            <a:ext cx="3541178" cy="4572000"/>
          </a:xfrm>
          <a:prstGeom prst="rect">
            <a:avLst/>
          </a:prstGeom>
        </p:spPr>
      </p:pic>
      <p:sp>
        <p:nvSpPr>
          <p:cNvPr id="4" name="Content Placeholder 3"/>
          <p:cNvSpPr>
            <a:spLocks noGrp="1"/>
          </p:cNvSpPr>
          <p:nvPr>
            <p:ph sz="half" idx="1"/>
          </p:nvPr>
        </p:nvSpPr>
        <p:spPr>
          <a:xfrm>
            <a:off x="609600" y="1143000"/>
            <a:ext cx="4038600" cy="4572000"/>
          </a:xfrm>
        </p:spPr>
        <p:txBody>
          <a:bodyPr/>
          <a:lstStyle/>
          <a:p>
            <a:pPr marL="0" indent="0">
              <a:buNone/>
            </a:pPr>
            <a:r>
              <a:rPr lang="en-US" dirty="0"/>
              <a:t>Benefits may include:</a:t>
            </a:r>
          </a:p>
          <a:p>
            <a:r>
              <a:rPr lang="en-US" dirty="0"/>
              <a:t>Improvements in product, process, and service quality</a:t>
            </a:r>
          </a:p>
          <a:p>
            <a:r>
              <a:rPr lang="en-US" dirty="0"/>
              <a:t>Better morale</a:t>
            </a:r>
          </a:p>
          <a:p>
            <a:r>
              <a:rPr lang="en-US" dirty="0"/>
              <a:t>Improved recruiting and retention</a:t>
            </a:r>
          </a:p>
          <a:p>
            <a:r>
              <a:rPr lang="en-US" dirty="0"/>
              <a:t>More favorable image and reputation</a:t>
            </a:r>
          </a:p>
          <a:p>
            <a:endParaRPr lang="en-US" dirty="0"/>
          </a:p>
        </p:txBody>
      </p:sp>
    </p:spTree>
    <p:extLst>
      <p:ext uri="{BB962C8B-B14F-4D97-AF65-F5344CB8AC3E}">
        <p14:creationId xmlns:p14="http://schemas.microsoft.com/office/powerpoint/2010/main" val="311896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38200"/>
          </a:xfrm>
        </p:spPr>
        <p:txBody>
          <a:bodyPr/>
          <a:lstStyle/>
          <a:p>
            <a:r>
              <a:rPr lang="en-US" sz="3600" dirty="0"/>
              <a:t>Elements of Safety &amp; Health Programs</a:t>
            </a:r>
          </a:p>
        </p:txBody>
      </p:sp>
      <p:pic>
        <p:nvPicPr>
          <p:cNvPr id="4" name="Picture 3" title="Management leadership"/>
          <p:cNvPicPr>
            <a:picLocks noChangeAspect="1"/>
          </p:cNvPicPr>
          <p:nvPr/>
        </p:nvPicPr>
        <p:blipFill>
          <a:blip r:embed="rId3"/>
          <a:stretch>
            <a:fillRect/>
          </a:stretch>
        </p:blipFill>
        <p:spPr>
          <a:xfrm>
            <a:off x="2338387" y="1676400"/>
            <a:ext cx="4467225" cy="4140008"/>
          </a:xfrm>
          <a:prstGeom prst="rect">
            <a:avLst/>
          </a:prstGeom>
          <a:ln>
            <a:solidFill>
              <a:schemeClr val="tx1"/>
            </a:solidFill>
          </a:ln>
        </p:spPr>
      </p:pic>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a:t>Source: OSHA</a:t>
            </a:r>
          </a:p>
        </p:txBody>
      </p:sp>
    </p:spTree>
    <p:extLst>
      <p:ext uri="{BB962C8B-B14F-4D97-AF65-F5344CB8AC3E}">
        <p14:creationId xmlns:p14="http://schemas.microsoft.com/office/powerpoint/2010/main" val="421898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a:t>Management Leadership</a:t>
            </a:r>
            <a:r>
              <a:rPr lang="en-US" dirty="0"/>
              <a:t>	</a:t>
            </a:r>
          </a:p>
          <a:p>
            <a:r>
              <a:rPr lang="en-US" b="1" dirty="0"/>
              <a:t>Action Item 1: </a:t>
            </a:r>
            <a:r>
              <a:rPr lang="en-US" dirty="0"/>
              <a:t>Communicate your commitment to Safety and Health Programs	</a:t>
            </a:r>
          </a:p>
        </p:txBody>
      </p:sp>
      <p:sp>
        <p:nvSpPr>
          <p:cNvPr id="7" name="TextBox 6"/>
          <p:cNvSpPr txBox="1"/>
          <p:nvPr/>
        </p:nvSpPr>
        <p:spPr>
          <a:xfrm>
            <a:off x="838200" y="3048000"/>
            <a:ext cx="76200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Establish a written safety and health policy statement signed by top management </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Communicate the policy to all workers, contractors, unions, supplier, visitors, customers, etc. </a:t>
            </a:r>
          </a:p>
        </p:txBody>
      </p:sp>
      <p:sp>
        <p:nvSpPr>
          <p:cNvPr id="5" name="Title 1"/>
          <p:cNvSpPr>
            <a:spLocks noGrp="1"/>
          </p:cNvSpPr>
          <p:nvPr>
            <p:ph type="title"/>
          </p:nvPr>
        </p:nvSpPr>
        <p:spPr>
          <a:xfrm>
            <a:off x="152400" y="152400"/>
            <a:ext cx="8991600" cy="838200"/>
          </a:xfrm>
        </p:spPr>
        <p:txBody>
          <a:bodyPr/>
          <a:lstStyle/>
          <a:p>
            <a:r>
              <a:rPr lang="en-US" sz="3600" dirty="0"/>
              <a:t>Elements of Safety &amp; Health Programs</a:t>
            </a:r>
          </a:p>
        </p:txBody>
      </p:sp>
    </p:spTree>
    <p:extLst>
      <p:ext uri="{BB962C8B-B14F-4D97-AF65-F5344CB8AC3E}">
        <p14:creationId xmlns:p14="http://schemas.microsoft.com/office/powerpoint/2010/main" val="40469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i="1"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4153</TotalTime>
  <Words>2885</Words>
  <Application>Microsoft Office PowerPoint</Application>
  <PresentationFormat>On-screen Show (4:3)</PresentationFormat>
  <Paragraphs>485</Paragraphs>
  <Slides>54</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Black</vt:lpstr>
      <vt:lpstr>Calibri</vt:lpstr>
      <vt:lpstr>Tahoma</vt:lpstr>
      <vt:lpstr>1_ppt53C6.tmp</vt:lpstr>
      <vt:lpstr>Safety and Health Programs </vt:lpstr>
      <vt:lpstr>Introduction </vt:lpstr>
      <vt:lpstr>Introduction </vt:lpstr>
      <vt:lpstr>Costs of Accidents</vt:lpstr>
      <vt:lpstr>Costs of Accidents</vt:lpstr>
      <vt:lpstr>Benefits of Safety &amp; Health Programs</vt:lpstr>
      <vt:lpstr>Benefits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Prevent/Control Workplace Hazards</vt:lpstr>
      <vt:lpstr>Prevent/Control Workplace Hazards</vt:lpstr>
      <vt:lpstr>Prevent/Control Workplace Hazards</vt:lpstr>
      <vt:lpstr>Prevent/Control Workplace Hazards</vt:lpstr>
      <vt:lpstr>Summary</vt:lpstr>
      <vt:lpstr>Knowledge Check</vt:lpstr>
      <vt:lpstr>Knowledge Check</vt:lpstr>
      <vt:lpstr>Knowledge Check</vt:lpstr>
    </vt:vector>
  </TitlesOfParts>
  <Company>OSHA Outreach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Health Programs Slide Presentation</dc:title>
  <dc:subject>Safety and Health Programs</dc:subject>
  <dc:creator>OTIEC Resources Workgroup</dc:creator>
  <cp:lastModifiedBy>Tim Styranec</cp:lastModifiedBy>
  <cp:revision>249</cp:revision>
  <cp:lastPrinted>2015-02-02T21:25:01Z</cp:lastPrinted>
  <dcterms:created xsi:type="dcterms:W3CDTF">2009-02-10T20:09:14Z</dcterms:created>
  <dcterms:modified xsi:type="dcterms:W3CDTF">2021-11-26T14:27:57Z</dcterms:modified>
  <cp:category>General Industry Outreach Training</cp:category>
</cp:coreProperties>
</file>