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8" r:id="rId9"/>
    <p:sldId id="312" r:id="rId10"/>
    <p:sldId id="270" r:id="rId11"/>
    <p:sldId id="272" r:id="rId12"/>
    <p:sldId id="273" r:id="rId13"/>
    <p:sldId id="27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14" r:id="rId26"/>
    <p:sldId id="313" r:id="rId27"/>
    <p:sldId id="306" r:id="rId28"/>
    <p:sldId id="276" r:id="rId29"/>
    <p:sldId id="307" r:id="rId30"/>
    <p:sldId id="277" r:id="rId31"/>
    <p:sldId id="308" r:id="rId32"/>
    <p:sldId id="309" r:id="rId33"/>
    <p:sldId id="310" r:id="rId34"/>
    <p:sldId id="311" r:id="rId35"/>
    <p:sldId id="278" r:id="rId36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09" autoAdjust="0"/>
  </p:normalViewPr>
  <p:slideViewPr>
    <p:cSldViewPr>
      <p:cViewPr>
        <p:scale>
          <a:sx n="90" d="100"/>
          <a:sy n="90" d="100"/>
        </p:scale>
        <p:origin x="258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0B02BA-C4F6-4514-83B3-D8D1BE971CFA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4F29C49-853F-4453-A194-D5F6F335532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ysu.edu/d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wswann@ysu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ysu.blackboard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Department Chair Observation of Distance Learning Courses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43705"/>
            <a:ext cx="2857143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128933" cy="3450696"/>
          </a:xfrm>
        </p:spPr>
        <p:txBody>
          <a:bodyPr/>
          <a:lstStyle/>
          <a:p>
            <a:r>
              <a:rPr lang="en-US" dirty="0" smtClean="0"/>
              <a:t>Dr. Rebecca </a:t>
            </a:r>
            <a:r>
              <a:rPr lang="en-US" dirty="0" err="1" smtClean="0"/>
              <a:t>Curnalia</a:t>
            </a:r>
            <a:r>
              <a:rPr lang="en-US" dirty="0" smtClean="0"/>
              <a:t>, </a:t>
            </a:r>
            <a:r>
              <a:rPr lang="en-US" i="1" dirty="0" smtClean="0"/>
              <a:t>CMST 2600: Communication Theory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Another course tour:</a:t>
            </a:r>
          </a:p>
          <a:p>
            <a:pPr lvl="1"/>
            <a:r>
              <a:rPr lang="en-US" dirty="0" smtClean="0"/>
              <a:t>Dr. Stephanie Smith, </a:t>
            </a:r>
            <a:r>
              <a:rPr lang="en-US" i="1" dirty="0" smtClean="0"/>
              <a:t>ART 1541: Survey of Art History 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Linked from our Distance Education web page:</a:t>
            </a:r>
          </a:p>
          <a:p>
            <a:pPr lvl="2"/>
            <a:r>
              <a:rPr lang="en-US" dirty="0" smtClean="0">
                <a:hlinkClick r:id="rId2"/>
              </a:rPr>
              <a:t>web.ysu.edu/de</a:t>
            </a:r>
            <a:endParaRPr lang="en-US" dirty="0" smtClean="0"/>
          </a:p>
          <a:p>
            <a:pPr lvl="2"/>
            <a:r>
              <a:rPr lang="en-US" dirty="0" smtClean="0"/>
              <a:t>Button:  What’s it like to take an Online Class?</a:t>
            </a:r>
          </a:p>
          <a:p>
            <a:pPr lvl="2"/>
            <a:r>
              <a:rPr lang="en-US" dirty="0" smtClean="0"/>
              <a:t>Interactive tour.</a:t>
            </a:r>
          </a:p>
          <a:p>
            <a:pPr lvl="2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You’re coming into an online environment.</a:t>
            </a:r>
          </a:p>
          <a:p>
            <a:pPr lvl="0"/>
            <a:r>
              <a:rPr lang="en-US" dirty="0"/>
              <a:t>Difference between this and observing in person:</a:t>
            </a:r>
          </a:p>
          <a:p>
            <a:pPr lvl="1"/>
            <a:r>
              <a:rPr lang="en-US" sz="2400" dirty="0" smtClean="0"/>
              <a:t>Visiting a classroom, you see </a:t>
            </a:r>
            <a:r>
              <a:rPr lang="en-US" sz="2400" dirty="0"/>
              <a:t>a limited piece of a course </a:t>
            </a:r>
            <a:r>
              <a:rPr lang="en-US" sz="2400" dirty="0" smtClean="0"/>
              <a:t>(one </a:t>
            </a:r>
            <a:r>
              <a:rPr lang="en-US" sz="2400" dirty="0"/>
              <a:t>day, or maybe a few).</a:t>
            </a:r>
          </a:p>
          <a:p>
            <a:pPr lvl="1"/>
            <a:r>
              <a:rPr lang="en-US" sz="2400" dirty="0"/>
              <a:t>Online, </a:t>
            </a:r>
            <a:r>
              <a:rPr lang="en-US" sz="2400" dirty="0" smtClean="0"/>
              <a:t>you </a:t>
            </a:r>
            <a:r>
              <a:rPr lang="en-US" sz="2400" dirty="0"/>
              <a:t>see most of </a:t>
            </a:r>
            <a:r>
              <a:rPr lang="en-US" sz="2400" dirty="0" smtClean="0"/>
              <a:t>it. </a:t>
            </a:r>
          </a:p>
          <a:p>
            <a:pPr lvl="2"/>
            <a:r>
              <a:rPr lang="en-US" dirty="0" smtClean="0"/>
              <a:t>Everything </a:t>
            </a:r>
            <a:r>
              <a:rPr lang="en-US" dirty="0"/>
              <a:t>except for whatever discussions or interactions haven’t happened </a:t>
            </a:r>
            <a:r>
              <a:rPr lang="en-US" dirty="0" smtClean="0"/>
              <a:t>yet.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What’s it Like to Observe a DE Course?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60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Observing online, you can’t look at everything.  </a:t>
            </a:r>
          </a:p>
          <a:p>
            <a:pPr lvl="0"/>
            <a:r>
              <a:rPr lang="en-US" dirty="0" smtClean="0"/>
              <a:t>There’s too much.</a:t>
            </a:r>
          </a:p>
          <a:p>
            <a:r>
              <a:rPr lang="en-US" dirty="0" smtClean="0"/>
              <a:t>Look </a:t>
            </a:r>
            <a:r>
              <a:rPr lang="en-US" dirty="0"/>
              <a:t>at a little content, some discussion, a couple </a:t>
            </a:r>
            <a:r>
              <a:rPr lang="en-US" dirty="0" smtClean="0"/>
              <a:t>assignments</a:t>
            </a:r>
            <a:r>
              <a:rPr lang="en-US" dirty="0"/>
              <a:t>, etc.  </a:t>
            </a:r>
          </a:p>
          <a:p>
            <a:r>
              <a:rPr lang="en-US" dirty="0"/>
              <a:t>It’s like you’re taking a sample of the course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strategy:</a:t>
            </a:r>
          </a:p>
          <a:p>
            <a:pPr lvl="1"/>
            <a:r>
              <a:rPr lang="en-US" dirty="0" smtClean="0"/>
              <a:t>Sample a bit one day ... then come back the next.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Means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70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/>
              <a:t>Content items</a:t>
            </a:r>
            <a:r>
              <a:rPr lang="en-US" sz="2400" dirty="0"/>
              <a:t> (</a:t>
            </a:r>
            <a:r>
              <a:rPr lang="en-US" sz="2400" dirty="0" smtClean="0"/>
              <a:t>convey </a:t>
            </a:r>
            <a:r>
              <a:rPr lang="en-US" sz="2400" dirty="0"/>
              <a:t>the information):</a:t>
            </a:r>
          </a:p>
          <a:p>
            <a:pPr lvl="2"/>
            <a:r>
              <a:rPr lang="en-US" b="1" dirty="0"/>
              <a:t>Some </a:t>
            </a:r>
            <a:r>
              <a:rPr lang="en-US" b="1" dirty="0" smtClean="0"/>
              <a:t>variety:</a:t>
            </a:r>
          </a:p>
          <a:p>
            <a:pPr lvl="3"/>
            <a:r>
              <a:rPr lang="en-US" dirty="0" smtClean="0"/>
              <a:t>Readings</a:t>
            </a:r>
          </a:p>
          <a:p>
            <a:pPr lvl="3"/>
            <a:r>
              <a:rPr lang="en-US" dirty="0" smtClean="0"/>
              <a:t>Web resources</a:t>
            </a:r>
          </a:p>
          <a:p>
            <a:pPr lvl="3"/>
            <a:r>
              <a:rPr lang="en-US" dirty="0" smtClean="0"/>
              <a:t>Audio </a:t>
            </a:r>
            <a:r>
              <a:rPr lang="en-US" dirty="0"/>
              <a:t>or video </a:t>
            </a:r>
            <a:r>
              <a:rPr lang="en-US" dirty="0" smtClean="0"/>
              <a:t>lectures</a:t>
            </a:r>
          </a:p>
          <a:p>
            <a:pPr lvl="3"/>
            <a:r>
              <a:rPr lang="en-US" dirty="0" err="1" smtClean="0"/>
              <a:t>Powerpoints</a:t>
            </a:r>
            <a:endParaRPr lang="en-US" dirty="0" smtClean="0"/>
          </a:p>
          <a:p>
            <a:pPr lvl="3"/>
            <a:r>
              <a:rPr lang="en-US" dirty="0" smtClean="0"/>
              <a:t>Video </a:t>
            </a:r>
            <a:r>
              <a:rPr lang="en-US" dirty="0"/>
              <a:t>demonstrations </a:t>
            </a:r>
            <a:endParaRPr lang="en-US" dirty="0" smtClean="0"/>
          </a:p>
          <a:p>
            <a:pPr lvl="4"/>
            <a:r>
              <a:rPr lang="en-US" dirty="0" smtClean="0"/>
              <a:t>Some classes (Econ</a:t>
            </a:r>
            <a:r>
              <a:rPr lang="en-US" dirty="0"/>
              <a:t>, Stats, and </a:t>
            </a:r>
            <a:r>
              <a:rPr lang="en-US" dirty="0" smtClean="0"/>
              <a:t>Business) do </a:t>
            </a:r>
            <a:r>
              <a:rPr lang="en-US" dirty="0"/>
              <a:t>video demos </a:t>
            </a:r>
            <a:r>
              <a:rPr lang="en-US" dirty="0" smtClean="0"/>
              <a:t>of case studies </a:t>
            </a:r>
            <a:r>
              <a:rPr lang="en-US" dirty="0"/>
              <a:t>in an Excel </a:t>
            </a:r>
            <a:r>
              <a:rPr lang="en-US" dirty="0" smtClean="0"/>
              <a:t>spreadsheet.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4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/>
              <a:t>Content items</a:t>
            </a:r>
            <a:r>
              <a:rPr lang="en-US" sz="2400" dirty="0"/>
              <a:t> (</a:t>
            </a:r>
            <a:r>
              <a:rPr lang="en-US" sz="2400" dirty="0" smtClean="0"/>
              <a:t>convey </a:t>
            </a:r>
            <a:r>
              <a:rPr lang="en-US" sz="2400" dirty="0"/>
              <a:t>the information):</a:t>
            </a:r>
          </a:p>
          <a:p>
            <a:pPr lvl="2"/>
            <a:r>
              <a:rPr lang="en-US" dirty="0"/>
              <a:t>Some </a:t>
            </a:r>
            <a:r>
              <a:rPr lang="en-US" dirty="0" smtClean="0"/>
              <a:t>variety.</a:t>
            </a:r>
          </a:p>
          <a:p>
            <a:pPr lvl="2"/>
            <a:r>
              <a:rPr lang="en-US" b="1" dirty="0" smtClean="0"/>
              <a:t>Quality:</a:t>
            </a:r>
          </a:p>
          <a:p>
            <a:pPr lvl="3"/>
            <a:r>
              <a:rPr lang="en-US" dirty="0"/>
              <a:t>Materials are substantive, have merit.</a:t>
            </a:r>
          </a:p>
          <a:p>
            <a:pPr lvl="3"/>
            <a:r>
              <a:rPr lang="en-US" dirty="0"/>
              <a:t>You know your </a:t>
            </a:r>
            <a:r>
              <a:rPr lang="en-US" dirty="0" smtClean="0"/>
              <a:t>discipline:</a:t>
            </a:r>
            <a:endParaRPr lang="en-US" dirty="0"/>
          </a:p>
          <a:p>
            <a:pPr lvl="4"/>
            <a:r>
              <a:rPr lang="en-US" dirty="0"/>
              <a:t>What are the excellent materials?</a:t>
            </a:r>
          </a:p>
          <a:p>
            <a:pPr lvl="4"/>
            <a:r>
              <a:rPr lang="en-US" dirty="0"/>
              <a:t>Are we channeling students towards them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/>
              <a:t>Content items</a:t>
            </a:r>
            <a:r>
              <a:rPr lang="en-US" sz="2400" dirty="0"/>
              <a:t> (</a:t>
            </a:r>
            <a:r>
              <a:rPr lang="en-US" sz="2400" dirty="0" smtClean="0"/>
              <a:t>convey </a:t>
            </a:r>
            <a:r>
              <a:rPr lang="en-US" sz="2400" dirty="0"/>
              <a:t>the information):</a:t>
            </a:r>
          </a:p>
          <a:p>
            <a:pPr lvl="2"/>
            <a:r>
              <a:rPr lang="en-US" dirty="0"/>
              <a:t>Some </a:t>
            </a:r>
            <a:r>
              <a:rPr lang="en-US" dirty="0" smtClean="0"/>
              <a:t>variety.</a:t>
            </a:r>
          </a:p>
          <a:p>
            <a:pPr lvl="2"/>
            <a:r>
              <a:rPr lang="en-US" dirty="0" smtClean="0"/>
              <a:t>Quality.</a:t>
            </a:r>
          </a:p>
          <a:p>
            <a:pPr lvl="2"/>
            <a:r>
              <a:rPr lang="en-US" b="1" dirty="0" smtClean="0"/>
              <a:t>Quantity:</a:t>
            </a:r>
          </a:p>
          <a:p>
            <a:pPr lvl="3"/>
            <a:r>
              <a:rPr lang="en-US" dirty="0" smtClean="0"/>
              <a:t>Is it a full course?</a:t>
            </a:r>
          </a:p>
          <a:p>
            <a:pPr lvl="3"/>
            <a:r>
              <a:rPr lang="en-US" dirty="0" smtClean="0"/>
              <a:t>Are they getting exposure to a substantial set of information?</a:t>
            </a:r>
            <a:r>
              <a:rPr lang="en-US" dirty="0"/>
              <a:t> </a:t>
            </a:r>
            <a:r>
              <a:rPr lang="en-US" dirty="0" smtClean="0"/>
              <a:t>(corresponds with credit hours for the class)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/>
              <a:t>Content items</a:t>
            </a:r>
            <a:r>
              <a:rPr lang="en-US" sz="2400" dirty="0"/>
              <a:t> (</a:t>
            </a:r>
            <a:r>
              <a:rPr lang="en-US" sz="2400" dirty="0" smtClean="0"/>
              <a:t>convey </a:t>
            </a:r>
            <a:r>
              <a:rPr lang="en-US" sz="2400" dirty="0"/>
              <a:t>the information):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Some </a:t>
            </a:r>
            <a:r>
              <a:rPr lang="en-US" b="1" dirty="0" smtClean="0">
                <a:solidFill>
                  <a:srgbClr val="C00000"/>
                </a:solidFill>
              </a:rPr>
              <a:t>variety.</a:t>
            </a:r>
          </a:p>
          <a:p>
            <a:pPr lvl="2"/>
            <a:r>
              <a:rPr lang="en-US" dirty="0" smtClean="0"/>
              <a:t>Quality.</a:t>
            </a:r>
          </a:p>
          <a:p>
            <a:pPr lvl="2"/>
            <a:r>
              <a:rPr lang="en-US" dirty="0" smtClean="0"/>
              <a:t>Quantity.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Variety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1825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/>
              <a:t>Content items</a:t>
            </a:r>
            <a:r>
              <a:rPr lang="en-US" sz="2400" dirty="0"/>
              <a:t> (</a:t>
            </a:r>
            <a:r>
              <a:rPr lang="en-US" sz="2400" dirty="0" smtClean="0"/>
              <a:t>convey </a:t>
            </a:r>
            <a:r>
              <a:rPr lang="en-US" sz="2400" dirty="0"/>
              <a:t>the information):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Some </a:t>
            </a:r>
            <a:r>
              <a:rPr lang="en-US" b="1" dirty="0" smtClean="0">
                <a:solidFill>
                  <a:srgbClr val="C00000"/>
                </a:solidFill>
              </a:rPr>
              <a:t>variety:</a:t>
            </a:r>
          </a:p>
          <a:p>
            <a:pPr lvl="3"/>
            <a:r>
              <a:rPr lang="en-US" dirty="0" smtClean="0"/>
              <a:t>Some courses have narrower range of types of material, </a:t>
            </a:r>
            <a:br>
              <a:rPr lang="en-US" dirty="0" smtClean="0"/>
            </a:br>
            <a:r>
              <a:rPr lang="en-US" dirty="0" smtClean="0"/>
              <a:t>some broader.</a:t>
            </a:r>
          </a:p>
          <a:p>
            <a:pPr lvl="3"/>
            <a:r>
              <a:rPr lang="en-US" dirty="0" smtClean="0"/>
              <a:t>Not always bad.</a:t>
            </a:r>
          </a:p>
          <a:p>
            <a:pPr lvl="3"/>
            <a:r>
              <a:rPr lang="en-US" dirty="0" smtClean="0"/>
              <a:t>Example:  Communications</a:t>
            </a:r>
          </a:p>
          <a:p>
            <a:pPr lvl="4"/>
            <a:r>
              <a:rPr lang="en-US" dirty="0" smtClean="0"/>
              <a:t>Use a broad range of media.</a:t>
            </a:r>
          </a:p>
          <a:p>
            <a:pPr lvl="4"/>
            <a:r>
              <a:rPr lang="en-US" dirty="0" smtClean="0"/>
              <a:t>Bread-and-butter of communications discipline.</a:t>
            </a:r>
          </a:p>
          <a:p>
            <a:pPr lvl="3"/>
            <a:r>
              <a:rPr lang="en-US" dirty="0" smtClean="0"/>
              <a:t>Example:  English</a:t>
            </a:r>
          </a:p>
          <a:p>
            <a:pPr lvl="4"/>
            <a:r>
              <a:rPr lang="en-US" dirty="0" smtClean="0"/>
              <a:t>A discipline focused on reading and writing.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Variety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7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268134"/>
          </a:xfrm>
        </p:spPr>
        <p:txBody>
          <a:bodyPr>
            <a:normAutofit/>
          </a:bodyPr>
          <a:lstStyle/>
          <a:p>
            <a:r>
              <a:rPr lang="en-US" dirty="0" smtClean="0"/>
              <a:t>So, on one hand, we never want to limit the range:</a:t>
            </a:r>
          </a:p>
          <a:p>
            <a:pPr lvl="1"/>
            <a:r>
              <a:rPr lang="en-US" sz="2000" dirty="0" smtClean="0"/>
              <a:t>We have English classes use a lot of multimedia.</a:t>
            </a:r>
          </a:p>
          <a:p>
            <a:pPr lvl="1"/>
            <a:r>
              <a:rPr lang="en-US" sz="2000" dirty="0" smtClean="0"/>
              <a:t>Can be a terrific enhancement to courses in any field.</a:t>
            </a:r>
          </a:p>
          <a:p>
            <a:r>
              <a:rPr lang="en-US" dirty="0" smtClean="0"/>
              <a:t>But we don’t want to require really broad range for the more focused disciplines.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Variety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1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Content </a:t>
            </a:r>
            <a:r>
              <a:rPr lang="en-US" sz="2400" dirty="0" smtClean="0"/>
              <a:t>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 smtClean="0"/>
              <a:t>Interactive items:</a:t>
            </a:r>
          </a:p>
          <a:p>
            <a:pPr marL="1038543" lvl="2" indent="-457200"/>
            <a:r>
              <a:rPr lang="en-US" dirty="0" smtClean="0"/>
              <a:t>We want to interact a lot.</a:t>
            </a:r>
          </a:p>
          <a:p>
            <a:pPr marL="1038543" lvl="2" indent="-457200"/>
            <a:r>
              <a:rPr lang="en-US" dirty="0" smtClean="0"/>
              <a:t>Give the course a lively, active feel, with a sense of personal connection.</a:t>
            </a:r>
          </a:p>
          <a:p>
            <a:pPr marL="1038543" lvl="2" indent="-457200"/>
            <a:r>
              <a:rPr lang="en-US" dirty="0" smtClean="0"/>
              <a:t>Can be used to teach as well as to assess.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9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likely have experience observing faculty in </a:t>
            </a:r>
            <a:br>
              <a:rPr lang="en-US" dirty="0" smtClean="0"/>
            </a:br>
            <a:r>
              <a:rPr lang="en-US" dirty="0" smtClean="0"/>
              <a:t>a classroom.</a:t>
            </a:r>
          </a:p>
          <a:p>
            <a:r>
              <a:rPr lang="en-US" dirty="0" smtClean="0"/>
              <a:t>How do you observe an online course?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0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3547533" cy="345069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Content </a:t>
            </a:r>
            <a:r>
              <a:rPr lang="en-US" sz="2400" dirty="0" smtClean="0"/>
              <a:t>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 smtClean="0"/>
              <a:t>Interactive items:</a:t>
            </a:r>
          </a:p>
          <a:p>
            <a:pPr marL="971550" lvl="2" indent="-390525"/>
            <a:r>
              <a:rPr lang="en-US" dirty="0" smtClean="0"/>
              <a:t>Frequency of use.</a:t>
            </a:r>
          </a:p>
          <a:p>
            <a:pPr marL="971550" lvl="2" indent="-390525"/>
            <a:r>
              <a:rPr lang="en-US" dirty="0" smtClean="0"/>
              <a:t>Some variety:</a:t>
            </a:r>
          </a:p>
          <a:p>
            <a:pPr marL="1200150" lvl="3"/>
            <a:r>
              <a:rPr lang="en-US" dirty="0" smtClean="0"/>
              <a:t>Discussions</a:t>
            </a:r>
          </a:p>
          <a:p>
            <a:pPr marL="1200150" lvl="3"/>
            <a:r>
              <a:rPr lang="en-US" dirty="0" smtClean="0"/>
              <a:t>Quizzes</a:t>
            </a:r>
          </a:p>
          <a:p>
            <a:pPr marL="1200150" lvl="3"/>
            <a:r>
              <a:rPr lang="en-US" dirty="0" smtClean="0"/>
              <a:t>Essays</a:t>
            </a:r>
          </a:p>
          <a:p>
            <a:pPr marL="1200150" lvl="3"/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81400" y="4724400"/>
            <a:ext cx="50292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/>
            <a:r>
              <a:rPr lang="en-US" sz="1800" dirty="0" smtClean="0"/>
              <a:t>Tests</a:t>
            </a:r>
          </a:p>
          <a:p>
            <a:pPr marL="228600" indent="-228600"/>
            <a:r>
              <a:rPr lang="en-US" sz="1800" dirty="0" smtClean="0"/>
              <a:t>Student presentations</a:t>
            </a:r>
          </a:p>
          <a:p>
            <a:pPr marL="228600" indent="-228600"/>
            <a:r>
              <a:rPr lang="en-US" sz="1800" dirty="0" smtClean="0"/>
              <a:t>Group work</a:t>
            </a:r>
          </a:p>
          <a:p>
            <a:pPr marL="228600" indent="-228600"/>
            <a:r>
              <a:rPr lang="en-US" sz="1800" dirty="0" smtClean="0"/>
              <a:t>Synchronous interaction? </a:t>
            </a:r>
            <a:br>
              <a:rPr lang="en-US" sz="1800" dirty="0" smtClean="0"/>
            </a:br>
            <a:r>
              <a:rPr lang="en-US" sz="1800" dirty="0" smtClean="0"/>
              <a:t>(video IM, Skype, Google Hangouts, </a:t>
            </a:r>
            <a:r>
              <a:rPr lang="en-US" sz="1800" dirty="0" err="1" smtClean="0"/>
              <a:t>Oovoo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524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6443133" cy="38777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Content </a:t>
            </a:r>
            <a:r>
              <a:rPr lang="en-US" sz="2400" dirty="0" smtClean="0"/>
              <a:t>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 smtClean="0"/>
              <a:t>Interactive 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 smtClean="0"/>
              <a:t>Clarity:</a:t>
            </a:r>
            <a:r>
              <a:rPr lang="en-US" dirty="0"/>
              <a:t> </a:t>
            </a:r>
            <a:endParaRPr lang="en-US" dirty="0" smtClean="0"/>
          </a:p>
          <a:p>
            <a:pPr marL="1038543" lvl="2" indent="-457200"/>
            <a:r>
              <a:rPr lang="en-US" dirty="0" smtClean="0"/>
              <a:t>Structure is clear and consistent:</a:t>
            </a:r>
          </a:p>
          <a:p>
            <a:pPr marL="1325880" lvl="3" indent="-457200"/>
            <a:r>
              <a:rPr lang="en-US" dirty="0" smtClean="0"/>
              <a:t>Sometimes content is strewn around course.</a:t>
            </a:r>
          </a:p>
          <a:p>
            <a:pPr marL="1325880" lvl="3" indent="-457200"/>
            <a:r>
              <a:rPr lang="en-US" dirty="0" smtClean="0"/>
              <a:t>Not consistently laid out.</a:t>
            </a:r>
          </a:p>
          <a:p>
            <a:pPr marL="1038543" lvl="2" indent="-457200"/>
            <a:r>
              <a:rPr lang="en-US" dirty="0" smtClean="0"/>
              <a:t>Content is clearly written, spoken, or displayed:</a:t>
            </a:r>
          </a:p>
          <a:p>
            <a:pPr marL="1325880" lvl="3" indent="-457200"/>
            <a:r>
              <a:rPr lang="en-US" dirty="0" smtClean="0"/>
              <a:t>Written items clear, use good grammar.</a:t>
            </a:r>
          </a:p>
          <a:p>
            <a:pPr marL="1325880" lvl="3" indent="-457200"/>
            <a:r>
              <a:rPr lang="en-US" dirty="0" smtClean="0"/>
              <a:t>Quality recordings of audio and/or video.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6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4411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Broadly </a:t>
            </a:r>
            <a:r>
              <a:rPr lang="en-US" dirty="0" smtClean="0"/>
              <a:t>speaking: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Content </a:t>
            </a:r>
            <a:r>
              <a:rPr lang="en-US" sz="2400" dirty="0" smtClean="0"/>
              <a:t>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 smtClean="0"/>
              <a:t>Interactive 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 smtClean="0"/>
              <a:t>Clarity.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b="1" dirty="0" smtClean="0"/>
              <a:t>Learning Objectives &amp; Alignment:</a:t>
            </a:r>
          </a:p>
          <a:p>
            <a:pPr marL="1038543" lvl="2" indent="-457200"/>
            <a:r>
              <a:rPr lang="en-US" dirty="0" smtClean="0"/>
              <a:t>Important for instructor to define goals of class.</a:t>
            </a:r>
          </a:p>
          <a:p>
            <a:pPr marL="1325880" lvl="3" indent="-457200"/>
            <a:r>
              <a:rPr lang="en-US" dirty="0" smtClean="0"/>
              <a:t>Can have objectives at course level and module level.</a:t>
            </a:r>
          </a:p>
          <a:p>
            <a:pPr marL="1325880" lvl="3" indent="-457200"/>
            <a:r>
              <a:rPr lang="en-US" dirty="0" smtClean="0"/>
              <a:t>Course level required.</a:t>
            </a:r>
          </a:p>
          <a:p>
            <a:pPr marL="1038543" lvl="2" indent="-457200"/>
            <a:r>
              <a:rPr lang="en-US" dirty="0" smtClean="0"/>
              <a:t>Alignment:  The rest of the class (content, assignments) geared towards meeting those objectives. </a:t>
            </a:r>
          </a:p>
          <a:p>
            <a:pPr marL="1038543" lvl="2" indent="-45720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3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3953934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From the broadest perspective:</a:t>
            </a:r>
          </a:p>
          <a:p>
            <a:pPr marL="759143" lvl="1" indent="-457200"/>
            <a:r>
              <a:rPr lang="en-US" dirty="0" smtClean="0"/>
              <a:t>What you’re aiming for should line up with your content, assignments, and assessment.</a:t>
            </a:r>
          </a:p>
          <a:p>
            <a:pPr marL="759143" lvl="1" indent="-457200"/>
            <a:r>
              <a:rPr lang="en-US" dirty="0" smtClean="0"/>
              <a:t>You might be aiming for </a:t>
            </a:r>
            <a:r>
              <a:rPr lang="en-US" b="1" dirty="0" smtClean="0"/>
              <a:t>“lower” levels of knowledge</a:t>
            </a:r>
            <a:r>
              <a:rPr lang="en-US" dirty="0" smtClean="0"/>
              <a:t> (factual information, comprehension).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– Closer 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3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4334934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From the broadest perspective:</a:t>
            </a:r>
          </a:p>
          <a:p>
            <a:pPr marL="759143" lvl="1" indent="-457200"/>
            <a:r>
              <a:rPr lang="en-US" dirty="0" smtClean="0"/>
              <a:t>What you’re aiming for should lime up with your content, assignments, and assessment.</a:t>
            </a:r>
          </a:p>
          <a:p>
            <a:pPr marL="759143" lvl="1" indent="-457200"/>
            <a:r>
              <a:rPr lang="en-US" dirty="0" smtClean="0"/>
              <a:t>You might be aiming for “lower” levels of knowledge (factual information, comprehension).</a:t>
            </a:r>
          </a:p>
          <a:p>
            <a:pPr marL="759143" lvl="1" indent="-457200"/>
            <a:r>
              <a:rPr lang="en-US" dirty="0" smtClean="0"/>
              <a:t>You might be aiming for </a:t>
            </a:r>
            <a:r>
              <a:rPr lang="en-US" b="1" dirty="0" smtClean="0"/>
              <a:t>“higher” levels of knowledge </a:t>
            </a:r>
            <a:r>
              <a:rPr lang="en-US" dirty="0" smtClean="0"/>
              <a:t>(application of concepts, analysis, synthesis).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– Closer 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3953934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From the broadest perspective:</a:t>
            </a:r>
          </a:p>
          <a:p>
            <a:pPr marL="759143" lvl="1" indent="-457200"/>
            <a:r>
              <a:rPr lang="en-US" dirty="0" smtClean="0"/>
              <a:t>What you’re aiming for should line up with your content, assignments, and assessment.</a:t>
            </a:r>
          </a:p>
          <a:p>
            <a:pPr marL="759143" lvl="1" indent="-457200"/>
            <a:r>
              <a:rPr lang="en-US" dirty="0" smtClean="0"/>
              <a:t>You might be aiming for </a:t>
            </a:r>
            <a:r>
              <a:rPr lang="en-US" b="1" dirty="0" smtClean="0"/>
              <a:t>“lower” levels of knowledge</a:t>
            </a:r>
            <a:r>
              <a:rPr lang="en-US" dirty="0" smtClean="0"/>
              <a:t> (factual information, comprehension):</a:t>
            </a:r>
          </a:p>
          <a:p>
            <a:pPr marL="1038543" lvl="2" indent="-457200"/>
            <a:r>
              <a:rPr lang="en-US" dirty="0" smtClean="0"/>
              <a:t>Readings</a:t>
            </a:r>
          </a:p>
          <a:p>
            <a:pPr marL="1038543" lvl="2" indent="-457200"/>
            <a:r>
              <a:rPr lang="en-US" dirty="0" smtClean="0"/>
              <a:t>Lectures</a:t>
            </a:r>
          </a:p>
          <a:p>
            <a:pPr marL="1038543" lvl="2" indent="-457200"/>
            <a:r>
              <a:rPr lang="en-US" dirty="0" smtClean="0"/>
              <a:t>Quizzes</a:t>
            </a:r>
          </a:p>
          <a:p>
            <a:pPr marL="1038543" lvl="2" indent="-457200"/>
            <a:r>
              <a:rPr lang="en-US" dirty="0" smtClean="0"/>
              <a:t>Exams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– Closer 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4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4334934"/>
          </a:xfrm>
        </p:spPr>
        <p:txBody>
          <a:bodyPr>
            <a:normAutofit/>
          </a:bodyPr>
          <a:lstStyle/>
          <a:p>
            <a:pPr marL="457200" indent="-457200"/>
            <a:r>
              <a:rPr lang="en-US" dirty="0" smtClean="0"/>
              <a:t>From the broadest perspective:</a:t>
            </a:r>
          </a:p>
          <a:p>
            <a:pPr marL="759143" lvl="1" indent="-457200"/>
            <a:r>
              <a:rPr lang="en-US" dirty="0" smtClean="0"/>
              <a:t>What you’re aiming for should lime up with your content, assignments, and assessment.</a:t>
            </a:r>
          </a:p>
          <a:p>
            <a:pPr marL="759143" lvl="1" indent="-457200"/>
            <a:r>
              <a:rPr lang="en-US" dirty="0" smtClean="0"/>
              <a:t>You might be aiming for “lower” levels of knowledge (factual information, comprehension).</a:t>
            </a:r>
          </a:p>
          <a:p>
            <a:pPr marL="759143" lvl="1" indent="-457200"/>
            <a:r>
              <a:rPr lang="en-US" dirty="0" smtClean="0"/>
              <a:t>You might be aiming for </a:t>
            </a:r>
            <a:r>
              <a:rPr lang="en-US" b="1" dirty="0" smtClean="0"/>
              <a:t>“higher” levels of knowledge </a:t>
            </a:r>
            <a:r>
              <a:rPr lang="en-US" dirty="0" smtClean="0"/>
              <a:t>(application of concepts, analysis, synthesis):</a:t>
            </a:r>
          </a:p>
          <a:p>
            <a:pPr marL="1038543" lvl="2" indent="-457200">
              <a:spcBef>
                <a:spcPts val="200"/>
              </a:spcBef>
            </a:pPr>
            <a:r>
              <a:rPr lang="en-US" dirty="0" smtClean="0"/>
              <a:t>Discussions</a:t>
            </a:r>
          </a:p>
          <a:p>
            <a:pPr marL="1038543" lvl="2" indent="-457200">
              <a:spcBef>
                <a:spcPts val="200"/>
              </a:spcBef>
            </a:pPr>
            <a:r>
              <a:rPr lang="en-US" dirty="0" smtClean="0"/>
              <a:t>Case Studies</a:t>
            </a:r>
          </a:p>
          <a:p>
            <a:pPr marL="1038543" lvl="2" indent="-457200">
              <a:spcBef>
                <a:spcPts val="200"/>
              </a:spcBef>
            </a:pPr>
            <a:r>
              <a:rPr lang="en-US" dirty="0" smtClean="0"/>
              <a:t>Essays</a:t>
            </a:r>
          </a:p>
          <a:p>
            <a:pPr marL="1038543" lvl="2" indent="-457200">
              <a:spcBef>
                <a:spcPts val="200"/>
              </a:spcBef>
            </a:pPr>
            <a:r>
              <a:rPr lang="en-US" dirty="0" smtClean="0"/>
              <a:t>Student Presentations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– Closer 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33733" cy="4411134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Those are four main things: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dirty="0"/>
              <a:t>Content </a:t>
            </a:r>
            <a:r>
              <a:rPr lang="en-US" dirty="0" smtClean="0"/>
              <a:t>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Interactive items.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Clarity.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Learning Objectives &amp; Alignment.</a:t>
            </a:r>
          </a:p>
          <a:p>
            <a:r>
              <a:rPr lang="en-US" dirty="0" smtClean="0"/>
              <a:t>You have a handout listing these items.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Looking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aside, before we talk about </a:t>
            </a:r>
            <a:r>
              <a:rPr lang="en-US" b="1" dirty="0" smtClean="0"/>
              <a:t>formal</a:t>
            </a:r>
            <a:r>
              <a:rPr lang="en-US" dirty="0" smtClean="0"/>
              <a:t> rubrics …</a:t>
            </a:r>
          </a:p>
          <a:p>
            <a:r>
              <a:rPr lang="en-US" dirty="0" smtClean="0"/>
              <a:t>Our office does a lot of </a:t>
            </a:r>
            <a:r>
              <a:rPr lang="en-US" b="1" dirty="0" smtClean="0"/>
              <a:t>informal</a:t>
            </a:r>
            <a:r>
              <a:rPr lang="en-US" dirty="0" smtClean="0"/>
              <a:t> reviews of courses:</a:t>
            </a:r>
          </a:p>
          <a:p>
            <a:pPr lvl="1"/>
            <a:r>
              <a:rPr lang="en-US" dirty="0" smtClean="0"/>
              <a:t>Work with faculty on design and development.</a:t>
            </a:r>
          </a:p>
          <a:p>
            <a:pPr lvl="1"/>
            <a:r>
              <a:rPr lang="en-US" dirty="0" smtClean="0"/>
              <a:t>You, and folks in your department, are encouraged to take advantage of this.</a:t>
            </a:r>
          </a:p>
          <a:p>
            <a:pPr lvl="1"/>
            <a:r>
              <a:rPr lang="en-US" dirty="0" smtClean="0"/>
              <a:t>Call me (Bill) at x-1535.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DE Courses are Evaluated</a:t>
            </a:r>
            <a:endParaRPr lang="en-US" dirty="0"/>
          </a:p>
        </p:txBody>
      </p:sp>
      <p:sp>
        <p:nvSpPr>
          <p:cNvPr id="4" name="AutoShape 2" descr="Image result for deborah harry call 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0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334934"/>
          </a:xfrm>
        </p:spPr>
        <p:txBody>
          <a:bodyPr/>
          <a:lstStyle/>
          <a:p>
            <a:r>
              <a:rPr lang="en-US" dirty="0" smtClean="0"/>
              <a:t>We also do </a:t>
            </a:r>
            <a:r>
              <a:rPr lang="en-US" b="1" dirty="0" smtClean="0"/>
              <a:t>formal</a:t>
            </a:r>
            <a:r>
              <a:rPr lang="en-US" dirty="0" smtClean="0"/>
              <a:t> course reviews/evaluations.</a:t>
            </a:r>
          </a:p>
          <a:p>
            <a:r>
              <a:rPr lang="en-US" dirty="0" smtClean="0"/>
              <a:t>Qualifies faculty for development compensation tied to DE courses.</a:t>
            </a:r>
          </a:p>
          <a:p>
            <a:r>
              <a:rPr lang="en-US" dirty="0" smtClean="0"/>
              <a:t>Can use either of two processes:</a:t>
            </a:r>
          </a:p>
          <a:p>
            <a:pPr lvl="1"/>
            <a:r>
              <a:rPr lang="en-US" dirty="0" smtClean="0"/>
              <a:t>Quality Matters:</a:t>
            </a:r>
          </a:p>
          <a:p>
            <a:pPr lvl="2"/>
            <a:r>
              <a:rPr lang="en-US" dirty="0" smtClean="0"/>
              <a:t>Set of standards broadly used in academia.</a:t>
            </a:r>
          </a:p>
          <a:p>
            <a:pPr lvl="1"/>
            <a:r>
              <a:rPr lang="en-US" dirty="0" smtClean="0"/>
              <a:t>Internal eYSU Development Review:</a:t>
            </a:r>
          </a:p>
          <a:p>
            <a:pPr lvl="2"/>
            <a:r>
              <a:rPr lang="en-US" dirty="0" smtClean="0"/>
              <a:t>We created this.</a:t>
            </a:r>
          </a:p>
          <a:p>
            <a:pPr lvl="2"/>
            <a:r>
              <a:rPr lang="en-US" dirty="0" smtClean="0"/>
              <a:t>Launched in Fall, 2013.</a:t>
            </a:r>
          </a:p>
          <a:p>
            <a:pPr lvl="3"/>
            <a:r>
              <a:rPr lang="en-US" dirty="0" smtClean="0"/>
              <a:t>35 courses have been reviewed &amp; approved, 9 in process.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Evaluation Rubrics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5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281333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When observing, what should you look for?</a:t>
            </a:r>
          </a:p>
          <a:p>
            <a:r>
              <a:rPr lang="en-US" dirty="0"/>
              <a:t>Quick tour of an especially well designed Blackboard course.</a:t>
            </a:r>
          </a:p>
          <a:p>
            <a:r>
              <a:rPr lang="en-US" dirty="0" smtClean="0"/>
              <a:t>Course evaluation rubrics used in Distance Ed:</a:t>
            </a:r>
          </a:p>
          <a:p>
            <a:pPr lvl="1"/>
            <a:r>
              <a:rPr lang="en-US" dirty="0" smtClean="0"/>
              <a:t>Quality Matters</a:t>
            </a:r>
          </a:p>
          <a:p>
            <a:pPr lvl="1"/>
            <a:r>
              <a:rPr lang="en-US" dirty="0" smtClean="0"/>
              <a:t>Internal YSU reviews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Look at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0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7" y="2675467"/>
            <a:ext cx="4995333" cy="1286933"/>
          </a:xfrm>
        </p:spPr>
        <p:txBody>
          <a:bodyPr/>
          <a:lstStyle/>
          <a:p>
            <a:r>
              <a:rPr lang="en-US" dirty="0" smtClean="0"/>
              <a:t>Each process has a rubric:</a:t>
            </a:r>
          </a:p>
          <a:p>
            <a:pPr lvl="1"/>
            <a:r>
              <a:rPr lang="en-US" dirty="0" smtClean="0"/>
              <a:t>Quality Matters.</a:t>
            </a:r>
          </a:p>
          <a:p>
            <a:pPr lvl="1"/>
            <a:r>
              <a:rPr lang="en-US" dirty="0"/>
              <a:t>eYSU Development </a:t>
            </a:r>
            <a:r>
              <a:rPr lang="en-US" dirty="0" smtClean="0"/>
              <a:t>Review.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 Rubrics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3352800" cy="43596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51030"/>
            <a:ext cx="3006236" cy="36307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27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observations don’t need to go into the depth of these formal DE reviews.</a:t>
            </a:r>
          </a:p>
          <a:p>
            <a:r>
              <a:rPr lang="en-US" dirty="0" smtClean="0"/>
              <a:t>But you’ll hear about course reviews.</a:t>
            </a:r>
          </a:p>
          <a:p>
            <a:r>
              <a:rPr lang="en-US" dirty="0" smtClean="0"/>
              <a:t>You may wonder how the four “things to look for” we’ve talked about today relate to formal review rubrics.</a:t>
            </a:r>
          </a:p>
          <a:p>
            <a:r>
              <a:rPr lang="en-US" dirty="0" smtClean="0"/>
              <a:t>We’ll take a quick peek at the rubrics ... ...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 Rubrics</a:t>
            </a:r>
          </a:p>
        </p:txBody>
      </p:sp>
    </p:spTree>
    <p:extLst>
      <p:ext uri="{BB962C8B-B14F-4D97-AF65-F5344CB8AC3E}">
        <p14:creationId xmlns:p14="http://schemas.microsoft.com/office/powerpoint/2010/main" val="339336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fundamentals that we’ve talked about ...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Content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Interactivity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Clarity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Learning Objectives/Alignment</a:t>
            </a:r>
          </a:p>
          <a:p>
            <a:pPr marL="0" indent="0">
              <a:buNone/>
            </a:pPr>
            <a:r>
              <a:rPr lang="en-US" sz="1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... are covered in both formal rubrics.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 Rubrics</a:t>
            </a:r>
          </a:p>
        </p:txBody>
      </p:sp>
    </p:spTree>
    <p:extLst>
      <p:ext uri="{BB962C8B-B14F-4D97-AF65-F5344CB8AC3E}">
        <p14:creationId xmlns:p14="http://schemas.microsoft.com/office/powerpoint/2010/main" val="15405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covered:</a:t>
            </a:r>
          </a:p>
          <a:p>
            <a:pPr lvl="1"/>
            <a:r>
              <a:rPr lang="en-US" dirty="0" smtClean="0"/>
              <a:t>Course introduction &amp; overview (required by QM).</a:t>
            </a:r>
          </a:p>
          <a:p>
            <a:pPr lvl="1"/>
            <a:r>
              <a:rPr lang="en-US" dirty="0" smtClean="0"/>
              <a:t>Segmenting (recommended in eYSU):</a:t>
            </a:r>
          </a:p>
          <a:p>
            <a:pPr lvl="2"/>
            <a:r>
              <a:rPr lang="en-US" dirty="0" smtClean="0"/>
              <a:t>Breaking up content into easily digestible chunks.</a:t>
            </a:r>
          </a:p>
          <a:p>
            <a:pPr lvl="1"/>
            <a:r>
              <a:rPr lang="en-US" dirty="0" smtClean="0"/>
              <a:t>Sequencing (both):</a:t>
            </a:r>
          </a:p>
          <a:p>
            <a:pPr lvl="2"/>
            <a:r>
              <a:rPr lang="en-US" dirty="0" smtClean="0"/>
              <a:t>If you cover lower-level skills and higher-level skills, and the lower skills are needed for the higher, you do lower first.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 Rubrics</a:t>
            </a:r>
          </a:p>
        </p:txBody>
      </p:sp>
    </p:spTree>
    <p:extLst>
      <p:ext uri="{BB962C8B-B14F-4D97-AF65-F5344CB8AC3E}">
        <p14:creationId xmlns:p14="http://schemas.microsoft.com/office/powerpoint/2010/main" val="26166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77733"/>
          </a:xfrm>
        </p:spPr>
        <p:txBody>
          <a:bodyPr/>
          <a:lstStyle/>
          <a:p>
            <a:r>
              <a:rPr lang="en-US" dirty="0" smtClean="0"/>
              <a:t>Also covered:</a:t>
            </a:r>
          </a:p>
          <a:p>
            <a:pPr lvl="1"/>
            <a:r>
              <a:rPr lang="en-US" dirty="0" smtClean="0"/>
              <a:t>Course introduction &amp; overview (required by QM).</a:t>
            </a:r>
          </a:p>
          <a:p>
            <a:pPr lvl="1"/>
            <a:r>
              <a:rPr lang="en-US" dirty="0" smtClean="0"/>
              <a:t>Segmenting (recommended in eYSU).</a:t>
            </a:r>
          </a:p>
          <a:p>
            <a:pPr lvl="1"/>
            <a:r>
              <a:rPr lang="en-US" dirty="0" smtClean="0"/>
              <a:t>Sequencing (both).</a:t>
            </a:r>
          </a:p>
          <a:p>
            <a:pPr lvl="1"/>
            <a:r>
              <a:rPr lang="en-US" dirty="0" smtClean="0"/>
              <a:t>Learner support information (both):</a:t>
            </a:r>
          </a:p>
          <a:p>
            <a:pPr lvl="2"/>
            <a:r>
              <a:rPr lang="en-US" dirty="0" smtClean="0"/>
              <a:t>Tell them assignment deadlines.</a:t>
            </a:r>
          </a:p>
          <a:p>
            <a:pPr lvl="2"/>
            <a:r>
              <a:rPr lang="en-US" dirty="0" smtClean="0"/>
              <a:t>Explain your grading standards/procedures.</a:t>
            </a:r>
          </a:p>
          <a:p>
            <a:pPr lvl="2"/>
            <a:r>
              <a:rPr lang="en-US" dirty="0" smtClean="0"/>
              <a:t>Help Desk contact information.</a:t>
            </a:r>
          </a:p>
          <a:p>
            <a:pPr lvl="2"/>
            <a:r>
              <a:rPr lang="en-US" dirty="0" smtClean="0"/>
              <a:t>Information on requesting disability accommodations.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Evaluation Rubrics</a:t>
            </a:r>
          </a:p>
        </p:txBody>
      </p:sp>
    </p:spTree>
    <p:extLst>
      <p:ext uri="{BB962C8B-B14F-4D97-AF65-F5344CB8AC3E}">
        <p14:creationId xmlns:p14="http://schemas.microsoft.com/office/powerpoint/2010/main" val="383885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Thoughts?</a:t>
            </a:r>
          </a:p>
          <a:p>
            <a:r>
              <a:rPr lang="en-US" dirty="0" smtClean="0"/>
              <a:t>Concerns?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649134"/>
          </a:xfrm>
        </p:spPr>
        <p:txBody>
          <a:bodyPr>
            <a:noAutofit/>
          </a:bodyPr>
          <a:lstStyle/>
          <a:p>
            <a:r>
              <a:rPr lang="en-US" dirty="0" smtClean="0"/>
              <a:t>To see the course, the instructor needs to add you.</a:t>
            </a:r>
          </a:p>
          <a:p>
            <a:r>
              <a:rPr lang="en-US" dirty="0" smtClean="0"/>
              <a:t>There are various roles.</a:t>
            </a:r>
          </a:p>
          <a:p>
            <a:r>
              <a:rPr lang="en-US" dirty="0" smtClean="0"/>
              <a:t>Course Builder is good for this purpose:</a:t>
            </a:r>
          </a:p>
          <a:p>
            <a:pPr lvl="1"/>
            <a:r>
              <a:rPr lang="en-US" sz="2000" dirty="0" smtClean="0"/>
              <a:t>Allows you to see all content, even if not currently available to the student.</a:t>
            </a:r>
          </a:p>
          <a:p>
            <a:pPr lvl="1"/>
            <a:r>
              <a:rPr lang="en-US" sz="2000" dirty="0" smtClean="0"/>
              <a:t>You could be added as Instructor ... but then students would see you listed as an instructor for the class.</a:t>
            </a:r>
          </a:p>
          <a:p>
            <a:r>
              <a:rPr lang="en-US" dirty="0" smtClean="0"/>
              <a:t>Procedure for this may be worth discussing in your department.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6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get added to a course?</a:t>
            </a:r>
          </a:p>
          <a:p>
            <a:r>
              <a:rPr lang="en-US" dirty="0" smtClean="0"/>
              <a:t>Instructors do the following in Blackboard …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7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eform 15"/>
          <p:cNvSpPr/>
          <p:nvPr/>
        </p:nvSpPr>
        <p:spPr>
          <a:xfrm>
            <a:off x="2057399" y="2438400"/>
            <a:ext cx="1600201" cy="441779"/>
          </a:xfrm>
          <a:custGeom>
            <a:avLst/>
            <a:gdLst>
              <a:gd name="connsiteX0" fmla="*/ 1016873 w 1162884"/>
              <a:gd name="connsiteY0" fmla="*/ 111165 h 321046"/>
              <a:gd name="connsiteX1" fmla="*/ 502523 w 1162884"/>
              <a:gd name="connsiteY1" fmla="*/ 6390 h 321046"/>
              <a:gd name="connsiteX2" fmla="*/ 188198 w 1162884"/>
              <a:gd name="connsiteY2" fmla="*/ 25440 h 321046"/>
              <a:gd name="connsiteX3" fmla="*/ 16748 w 1162884"/>
              <a:gd name="connsiteY3" fmla="*/ 139740 h 321046"/>
              <a:gd name="connsiteX4" fmla="*/ 45323 w 1162884"/>
              <a:gd name="connsiteY4" fmla="*/ 282615 h 321046"/>
              <a:gd name="connsiteX5" fmla="*/ 359648 w 1162884"/>
              <a:gd name="connsiteY5" fmla="*/ 320715 h 321046"/>
              <a:gd name="connsiteX6" fmla="*/ 731123 w 1162884"/>
              <a:gd name="connsiteY6" fmla="*/ 301665 h 321046"/>
              <a:gd name="connsiteX7" fmla="*/ 1054973 w 1162884"/>
              <a:gd name="connsiteY7" fmla="*/ 311190 h 321046"/>
              <a:gd name="connsiteX8" fmla="*/ 1159748 w 1162884"/>
              <a:gd name="connsiteY8" fmla="*/ 196890 h 321046"/>
              <a:gd name="connsiteX9" fmla="*/ 1102598 w 1162884"/>
              <a:gd name="connsiteY9" fmla="*/ 25440 h 321046"/>
              <a:gd name="connsiteX10" fmla="*/ 788273 w 1162884"/>
              <a:gd name="connsiteY10" fmla="*/ 6390 h 321046"/>
              <a:gd name="connsiteX11" fmla="*/ 597773 w 1162884"/>
              <a:gd name="connsiteY11" fmla="*/ 34965 h 321046"/>
              <a:gd name="connsiteX12" fmla="*/ 569198 w 1162884"/>
              <a:gd name="connsiteY12" fmla="*/ 54015 h 32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62884" h="321046">
                <a:moveTo>
                  <a:pt x="1016873" y="111165"/>
                </a:moveTo>
                <a:cubicBezTo>
                  <a:pt x="828754" y="65921"/>
                  <a:pt x="640635" y="20677"/>
                  <a:pt x="502523" y="6390"/>
                </a:cubicBezTo>
                <a:cubicBezTo>
                  <a:pt x="364410" y="-7898"/>
                  <a:pt x="269160" y="3215"/>
                  <a:pt x="188198" y="25440"/>
                </a:cubicBezTo>
                <a:cubicBezTo>
                  <a:pt x="107235" y="47665"/>
                  <a:pt x="40560" y="96877"/>
                  <a:pt x="16748" y="139740"/>
                </a:cubicBezTo>
                <a:cubicBezTo>
                  <a:pt x="-7065" y="182603"/>
                  <a:pt x="-11827" y="252453"/>
                  <a:pt x="45323" y="282615"/>
                </a:cubicBezTo>
                <a:cubicBezTo>
                  <a:pt x="102473" y="312777"/>
                  <a:pt x="245348" y="317540"/>
                  <a:pt x="359648" y="320715"/>
                </a:cubicBezTo>
                <a:cubicBezTo>
                  <a:pt x="473948" y="323890"/>
                  <a:pt x="615236" y="303252"/>
                  <a:pt x="731123" y="301665"/>
                </a:cubicBezTo>
                <a:cubicBezTo>
                  <a:pt x="847010" y="300078"/>
                  <a:pt x="983536" y="328652"/>
                  <a:pt x="1054973" y="311190"/>
                </a:cubicBezTo>
                <a:cubicBezTo>
                  <a:pt x="1126410" y="293728"/>
                  <a:pt x="1151811" y="244515"/>
                  <a:pt x="1159748" y="196890"/>
                </a:cubicBezTo>
                <a:cubicBezTo>
                  <a:pt x="1167685" y="149265"/>
                  <a:pt x="1164511" y="57190"/>
                  <a:pt x="1102598" y="25440"/>
                </a:cubicBezTo>
                <a:cubicBezTo>
                  <a:pt x="1040685" y="-6310"/>
                  <a:pt x="872410" y="4802"/>
                  <a:pt x="788273" y="6390"/>
                </a:cubicBezTo>
                <a:cubicBezTo>
                  <a:pt x="704135" y="7977"/>
                  <a:pt x="634285" y="27028"/>
                  <a:pt x="597773" y="34965"/>
                </a:cubicBezTo>
                <a:cubicBezTo>
                  <a:pt x="561261" y="42902"/>
                  <a:pt x="565229" y="48458"/>
                  <a:pt x="569198" y="54015"/>
                </a:cubicBezTo>
              </a:path>
            </a:pathLst>
          </a:custGeom>
          <a:ln w="38100" cap="rnd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0" y="6019800"/>
            <a:ext cx="1862667" cy="762000"/>
          </a:xfrm>
          <a:custGeom>
            <a:avLst/>
            <a:gdLst>
              <a:gd name="connsiteX0" fmla="*/ 1016873 w 1162884"/>
              <a:gd name="connsiteY0" fmla="*/ 111165 h 321046"/>
              <a:gd name="connsiteX1" fmla="*/ 502523 w 1162884"/>
              <a:gd name="connsiteY1" fmla="*/ 6390 h 321046"/>
              <a:gd name="connsiteX2" fmla="*/ 188198 w 1162884"/>
              <a:gd name="connsiteY2" fmla="*/ 25440 h 321046"/>
              <a:gd name="connsiteX3" fmla="*/ 16748 w 1162884"/>
              <a:gd name="connsiteY3" fmla="*/ 139740 h 321046"/>
              <a:gd name="connsiteX4" fmla="*/ 45323 w 1162884"/>
              <a:gd name="connsiteY4" fmla="*/ 282615 h 321046"/>
              <a:gd name="connsiteX5" fmla="*/ 359648 w 1162884"/>
              <a:gd name="connsiteY5" fmla="*/ 320715 h 321046"/>
              <a:gd name="connsiteX6" fmla="*/ 731123 w 1162884"/>
              <a:gd name="connsiteY6" fmla="*/ 301665 h 321046"/>
              <a:gd name="connsiteX7" fmla="*/ 1054973 w 1162884"/>
              <a:gd name="connsiteY7" fmla="*/ 311190 h 321046"/>
              <a:gd name="connsiteX8" fmla="*/ 1159748 w 1162884"/>
              <a:gd name="connsiteY8" fmla="*/ 196890 h 321046"/>
              <a:gd name="connsiteX9" fmla="*/ 1102598 w 1162884"/>
              <a:gd name="connsiteY9" fmla="*/ 25440 h 321046"/>
              <a:gd name="connsiteX10" fmla="*/ 788273 w 1162884"/>
              <a:gd name="connsiteY10" fmla="*/ 6390 h 321046"/>
              <a:gd name="connsiteX11" fmla="*/ 597773 w 1162884"/>
              <a:gd name="connsiteY11" fmla="*/ 34965 h 321046"/>
              <a:gd name="connsiteX12" fmla="*/ 569198 w 1162884"/>
              <a:gd name="connsiteY12" fmla="*/ 54015 h 321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62884" h="321046">
                <a:moveTo>
                  <a:pt x="1016873" y="111165"/>
                </a:moveTo>
                <a:cubicBezTo>
                  <a:pt x="828754" y="65921"/>
                  <a:pt x="640635" y="20677"/>
                  <a:pt x="502523" y="6390"/>
                </a:cubicBezTo>
                <a:cubicBezTo>
                  <a:pt x="364410" y="-7898"/>
                  <a:pt x="269160" y="3215"/>
                  <a:pt x="188198" y="25440"/>
                </a:cubicBezTo>
                <a:cubicBezTo>
                  <a:pt x="107235" y="47665"/>
                  <a:pt x="40560" y="96877"/>
                  <a:pt x="16748" y="139740"/>
                </a:cubicBezTo>
                <a:cubicBezTo>
                  <a:pt x="-7065" y="182603"/>
                  <a:pt x="-11827" y="252453"/>
                  <a:pt x="45323" y="282615"/>
                </a:cubicBezTo>
                <a:cubicBezTo>
                  <a:pt x="102473" y="312777"/>
                  <a:pt x="245348" y="317540"/>
                  <a:pt x="359648" y="320715"/>
                </a:cubicBezTo>
                <a:cubicBezTo>
                  <a:pt x="473948" y="323890"/>
                  <a:pt x="615236" y="303252"/>
                  <a:pt x="731123" y="301665"/>
                </a:cubicBezTo>
                <a:cubicBezTo>
                  <a:pt x="847010" y="300078"/>
                  <a:pt x="983536" y="328652"/>
                  <a:pt x="1054973" y="311190"/>
                </a:cubicBezTo>
                <a:cubicBezTo>
                  <a:pt x="1126410" y="293728"/>
                  <a:pt x="1151811" y="244515"/>
                  <a:pt x="1159748" y="196890"/>
                </a:cubicBezTo>
                <a:cubicBezTo>
                  <a:pt x="1167685" y="149265"/>
                  <a:pt x="1164511" y="57190"/>
                  <a:pt x="1102598" y="25440"/>
                </a:cubicBezTo>
                <a:cubicBezTo>
                  <a:pt x="1040685" y="-6310"/>
                  <a:pt x="872410" y="4802"/>
                  <a:pt x="788273" y="6390"/>
                </a:cubicBezTo>
                <a:cubicBezTo>
                  <a:pt x="704135" y="7977"/>
                  <a:pt x="634285" y="27028"/>
                  <a:pt x="597773" y="34965"/>
                </a:cubicBezTo>
                <a:cubicBezTo>
                  <a:pt x="561261" y="42902"/>
                  <a:pt x="565229" y="48458"/>
                  <a:pt x="569198" y="54015"/>
                </a:cubicBezTo>
              </a:path>
            </a:pathLst>
          </a:custGeom>
          <a:ln w="38100" cap="rnd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5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4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username: </a:t>
            </a:r>
          </a:p>
          <a:p>
            <a:pPr lvl="1"/>
            <a:r>
              <a:rPr lang="en-US" dirty="0" smtClean="0"/>
              <a:t>YSU email address minus the “@ysu.edu”</a:t>
            </a:r>
          </a:p>
          <a:p>
            <a:pPr lvl="2"/>
            <a:r>
              <a:rPr lang="en-US" dirty="0" smtClean="0">
                <a:hlinkClick r:id="rId2"/>
              </a:rPr>
              <a:t>wswann@ysu.edu</a:t>
            </a:r>
            <a:r>
              <a:rPr lang="en-US" dirty="0" smtClean="0"/>
              <a:t> (email) translates to …  </a:t>
            </a:r>
          </a:p>
          <a:p>
            <a:pPr lvl="2"/>
            <a:r>
              <a:rPr lang="en-US" b="1" dirty="0" err="1" smtClean="0"/>
              <a:t>wswann</a:t>
            </a:r>
            <a:r>
              <a:rPr lang="en-US" dirty="0" smtClean="0"/>
              <a:t> (Blackboard ID)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you’ve been added …</a:t>
            </a:r>
          </a:p>
          <a:p>
            <a:r>
              <a:rPr lang="en-US" dirty="0" smtClean="0"/>
              <a:t>Log in to Blackboard:  </a:t>
            </a:r>
            <a:r>
              <a:rPr lang="en-US" dirty="0" smtClean="0">
                <a:hlinkClick r:id="rId2" action="ppaction://hlinkfile"/>
              </a:rPr>
              <a:t>ysu.blackboard.com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6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Department Chair Observation of Distance Learning Course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A New Environment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What We’ll Look at Today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Getting In&amp;quot;&quot;/&gt;&lt;property id=&quot;20307&quot; value=&quot;259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121&quot;&gt;&lt;property id=&quot;20148&quot; value=&quot;5&quot;/&gt;&lt;property id=&quot;20300&quot; value=&quot;Slide 7&quot;/&gt;&lt;property id=&quot;20307&quot; value=&quot;261&quot;/&gt;&lt;/object&gt;&lt;object type=&quot;3&quot; unique_id=&quot;10170&quot;&gt;&lt;property id=&quot;20148&quot; value=&quot;5&quot;/&gt;&lt;property id=&quot;20300&quot; value=&quot;Slide 8 - &amp;quot;Getting In&amp;quot;&quot;/&gt;&lt;property id=&quot;20307&quot; value=&quot;268&quot;/&gt;&lt;/object&gt;&lt;object type=&quot;3&quot; unique_id=&quot;10216&quot;&gt;&lt;property id=&quot;20148&quot; value=&quot;5&quot;/&gt;&lt;property id=&quot;20300&quot; value=&quot;Slide 5 - &amp;quot;Getting In&amp;quot;&quot;/&gt;&lt;property id=&quot;20307&quot; value=&quot;269&quot;/&gt;&lt;/object&gt;&lt;object type=&quot;3&quot; unique_id=&quot;10649&quot;&gt;&lt;property id=&quot;20148&quot; value=&quot;5&quot;/&gt;&lt;property id=&quot;20300&quot; value=&quot;Slide 10 - &amp;quot;Course Tour&amp;quot;&quot;/&gt;&lt;property id=&quot;20307&quot; value=&quot;270&quot;/&gt;&lt;/object&gt;&lt;object type=&quot;3&quot; unique_id=&quot;10651&quot;&gt;&lt;property id=&quot;20148&quot; value=&quot;5&quot;/&gt;&lt;property id=&quot;20300&quot; value=&quot;Slide 11 - &amp;quot;What’s it Like to Observe a DE Course?&amp;quot;&quot;/&gt;&lt;property id=&quot;20307&quot; value=&quot;272&quot;/&gt;&lt;/object&gt;&lt;object type=&quot;3&quot; unique_id=&quot;10652&quot;&gt;&lt;property id=&quot;20148&quot; value=&quot;5&quot;/&gt;&lt;property id=&quot;20300&quot; value=&quot;Slide 12 - &amp;quot;This Means …&amp;quot;&quot;/&gt;&lt;property id=&quot;20307&quot; value=&quot;273&quot;/&gt;&lt;/object&gt;&lt;object type=&quot;3&quot; unique_id=&quot;10653&quot;&gt;&lt;property id=&quot;20148&quot; value=&quot;5&quot;/&gt;&lt;property id=&quot;20300&quot; value=&quot;Slide 13 - &amp;quot;What are You Looking For?&amp;quot;&quot;/&gt;&lt;property id=&quot;20307&quot; value=&quot;274&quot;/&gt;&lt;/object&gt;&lt;object type=&quot;3&quot; unique_id=&quot;10655&quot;&gt;&lt;property id=&quot;20148&quot; value=&quot;5&quot;/&gt;&lt;property id=&quot;20300&quot; value=&quot;Slide 28 - &amp;quot;How DE Courses are Evaluated&amp;quot;&quot;/&gt;&lt;property id=&quot;20307&quot; value=&quot;276&quot;/&gt;&lt;/object&gt;&lt;object type=&quot;3&quot; unique_id=&quot;10656&quot;&gt;&lt;property id=&quot;20148&quot; value=&quot;5&quot;/&gt;&lt;property id=&quot;20300&quot; value=&quot;Slide 30 - &amp;quot;Course Evaluation Rubrics&amp;quot;&quot;/&gt;&lt;property id=&quot;20307&quot; value=&quot;277&quot;/&gt;&lt;/object&gt;&lt;object type=&quot;3&quot; unique_id=&quot;10657&quot;&gt;&lt;property id=&quot;20148&quot; value=&quot;5&quot;/&gt;&lt;property id=&quot;20300&quot; value=&quot;Slide 35 - &amp;quot;Questions&amp;quot;&quot;/&gt;&lt;property id=&quot;20307&quot; value=&quot;278&quot;/&gt;&lt;/object&gt;&lt;object type=&quot;3&quot; unique_id=&quot;11015&quot;&gt;&lt;property id=&quot;20148&quot; value=&quot;5&quot;/&gt;&lt;property id=&quot;20300&quot; value=&quot;Slide 14 - &amp;quot;What are You Looking For?&amp;quot;&quot;/&gt;&lt;property id=&quot;20307&quot; value=&quot;295&quot;/&gt;&lt;/object&gt;&lt;object type=&quot;3&quot; unique_id=&quot;11016&quot;&gt;&lt;property id=&quot;20148&quot; value=&quot;5&quot;/&gt;&lt;property id=&quot;20300&quot; value=&quot;Slide 15 - &amp;quot;What are You Looking For?&amp;quot;&quot;/&gt;&lt;property id=&quot;20307&quot; value=&quot;296&quot;/&gt;&lt;/object&gt;&lt;object type=&quot;3&quot; unique_id=&quot;11017&quot;&gt;&lt;property id=&quot;20148&quot; value=&quot;5&quot;/&gt;&lt;property id=&quot;20300&quot; value=&quot;Slide 16 - &amp;quot;A Closer Look at Variety&amp;quot;&quot;/&gt;&lt;property id=&quot;20307&quot; value=&quot;297&quot;/&gt;&lt;/object&gt;&lt;object type=&quot;3&quot; unique_id=&quot;11018&quot;&gt;&lt;property id=&quot;20148&quot; value=&quot;5&quot;/&gt;&lt;property id=&quot;20300&quot; value=&quot;Slide 17 - &amp;quot;A Closer Look at Variety&amp;quot;&quot;/&gt;&lt;property id=&quot;20307&quot; value=&quot;298&quot;/&gt;&lt;/object&gt;&lt;object type=&quot;3&quot; unique_id=&quot;11019&quot;&gt;&lt;property id=&quot;20148&quot; value=&quot;5&quot;/&gt;&lt;property id=&quot;20300&quot; value=&quot;Slide 18 - &amp;quot;A Closer Look at Variety&amp;quot;&quot;/&gt;&lt;property id=&quot;20307&quot; value=&quot;299&quot;/&gt;&lt;/object&gt;&lt;object type=&quot;3&quot; unique_id=&quot;11237&quot;&gt;&lt;property id=&quot;20148&quot; value=&quot;5&quot;/&gt;&lt;property id=&quot;20300&quot; value=&quot;Slide 19 - &amp;quot;What are You Looking For?&amp;quot;&quot;/&gt;&lt;property id=&quot;20307&quot; value=&quot;300&quot;/&gt;&lt;/object&gt;&lt;object type=&quot;3&quot; unique_id=&quot;11238&quot;&gt;&lt;property id=&quot;20148&quot; value=&quot;5&quot;/&gt;&lt;property id=&quot;20300&quot; value=&quot;Slide 20 - &amp;quot;What are You Looking For?&amp;quot;&quot;/&gt;&lt;property id=&quot;20307&quot; value=&quot;301&quot;/&gt;&lt;/object&gt;&lt;object type=&quot;3&quot; unique_id=&quot;11239&quot;&gt;&lt;property id=&quot;20148&quot; value=&quot;5&quot;/&gt;&lt;property id=&quot;20300&quot; value=&quot;Slide 21 - &amp;quot;What are You Looking For?&amp;quot;&quot;/&gt;&lt;property id=&quot;20307&quot; value=&quot;302&quot;/&gt;&lt;/object&gt;&lt;object type=&quot;3&quot; unique_id=&quot;11424&quot;&gt;&lt;property id=&quot;20148&quot; value=&quot;5&quot;/&gt;&lt;property id=&quot;20300&quot; value=&quot;Slide 22 - &amp;quot;What are You Looking For?&amp;quot;&quot;/&gt;&lt;property id=&quot;20307&quot; value=&quot;303&quot;/&gt;&lt;/object&gt;&lt;object type=&quot;3&quot; unique_id=&quot;11425&quot;&gt;&lt;property id=&quot;20148&quot; value=&quot;5&quot;/&gt;&lt;property id=&quot;20300&quot; value=&quot;Slide 23 - &amp;quot;Alignment – Closer Look&amp;quot;&quot;/&gt;&lt;property id=&quot;20307&quot; value=&quot;304&quot;/&gt;&lt;/object&gt;&lt;object type=&quot;3&quot; unique_id=&quot;11618&quot;&gt;&lt;property id=&quot;20148&quot; value=&quot;5&quot;/&gt;&lt;property id=&quot;20300&quot; value=&quot;Slide 24 - &amp;quot;Alignment – Closer Look&amp;quot;&quot;/&gt;&lt;property id=&quot;20307&quot; value=&quot;305&quot;/&gt;&lt;/object&gt;&lt;object type=&quot;3&quot; unique_id=&quot;11619&quot;&gt;&lt;property id=&quot;20148&quot; value=&quot;5&quot;/&gt;&lt;property id=&quot;20300&quot; value=&quot;Slide 27 - &amp;quot;What are You Looking For?&amp;quot;&quot;/&gt;&lt;property id=&quot;20307&quot; value=&quot;306&quot;/&gt;&lt;/object&gt;&lt;object type=&quot;3&quot; unique_id=&quot;11768&quot;&gt;&lt;property id=&quot;20148&quot; value=&quot;5&quot;/&gt;&lt;property id=&quot;20300&quot; value=&quot;Slide 29 - &amp;quot;Course Evaluation Rubrics&amp;quot;&quot;/&gt;&lt;property id=&quot;20307&quot; value=&quot;307&quot;/&gt;&lt;/object&gt;&lt;object type=&quot;3&quot; unique_id=&quot;12069&quot;&gt;&lt;property id=&quot;20148&quot; value=&quot;5&quot;/&gt;&lt;property id=&quot;20300&quot; value=&quot;Slide 31 - &amp;quot;Course Evaluation Rubrics&amp;quot;&quot;/&gt;&lt;property id=&quot;20307&quot; value=&quot;308&quot;/&gt;&lt;/object&gt;&lt;object type=&quot;3&quot; unique_id=&quot;12070&quot;&gt;&lt;property id=&quot;20148&quot; value=&quot;5&quot;/&gt;&lt;property id=&quot;20300&quot; value=&quot;Slide 32 - &amp;quot;Course Evaluation Rubrics&amp;quot;&quot;/&gt;&lt;property id=&quot;20307&quot; value=&quot;309&quot;/&gt;&lt;/object&gt;&lt;object type=&quot;3&quot; unique_id=&quot;12071&quot;&gt;&lt;property id=&quot;20148&quot; value=&quot;5&quot;/&gt;&lt;property id=&quot;20300&quot; value=&quot;Slide 33 - &amp;quot;Course Evaluation Rubrics&amp;quot;&quot;/&gt;&lt;property id=&quot;20307&quot; value=&quot;310&quot;/&gt;&lt;/object&gt;&lt;object type=&quot;3&quot; unique_id=&quot;12072&quot;&gt;&lt;property id=&quot;20148&quot; value=&quot;5&quot;/&gt;&lt;property id=&quot;20300&quot; value=&quot;Slide 34 - &amp;quot;Course Evaluation Rubrics&amp;quot;&quot;/&gt;&lt;property id=&quot;20307&quot; value=&quot;311&quot;/&gt;&lt;/object&gt;&lt;object type=&quot;3&quot; unique_id=&quot;12178&quot;&gt;&lt;property id=&quot;20148&quot; value=&quot;5&quot;/&gt;&lt;property id=&quot;20300&quot; value=&quot;Slide 9 - &amp;quot;Getting In&amp;quot;&quot;/&gt;&lt;property id=&quot;20307&quot; value=&quot;312&quot;/&gt;&lt;/object&gt;&lt;object type=&quot;3&quot; unique_id=&quot;12791&quot;&gt;&lt;property id=&quot;20148&quot; value=&quot;5&quot;/&gt;&lt;property id=&quot;20300&quot; value=&quot;Slide 26 - &amp;quot;Alignment – Closer Look&amp;quot;&quot;/&gt;&lt;property id=&quot;20307&quot; value=&quot;313&quot;/&gt;&lt;/object&gt;&lt;object type=&quot;3&quot; unique_id=&quot;12792&quot;&gt;&lt;property id=&quot;20148&quot; value=&quot;5&quot;/&gt;&lt;property id=&quot;20300&quot; value=&quot;Slide 25 - &amp;quot;Alignment – Closer Look&amp;quot;&quot;/&gt;&lt;property id=&quot;20307&quot; value=&quot;31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2357</TotalTime>
  <Words>1394</Words>
  <Application>Microsoft Office PowerPoint</Application>
  <PresentationFormat>On-screen Show (4:3)</PresentationFormat>
  <Paragraphs>228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Waveform</vt:lpstr>
      <vt:lpstr>Department Chair Observation of Distance Learning Courses</vt:lpstr>
      <vt:lpstr>A New Environment</vt:lpstr>
      <vt:lpstr>What We’ll Look at Today</vt:lpstr>
      <vt:lpstr>Getting In</vt:lpstr>
      <vt:lpstr>Getting In</vt:lpstr>
      <vt:lpstr>PowerPoint Presentation</vt:lpstr>
      <vt:lpstr>PowerPoint Presentation</vt:lpstr>
      <vt:lpstr>Getting In</vt:lpstr>
      <vt:lpstr>Getting In</vt:lpstr>
      <vt:lpstr>Course Tour</vt:lpstr>
      <vt:lpstr>What’s it Like to Observe a DE Course?</vt:lpstr>
      <vt:lpstr>This Means …</vt:lpstr>
      <vt:lpstr>What are You Looking For?</vt:lpstr>
      <vt:lpstr>What are You Looking For?</vt:lpstr>
      <vt:lpstr>What are You Looking For?</vt:lpstr>
      <vt:lpstr>A Closer Look at Variety</vt:lpstr>
      <vt:lpstr>A Closer Look at Variety</vt:lpstr>
      <vt:lpstr>A Closer Look at Variety</vt:lpstr>
      <vt:lpstr>What are You Looking For?</vt:lpstr>
      <vt:lpstr>What are You Looking For?</vt:lpstr>
      <vt:lpstr>What are You Looking For?</vt:lpstr>
      <vt:lpstr>What are You Looking For?</vt:lpstr>
      <vt:lpstr>Alignment – Closer Look</vt:lpstr>
      <vt:lpstr>Alignment – Closer Look</vt:lpstr>
      <vt:lpstr>Alignment – Closer Look</vt:lpstr>
      <vt:lpstr>Alignment – Closer Look</vt:lpstr>
      <vt:lpstr>What are You Looking For?</vt:lpstr>
      <vt:lpstr>How DE Courses are Evaluated</vt:lpstr>
      <vt:lpstr>Course Evaluation Rubrics</vt:lpstr>
      <vt:lpstr>Course Evaluation Rubrics</vt:lpstr>
      <vt:lpstr>Course Evaluation Rubrics</vt:lpstr>
      <vt:lpstr>Course Evaluation Rubrics</vt:lpstr>
      <vt:lpstr>Course Evaluation Rubrics</vt:lpstr>
      <vt:lpstr>Course Evaluation Rubrics</vt:lpstr>
      <vt:lpstr>Questions</vt:lpstr>
    </vt:vector>
  </TitlesOfParts>
  <Company>Youngstown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Chair Observation of Distance Learning Courses</dc:title>
  <dc:creator>Windows User</dc:creator>
  <cp:lastModifiedBy>Windows User</cp:lastModifiedBy>
  <cp:revision>86</cp:revision>
  <dcterms:created xsi:type="dcterms:W3CDTF">2014-02-10T14:45:48Z</dcterms:created>
  <dcterms:modified xsi:type="dcterms:W3CDTF">2015-02-27T18:07:21Z</dcterms:modified>
</cp:coreProperties>
</file>