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72" r:id="rId2"/>
    <p:sldId id="271" r:id="rId3"/>
    <p:sldId id="261" r:id="rId4"/>
    <p:sldId id="263" r:id="rId5"/>
    <p:sldId id="264" r:id="rId6"/>
    <p:sldId id="262" r:id="rId7"/>
    <p:sldId id="267" r:id="rId8"/>
    <p:sldId id="265" r:id="rId9"/>
    <p:sldId id="274" r:id="rId10"/>
    <p:sldId id="269" r:id="rId11"/>
    <p:sldId id="270" r:id="rId12"/>
    <p:sldId id="273" r:id="rId1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0425"/>
    <a:srgbClr val="8B0001"/>
    <a:srgbClr val="A700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2" autoAdjust="0"/>
  </p:normalViewPr>
  <p:slideViewPr>
    <p:cSldViewPr snapToGrid="0" snapToObjects="1">
      <p:cViewPr varScale="1">
        <p:scale>
          <a:sx n="108" d="100"/>
          <a:sy n="108" d="100"/>
        </p:scale>
        <p:origin x="1704"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napToGrid="0" snapToObjects="1">
      <p:cViewPr varScale="1">
        <p:scale>
          <a:sx n="81" d="100"/>
          <a:sy n="81"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521733-DF88-4AB4-8890-99B4C200F7B8}" type="doc">
      <dgm:prSet loTypeId="urn:microsoft.com/office/officeart/2005/8/layout/venn3" loCatId="relationship" qsTypeId="urn:microsoft.com/office/officeart/2005/8/quickstyle/3d7" qsCatId="3D" csTypeId="urn:microsoft.com/office/officeart/2005/8/colors/accent2_2" csCatId="accent2" phldr="1"/>
      <dgm:spPr/>
      <dgm:t>
        <a:bodyPr/>
        <a:lstStyle/>
        <a:p>
          <a:endParaRPr lang="en-US"/>
        </a:p>
      </dgm:t>
    </dgm:pt>
    <dgm:pt modelId="{03925E1E-96A3-4B06-80F2-00EC0D9BE720}">
      <dgm:prSet phldrT="[Text]"/>
      <dgm:spPr/>
      <dgm:t>
        <a:bodyPr/>
        <a:lstStyle/>
        <a:p>
          <a:endParaRPr lang="en-US" dirty="0" smtClean="0"/>
        </a:p>
        <a:p>
          <a:r>
            <a:rPr lang="en-US" dirty="0" smtClean="0"/>
            <a:t>University Registrar	</a:t>
          </a:r>
          <a:endParaRPr lang="en-US" dirty="0"/>
        </a:p>
      </dgm:t>
    </dgm:pt>
    <dgm:pt modelId="{FE3C8928-D41C-4F30-A198-27A49AD41092}" type="parTrans" cxnId="{3ED83250-518F-4049-B9CD-5E45388B3A83}">
      <dgm:prSet/>
      <dgm:spPr/>
      <dgm:t>
        <a:bodyPr/>
        <a:lstStyle/>
        <a:p>
          <a:endParaRPr lang="en-US"/>
        </a:p>
      </dgm:t>
    </dgm:pt>
    <dgm:pt modelId="{88A9E47C-A99D-46CA-A0B5-075F3FAE0244}" type="sibTrans" cxnId="{3ED83250-518F-4049-B9CD-5E45388B3A83}">
      <dgm:prSet/>
      <dgm:spPr/>
      <dgm:t>
        <a:bodyPr/>
        <a:lstStyle/>
        <a:p>
          <a:endParaRPr lang="en-US"/>
        </a:p>
      </dgm:t>
    </dgm:pt>
    <dgm:pt modelId="{4289A349-4954-47A8-B222-A13393DFA0A9}">
      <dgm:prSet phldrT="[Text]"/>
      <dgm:spPr/>
      <dgm:t>
        <a:bodyPr/>
        <a:lstStyle/>
        <a:p>
          <a:r>
            <a:rPr lang="en-US" dirty="0" smtClean="0"/>
            <a:t>Financial Aid</a:t>
          </a:r>
        </a:p>
      </dgm:t>
    </dgm:pt>
    <dgm:pt modelId="{BFB7B4D9-05E3-48C6-ABED-FF79832E2616}" type="parTrans" cxnId="{564E3D38-D930-469E-97A8-C71E03460FBC}">
      <dgm:prSet/>
      <dgm:spPr/>
      <dgm:t>
        <a:bodyPr/>
        <a:lstStyle/>
        <a:p>
          <a:endParaRPr lang="en-US"/>
        </a:p>
      </dgm:t>
    </dgm:pt>
    <dgm:pt modelId="{CB804D6E-60D0-4CE6-9A51-3CC91DC3915E}" type="sibTrans" cxnId="{564E3D38-D930-469E-97A8-C71E03460FBC}">
      <dgm:prSet/>
      <dgm:spPr/>
      <dgm:t>
        <a:bodyPr/>
        <a:lstStyle/>
        <a:p>
          <a:endParaRPr lang="en-US"/>
        </a:p>
      </dgm:t>
    </dgm:pt>
    <dgm:pt modelId="{35E0B5BB-D42A-4343-AE9C-EE881D5E4CA0}">
      <dgm:prSet phldrT="[Text]"/>
      <dgm:spPr/>
      <dgm:t>
        <a:bodyPr/>
        <a:lstStyle/>
        <a:p>
          <a:r>
            <a:rPr lang="en-US" dirty="0" smtClean="0"/>
            <a:t>University Bursar</a:t>
          </a:r>
          <a:endParaRPr lang="en-US" dirty="0"/>
        </a:p>
      </dgm:t>
    </dgm:pt>
    <dgm:pt modelId="{82A865D0-AC97-4E38-864B-C67DF1702CAF}" type="parTrans" cxnId="{51DEE101-EE05-4A91-97D5-DE0BC134AA34}">
      <dgm:prSet/>
      <dgm:spPr/>
      <dgm:t>
        <a:bodyPr/>
        <a:lstStyle/>
        <a:p>
          <a:endParaRPr lang="en-US"/>
        </a:p>
      </dgm:t>
    </dgm:pt>
    <dgm:pt modelId="{D4205131-AC5B-4946-9517-EB585918922C}" type="sibTrans" cxnId="{51DEE101-EE05-4A91-97D5-DE0BC134AA34}">
      <dgm:prSet/>
      <dgm:spPr/>
      <dgm:t>
        <a:bodyPr/>
        <a:lstStyle/>
        <a:p>
          <a:endParaRPr lang="en-US"/>
        </a:p>
      </dgm:t>
    </dgm:pt>
    <dgm:pt modelId="{808D6B1D-1ABF-4A99-8962-F3288B6A5BCD}" type="pres">
      <dgm:prSet presAssocID="{D9521733-DF88-4AB4-8890-99B4C200F7B8}" presName="Name0" presStyleCnt="0">
        <dgm:presLayoutVars>
          <dgm:dir/>
          <dgm:resizeHandles val="exact"/>
        </dgm:presLayoutVars>
      </dgm:prSet>
      <dgm:spPr/>
      <dgm:t>
        <a:bodyPr/>
        <a:lstStyle/>
        <a:p>
          <a:endParaRPr lang="en-US"/>
        </a:p>
      </dgm:t>
    </dgm:pt>
    <dgm:pt modelId="{BF6CE9A8-A13B-40BF-B2C5-E2EDC6F3EB00}" type="pres">
      <dgm:prSet presAssocID="{03925E1E-96A3-4B06-80F2-00EC0D9BE720}" presName="Name5" presStyleLbl="vennNode1" presStyleIdx="0" presStyleCnt="3" custLinFactX="60402" custLinFactNeighborX="100000" custLinFactNeighborY="1492">
        <dgm:presLayoutVars>
          <dgm:bulletEnabled val="1"/>
        </dgm:presLayoutVars>
      </dgm:prSet>
      <dgm:spPr/>
      <dgm:t>
        <a:bodyPr/>
        <a:lstStyle/>
        <a:p>
          <a:endParaRPr lang="en-US"/>
        </a:p>
      </dgm:t>
    </dgm:pt>
    <dgm:pt modelId="{2558BA92-1EAC-4711-987D-E57664B0A80F}" type="pres">
      <dgm:prSet presAssocID="{88A9E47C-A99D-46CA-A0B5-075F3FAE0244}" presName="space" presStyleCnt="0"/>
      <dgm:spPr/>
    </dgm:pt>
    <dgm:pt modelId="{5A0FD3D3-78B5-4925-90E8-F67C48CC406A}" type="pres">
      <dgm:prSet presAssocID="{4289A349-4954-47A8-B222-A13393DFA0A9}" presName="Name5" presStyleLbl="vennNode1" presStyleIdx="1" presStyleCnt="3" custLinFactX="-69650" custLinFactNeighborX="-100000" custLinFactNeighborY="1492">
        <dgm:presLayoutVars>
          <dgm:bulletEnabled val="1"/>
        </dgm:presLayoutVars>
      </dgm:prSet>
      <dgm:spPr/>
      <dgm:t>
        <a:bodyPr/>
        <a:lstStyle/>
        <a:p>
          <a:endParaRPr lang="en-US"/>
        </a:p>
      </dgm:t>
    </dgm:pt>
    <dgm:pt modelId="{435325A0-EE21-4C7E-8934-BC3A8B9CBB69}" type="pres">
      <dgm:prSet presAssocID="{CB804D6E-60D0-4CE6-9A51-3CC91DC3915E}" presName="space" presStyleCnt="0"/>
      <dgm:spPr/>
    </dgm:pt>
    <dgm:pt modelId="{83705FED-F1A9-4A5D-9717-C5B491A678A9}" type="pres">
      <dgm:prSet presAssocID="{35E0B5BB-D42A-4343-AE9C-EE881D5E4CA0}" presName="Name5" presStyleLbl="vennNode1" presStyleIdx="2" presStyleCnt="3" custLinFactNeighborX="42383" custLinFactNeighborY="1492">
        <dgm:presLayoutVars>
          <dgm:bulletEnabled val="1"/>
        </dgm:presLayoutVars>
      </dgm:prSet>
      <dgm:spPr/>
      <dgm:t>
        <a:bodyPr/>
        <a:lstStyle/>
        <a:p>
          <a:endParaRPr lang="en-US"/>
        </a:p>
      </dgm:t>
    </dgm:pt>
  </dgm:ptLst>
  <dgm:cxnLst>
    <dgm:cxn modelId="{A99F7487-85CF-474D-B46E-7E20AEF55D80}" type="presOf" srcId="{35E0B5BB-D42A-4343-AE9C-EE881D5E4CA0}" destId="{83705FED-F1A9-4A5D-9717-C5B491A678A9}" srcOrd="0" destOrd="0" presId="urn:microsoft.com/office/officeart/2005/8/layout/venn3"/>
    <dgm:cxn modelId="{9CDADC8B-06D1-40FC-AB63-B2ECD514C301}" type="presOf" srcId="{D9521733-DF88-4AB4-8890-99B4C200F7B8}" destId="{808D6B1D-1ABF-4A99-8962-F3288B6A5BCD}" srcOrd="0" destOrd="0" presId="urn:microsoft.com/office/officeart/2005/8/layout/venn3"/>
    <dgm:cxn modelId="{F1B72DAF-A2BB-4E2B-8EF9-6A151A3CFD3C}" type="presOf" srcId="{03925E1E-96A3-4B06-80F2-00EC0D9BE720}" destId="{BF6CE9A8-A13B-40BF-B2C5-E2EDC6F3EB00}" srcOrd="0" destOrd="0" presId="urn:microsoft.com/office/officeart/2005/8/layout/venn3"/>
    <dgm:cxn modelId="{564E3D38-D930-469E-97A8-C71E03460FBC}" srcId="{D9521733-DF88-4AB4-8890-99B4C200F7B8}" destId="{4289A349-4954-47A8-B222-A13393DFA0A9}" srcOrd="1" destOrd="0" parTransId="{BFB7B4D9-05E3-48C6-ABED-FF79832E2616}" sibTransId="{CB804D6E-60D0-4CE6-9A51-3CC91DC3915E}"/>
    <dgm:cxn modelId="{3ED83250-518F-4049-B9CD-5E45388B3A83}" srcId="{D9521733-DF88-4AB4-8890-99B4C200F7B8}" destId="{03925E1E-96A3-4B06-80F2-00EC0D9BE720}" srcOrd="0" destOrd="0" parTransId="{FE3C8928-D41C-4F30-A198-27A49AD41092}" sibTransId="{88A9E47C-A99D-46CA-A0B5-075F3FAE0244}"/>
    <dgm:cxn modelId="{51DEE101-EE05-4A91-97D5-DE0BC134AA34}" srcId="{D9521733-DF88-4AB4-8890-99B4C200F7B8}" destId="{35E0B5BB-D42A-4343-AE9C-EE881D5E4CA0}" srcOrd="2" destOrd="0" parTransId="{82A865D0-AC97-4E38-864B-C67DF1702CAF}" sibTransId="{D4205131-AC5B-4946-9517-EB585918922C}"/>
    <dgm:cxn modelId="{49453095-648B-43C9-A521-2E9741BE16B0}" type="presOf" srcId="{4289A349-4954-47A8-B222-A13393DFA0A9}" destId="{5A0FD3D3-78B5-4925-90E8-F67C48CC406A}" srcOrd="0" destOrd="0" presId="urn:microsoft.com/office/officeart/2005/8/layout/venn3"/>
    <dgm:cxn modelId="{C1383EDD-A09F-4EAE-8B84-54DC9CE1145B}" type="presParOf" srcId="{808D6B1D-1ABF-4A99-8962-F3288B6A5BCD}" destId="{BF6CE9A8-A13B-40BF-B2C5-E2EDC6F3EB00}" srcOrd="0" destOrd="0" presId="urn:microsoft.com/office/officeart/2005/8/layout/venn3"/>
    <dgm:cxn modelId="{A48A4EFB-B32A-4E4D-9D40-879B67A8F5A6}" type="presParOf" srcId="{808D6B1D-1ABF-4A99-8962-F3288B6A5BCD}" destId="{2558BA92-1EAC-4711-987D-E57664B0A80F}" srcOrd="1" destOrd="0" presId="urn:microsoft.com/office/officeart/2005/8/layout/venn3"/>
    <dgm:cxn modelId="{D39955C6-7200-46EA-9942-DB5FA207FBCC}" type="presParOf" srcId="{808D6B1D-1ABF-4A99-8962-F3288B6A5BCD}" destId="{5A0FD3D3-78B5-4925-90E8-F67C48CC406A}" srcOrd="2" destOrd="0" presId="urn:microsoft.com/office/officeart/2005/8/layout/venn3"/>
    <dgm:cxn modelId="{CD0C2B0A-DA14-4AAC-92E0-B4C2C3BBF7E1}" type="presParOf" srcId="{808D6B1D-1ABF-4A99-8962-F3288B6A5BCD}" destId="{435325A0-EE21-4C7E-8934-BC3A8B9CBB69}" srcOrd="3" destOrd="0" presId="urn:microsoft.com/office/officeart/2005/8/layout/venn3"/>
    <dgm:cxn modelId="{B2DF3AC9-77E0-4547-B47C-939C0AB3C74D}" type="presParOf" srcId="{808D6B1D-1ABF-4A99-8962-F3288B6A5BCD}" destId="{83705FED-F1A9-4A5D-9717-C5B491A678A9}" srcOrd="4" destOrd="0" presId="urn:microsoft.com/office/officeart/2005/8/layout/ven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6CE9A8-A13B-40BF-B2C5-E2EDC6F3EB00}">
      <dsp:nvSpPr>
        <dsp:cNvPr id="0" name=""/>
        <dsp:cNvSpPr/>
      </dsp:nvSpPr>
      <dsp:spPr>
        <a:xfrm>
          <a:off x="1659608" y="169521"/>
          <a:ext cx="2061206" cy="2061206"/>
        </a:xfrm>
        <a:prstGeom prst="ellipse">
          <a:avLst/>
        </a:prstGeom>
        <a:solidFill>
          <a:schemeClr val="accent2">
            <a:alpha val="50000"/>
            <a:hueOff val="0"/>
            <a:satOff val="0"/>
            <a:lumOff val="0"/>
            <a:alphaOff val="0"/>
          </a:schemeClr>
        </a:solidFill>
        <a:ln>
          <a:noFill/>
        </a:ln>
        <a:effectLst/>
        <a:sp3d extrusionH="50600" prstMaterial="clear">
          <a:bevelT w="101600" h="80600" prst="relaxedInset"/>
          <a:bevelB w="80600" h="80600" prst="relaxedInset"/>
        </a:sp3d>
      </dsp:spPr>
      <dsp:style>
        <a:lnRef idx="0">
          <a:scrgbClr r="0" g="0" b="0"/>
        </a:lnRef>
        <a:fillRef idx="1">
          <a:scrgbClr r="0" g="0" b="0"/>
        </a:fillRef>
        <a:effectRef idx="0">
          <a:scrgbClr r="0" g="0" b="0"/>
        </a:effectRef>
        <a:fontRef idx="minor">
          <a:schemeClr val="tx1"/>
        </a:fontRef>
      </dsp:style>
      <dsp:txBody>
        <a:bodyPr spcFirstLastPara="0" vert="horz" wrap="square" lIns="113435" tIns="27940" rIns="113435" bIns="27940" numCol="1" spcCol="1270" anchor="ctr" anchorCtr="0">
          <a:noAutofit/>
        </a:bodyPr>
        <a:lstStyle/>
        <a:p>
          <a:pPr lvl="0" algn="ctr" defTabSz="977900">
            <a:lnSpc>
              <a:spcPct val="90000"/>
            </a:lnSpc>
            <a:spcBef>
              <a:spcPct val="0"/>
            </a:spcBef>
            <a:spcAft>
              <a:spcPct val="35000"/>
            </a:spcAft>
          </a:pPr>
          <a:endParaRPr lang="en-US" sz="2200" kern="1200" dirty="0" smtClean="0"/>
        </a:p>
        <a:p>
          <a:pPr lvl="0" algn="ctr" defTabSz="977900">
            <a:lnSpc>
              <a:spcPct val="90000"/>
            </a:lnSpc>
            <a:spcBef>
              <a:spcPct val="0"/>
            </a:spcBef>
            <a:spcAft>
              <a:spcPct val="35000"/>
            </a:spcAft>
          </a:pPr>
          <a:r>
            <a:rPr lang="en-US" sz="2200" kern="1200" dirty="0" smtClean="0"/>
            <a:t>University Registrar	</a:t>
          </a:r>
          <a:endParaRPr lang="en-US" sz="2200" kern="1200" dirty="0"/>
        </a:p>
      </dsp:txBody>
      <dsp:txXfrm>
        <a:off x="1961465" y="471378"/>
        <a:ext cx="1457492" cy="1457492"/>
      </dsp:txXfrm>
    </dsp:sp>
    <dsp:sp modelId="{5A0FD3D3-78B5-4925-90E8-F67C48CC406A}">
      <dsp:nvSpPr>
        <dsp:cNvPr id="0" name=""/>
        <dsp:cNvSpPr/>
      </dsp:nvSpPr>
      <dsp:spPr>
        <a:xfrm>
          <a:off x="0" y="169521"/>
          <a:ext cx="2061206" cy="2061206"/>
        </a:xfrm>
        <a:prstGeom prst="ellipse">
          <a:avLst/>
        </a:prstGeom>
        <a:solidFill>
          <a:schemeClr val="accent2">
            <a:alpha val="50000"/>
            <a:hueOff val="0"/>
            <a:satOff val="0"/>
            <a:lumOff val="0"/>
            <a:alphaOff val="0"/>
          </a:schemeClr>
        </a:solidFill>
        <a:ln>
          <a:noFill/>
        </a:ln>
        <a:effectLst/>
        <a:sp3d extrusionH="50600" prstMaterial="clear">
          <a:bevelT w="101600" h="80600" prst="relaxedInset"/>
          <a:bevelB w="80600" h="80600" prst="relaxedInset"/>
        </a:sp3d>
      </dsp:spPr>
      <dsp:style>
        <a:lnRef idx="0">
          <a:scrgbClr r="0" g="0" b="0"/>
        </a:lnRef>
        <a:fillRef idx="1">
          <a:scrgbClr r="0" g="0" b="0"/>
        </a:fillRef>
        <a:effectRef idx="0">
          <a:scrgbClr r="0" g="0" b="0"/>
        </a:effectRef>
        <a:fontRef idx="minor">
          <a:schemeClr val="tx1"/>
        </a:fontRef>
      </dsp:style>
      <dsp:txBody>
        <a:bodyPr spcFirstLastPara="0" vert="horz" wrap="square" lIns="113435" tIns="27940" rIns="113435" bIns="27940" numCol="1" spcCol="1270" anchor="ctr" anchorCtr="0">
          <a:noAutofit/>
        </a:bodyPr>
        <a:lstStyle/>
        <a:p>
          <a:pPr lvl="0" algn="ctr" defTabSz="977900">
            <a:lnSpc>
              <a:spcPct val="90000"/>
            </a:lnSpc>
            <a:spcBef>
              <a:spcPct val="0"/>
            </a:spcBef>
            <a:spcAft>
              <a:spcPct val="35000"/>
            </a:spcAft>
          </a:pPr>
          <a:r>
            <a:rPr lang="en-US" sz="2200" kern="1200" dirty="0" smtClean="0"/>
            <a:t>Financial Aid</a:t>
          </a:r>
        </a:p>
      </dsp:txBody>
      <dsp:txXfrm>
        <a:off x="301857" y="471378"/>
        <a:ext cx="1457492" cy="1457492"/>
      </dsp:txXfrm>
    </dsp:sp>
    <dsp:sp modelId="{83705FED-F1A9-4A5D-9717-C5B491A678A9}">
      <dsp:nvSpPr>
        <dsp:cNvPr id="0" name=""/>
        <dsp:cNvSpPr/>
      </dsp:nvSpPr>
      <dsp:spPr>
        <a:xfrm>
          <a:off x="3302645" y="169521"/>
          <a:ext cx="2061206" cy="2061206"/>
        </a:xfrm>
        <a:prstGeom prst="ellipse">
          <a:avLst/>
        </a:prstGeom>
        <a:solidFill>
          <a:schemeClr val="accent2">
            <a:alpha val="50000"/>
            <a:hueOff val="0"/>
            <a:satOff val="0"/>
            <a:lumOff val="0"/>
            <a:alphaOff val="0"/>
          </a:schemeClr>
        </a:solidFill>
        <a:ln>
          <a:noFill/>
        </a:ln>
        <a:effectLst/>
        <a:sp3d extrusionH="50600" prstMaterial="clear">
          <a:bevelT w="101600" h="80600" prst="relaxedInset"/>
          <a:bevelB w="80600" h="80600" prst="relaxedInset"/>
        </a:sp3d>
      </dsp:spPr>
      <dsp:style>
        <a:lnRef idx="0">
          <a:scrgbClr r="0" g="0" b="0"/>
        </a:lnRef>
        <a:fillRef idx="1">
          <a:scrgbClr r="0" g="0" b="0"/>
        </a:fillRef>
        <a:effectRef idx="0">
          <a:scrgbClr r="0" g="0" b="0"/>
        </a:effectRef>
        <a:fontRef idx="minor">
          <a:schemeClr val="tx1"/>
        </a:fontRef>
      </dsp:style>
      <dsp:txBody>
        <a:bodyPr spcFirstLastPara="0" vert="horz" wrap="square" lIns="113435" tIns="27940" rIns="113435" bIns="27940" numCol="1" spcCol="1270" anchor="ctr" anchorCtr="0">
          <a:noAutofit/>
        </a:bodyPr>
        <a:lstStyle/>
        <a:p>
          <a:pPr lvl="0" algn="ctr" defTabSz="977900">
            <a:lnSpc>
              <a:spcPct val="90000"/>
            </a:lnSpc>
            <a:spcBef>
              <a:spcPct val="0"/>
            </a:spcBef>
            <a:spcAft>
              <a:spcPct val="35000"/>
            </a:spcAft>
          </a:pPr>
          <a:r>
            <a:rPr lang="en-US" sz="2200" kern="1200" dirty="0" smtClean="0"/>
            <a:t>University Bursar</a:t>
          </a:r>
          <a:endParaRPr lang="en-US" sz="2200" kern="1200" dirty="0"/>
        </a:p>
      </dsp:txBody>
      <dsp:txXfrm>
        <a:off x="3604502" y="471378"/>
        <a:ext cx="1457492" cy="1457492"/>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4C64C1C-4AE0-4BB1-A778-B0380A644244}" type="datetimeFigureOut">
              <a:rPr lang="en-US" smtClean="0"/>
              <a:t>4/18/2019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0DE0084-9A26-4EB3-9283-8FF8DF8C7E35}" type="slidenum">
              <a:rPr lang="en-US" smtClean="0"/>
              <a:t>‹#›</a:t>
            </a:fld>
            <a:endParaRPr lang="en-US"/>
          </a:p>
        </p:txBody>
      </p:sp>
    </p:spTree>
    <p:extLst>
      <p:ext uri="{BB962C8B-B14F-4D97-AF65-F5344CB8AC3E}">
        <p14:creationId xmlns:p14="http://schemas.microsoft.com/office/powerpoint/2010/main" val="8905418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31287D4B-511E-4E45-8814-A00B7B1A053E}" type="datetimeFigureOut">
              <a:rPr lang="en-US" smtClean="0"/>
              <a:t>4/18/2019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F4ADEDB-E0AA-481D-802C-9A3424FF287D}" type="slidenum">
              <a:rPr lang="en-US" smtClean="0"/>
              <a:t>‹#›</a:t>
            </a:fld>
            <a:endParaRPr lang="en-US"/>
          </a:p>
        </p:txBody>
      </p:sp>
    </p:spTree>
    <p:extLst>
      <p:ext uri="{BB962C8B-B14F-4D97-AF65-F5344CB8AC3E}">
        <p14:creationId xmlns:p14="http://schemas.microsoft.com/office/powerpoint/2010/main" val="330948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4ADEDB-E0AA-481D-802C-9A3424FF287D}" type="slidenum">
              <a:rPr lang="en-US" smtClean="0"/>
              <a:t>2</a:t>
            </a:fld>
            <a:endParaRPr lang="en-US"/>
          </a:p>
        </p:txBody>
      </p:sp>
    </p:spTree>
    <p:extLst>
      <p:ext uri="{BB962C8B-B14F-4D97-AF65-F5344CB8AC3E}">
        <p14:creationId xmlns:p14="http://schemas.microsoft.com/office/powerpoint/2010/main" val="906635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4ADEDB-E0AA-481D-802C-9A3424FF287D}" type="slidenum">
              <a:rPr lang="en-US" smtClean="0"/>
              <a:t>9</a:t>
            </a:fld>
            <a:endParaRPr lang="en-US"/>
          </a:p>
        </p:txBody>
      </p:sp>
    </p:spTree>
    <p:extLst>
      <p:ext uri="{BB962C8B-B14F-4D97-AF65-F5344CB8AC3E}">
        <p14:creationId xmlns:p14="http://schemas.microsoft.com/office/powerpoint/2010/main" val="4204120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7A59F4-0B8D-1F4A-BB12-7D8845B406E3}"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C6F9A-D192-7E4C-A549-6710921E37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7A59F4-0B8D-1F4A-BB12-7D8845B406E3}"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C6F9A-D192-7E4C-A549-6710921E37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7A59F4-0B8D-1F4A-BB12-7D8845B406E3}"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C6F9A-D192-7E4C-A549-6710921E37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7A59F4-0B8D-1F4A-BB12-7D8845B406E3}"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C6F9A-D192-7E4C-A549-6710921E37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7A59F4-0B8D-1F4A-BB12-7D8845B406E3}"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C6F9A-D192-7E4C-A549-6710921E37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7A59F4-0B8D-1F4A-BB12-7D8845B406E3}" type="datetimeFigureOut">
              <a:rPr lang="en-US" smtClean="0"/>
              <a:pPr/>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C6F9A-D192-7E4C-A549-6710921E37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7A59F4-0B8D-1F4A-BB12-7D8845B406E3}" type="datetimeFigureOut">
              <a:rPr lang="en-US" smtClean="0"/>
              <a:pPr/>
              <a:t>4/18/2019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DC6F9A-D192-7E4C-A549-6710921E37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7A59F4-0B8D-1F4A-BB12-7D8845B406E3}" type="datetimeFigureOut">
              <a:rPr lang="en-US" smtClean="0"/>
              <a:pPr/>
              <a:t>4/18/2019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DC6F9A-D192-7E4C-A549-6710921E37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7A59F4-0B8D-1F4A-BB12-7D8845B406E3}" type="datetimeFigureOut">
              <a:rPr lang="en-US" smtClean="0"/>
              <a:pPr/>
              <a:t>4/18/2019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DC6F9A-D192-7E4C-A549-6710921E37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7A59F4-0B8D-1F4A-BB12-7D8845B406E3}" type="datetimeFigureOut">
              <a:rPr lang="en-US" smtClean="0"/>
              <a:pPr/>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C6F9A-D192-7E4C-A549-6710921E37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7A59F4-0B8D-1F4A-BB12-7D8845B406E3}" type="datetimeFigureOut">
              <a:rPr lang="en-US" smtClean="0"/>
              <a:pPr/>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C6F9A-D192-7E4C-A549-6710921E37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7A59F4-0B8D-1F4A-BB12-7D8845B406E3}" type="datetimeFigureOut">
              <a:rPr lang="en-US" smtClean="0"/>
              <a:pPr/>
              <a:t>4/18/2019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DC6F9A-D192-7E4C-A549-6710921E373E}" type="slidenum">
              <a:rPr lang="en-US" smtClean="0"/>
              <a:pPr/>
              <a:t>‹#›</a:t>
            </a:fld>
            <a:endParaRPr lang="en-US"/>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080760"/>
            <a:ext cx="9144000" cy="77724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cms.ysu.edu/administrative-offices/university-bursar/university-bursar" TargetMode="External"/><Relationship Id="rId3" Type="http://schemas.openxmlformats.org/officeDocument/2006/relationships/hyperlink" Target="http://cfweb.cc.ysu.edu/finaid/tuition/est_tuition.cfm" TargetMode="External"/><Relationship Id="rId7" Type="http://schemas.openxmlformats.org/officeDocument/2006/relationships/hyperlink" Target="http://cms.ysu.edu/administrative-offices/penguin-service-center/sign-direct-deposit" TargetMode="External"/><Relationship Id="rId2" Type="http://schemas.openxmlformats.org/officeDocument/2006/relationships/hyperlink" Target="http://www.ysu.edu/ysu-penguin-tuition-promise/frequently-asked-questions" TargetMode="External"/><Relationship Id="rId1" Type="http://schemas.openxmlformats.org/officeDocument/2006/relationships/slideLayout" Target="../slideLayouts/slideLayout2.xml"/><Relationship Id="rId6" Type="http://schemas.openxmlformats.org/officeDocument/2006/relationships/hyperlink" Target="https://cms.ysu.edu/administrative-offices/university-bursar/tuition-refund-policy" TargetMode="External"/><Relationship Id="rId5" Type="http://schemas.openxmlformats.org/officeDocument/2006/relationships/hyperlink" Target="http://www.ysu.edu/viewmybill" TargetMode="External"/><Relationship Id="rId10" Type="http://schemas.openxmlformats.org/officeDocument/2006/relationships/image" Target="../media/image4.png"/><Relationship Id="rId4" Type="http://schemas.openxmlformats.org/officeDocument/2006/relationships/hyperlink" Target="https://cms.ysu.edu/administrative-offices/penguin-service-center/enroll-payment-plan" TargetMode="External"/><Relationship Id="rId9" Type="http://schemas.openxmlformats.org/officeDocument/2006/relationships/hyperlink" Target="https://ysu.edu/sites/default/files/bursar/Orientation.pptx"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mailto:accounts@ysu.edu" TargetMode="External"/><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cfweb.cc.ysu.edu/finaid/tuition/est_tuition.cfm" TargetMode="External"/><Relationship Id="rId2" Type="http://schemas.openxmlformats.org/officeDocument/2006/relationships/hyperlink" Target="http://www.ysu.edu/ysu-penguin-tuition-promise/frequently-asked-questions"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accounts@ysu.edu"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cms.ysu.edu/administrative-offices/penguin-service-center/enroll-payment-plan"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cms.ysu.edu/administrative-offices/student-one-stop/sign-direct-deposit"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ms.ysu.edu/administrative-offices/university-bursar/tuition-refund-polic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penguin.jpg"/>
          <p:cNvPicPr>
            <a:picLocks noChangeAspect="1"/>
          </p:cNvPicPr>
          <p:nvPr/>
        </p:nvPicPr>
        <p:blipFill>
          <a:blip r:embed="rId2"/>
          <a:stretch>
            <a:fillRect/>
          </a:stretch>
        </p:blipFill>
        <p:spPr>
          <a:xfrm>
            <a:off x="0" y="0"/>
            <a:ext cx="9290235"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61" y="5318583"/>
            <a:ext cx="4140139" cy="1167972"/>
          </a:xfrm>
          <a:prstGeom prst="rect">
            <a:avLst/>
          </a:prstGeom>
        </p:spPr>
      </p:pic>
      <p:sp>
        <p:nvSpPr>
          <p:cNvPr id="5" name="Rectangle 4"/>
          <p:cNvSpPr/>
          <p:nvPr/>
        </p:nvSpPr>
        <p:spPr>
          <a:xfrm>
            <a:off x="356447" y="2289044"/>
            <a:ext cx="8212518" cy="1015663"/>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6000" b="0" i="0" u="none" strike="noStrike" kern="0" cap="none" spc="0" normalizeH="0" baseline="0" noProof="0" dirty="0" smtClean="0">
                <a:ln>
                  <a:noFill/>
                </a:ln>
                <a:solidFill>
                  <a:prstClr val="black"/>
                </a:solidFill>
                <a:effectLst/>
                <a:uLnTx/>
                <a:uFillTx/>
                <a:latin typeface="Calibri Light" panose="020F0302020204030204"/>
                <a:ea typeface="+mj-ea"/>
                <a:cs typeface="+mj-cs"/>
              </a:rPr>
              <a:t>Office of University</a:t>
            </a:r>
            <a:r>
              <a:rPr kumimoji="0" lang="en-US" sz="6000" b="0" i="0" u="none" strike="noStrike" kern="0" cap="none" spc="0" normalizeH="0" noProof="0" dirty="0" smtClean="0">
                <a:ln>
                  <a:noFill/>
                </a:ln>
                <a:solidFill>
                  <a:prstClr val="black"/>
                </a:solidFill>
                <a:effectLst/>
                <a:uLnTx/>
                <a:uFillTx/>
                <a:latin typeface="Calibri Light" panose="020F0302020204030204"/>
                <a:ea typeface="+mj-ea"/>
                <a:cs typeface="+mj-cs"/>
              </a:rPr>
              <a:t> Bursar</a:t>
            </a:r>
            <a:endParaRPr kumimoji="0" lang="en-US"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389035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7322"/>
            <a:ext cx="8229600" cy="934730"/>
          </a:xfrm>
        </p:spPr>
        <p:txBody>
          <a:bodyPr/>
          <a:lstStyle/>
          <a:p>
            <a:r>
              <a:rPr lang="en-US" dirty="0" smtClean="0"/>
              <a:t>Office of University Bursar</a:t>
            </a:r>
            <a:endParaRPr lang="en-US" dirty="0"/>
          </a:p>
        </p:txBody>
      </p:sp>
      <p:sp>
        <p:nvSpPr>
          <p:cNvPr id="3" name="Content Placeholder 2"/>
          <p:cNvSpPr>
            <a:spLocks noGrp="1"/>
          </p:cNvSpPr>
          <p:nvPr>
            <p:ph idx="1"/>
          </p:nvPr>
        </p:nvSpPr>
        <p:spPr>
          <a:xfrm>
            <a:off x="457200" y="943898"/>
            <a:ext cx="8229600" cy="5171768"/>
          </a:xfrm>
        </p:spPr>
        <p:txBody>
          <a:bodyPr>
            <a:normAutofit fontScale="92500" lnSpcReduction="20000"/>
          </a:bodyPr>
          <a:lstStyle/>
          <a:p>
            <a:pPr marL="0" indent="0">
              <a:buNone/>
            </a:pPr>
            <a:r>
              <a:rPr lang="en-US" dirty="0" smtClean="0"/>
              <a:t>Web Links:</a:t>
            </a:r>
          </a:p>
          <a:p>
            <a:r>
              <a:rPr lang="en-US" sz="1500" dirty="0" smtClean="0"/>
              <a:t>Penguin Promise FAQ: </a:t>
            </a:r>
          </a:p>
          <a:p>
            <a:pPr lvl="1"/>
            <a:r>
              <a:rPr lang="en-US" sz="1200" dirty="0" smtClean="0">
                <a:hlinkClick r:id="rId2"/>
              </a:rPr>
              <a:t>http</a:t>
            </a:r>
            <a:r>
              <a:rPr lang="en-US" sz="1200" dirty="0">
                <a:hlinkClick r:id="rId2"/>
              </a:rPr>
              <a:t>://www.ysu.edu/ysu-penguin-tuition-promise/frequently-asked-questions</a:t>
            </a:r>
            <a:r>
              <a:rPr lang="en-US" sz="1200" dirty="0"/>
              <a:t>   </a:t>
            </a:r>
            <a:endParaRPr lang="en-US" sz="1200" dirty="0" smtClean="0"/>
          </a:p>
          <a:p>
            <a:pPr marL="457200" lvl="1" indent="0">
              <a:buNone/>
            </a:pPr>
            <a:endParaRPr lang="en-US" sz="1200" dirty="0" smtClean="0"/>
          </a:p>
          <a:p>
            <a:r>
              <a:rPr lang="en-US" sz="1600" dirty="0" smtClean="0"/>
              <a:t>Tuition Estimator: </a:t>
            </a:r>
          </a:p>
          <a:p>
            <a:pPr lvl="1"/>
            <a:r>
              <a:rPr lang="en-US" sz="1200" dirty="0">
                <a:hlinkClick r:id="rId3"/>
              </a:rPr>
              <a:t>http://</a:t>
            </a:r>
            <a:r>
              <a:rPr lang="en-US" sz="1200" dirty="0" smtClean="0">
                <a:hlinkClick r:id="rId3"/>
              </a:rPr>
              <a:t>cfweb.cc.ysu.edu/finaid/tuition/est_tuition.cfm</a:t>
            </a:r>
            <a:r>
              <a:rPr lang="en-US" sz="1200" dirty="0" smtClean="0"/>
              <a:t> </a:t>
            </a:r>
          </a:p>
          <a:p>
            <a:pPr marL="457200" lvl="1" indent="0">
              <a:buNone/>
            </a:pPr>
            <a:endParaRPr lang="en-US" sz="1200" dirty="0" smtClean="0"/>
          </a:p>
          <a:p>
            <a:r>
              <a:rPr lang="en-US" sz="1600" dirty="0" smtClean="0"/>
              <a:t>Payment Plan:</a:t>
            </a:r>
          </a:p>
          <a:p>
            <a:pPr lvl="1"/>
            <a:r>
              <a:rPr lang="en-US" sz="1200" dirty="0">
                <a:hlinkClick r:id="rId4"/>
              </a:rPr>
              <a:t>https://</a:t>
            </a:r>
            <a:r>
              <a:rPr lang="en-US" sz="1200" dirty="0" smtClean="0">
                <a:hlinkClick r:id="rId4"/>
              </a:rPr>
              <a:t>cms.ysu.edu/administrative-offices/penguin-service-center/enroll-payment-plan</a:t>
            </a:r>
            <a:r>
              <a:rPr lang="en-US" sz="1200" dirty="0" smtClean="0"/>
              <a:t> </a:t>
            </a:r>
          </a:p>
          <a:p>
            <a:pPr lvl="1"/>
            <a:endParaRPr lang="en-US" sz="1200" dirty="0" smtClean="0"/>
          </a:p>
          <a:p>
            <a:r>
              <a:rPr lang="en-US" sz="1600" dirty="0" smtClean="0"/>
              <a:t>MyYSU Student Portal: </a:t>
            </a:r>
          </a:p>
          <a:p>
            <a:pPr lvl="1"/>
            <a:r>
              <a:rPr lang="en-US" sz="1200" dirty="0" smtClean="0">
                <a:hlinkClick r:id="rId5"/>
              </a:rPr>
              <a:t>www.ysu.edu/viewmybill</a:t>
            </a:r>
            <a:endParaRPr lang="en-US" sz="1200" dirty="0" smtClean="0"/>
          </a:p>
          <a:p>
            <a:endParaRPr lang="en-US" sz="1600" dirty="0" smtClean="0"/>
          </a:p>
          <a:p>
            <a:r>
              <a:rPr lang="en-US" sz="1600" dirty="0" smtClean="0"/>
              <a:t>Tuition Refund Policy: </a:t>
            </a:r>
          </a:p>
          <a:p>
            <a:pPr lvl="1"/>
            <a:r>
              <a:rPr lang="en-US" sz="1200" dirty="0">
                <a:hlinkClick r:id="rId6"/>
              </a:rPr>
              <a:t>https://</a:t>
            </a:r>
            <a:r>
              <a:rPr lang="en-US" sz="1200" dirty="0" smtClean="0">
                <a:hlinkClick r:id="rId6"/>
              </a:rPr>
              <a:t>cms.ysu.edu/administrative-offices/university-bursar/tuition-refund-policy</a:t>
            </a:r>
            <a:r>
              <a:rPr lang="en-US" sz="1200" dirty="0" smtClean="0"/>
              <a:t> </a:t>
            </a:r>
          </a:p>
          <a:p>
            <a:pPr lvl="1"/>
            <a:endParaRPr lang="en-US" sz="1200" dirty="0" smtClean="0"/>
          </a:p>
          <a:p>
            <a:r>
              <a:rPr lang="en-US" sz="1600" dirty="0" smtClean="0"/>
              <a:t>Direct Deposit: </a:t>
            </a:r>
          </a:p>
          <a:p>
            <a:pPr lvl="1"/>
            <a:r>
              <a:rPr lang="en-US" sz="1200" dirty="0">
                <a:hlinkClick r:id="rId7"/>
              </a:rPr>
              <a:t>http://</a:t>
            </a:r>
            <a:r>
              <a:rPr lang="en-US" sz="1200" dirty="0" smtClean="0">
                <a:hlinkClick r:id="rId7"/>
              </a:rPr>
              <a:t>cms.ysu.edu/administrative-offices/penguin-service-center/sign-direct-deposit</a:t>
            </a:r>
            <a:r>
              <a:rPr lang="en-US" sz="1200" dirty="0" smtClean="0"/>
              <a:t> </a:t>
            </a:r>
          </a:p>
          <a:p>
            <a:pPr marL="457200" lvl="1" indent="0">
              <a:buNone/>
            </a:pPr>
            <a:endParaRPr lang="en-US" sz="1200" dirty="0" smtClean="0"/>
          </a:p>
          <a:p>
            <a:r>
              <a:rPr lang="en-US" sz="1600" dirty="0" smtClean="0"/>
              <a:t>University Bursar: </a:t>
            </a:r>
            <a:endParaRPr lang="en-US" sz="1600" dirty="0"/>
          </a:p>
          <a:p>
            <a:pPr lvl="1"/>
            <a:r>
              <a:rPr lang="en-US" sz="1200" dirty="0">
                <a:hlinkClick r:id="rId8"/>
              </a:rPr>
              <a:t>http://</a:t>
            </a:r>
            <a:r>
              <a:rPr lang="en-US" sz="1200" dirty="0" smtClean="0">
                <a:hlinkClick r:id="rId8"/>
              </a:rPr>
              <a:t>cms.ysu.edu/administrative-offices/university-bursar/university-bursar</a:t>
            </a:r>
            <a:r>
              <a:rPr lang="en-US" sz="1200" dirty="0" smtClean="0"/>
              <a:t>  </a:t>
            </a:r>
            <a:endParaRPr lang="en-US" sz="1200" dirty="0"/>
          </a:p>
          <a:p>
            <a:pPr marL="457200" lvl="1" indent="0">
              <a:buNone/>
            </a:pPr>
            <a:endParaRPr lang="en-US" sz="1500" dirty="0" smtClean="0"/>
          </a:p>
          <a:p>
            <a:pPr>
              <a:buFont typeface="Arial" panose="020B0604020202020204" pitchFamily="34" charset="0"/>
              <a:buChar char="•"/>
            </a:pPr>
            <a:r>
              <a:rPr lang="en-US" sz="1600" dirty="0" smtClean="0"/>
              <a:t>Power Point Presentation:</a:t>
            </a:r>
          </a:p>
          <a:p>
            <a:pPr lvl="1"/>
            <a:r>
              <a:rPr lang="en-US" sz="1200" u="sng" dirty="0">
                <a:hlinkClick r:id="rId9"/>
              </a:rPr>
              <a:t>https</a:t>
            </a:r>
            <a:r>
              <a:rPr lang="en-US" sz="1200" u="sng">
                <a:hlinkClick r:id="rId9"/>
              </a:rPr>
              <a:t>://</a:t>
            </a:r>
            <a:r>
              <a:rPr lang="en-US" sz="1200" u="sng" smtClean="0">
                <a:hlinkClick r:id="rId9"/>
              </a:rPr>
              <a:t>ysu.edu/sites/default/files/bursar/Orientation.pptx</a:t>
            </a:r>
            <a:endParaRPr lang="en-US" sz="1200" dirty="0"/>
          </a:p>
          <a:p>
            <a:pPr lvl="1"/>
            <a:endParaRPr lang="en-US" sz="1200" dirty="0"/>
          </a:p>
          <a:p>
            <a:pPr lvl="1"/>
            <a:endParaRPr lang="en-US" sz="1200" dirty="0" smtClean="0"/>
          </a:p>
          <a:p>
            <a:endParaRPr lang="en-US" sz="1600" dirty="0" smtClean="0"/>
          </a:p>
          <a:p>
            <a:endParaRPr lang="en-US" sz="1600" dirty="0"/>
          </a:p>
          <a:p>
            <a:endParaRPr lang="en-US" sz="1500" dirty="0" smtClean="0"/>
          </a:p>
          <a:p>
            <a:pPr marL="457200" lvl="1" indent="0">
              <a:buNone/>
            </a:pPr>
            <a:endParaRPr lang="en-US" sz="1500" dirty="0"/>
          </a:p>
          <a:p>
            <a:endParaRPr lang="en-US" dirty="0"/>
          </a:p>
        </p:txBody>
      </p:sp>
      <p:pic>
        <p:nvPicPr>
          <p:cNvPr id="4" name="Picture 3"/>
          <p:cNvPicPr>
            <a:picLocks noChangeAspect="1"/>
          </p:cNvPicPr>
          <p:nvPr/>
        </p:nvPicPr>
        <p:blipFill>
          <a:blip r:embed="rId10"/>
          <a:stretch>
            <a:fillRect/>
          </a:stretch>
        </p:blipFill>
        <p:spPr>
          <a:xfrm>
            <a:off x="0" y="6029325"/>
            <a:ext cx="2752725" cy="828675"/>
          </a:xfrm>
          <a:prstGeom prst="rect">
            <a:avLst/>
          </a:prstGeom>
        </p:spPr>
      </p:pic>
    </p:spTree>
    <p:extLst>
      <p:ext uri="{BB962C8B-B14F-4D97-AF65-F5344CB8AC3E}">
        <p14:creationId xmlns:p14="http://schemas.microsoft.com/office/powerpoint/2010/main" val="9195676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University Bursar</a:t>
            </a:r>
            <a:endParaRPr lang="en-US" dirty="0"/>
          </a:p>
        </p:txBody>
      </p:sp>
      <p:sp>
        <p:nvSpPr>
          <p:cNvPr id="4" name="Content Placeholder 3"/>
          <p:cNvSpPr>
            <a:spLocks noGrp="1"/>
          </p:cNvSpPr>
          <p:nvPr>
            <p:ph idx="1"/>
          </p:nvPr>
        </p:nvSpPr>
        <p:spPr/>
        <p:txBody>
          <a:bodyPr/>
          <a:lstStyle/>
          <a:p>
            <a:r>
              <a:rPr lang="en-US" dirty="0" smtClean="0"/>
              <a:t>Questions?</a:t>
            </a:r>
          </a:p>
          <a:p>
            <a:endParaRPr lang="en-US" dirty="0"/>
          </a:p>
          <a:p>
            <a:endParaRPr lang="en-US" dirty="0" smtClean="0"/>
          </a:p>
          <a:p>
            <a:endParaRPr lang="en-US" dirty="0"/>
          </a:p>
        </p:txBody>
      </p:sp>
      <p:pic>
        <p:nvPicPr>
          <p:cNvPr id="5" name="Picture 4"/>
          <p:cNvPicPr>
            <a:picLocks noChangeAspect="1"/>
          </p:cNvPicPr>
          <p:nvPr/>
        </p:nvPicPr>
        <p:blipFill>
          <a:blip r:embed="rId2"/>
          <a:stretch>
            <a:fillRect/>
          </a:stretch>
        </p:blipFill>
        <p:spPr>
          <a:xfrm>
            <a:off x="3292237" y="2386994"/>
            <a:ext cx="2559525" cy="2612028"/>
          </a:xfrm>
          <a:prstGeom prst="rect">
            <a:avLst/>
          </a:prstGeom>
        </p:spPr>
      </p:pic>
      <p:pic>
        <p:nvPicPr>
          <p:cNvPr id="3" name="Picture 2"/>
          <p:cNvPicPr>
            <a:picLocks noChangeAspect="1"/>
          </p:cNvPicPr>
          <p:nvPr/>
        </p:nvPicPr>
        <p:blipFill>
          <a:blip r:embed="rId3"/>
          <a:stretch>
            <a:fillRect/>
          </a:stretch>
        </p:blipFill>
        <p:spPr>
          <a:xfrm>
            <a:off x="0" y="6029325"/>
            <a:ext cx="2752725" cy="828675"/>
          </a:xfrm>
          <a:prstGeom prst="rect">
            <a:avLst/>
          </a:prstGeom>
        </p:spPr>
      </p:pic>
    </p:spTree>
    <p:extLst>
      <p:ext uri="{BB962C8B-B14F-4D97-AF65-F5344CB8AC3E}">
        <p14:creationId xmlns:p14="http://schemas.microsoft.com/office/powerpoint/2010/main" val="3529049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penguin.jpg"/>
          <p:cNvPicPr>
            <a:picLocks noChangeAspect="1"/>
          </p:cNvPicPr>
          <p:nvPr/>
        </p:nvPicPr>
        <p:blipFill>
          <a:blip r:embed="rId2"/>
          <a:stretch>
            <a:fillRect/>
          </a:stretch>
        </p:blipFill>
        <p:spPr>
          <a:xfrm>
            <a:off x="-1" y="0"/>
            <a:ext cx="9290235" cy="6858000"/>
          </a:xfrm>
          <a:prstGeom prst="rect">
            <a:avLst/>
          </a:prstGeom>
        </p:spPr>
      </p:pic>
      <p:pic>
        <p:nvPicPr>
          <p:cNvPr id="10" name="Picture 9" descr="YandProud_lrg_h.png"/>
          <p:cNvPicPr>
            <a:picLocks noChangeAspect="1"/>
          </p:cNvPicPr>
          <p:nvPr/>
        </p:nvPicPr>
        <p:blipFill>
          <a:blip r:embed="rId3"/>
          <a:stretch>
            <a:fillRect/>
          </a:stretch>
        </p:blipFill>
        <p:spPr>
          <a:xfrm>
            <a:off x="1234583" y="2481081"/>
            <a:ext cx="6674833" cy="1895838"/>
          </a:xfrm>
          <a:prstGeom prst="rect">
            <a:avLst/>
          </a:prstGeom>
        </p:spPr>
      </p:pic>
    </p:spTree>
    <p:extLst>
      <p:ext uri="{BB962C8B-B14F-4D97-AF65-F5344CB8AC3E}">
        <p14:creationId xmlns:p14="http://schemas.microsoft.com/office/powerpoint/2010/main" val="178167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University Bursar</a:t>
            </a:r>
            <a:endParaRPr lang="en-US" dirty="0"/>
          </a:p>
        </p:txBody>
      </p:sp>
      <p:sp>
        <p:nvSpPr>
          <p:cNvPr id="3" name="Content Placeholder 2"/>
          <p:cNvSpPr>
            <a:spLocks noGrp="1"/>
          </p:cNvSpPr>
          <p:nvPr>
            <p:ph idx="1"/>
          </p:nvPr>
        </p:nvSpPr>
        <p:spPr>
          <a:xfrm>
            <a:off x="457200" y="1345673"/>
            <a:ext cx="8229600" cy="4525963"/>
          </a:xfrm>
        </p:spPr>
        <p:txBody>
          <a:bodyPr>
            <a:normAutofit/>
          </a:bodyPr>
          <a:lstStyle/>
          <a:p>
            <a:pPr marL="0" indent="0">
              <a:buNone/>
            </a:pPr>
            <a:r>
              <a:rPr lang="en-US" dirty="0" smtClean="0"/>
              <a:t>What we do:  </a:t>
            </a:r>
          </a:p>
          <a:p>
            <a:r>
              <a:rPr lang="en-US" sz="1900" dirty="0" smtClean="0"/>
              <a:t>The Office of University Bursar is responsible for </a:t>
            </a:r>
            <a:r>
              <a:rPr lang="en-US" sz="1900" b="1" dirty="0" smtClean="0"/>
              <a:t>billing</a:t>
            </a:r>
            <a:r>
              <a:rPr lang="en-US" sz="1900" dirty="0" smtClean="0"/>
              <a:t> of student and non-student accounts and </a:t>
            </a:r>
            <a:r>
              <a:rPr lang="en-US" sz="1900" b="1" dirty="0" smtClean="0"/>
              <a:t>payment</a:t>
            </a:r>
            <a:r>
              <a:rPr lang="en-US" sz="1900" dirty="0" smtClean="0"/>
              <a:t> processing functions. </a:t>
            </a:r>
          </a:p>
          <a:p>
            <a:endParaRPr lang="en-US" sz="1900" dirty="0"/>
          </a:p>
          <a:p>
            <a:endParaRPr lang="en-US" sz="1900" dirty="0" smtClean="0"/>
          </a:p>
          <a:p>
            <a:endParaRPr lang="en-US" sz="1900" dirty="0"/>
          </a:p>
          <a:p>
            <a:endParaRPr lang="en-US" sz="1900" dirty="0" smtClean="0"/>
          </a:p>
          <a:p>
            <a:endParaRPr lang="en-US" sz="1900" dirty="0"/>
          </a:p>
          <a:p>
            <a:pPr marL="0" indent="0">
              <a:buNone/>
            </a:pPr>
            <a:endParaRPr lang="en-US" sz="1900" dirty="0" smtClean="0"/>
          </a:p>
          <a:p>
            <a:pPr marL="0" indent="0">
              <a:buNone/>
            </a:pPr>
            <a:endParaRPr lang="en-US" sz="1900" dirty="0" smtClean="0"/>
          </a:p>
          <a:p>
            <a:r>
              <a:rPr lang="en-US" sz="1600" dirty="0" smtClean="0"/>
              <a:t>Location: Meshel Hall, Room 227 / Telephone No: 330-941-3133 / Email: </a:t>
            </a:r>
            <a:r>
              <a:rPr lang="en-US" sz="1600" dirty="0" smtClean="0">
                <a:hlinkClick r:id="rId3"/>
              </a:rPr>
              <a:t>accounts@ysu.edu</a:t>
            </a:r>
            <a:r>
              <a:rPr lang="en-US" sz="1600" dirty="0" smtClean="0"/>
              <a:t> / Hours: Monday through Friday, from 8 a.m. – 5 p.m.</a:t>
            </a:r>
            <a:endParaRPr lang="en-US" sz="1200" dirty="0"/>
          </a:p>
          <a:p>
            <a:pPr marL="0" indent="0">
              <a:buNone/>
            </a:pPr>
            <a:endParaRPr lang="en-US" sz="1500" dirty="0"/>
          </a:p>
          <a:p>
            <a:pPr marL="0" indent="0">
              <a:buNone/>
            </a:pPr>
            <a:endParaRPr lang="en-US" dirty="0"/>
          </a:p>
        </p:txBody>
      </p:sp>
      <p:graphicFrame>
        <p:nvGraphicFramePr>
          <p:cNvPr id="4" name="Diagram 3"/>
          <p:cNvGraphicFramePr/>
          <p:nvPr/>
        </p:nvGraphicFramePr>
        <p:xfrm>
          <a:off x="1536570" y="2666888"/>
          <a:ext cx="5363852" cy="233874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Down Arrow 4"/>
          <p:cNvSpPr/>
          <p:nvPr/>
        </p:nvSpPr>
        <p:spPr>
          <a:xfrm>
            <a:off x="5392131" y="2666889"/>
            <a:ext cx="509047" cy="858736"/>
          </a:xfrm>
          <a:prstGeom prst="downArrow">
            <a:avLst/>
          </a:prstGeom>
          <a:solidFill>
            <a:srgbClr val="A7002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8314441" y="6642556"/>
            <a:ext cx="989814" cy="215444"/>
          </a:xfrm>
          <a:prstGeom prst="rect">
            <a:avLst/>
          </a:prstGeom>
          <a:noFill/>
        </p:spPr>
        <p:txBody>
          <a:bodyPr wrap="square" rtlCol="0">
            <a:spAutoFit/>
          </a:bodyPr>
          <a:lstStyle/>
          <a:p>
            <a:r>
              <a:rPr lang="en-US" sz="800" i="1" dirty="0" smtClean="0"/>
              <a:t>Created 4/9/18</a:t>
            </a:r>
            <a:endParaRPr lang="en-US" sz="800" i="1" dirty="0"/>
          </a:p>
        </p:txBody>
      </p:sp>
      <p:pic>
        <p:nvPicPr>
          <p:cNvPr id="8" name="Picture 7"/>
          <p:cNvPicPr>
            <a:picLocks noChangeAspect="1"/>
          </p:cNvPicPr>
          <p:nvPr/>
        </p:nvPicPr>
        <p:blipFill>
          <a:blip r:embed="rId9"/>
          <a:stretch>
            <a:fillRect/>
          </a:stretch>
        </p:blipFill>
        <p:spPr>
          <a:xfrm>
            <a:off x="0" y="6029325"/>
            <a:ext cx="2752725" cy="828675"/>
          </a:xfrm>
          <a:prstGeom prst="rect">
            <a:avLst/>
          </a:prstGeom>
        </p:spPr>
      </p:pic>
    </p:spTree>
    <p:extLst>
      <p:ext uri="{BB962C8B-B14F-4D97-AF65-F5344CB8AC3E}">
        <p14:creationId xmlns:p14="http://schemas.microsoft.com/office/powerpoint/2010/main" val="3773602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University Bursar</a:t>
            </a:r>
            <a:endParaRPr lang="en-US" dirty="0"/>
          </a:p>
        </p:txBody>
      </p:sp>
      <p:sp>
        <p:nvSpPr>
          <p:cNvPr id="3" name="Content Placeholder 2"/>
          <p:cNvSpPr>
            <a:spLocks noGrp="1"/>
          </p:cNvSpPr>
          <p:nvPr>
            <p:ph idx="1"/>
          </p:nvPr>
        </p:nvSpPr>
        <p:spPr>
          <a:xfrm>
            <a:off x="457200" y="1345673"/>
            <a:ext cx="8229600" cy="4525963"/>
          </a:xfrm>
        </p:spPr>
        <p:txBody>
          <a:bodyPr>
            <a:normAutofit fontScale="92500" lnSpcReduction="10000"/>
          </a:bodyPr>
          <a:lstStyle/>
          <a:p>
            <a:pPr marL="0" indent="0">
              <a:buNone/>
            </a:pPr>
            <a:r>
              <a:rPr lang="en-US" dirty="0"/>
              <a:t>YSU Penguin </a:t>
            </a:r>
            <a:r>
              <a:rPr lang="en-US" dirty="0" smtClean="0"/>
              <a:t>Tuition Promise:  </a:t>
            </a:r>
          </a:p>
          <a:p>
            <a:r>
              <a:rPr lang="en-US" sz="1900" dirty="0" smtClean="0"/>
              <a:t>Assures </a:t>
            </a:r>
            <a:r>
              <a:rPr lang="en-US" sz="1900" dirty="0"/>
              <a:t>a </a:t>
            </a:r>
            <a:r>
              <a:rPr lang="en-US" sz="1900" b="1" dirty="0" smtClean="0"/>
              <a:t>fixed</a:t>
            </a:r>
            <a:r>
              <a:rPr lang="en-US" sz="1900" dirty="0" smtClean="0"/>
              <a:t> tuition (Instructional and General) rate </a:t>
            </a:r>
            <a:r>
              <a:rPr lang="en-US" sz="1900" dirty="0"/>
              <a:t>for the pursuit of an undergraduate degree at Youngstown State University. </a:t>
            </a:r>
            <a:r>
              <a:rPr lang="en-US" sz="1900" dirty="0" smtClean="0"/>
              <a:t> Please note there will be additional fees not included as part of the Tuition Promise.</a:t>
            </a:r>
          </a:p>
          <a:p>
            <a:pPr lvl="1"/>
            <a:r>
              <a:rPr lang="en-US" sz="1500" dirty="0" smtClean="0"/>
              <a:t>Examples of costs not included in the Tuition Promise:</a:t>
            </a:r>
          </a:p>
          <a:p>
            <a:pPr lvl="2"/>
            <a:r>
              <a:rPr lang="en-US" sz="1100" dirty="0" smtClean="0"/>
              <a:t>Non-resident surcharges </a:t>
            </a:r>
          </a:p>
          <a:p>
            <a:pPr lvl="2"/>
            <a:r>
              <a:rPr lang="en-US" sz="1100" dirty="0" smtClean="0"/>
              <a:t>Program fees</a:t>
            </a:r>
          </a:p>
          <a:p>
            <a:pPr lvl="2"/>
            <a:r>
              <a:rPr lang="en-US" sz="1100" dirty="0" smtClean="0"/>
              <a:t>Lab and Material fees </a:t>
            </a:r>
          </a:p>
          <a:p>
            <a:pPr lvl="2"/>
            <a:r>
              <a:rPr lang="en-US" sz="1100" dirty="0" smtClean="0"/>
              <a:t>College fees</a:t>
            </a:r>
            <a:endParaRPr lang="en-US" sz="1900" dirty="0"/>
          </a:p>
          <a:p>
            <a:r>
              <a:rPr lang="en-US" sz="1900" dirty="0" smtClean="0"/>
              <a:t>Tuition </a:t>
            </a:r>
            <a:r>
              <a:rPr lang="en-US" sz="1900" dirty="0"/>
              <a:t>rate is established based on first enrollment and remains unchanged for </a:t>
            </a:r>
            <a:r>
              <a:rPr lang="en-US" sz="1900" dirty="0" smtClean="0"/>
              <a:t>twelve consecutive semesters. </a:t>
            </a:r>
          </a:p>
          <a:p>
            <a:pPr marL="0" indent="0">
              <a:buNone/>
            </a:pPr>
            <a:endParaRPr lang="en-US" sz="1900" dirty="0"/>
          </a:p>
          <a:p>
            <a:r>
              <a:rPr lang="en-US" sz="1900" dirty="0" smtClean="0"/>
              <a:t>Designed </a:t>
            </a:r>
            <a:r>
              <a:rPr lang="en-US" sz="1900" dirty="0"/>
              <a:t>to make the cost of college predictable and affordable, and encourages students to complete degree programs within twelve consecutive semesters.</a:t>
            </a:r>
            <a:endParaRPr lang="en-US" sz="1900" dirty="0" smtClean="0"/>
          </a:p>
          <a:p>
            <a:pPr marL="0" indent="0">
              <a:buNone/>
            </a:pPr>
            <a:endParaRPr lang="en-US" sz="1900" dirty="0" smtClean="0"/>
          </a:p>
          <a:p>
            <a:r>
              <a:rPr lang="en-US" sz="1900" dirty="0" smtClean="0"/>
              <a:t>Find the </a:t>
            </a:r>
            <a:r>
              <a:rPr lang="en-US" sz="1900" dirty="0">
                <a:hlinkClick r:id="rId2"/>
              </a:rPr>
              <a:t>F</a:t>
            </a:r>
            <a:r>
              <a:rPr lang="en-US" sz="1900" dirty="0" smtClean="0">
                <a:hlinkClick r:id="rId2"/>
              </a:rPr>
              <a:t>requently Asked </a:t>
            </a:r>
            <a:r>
              <a:rPr lang="en-US" sz="1900" dirty="0">
                <a:hlinkClick r:id="rId2"/>
              </a:rPr>
              <a:t>Q</a:t>
            </a:r>
            <a:r>
              <a:rPr lang="en-US" sz="1900" dirty="0" smtClean="0">
                <a:hlinkClick r:id="rId2"/>
              </a:rPr>
              <a:t>uestions </a:t>
            </a:r>
            <a:r>
              <a:rPr lang="en-US" sz="1900" dirty="0" smtClean="0"/>
              <a:t>and </a:t>
            </a:r>
            <a:r>
              <a:rPr lang="en-US" sz="1900" dirty="0" smtClean="0">
                <a:hlinkClick r:id="rId3"/>
              </a:rPr>
              <a:t>Tuition </a:t>
            </a:r>
            <a:r>
              <a:rPr lang="en-US" sz="1900" dirty="0">
                <a:hlinkClick r:id="rId3"/>
              </a:rPr>
              <a:t>E</a:t>
            </a:r>
            <a:r>
              <a:rPr lang="en-US" sz="1900" dirty="0" smtClean="0">
                <a:hlinkClick r:id="rId3"/>
              </a:rPr>
              <a:t>stimator </a:t>
            </a:r>
            <a:r>
              <a:rPr lang="en-US" sz="1900" dirty="0" smtClean="0"/>
              <a:t>on YSU.edu</a:t>
            </a:r>
          </a:p>
          <a:p>
            <a:pPr marL="457200" lvl="1" indent="0">
              <a:buNone/>
            </a:pPr>
            <a:endParaRPr lang="en-US" sz="1500" dirty="0"/>
          </a:p>
          <a:p>
            <a:pPr marL="0" indent="0">
              <a:buNone/>
            </a:pPr>
            <a:endParaRPr lang="en-US" dirty="0"/>
          </a:p>
        </p:txBody>
      </p:sp>
      <p:pic>
        <p:nvPicPr>
          <p:cNvPr id="4" name="Picture 3"/>
          <p:cNvPicPr>
            <a:picLocks noChangeAspect="1"/>
          </p:cNvPicPr>
          <p:nvPr/>
        </p:nvPicPr>
        <p:blipFill>
          <a:blip r:embed="rId4"/>
          <a:stretch>
            <a:fillRect/>
          </a:stretch>
        </p:blipFill>
        <p:spPr>
          <a:xfrm>
            <a:off x="0" y="6029325"/>
            <a:ext cx="2752725" cy="82867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University Bursar</a:t>
            </a:r>
            <a:endParaRPr lang="en-US" dirty="0"/>
          </a:p>
        </p:txBody>
      </p:sp>
      <p:sp>
        <p:nvSpPr>
          <p:cNvPr id="3" name="Content Placeholder 2"/>
          <p:cNvSpPr>
            <a:spLocks noGrp="1"/>
          </p:cNvSpPr>
          <p:nvPr>
            <p:ph idx="1"/>
          </p:nvPr>
        </p:nvSpPr>
        <p:spPr>
          <a:xfrm>
            <a:off x="457200" y="1345673"/>
            <a:ext cx="8229600" cy="4784833"/>
          </a:xfrm>
        </p:spPr>
        <p:txBody>
          <a:bodyPr>
            <a:normAutofit/>
          </a:bodyPr>
          <a:lstStyle/>
          <a:p>
            <a:pPr marL="0" indent="0">
              <a:buNone/>
            </a:pPr>
            <a:r>
              <a:rPr lang="en-US" dirty="0" smtClean="0"/>
              <a:t>Billing Statements: </a:t>
            </a:r>
          </a:p>
          <a:p>
            <a:r>
              <a:rPr lang="en-US" sz="2000" dirty="0"/>
              <a:t>Student accounts are billed each semester. </a:t>
            </a:r>
            <a:endParaRPr lang="en-US" sz="2000" dirty="0" smtClean="0"/>
          </a:p>
          <a:p>
            <a:r>
              <a:rPr lang="en-US" sz="2000" dirty="0"/>
              <a:t>Payment in full is due by the specified due date. </a:t>
            </a:r>
          </a:p>
          <a:p>
            <a:r>
              <a:rPr lang="en-US" sz="2000" dirty="0" smtClean="0"/>
              <a:t>YSU sends billing notifications </a:t>
            </a:r>
            <a:r>
              <a:rPr lang="en-US" sz="2000" u="sng" dirty="0" smtClean="0">
                <a:solidFill>
                  <a:srgbClr val="C00000"/>
                </a:solidFill>
              </a:rPr>
              <a:t>electronically via the student’s YSU email address</a:t>
            </a:r>
            <a:r>
              <a:rPr lang="en-US" sz="2000" dirty="0" smtClean="0"/>
              <a:t>.</a:t>
            </a:r>
          </a:p>
          <a:p>
            <a:pPr lvl="1"/>
            <a:r>
              <a:rPr lang="en-US" sz="2000" dirty="0" smtClean="0"/>
              <a:t>Please do </a:t>
            </a:r>
            <a:r>
              <a:rPr lang="en-US" sz="2000" b="1" dirty="0"/>
              <a:t>not</a:t>
            </a:r>
            <a:r>
              <a:rPr lang="en-US" sz="2000" dirty="0"/>
              <a:t> expect to receive a </a:t>
            </a:r>
            <a:r>
              <a:rPr lang="en-US" sz="2000" dirty="0" smtClean="0"/>
              <a:t>billing statement by mail.</a:t>
            </a:r>
          </a:p>
          <a:p>
            <a:pPr lvl="1"/>
            <a:r>
              <a:rPr lang="en-US" sz="2000" dirty="0" smtClean="0"/>
              <a:t>Email comes from </a:t>
            </a:r>
            <a:r>
              <a:rPr lang="en-US" sz="2000" dirty="0" smtClean="0">
                <a:hlinkClick r:id="rId2"/>
              </a:rPr>
              <a:t>accounts@ysu.edu</a:t>
            </a:r>
            <a:r>
              <a:rPr lang="en-US" sz="2000" dirty="0" smtClean="0"/>
              <a:t>.  </a:t>
            </a:r>
          </a:p>
          <a:p>
            <a:pPr lvl="1"/>
            <a:r>
              <a:rPr lang="en-US" sz="2000" dirty="0" smtClean="0"/>
              <a:t>Parents can also receive billing notifications and make payments via the Authorized User option.</a:t>
            </a:r>
            <a:endParaRPr lang="en-US" sz="2000" dirty="0"/>
          </a:p>
        </p:txBody>
      </p:sp>
      <p:pic>
        <p:nvPicPr>
          <p:cNvPr id="4" name="Picture 3"/>
          <p:cNvPicPr>
            <a:picLocks noChangeAspect="1"/>
          </p:cNvPicPr>
          <p:nvPr/>
        </p:nvPicPr>
        <p:blipFill>
          <a:blip r:embed="rId3"/>
          <a:stretch>
            <a:fillRect/>
          </a:stretch>
        </p:blipFill>
        <p:spPr>
          <a:xfrm>
            <a:off x="2286244" y="4637988"/>
            <a:ext cx="4868701" cy="1492518"/>
          </a:xfrm>
          <a:prstGeom prst="rect">
            <a:avLst/>
          </a:prstGeom>
        </p:spPr>
      </p:pic>
      <p:pic>
        <p:nvPicPr>
          <p:cNvPr id="6" name="Picture 5"/>
          <p:cNvPicPr>
            <a:picLocks noChangeAspect="1"/>
          </p:cNvPicPr>
          <p:nvPr/>
        </p:nvPicPr>
        <p:blipFill>
          <a:blip r:embed="rId4"/>
          <a:stretch>
            <a:fillRect/>
          </a:stretch>
        </p:blipFill>
        <p:spPr>
          <a:xfrm>
            <a:off x="0" y="6029325"/>
            <a:ext cx="2752725" cy="828675"/>
          </a:xfrm>
          <a:prstGeom prst="rect">
            <a:avLst/>
          </a:prstGeom>
        </p:spPr>
      </p:pic>
    </p:spTree>
    <p:extLst>
      <p:ext uri="{BB962C8B-B14F-4D97-AF65-F5344CB8AC3E}">
        <p14:creationId xmlns:p14="http://schemas.microsoft.com/office/powerpoint/2010/main" val="2169319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University Bursar</a:t>
            </a:r>
            <a:endParaRPr lang="en-US" dirty="0"/>
          </a:p>
        </p:txBody>
      </p:sp>
      <p:sp>
        <p:nvSpPr>
          <p:cNvPr id="3" name="Content Placeholder 2"/>
          <p:cNvSpPr>
            <a:spLocks noGrp="1"/>
          </p:cNvSpPr>
          <p:nvPr>
            <p:ph sz="half" idx="1"/>
          </p:nvPr>
        </p:nvSpPr>
        <p:spPr>
          <a:xfrm>
            <a:off x="457200" y="1451807"/>
            <a:ext cx="4038600" cy="4525963"/>
          </a:xfrm>
        </p:spPr>
        <p:txBody>
          <a:bodyPr>
            <a:normAutofit/>
          </a:bodyPr>
          <a:lstStyle/>
          <a:p>
            <a:pPr marL="457200" lvl="1" indent="0">
              <a:buNone/>
            </a:pPr>
            <a:endParaRPr lang="en-US" sz="1500" dirty="0"/>
          </a:p>
          <a:p>
            <a:endParaRPr lang="en-US" dirty="0"/>
          </a:p>
        </p:txBody>
      </p:sp>
      <p:sp>
        <p:nvSpPr>
          <p:cNvPr id="9" name="Content Placeholder 2"/>
          <p:cNvSpPr txBox="1">
            <a:spLocks/>
          </p:cNvSpPr>
          <p:nvPr/>
        </p:nvSpPr>
        <p:spPr>
          <a:xfrm>
            <a:off x="808741" y="1142400"/>
            <a:ext cx="2933700" cy="498502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Font typeface="Arial"/>
              <a:buNone/>
            </a:pPr>
            <a:r>
              <a:rPr lang="en-US" sz="2200" u="sng" dirty="0" smtClean="0"/>
              <a:t>Sample Bill</a:t>
            </a:r>
            <a:r>
              <a:rPr lang="en-US" sz="2200" dirty="0" smtClean="0"/>
              <a:t>: </a:t>
            </a:r>
          </a:p>
          <a:p>
            <a:r>
              <a:rPr lang="en-US" sz="1600" dirty="0" smtClean="0"/>
              <a:t>Payment address</a:t>
            </a:r>
          </a:p>
          <a:p>
            <a:r>
              <a:rPr lang="en-US" sz="1600" dirty="0" smtClean="0"/>
              <a:t>Amount due</a:t>
            </a:r>
          </a:p>
          <a:p>
            <a:r>
              <a:rPr lang="en-US" sz="1600" dirty="0" smtClean="0"/>
              <a:t>Due date</a:t>
            </a:r>
          </a:p>
          <a:p>
            <a:r>
              <a:rPr lang="en-US" sz="1600" dirty="0" smtClean="0"/>
              <a:t>Term</a:t>
            </a:r>
          </a:p>
          <a:p>
            <a:r>
              <a:rPr lang="en-US" sz="1600" dirty="0" smtClean="0"/>
              <a:t>Charge description</a:t>
            </a:r>
          </a:p>
          <a:p>
            <a:r>
              <a:rPr lang="en-US" sz="1600" dirty="0" smtClean="0"/>
              <a:t>Charge amounts</a:t>
            </a:r>
          </a:p>
          <a:p>
            <a:r>
              <a:rPr lang="en-US" sz="1600" dirty="0" smtClean="0"/>
              <a:t>Authorized Financial Aid</a:t>
            </a:r>
            <a:endParaRPr lang="en-US" sz="2400" u="sng" dirty="0" smtClean="0"/>
          </a:p>
          <a:p>
            <a:pPr marL="0" indent="0">
              <a:buNone/>
            </a:pPr>
            <a:r>
              <a:rPr lang="en-US" sz="2200" u="sng" dirty="0" smtClean="0"/>
              <a:t>How </a:t>
            </a:r>
            <a:r>
              <a:rPr lang="en-US" sz="2200" u="sng" dirty="0"/>
              <a:t>to Pay: </a:t>
            </a:r>
          </a:p>
          <a:p>
            <a:r>
              <a:rPr lang="en-US" sz="1600" dirty="0" smtClean="0"/>
              <a:t>Online:</a:t>
            </a:r>
          </a:p>
          <a:p>
            <a:pPr marL="457200" lvl="1" indent="0">
              <a:buNone/>
            </a:pPr>
            <a:r>
              <a:rPr lang="en-US" sz="1300" dirty="0" smtClean="0"/>
              <a:t>2.85</a:t>
            </a:r>
            <a:r>
              <a:rPr lang="en-US" sz="1300" dirty="0"/>
              <a:t>% convenience fee on </a:t>
            </a:r>
            <a:r>
              <a:rPr lang="en-US" sz="1300" dirty="0" smtClean="0"/>
              <a:t>CC </a:t>
            </a:r>
            <a:r>
              <a:rPr lang="en-US" sz="1300" dirty="0"/>
              <a:t>transactions (</a:t>
            </a:r>
            <a:r>
              <a:rPr lang="en-US" sz="1300" dirty="0" smtClean="0"/>
              <a:t>min. </a:t>
            </a:r>
            <a:r>
              <a:rPr lang="en-US" sz="1300" dirty="0"/>
              <a:t>$3.00 fee); web </a:t>
            </a:r>
            <a:r>
              <a:rPr lang="en-US" sz="1300" dirty="0" smtClean="0"/>
              <a:t>check </a:t>
            </a:r>
            <a:r>
              <a:rPr lang="en-US" sz="1300" dirty="0"/>
              <a:t>payments </a:t>
            </a:r>
            <a:r>
              <a:rPr lang="en-US" sz="1300" dirty="0" smtClean="0"/>
              <a:t>(no fee).</a:t>
            </a:r>
            <a:endParaRPr lang="en-US" sz="1300" dirty="0"/>
          </a:p>
          <a:p>
            <a:r>
              <a:rPr lang="en-US" sz="1600" dirty="0" smtClean="0"/>
              <a:t>Cashier Window</a:t>
            </a:r>
          </a:p>
          <a:p>
            <a:pPr marL="457200" lvl="1" indent="0">
              <a:buNone/>
            </a:pPr>
            <a:r>
              <a:rPr lang="en-US" sz="1300" dirty="0"/>
              <a:t>Monday through Friday, 10:00 a.m. to 2:00 p.m.</a:t>
            </a:r>
          </a:p>
          <a:p>
            <a:r>
              <a:rPr lang="en-US" sz="1600" dirty="0" smtClean="0"/>
              <a:t>Mail</a:t>
            </a:r>
            <a:endParaRPr lang="en-US" sz="1600" dirty="0"/>
          </a:p>
        </p:txBody>
      </p:sp>
      <p:sp>
        <p:nvSpPr>
          <p:cNvPr id="10" name="TextBox 9"/>
          <p:cNvSpPr txBox="1"/>
          <p:nvPr/>
        </p:nvSpPr>
        <p:spPr>
          <a:xfrm>
            <a:off x="4500513" y="6375814"/>
            <a:ext cx="3220040" cy="307777"/>
          </a:xfrm>
          <a:prstGeom prst="rect">
            <a:avLst/>
          </a:prstGeom>
          <a:noFill/>
        </p:spPr>
        <p:txBody>
          <a:bodyPr wrap="square" rtlCol="0">
            <a:spAutoFit/>
          </a:bodyPr>
          <a:lstStyle/>
          <a:p>
            <a:r>
              <a:rPr lang="en-US" sz="1400" b="1" dirty="0" smtClean="0">
                <a:solidFill>
                  <a:srgbClr val="FF0000"/>
                </a:solidFill>
              </a:rPr>
              <a:t>$50 late payment fee if not paid timely</a:t>
            </a:r>
            <a:endParaRPr lang="en-US" sz="1400" b="1" dirty="0">
              <a:solidFill>
                <a:srgbClr val="FF0000"/>
              </a:solidFill>
            </a:endParaRPr>
          </a:p>
        </p:txBody>
      </p:sp>
      <p:pic>
        <p:nvPicPr>
          <p:cNvPr id="4" name="Picture 3"/>
          <p:cNvPicPr>
            <a:picLocks noChangeAspect="1"/>
          </p:cNvPicPr>
          <p:nvPr/>
        </p:nvPicPr>
        <p:blipFill>
          <a:blip r:embed="rId2"/>
          <a:stretch>
            <a:fillRect/>
          </a:stretch>
        </p:blipFill>
        <p:spPr>
          <a:xfrm>
            <a:off x="3994885" y="1121113"/>
            <a:ext cx="4008472" cy="5254701"/>
          </a:xfrm>
          <a:prstGeom prst="rect">
            <a:avLst/>
          </a:prstGeom>
        </p:spPr>
      </p:pic>
      <p:pic>
        <p:nvPicPr>
          <p:cNvPr id="5" name="Picture 4"/>
          <p:cNvPicPr>
            <a:picLocks noChangeAspect="1"/>
          </p:cNvPicPr>
          <p:nvPr/>
        </p:nvPicPr>
        <p:blipFill>
          <a:blip r:embed="rId3"/>
          <a:stretch>
            <a:fillRect/>
          </a:stretch>
        </p:blipFill>
        <p:spPr>
          <a:xfrm>
            <a:off x="0" y="6029325"/>
            <a:ext cx="2752725" cy="828675"/>
          </a:xfrm>
          <a:prstGeom prst="rect">
            <a:avLst/>
          </a:prstGeom>
        </p:spPr>
      </p:pic>
    </p:spTree>
    <p:extLst>
      <p:ext uri="{BB962C8B-B14F-4D97-AF65-F5344CB8AC3E}">
        <p14:creationId xmlns:p14="http://schemas.microsoft.com/office/powerpoint/2010/main" val="374393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University Bursar</a:t>
            </a:r>
            <a:endParaRPr lang="en-US" dirty="0"/>
          </a:p>
        </p:txBody>
      </p:sp>
      <p:sp>
        <p:nvSpPr>
          <p:cNvPr id="3" name="Content Placeholder 2"/>
          <p:cNvSpPr>
            <a:spLocks noGrp="1"/>
          </p:cNvSpPr>
          <p:nvPr>
            <p:ph idx="1"/>
          </p:nvPr>
        </p:nvSpPr>
        <p:spPr>
          <a:xfrm>
            <a:off x="457200" y="1345673"/>
            <a:ext cx="8229600" cy="4525963"/>
          </a:xfrm>
        </p:spPr>
        <p:txBody>
          <a:bodyPr>
            <a:normAutofit lnSpcReduction="10000"/>
          </a:bodyPr>
          <a:lstStyle/>
          <a:p>
            <a:pPr marL="0" indent="0">
              <a:buNone/>
            </a:pPr>
            <a:r>
              <a:rPr lang="en-US" dirty="0" smtClean="0"/>
              <a:t>Payment Plan:  </a:t>
            </a:r>
          </a:p>
          <a:p>
            <a:r>
              <a:rPr lang="en-US" sz="1800" dirty="0"/>
              <a:t>A monthly </a:t>
            </a:r>
            <a:r>
              <a:rPr lang="en-US" sz="1800" dirty="0">
                <a:hlinkClick r:id="rId2"/>
              </a:rPr>
              <a:t>payment plan </a:t>
            </a:r>
            <a:r>
              <a:rPr lang="en-US" sz="1800" dirty="0"/>
              <a:t>option is available if you cannot pay your balance in full by the payment due date. </a:t>
            </a:r>
          </a:p>
          <a:p>
            <a:pPr lvl="1"/>
            <a:r>
              <a:rPr lang="en-US" sz="1400" dirty="0"/>
              <a:t>The monthly payment installments are based on the total account balance divided by the number of remaining due dates for the semester (either four, three, or two). </a:t>
            </a:r>
          </a:p>
          <a:p>
            <a:pPr lvl="1"/>
            <a:r>
              <a:rPr lang="en-US" sz="1400" dirty="0" smtClean="0"/>
              <a:t>There </a:t>
            </a:r>
            <a:r>
              <a:rPr lang="en-US" sz="1400" dirty="0"/>
              <a:t>is also a </a:t>
            </a:r>
            <a:r>
              <a:rPr lang="en-US" sz="1400" dirty="0" smtClean="0"/>
              <a:t>$50.00 enrollment </a:t>
            </a:r>
            <a:r>
              <a:rPr lang="en-US" sz="1400" dirty="0"/>
              <a:t>fee due with the first </a:t>
            </a:r>
            <a:r>
              <a:rPr lang="en-US" sz="1400" dirty="0" smtClean="0"/>
              <a:t>payment</a:t>
            </a:r>
            <a:r>
              <a:rPr lang="en-US" sz="1400" dirty="0"/>
              <a:t> </a:t>
            </a:r>
            <a:r>
              <a:rPr lang="en-US" sz="1400" dirty="0" smtClean="0"/>
              <a:t>effective Fall 2018.</a:t>
            </a:r>
            <a:endParaRPr lang="en-US" sz="1400" dirty="0"/>
          </a:p>
          <a:p>
            <a:pPr marL="457200" lvl="1" indent="0">
              <a:buNone/>
            </a:pPr>
            <a:endParaRPr lang="en-US" sz="800" dirty="0" smtClean="0"/>
          </a:p>
          <a:p>
            <a:pPr marL="457200" lvl="1" indent="0">
              <a:buNone/>
            </a:pPr>
            <a:r>
              <a:rPr lang="en-US" sz="1400" dirty="0" smtClean="0"/>
              <a:t>				  Fall </a:t>
            </a:r>
            <a:r>
              <a:rPr lang="en-US" sz="1400" dirty="0"/>
              <a:t>2018: </a:t>
            </a:r>
            <a:r>
              <a:rPr lang="en-US" sz="1400" dirty="0" smtClean="0"/>
              <a:t>Example - $2,500.00 </a:t>
            </a:r>
          </a:p>
          <a:p>
            <a:pPr marL="457200" lvl="1" indent="0" algn="ctr">
              <a:buNone/>
            </a:pPr>
            <a:r>
              <a:rPr lang="en-US" sz="1000" dirty="0" smtClean="0"/>
              <a:t>*Summer balances can be divided into 3 payments (depending on when the student registers)*</a:t>
            </a:r>
            <a:endParaRPr lang="en-US" sz="1000" dirty="0"/>
          </a:p>
          <a:p>
            <a:pPr marL="457200" lvl="1" indent="0">
              <a:buNone/>
            </a:pPr>
            <a:endParaRPr lang="en-US" sz="1400" dirty="0" smtClean="0"/>
          </a:p>
          <a:p>
            <a:pPr marL="457200" lvl="1" indent="0">
              <a:buNone/>
            </a:pPr>
            <a:endParaRPr lang="en-US" sz="1400" dirty="0" smtClean="0"/>
          </a:p>
          <a:p>
            <a:pPr marL="457200" lvl="1" indent="0">
              <a:buNone/>
            </a:pPr>
            <a:endParaRPr lang="en-US" sz="1400" dirty="0" smtClean="0"/>
          </a:p>
          <a:p>
            <a:pPr marL="457200" lvl="1" indent="0">
              <a:buNone/>
            </a:pPr>
            <a:endParaRPr lang="en-US" sz="1400" dirty="0" smtClean="0"/>
          </a:p>
          <a:p>
            <a:pPr marL="457200" lvl="1" indent="0">
              <a:buNone/>
            </a:pPr>
            <a:endParaRPr lang="en-US" sz="800" dirty="0" smtClean="0"/>
          </a:p>
          <a:p>
            <a:r>
              <a:rPr lang="en-US" sz="1800" dirty="0" smtClean="0"/>
              <a:t>You </a:t>
            </a:r>
            <a:r>
              <a:rPr lang="en-US" sz="1800" dirty="0"/>
              <a:t>can view payment plan information and account details, including the payment amounts and future due dates, and enroll in the payment plan, </a:t>
            </a:r>
            <a:r>
              <a:rPr lang="en-US" sz="1800" dirty="0" smtClean="0"/>
              <a:t>through </a:t>
            </a:r>
            <a:r>
              <a:rPr lang="en-US" sz="1800" dirty="0"/>
              <a:t>the </a:t>
            </a:r>
            <a:r>
              <a:rPr lang="en-US" sz="1800" dirty="0" smtClean="0"/>
              <a:t>YSU Bill Payment Suite via YSU Portal or the Authorized Parent User Access. </a:t>
            </a:r>
          </a:p>
          <a:p>
            <a:pPr marL="0" indent="0">
              <a:buNone/>
            </a:pPr>
            <a:endParaRPr lang="en-US" sz="1900" dirty="0"/>
          </a:p>
          <a:p>
            <a:pPr marL="457200" lvl="1" indent="0">
              <a:buNone/>
            </a:pPr>
            <a:endParaRPr lang="en-US" sz="1500" dirty="0"/>
          </a:p>
          <a:p>
            <a:endParaRPr lang="en-US" dirty="0"/>
          </a:p>
        </p:txBody>
      </p:sp>
      <p:pic>
        <p:nvPicPr>
          <p:cNvPr id="4" name="Picture 3"/>
          <p:cNvPicPr>
            <a:picLocks noChangeAspect="1"/>
          </p:cNvPicPr>
          <p:nvPr/>
        </p:nvPicPr>
        <p:blipFill>
          <a:blip r:embed="rId3"/>
          <a:stretch>
            <a:fillRect/>
          </a:stretch>
        </p:blipFill>
        <p:spPr>
          <a:xfrm>
            <a:off x="8101" y="6029325"/>
            <a:ext cx="2752725" cy="828675"/>
          </a:xfrm>
          <a:prstGeom prst="rect">
            <a:avLst/>
          </a:prstGeom>
        </p:spPr>
      </p:pic>
      <p:pic>
        <p:nvPicPr>
          <p:cNvPr id="5" name="Picture 4"/>
          <p:cNvPicPr>
            <a:picLocks noChangeAspect="1"/>
          </p:cNvPicPr>
          <p:nvPr/>
        </p:nvPicPr>
        <p:blipFill>
          <a:blip r:embed="rId4"/>
          <a:stretch>
            <a:fillRect/>
          </a:stretch>
        </p:blipFill>
        <p:spPr>
          <a:xfrm>
            <a:off x="3025169" y="3655789"/>
            <a:ext cx="2905125" cy="981075"/>
          </a:xfrm>
          <a:prstGeom prst="rect">
            <a:avLst/>
          </a:prstGeom>
        </p:spPr>
      </p:pic>
    </p:spTree>
    <p:extLst>
      <p:ext uri="{BB962C8B-B14F-4D97-AF65-F5344CB8AC3E}">
        <p14:creationId xmlns:p14="http://schemas.microsoft.com/office/powerpoint/2010/main" val="2561068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University Bursar</a:t>
            </a:r>
            <a:endParaRPr lang="en-US" dirty="0"/>
          </a:p>
        </p:txBody>
      </p:sp>
      <p:sp>
        <p:nvSpPr>
          <p:cNvPr id="3" name="Content Placeholder 2"/>
          <p:cNvSpPr>
            <a:spLocks noGrp="1"/>
          </p:cNvSpPr>
          <p:nvPr>
            <p:ph idx="1"/>
          </p:nvPr>
        </p:nvSpPr>
        <p:spPr>
          <a:xfrm>
            <a:off x="457200" y="1345673"/>
            <a:ext cx="8229600" cy="4525963"/>
          </a:xfrm>
        </p:spPr>
        <p:txBody>
          <a:bodyPr>
            <a:normAutofit/>
          </a:bodyPr>
          <a:lstStyle/>
          <a:p>
            <a:pPr marL="0" indent="0">
              <a:buNone/>
            </a:pPr>
            <a:r>
              <a:rPr lang="en-US" dirty="0" smtClean="0"/>
              <a:t>Tuition Refund:  </a:t>
            </a:r>
          </a:p>
          <a:p>
            <a:r>
              <a:rPr lang="en-US" sz="1800" dirty="0" smtClean="0"/>
              <a:t>For most efficient processing of tuition refunds, YSU encourages all students to enroll into our direct deposit program.  </a:t>
            </a:r>
          </a:p>
          <a:p>
            <a:pPr marL="0" indent="0">
              <a:buNone/>
            </a:pPr>
            <a:endParaRPr lang="en-US" sz="1800" dirty="0" smtClean="0"/>
          </a:p>
          <a:p>
            <a:r>
              <a:rPr lang="en-US" sz="1800" dirty="0" smtClean="0"/>
              <a:t>Students can sign up for direct deposit through their MyYSU Portal.  Step-by-step instructions are available online via </a:t>
            </a:r>
            <a:r>
              <a:rPr lang="en-US" sz="1800" dirty="0" smtClean="0">
                <a:hlinkClick r:id="rId2"/>
              </a:rPr>
              <a:t>Sign Up for Direct Deposit</a:t>
            </a:r>
            <a:r>
              <a:rPr lang="en-US" sz="1800" dirty="0" smtClean="0"/>
              <a:t> (refer to Web Links).  Under the Quick Links heading, click Online Instructions, then sign up for Direct Deposit.  Students also can visit the Bursar Office in Meshel Hall, Room 227 for one-on-one help. </a:t>
            </a:r>
          </a:p>
          <a:p>
            <a:pPr marL="0" indent="0">
              <a:buNone/>
            </a:pPr>
            <a:endParaRPr lang="en-US" sz="1800" dirty="0" smtClean="0"/>
          </a:p>
          <a:p>
            <a:r>
              <a:rPr lang="en-US" sz="1800" dirty="0" smtClean="0"/>
              <a:t>Students can expect to receive refund process confirmations via their YSU email address.   </a:t>
            </a:r>
          </a:p>
          <a:p>
            <a:endParaRPr lang="en-US" dirty="0"/>
          </a:p>
        </p:txBody>
      </p:sp>
      <p:pic>
        <p:nvPicPr>
          <p:cNvPr id="8" name="Picture 7"/>
          <p:cNvPicPr>
            <a:picLocks noChangeAspect="1"/>
          </p:cNvPicPr>
          <p:nvPr/>
        </p:nvPicPr>
        <p:blipFill>
          <a:blip r:embed="rId3"/>
          <a:stretch>
            <a:fillRect/>
          </a:stretch>
        </p:blipFill>
        <p:spPr>
          <a:xfrm>
            <a:off x="3544477" y="4928661"/>
            <a:ext cx="1714500" cy="942975"/>
          </a:xfrm>
          <a:prstGeom prst="rect">
            <a:avLst/>
          </a:prstGeom>
        </p:spPr>
      </p:pic>
      <p:pic>
        <p:nvPicPr>
          <p:cNvPr id="4" name="Picture 3"/>
          <p:cNvPicPr>
            <a:picLocks noChangeAspect="1"/>
          </p:cNvPicPr>
          <p:nvPr/>
        </p:nvPicPr>
        <p:blipFill>
          <a:blip r:embed="rId4"/>
          <a:stretch>
            <a:fillRect/>
          </a:stretch>
        </p:blipFill>
        <p:spPr>
          <a:xfrm>
            <a:off x="0" y="6029325"/>
            <a:ext cx="2752725" cy="828675"/>
          </a:xfrm>
          <a:prstGeom prst="rect">
            <a:avLst/>
          </a:prstGeom>
        </p:spPr>
      </p:pic>
    </p:spTree>
    <p:extLst>
      <p:ext uri="{BB962C8B-B14F-4D97-AF65-F5344CB8AC3E}">
        <p14:creationId xmlns:p14="http://schemas.microsoft.com/office/powerpoint/2010/main" val="1545514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University Bursar</a:t>
            </a:r>
            <a:endParaRPr lang="en-US" dirty="0"/>
          </a:p>
        </p:txBody>
      </p:sp>
      <p:pic>
        <p:nvPicPr>
          <p:cNvPr id="4" name="Picture 3"/>
          <p:cNvPicPr>
            <a:picLocks noChangeAspect="1"/>
          </p:cNvPicPr>
          <p:nvPr/>
        </p:nvPicPr>
        <p:blipFill>
          <a:blip r:embed="rId2"/>
          <a:stretch>
            <a:fillRect/>
          </a:stretch>
        </p:blipFill>
        <p:spPr>
          <a:xfrm>
            <a:off x="0" y="6029325"/>
            <a:ext cx="2752725" cy="828675"/>
          </a:xfrm>
          <a:prstGeom prst="rect">
            <a:avLst/>
          </a:prstGeom>
        </p:spPr>
      </p:pic>
      <p:pic>
        <p:nvPicPr>
          <p:cNvPr id="5" name="Picture 4"/>
          <p:cNvPicPr>
            <a:picLocks noChangeAspect="1"/>
          </p:cNvPicPr>
          <p:nvPr/>
        </p:nvPicPr>
        <p:blipFill>
          <a:blip r:embed="rId2"/>
          <a:stretch>
            <a:fillRect/>
          </a:stretch>
        </p:blipFill>
        <p:spPr>
          <a:xfrm>
            <a:off x="0" y="6029325"/>
            <a:ext cx="2752725" cy="828675"/>
          </a:xfrm>
          <a:prstGeom prst="rect">
            <a:avLst/>
          </a:prstGeom>
        </p:spPr>
      </p:pic>
      <p:pic>
        <p:nvPicPr>
          <p:cNvPr id="3" name="Picture 2"/>
          <p:cNvPicPr>
            <a:picLocks noChangeAspect="1"/>
          </p:cNvPicPr>
          <p:nvPr/>
        </p:nvPicPr>
        <p:blipFill>
          <a:blip r:embed="rId3"/>
          <a:stretch>
            <a:fillRect/>
          </a:stretch>
        </p:blipFill>
        <p:spPr>
          <a:xfrm>
            <a:off x="457200" y="1071562"/>
            <a:ext cx="8229600" cy="5105053"/>
          </a:xfrm>
          <a:prstGeom prst="rect">
            <a:avLst/>
          </a:prstGeom>
        </p:spPr>
      </p:pic>
    </p:spTree>
    <p:extLst>
      <p:ext uri="{BB962C8B-B14F-4D97-AF65-F5344CB8AC3E}">
        <p14:creationId xmlns:p14="http://schemas.microsoft.com/office/powerpoint/2010/main" val="1165580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University Bursar</a:t>
            </a:r>
            <a:endParaRPr lang="en-US" dirty="0"/>
          </a:p>
        </p:txBody>
      </p:sp>
      <p:sp>
        <p:nvSpPr>
          <p:cNvPr id="3" name="Content Placeholder 2"/>
          <p:cNvSpPr>
            <a:spLocks noGrp="1"/>
          </p:cNvSpPr>
          <p:nvPr>
            <p:ph idx="1"/>
          </p:nvPr>
        </p:nvSpPr>
        <p:spPr>
          <a:xfrm>
            <a:off x="457200" y="1345673"/>
            <a:ext cx="8229600" cy="4525963"/>
          </a:xfrm>
        </p:spPr>
        <p:txBody>
          <a:bodyPr>
            <a:normAutofit fontScale="62500" lnSpcReduction="20000"/>
          </a:bodyPr>
          <a:lstStyle/>
          <a:p>
            <a:pPr marL="0" indent="0">
              <a:buNone/>
            </a:pPr>
            <a:r>
              <a:rPr lang="en-US" dirty="0" smtClean="0"/>
              <a:t>Course Withdrawal Guidelines:  </a:t>
            </a:r>
          </a:p>
          <a:p>
            <a:pPr marL="0" indent="0">
              <a:buNone/>
            </a:pPr>
            <a:endParaRPr lang="en-US" dirty="0"/>
          </a:p>
          <a:p>
            <a:pPr marL="0" indent="0">
              <a:buNone/>
            </a:pPr>
            <a:endParaRPr lang="en-US" dirty="0" smtClean="0"/>
          </a:p>
          <a:p>
            <a:pPr marL="0" indent="0">
              <a:buNone/>
            </a:pPr>
            <a:endParaRPr lang="en-US" dirty="0" smtClean="0"/>
          </a:p>
          <a:p>
            <a:pPr marL="0" indent="0">
              <a:buNone/>
            </a:pPr>
            <a:r>
              <a:rPr lang="en-US" dirty="0" smtClean="0"/>
              <a:t>				</a:t>
            </a:r>
            <a:endParaRPr lang="en-US" dirty="0"/>
          </a:p>
          <a:p>
            <a:pPr marL="0" indent="0">
              <a:buNone/>
            </a:pPr>
            <a:endParaRPr lang="en-US" dirty="0" smtClean="0"/>
          </a:p>
          <a:p>
            <a:r>
              <a:rPr lang="en-US" sz="1800" dirty="0" smtClean="0"/>
              <a:t>Students seeking to cancel courses should be aware </a:t>
            </a:r>
            <a:r>
              <a:rPr lang="en-US" sz="1800" dirty="0"/>
              <a:t>of the Last Day to Withdraw for a 100% Refund (see Tuition Refund Dates).  </a:t>
            </a:r>
            <a:endParaRPr lang="en-US" sz="1800" dirty="0" smtClean="0"/>
          </a:p>
          <a:p>
            <a:pPr marL="0" indent="0">
              <a:buNone/>
            </a:pPr>
            <a:r>
              <a:rPr lang="en-US" sz="1800" b="1" i="1" dirty="0"/>
              <a:t>	 Students who do not formally withdraw in accordance </a:t>
            </a:r>
            <a:r>
              <a:rPr lang="en-US" sz="1800" b="1" i="1" dirty="0" smtClean="0"/>
              <a:t>with </a:t>
            </a:r>
            <a:r>
              <a:rPr lang="en-US" sz="1800" b="1" i="1" dirty="0" smtClean="0">
                <a:hlinkClick r:id="rId3"/>
              </a:rPr>
              <a:t>policy</a:t>
            </a:r>
            <a:r>
              <a:rPr lang="en-US" sz="1800" b="1" i="1" dirty="0" smtClean="0"/>
              <a:t> </a:t>
            </a:r>
            <a:r>
              <a:rPr lang="en-US" sz="1800" b="1" i="1" dirty="0"/>
              <a:t>remain financially responsible for semester fees and charges</a:t>
            </a:r>
            <a:r>
              <a:rPr lang="en-US" sz="1800" b="1" i="1" dirty="0" smtClean="0"/>
              <a:t>.</a:t>
            </a:r>
          </a:p>
          <a:p>
            <a:endParaRPr lang="en-US" sz="1400" dirty="0" smtClean="0"/>
          </a:p>
          <a:p>
            <a:pPr marL="0" indent="0">
              <a:buNone/>
            </a:pPr>
            <a:endParaRPr lang="en-US" sz="1400" dirty="0"/>
          </a:p>
          <a:p>
            <a:r>
              <a:rPr lang="en-US" sz="1800" dirty="0" smtClean="0"/>
              <a:t>Students must complete official </a:t>
            </a:r>
            <a:r>
              <a:rPr lang="en-US" sz="1800" dirty="0"/>
              <a:t>withdrawal </a:t>
            </a:r>
            <a:r>
              <a:rPr lang="en-US" sz="1800" dirty="0" smtClean="0"/>
              <a:t>processes through </a:t>
            </a:r>
            <a:r>
              <a:rPr lang="en-US" sz="1800" dirty="0"/>
              <a:t>their YSU </a:t>
            </a:r>
            <a:r>
              <a:rPr lang="en-US" sz="1800" dirty="0" smtClean="0"/>
              <a:t>Portal</a:t>
            </a:r>
            <a:r>
              <a:rPr lang="en-US" sz="1800" dirty="0"/>
              <a:t> </a:t>
            </a:r>
            <a:r>
              <a:rPr lang="en-US" sz="1800" dirty="0" smtClean="0"/>
              <a:t>and should verify process completed successfully.</a:t>
            </a:r>
            <a:r>
              <a:rPr lang="en-US" sz="1800" b="1" dirty="0" smtClean="0"/>
              <a:t>	</a:t>
            </a:r>
            <a:r>
              <a:rPr lang="en-US" sz="1800" b="1" i="1" dirty="0" smtClean="0"/>
              <a:t>Failure to attend, ceasing attendance or giving notice to an </a:t>
            </a:r>
            <a:r>
              <a:rPr lang="en-US" sz="1800" b="1" i="1" dirty="0"/>
              <a:t>instructor or </a:t>
            </a:r>
            <a:r>
              <a:rPr lang="en-US" sz="1800" b="1" i="1" dirty="0" smtClean="0"/>
              <a:t>department would not considered official </a:t>
            </a:r>
            <a:r>
              <a:rPr lang="en-US" sz="1800" b="1" i="1" dirty="0"/>
              <a:t>withdrawal</a:t>
            </a:r>
            <a:r>
              <a:rPr lang="en-US" sz="1800" b="1" i="1" dirty="0" smtClean="0"/>
              <a:t>.  </a:t>
            </a:r>
          </a:p>
          <a:p>
            <a:pPr marL="0" indent="0">
              <a:buNone/>
            </a:pPr>
            <a:endParaRPr lang="en-US" sz="1800" b="1" dirty="0" smtClean="0"/>
          </a:p>
          <a:p>
            <a:pPr marL="0" indent="0">
              <a:buNone/>
            </a:pPr>
            <a:endParaRPr lang="en-US" sz="1800" b="1" dirty="0"/>
          </a:p>
          <a:p>
            <a:r>
              <a:rPr lang="en-US" sz="1800" dirty="0" smtClean="0"/>
              <a:t>Withdrawing Financial </a:t>
            </a:r>
            <a:r>
              <a:rPr lang="en-US" sz="1800" dirty="0"/>
              <a:t>Aid </a:t>
            </a:r>
            <a:r>
              <a:rPr lang="en-US" sz="1800" dirty="0" smtClean="0"/>
              <a:t>recipients should </a:t>
            </a:r>
            <a:r>
              <a:rPr lang="en-US" sz="1800" dirty="0"/>
              <a:t>consult a Financial Aid </a:t>
            </a:r>
            <a:r>
              <a:rPr lang="en-US" sz="1800" dirty="0" smtClean="0"/>
              <a:t>Counselor</a:t>
            </a:r>
            <a:r>
              <a:rPr lang="en-US" sz="1800" dirty="0"/>
              <a:t> </a:t>
            </a:r>
            <a:r>
              <a:rPr lang="en-US" sz="1800" dirty="0" smtClean="0"/>
              <a:t>to assess </a:t>
            </a:r>
            <a:r>
              <a:rPr lang="en-US" sz="1800" dirty="0"/>
              <a:t>impacts </a:t>
            </a:r>
            <a:r>
              <a:rPr lang="en-US" sz="1800" dirty="0" smtClean="0"/>
              <a:t>of withdrawal on awarded Financial Aid.</a:t>
            </a:r>
            <a:endParaRPr lang="en-US" sz="1800" b="1" dirty="0"/>
          </a:p>
          <a:p>
            <a:pPr marL="0" indent="0">
              <a:buNone/>
            </a:pPr>
            <a:r>
              <a:rPr lang="en-US" sz="1800" b="1" i="1" dirty="0"/>
              <a:t>	</a:t>
            </a:r>
            <a:r>
              <a:rPr lang="en-US" sz="1800" b="1" i="1" dirty="0" smtClean="0"/>
              <a:t>Federal Financial </a:t>
            </a:r>
            <a:r>
              <a:rPr lang="en-US" sz="1800" b="1" i="1" dirty="0"/>
              <a:t>Aid </a:t>
            </a:r>
            <a:r>
              <a:rPr lang="en-US" sz="1800" b="1" i="1" dirty="0" smtClean="0"/>
              <a:t>may be reduced after Official or Unofficial Withdrawal and cause a balance immediately </a:t>
            </a:r>
            <a:r>
              <a:rPr lang="en-US" sz="1800" b="1" i="1" dirty="0"/>
              <a:t>due to </a:t>
            </a:r>
            <a:r>
              <a:rPr lang="en-US" sz="1800" b="1" i="1" dirty="0" smtClean="0"/>
              <a:t>university</a:t>
            </a:r>
            <a:r>
              <a:rPr lang="en-US" sz="1800" b="1" i="1" dirty="0"/>
              <a:t>. </a:t>
            </a:r>
            <a:endParaRPr lang="en-US" sz="1800" b="1" i="1" dirty="0" smtClean="0"/>
          </a:p>
          <a:p>
            <a:pPr marL="0" indent="0">
              <a:buNone/>
            </a:pPr>
            <a:r>
              <a:rPr lang="en-US" sz="1800" dirty="0" smtClean="0"/>
              <a:t/>
            </a:r>
            <a:br>
              <a:rPr lang="en-US" sz="1800" dirty="0" smtClean="0"/>
            </a:br>
            <a:r>
              <a:rPr lang="en-US" sz="1800" dirty="0" smtClean="0"/>
              <a:t> </a:t>
            </a:r>
          </a:p>
          <a:p>
            <a:r>
              <a:rPr lang="en-US" sz="1800" dirty="0" smtClean="0"/>
              <a:t>The Last </a:t>
            </a:r>
            <a:r>
              <a:rPr lang="en-US" sz="1800" dirty="0"/>
              <a:t>Day Withdraw for a 100% Refund </a:t>
            </a:r>
            <a:r>
              <a:rPr lang="en-US" sz="1800" dirty="0" smtClean="0"/>
              <a:t>and the Last Day to </a:t>
            </a:r>
            <a:r>
              <a:rPr lang="en-US" sz="1800" dirty="0"/>
              <a:t>Withdraw with a “</a:t>
            </a:r>
            <a:r>
              <a:rPr lang="en-US" sz="1800" dirty="0" smtClean="0"/>
              <a:t>W” (a grade of “W”) are not the same. </a:t>
            </a:r>
          </a:p>
          <a:p>
            <a:pPr marL="0" indent="0">
              <a:buNone/>
            </a:pPr>
            <a:r>
              <a:rPr lang="en-US" sz="1800" b="1" i="1" dirty="0"/>
              <a:t>	</a:t>
            </a:r>
            <a:r>
              <a:rPr lang="en-US" sz="1800" b="1" i="1" dirty="0" smtClean="0"/>
              <a:t>The Last </a:t>
            </a:r>
            <a:r>
              <a:rPr lang="en-US" sz="1800" b="1" i="1" dirty="0"/>
              <a:t>Day to Withdraw with a “</a:t>
            </a:r>
            <a:r>
              <a:rPr lang="en-US" sz="1800" b="1" i="1" dirty="0" smtClean="0"/>
              <a:t>W” occurs much </a:t>
            </a:r>
            <a:r>
              <a:rPr lang="en-US" sz="1800" b="1" i="1" dirty="0"/>
              <a:t>later in the </a:t>
            </a:r>
            <a:r>
              <a:rPr lang="en-US" sz="1800" b="1" i="1" dirty="0" smtClean="0"/>
              <a:t>semester.  </a:t>
            </a:r>
          </a:p>
          <a:p>
            <a:pPr marL="0" indent="0">
              <a:buNone/>
            </a:pPr>
            <a:r>
              <a:rPr lang="en-US" sz="1800" b="1" i="1" dirty="0"/>
              <a:t>	</a:t>
            </a:r>
            <a:r>
              <a:rPr lang="en-US" sz="1800" b="1" i="1" dirty="0" smtClean="0"/>
              <a:t>Note that separations from courses outside of the Last </a:t>
            </a:r>
            <a:r>
              <a:rPr lang="en-US" sz="1800" b="1" i="1" dirty="0"/>
              <a:t>Day to Withdraw with a “W</a:t>
            </a:r>
            <a:r>
              <a:rPr lang="en-US" sz="1800" b="1" i="1" dirty="0" smtClean="0"/>
              <a:t>” generally result in failing grade(s). </a:t>
            </a:r>
          </a:p>
          <a:p>
            <a:endParaRPr lang="en-US" sz="1800" dirty="0" smtClean="0"/>
          </a:p>
          <a:p>
            <a:endParaRPr lang="en-US" sz="1800" dirty="0" smtClean="0"/>
          </a:p>
        </p:txBody>
      </p:sp>
      <p:pic>
        <p:nvPicPr>
          <p:cNvPr id="5" name="Picture 4"/>
          <p:cNvPicPr>
            <a:picLocks noChangeAspect="1"/>
          </p:cNvPicPr>
          <p:nvPr/>
        </p:nvPicPr>
        <p:blipFill>
          <a:blip r:embed="rId4"/>
          <a:stretch>
            <a:fillRect/>
          </a:stretch>
        </p:blipFill>
        <p:spPr>
          <a:xfrm>
            <a:off x="0" y="6029325"/>
            <a:ext cx="2752725" cy="828675"/>
          </a:xfrm>
          <a:prstGeom prst="rect">
            <a:avLst/>
          </a:prstGeom>
        </p:spPr>
      </p:pic>
      <p:pic>
        <p:nvPicPr>
          <p:cNvPr id="6" name="Picture 5"/>
          <p:cNvPicPr>
            <a:picLocks noChangeAspect="1"/>
          </p:cNvPicPr>
          <p:nvPr/>
        </p:nvPicPr>
        <p:blipFill>
          <a:blip r:embed="rId5"/>
          <a:stretch>
            <a:fillRect/>
          </a:stretch>
        </p:blipFill>
        <p:spPr>
          <a:xfrm>
            <a:off x="1937089" y="1702332"/>
            <a:ext cx="5114162" cy="1309725"/>
          </a:xfrm>
          <a:prstGeom prst="rect">
            <a:avLst/>
          </a:prstGeom>
        </p:spPr>
      </p:pic>
    </p:spTree>
    <p:extLst>
      <p:ext uri="{BB962C8B-B14F-4D97-AF65-F5344CB8AC3E}">
        <p14:creationId xmlns:p14="http://schemas.microsoft.com/office/powerpoint/2010/main" val="2971563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YSU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YSU_Template.potx</Template>
  <TotalTime>1152</TotalTime>
  <Words>583</Words>
  <Application>Microsoft Office PowerPoint</Application>
  <PresentationFormat>On-screen Show (4:3)</PresentationFormat>
  <Paragraphs>132</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YSU_Template</vt:lpstr>
      <vt:lpstr>PowerPoint Presentation</vt:lpstr>
      <vt:lpstr>Office of University Bursar</vt:lpstr>
      <vt:lpstr>Office of University Bursar</vt:lpstr>
      <vt:lpstr>Office of University Bursar</vt:lpstr>
      <vt:lpstr>Office of University Bursar</vt:lpstr>
      <vt:lpstr>Office of University Bursar</vt:lpstr>
      <vt:lpstr>Office of University Bursar</vt:lpstr>
      <vt:lpstr>Office of University Bursar</vt:lpstr>
      <vt:lpstr>Office of University Bursar</vt:lpstr>
      <vt:lpstr>Office of University Bursar</vt:lpstr>
      <vt:lpstr>Office of University Bursar</vt:lpstr>
      <vt:lpstr>PowerPoint Presentation</vt:lpstr>
    </vt:vector>
  </TitlesOfParts>
  <Company>Youngstown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Ross Morrone</dc:creator>
  <cp:lastModifiedBy>Jonathan Jenyk</cp:lastModifiedBy>
  <cp:revision>94</cp:revision>
  <cp:lastPrinted>2018-07-17T12:49:49Z</cp:lastPrinted>
  <dcterms:created xsi:type="dcterms:W3CDTF">2017-01-13T17:25:24Z</dcterms:created>
  <dcterms:modified xsi:type="dcterms:W3CDTF">2019-04-18T20:41:58Z</dcterms:modified>
</cp:coreProperties>
</file>