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61" r:id="rId3"/>
    <p:sldId id="271" r:id="rId4"/>
    <p:sldId id="275" r:id="rId5"/>
    <p:sldId id="263" r:id="rId6"/>
    <p:sldId id="265" r:id="rId7"/>
    <p:sldId id="276" r:id="rId8"/>
    <p:sldId id="264" r:id="rId9"/>
    <p:sldId id="277" r:id="rId10"/>
    <p:sldId id="278" r:id="rId11"/>
    <p:sldId id="279" r:id="rId12"/>
    <p:sldId id="262" r:id="rId13"/>
    <p:sldId id="280" r:id="rId14"/>
    <p:sldId id="267" r:id="rId15"/>
    <p:sldId id="274" r:id="rId16"/>
    <p:sldId id="281" r:id="rId17"/>
    <p:sldId id="269" r:id="rId18"/>
    <p:sldId id="270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425"/>
    <a:srgbClr val="8B0001"/>
    <a:srgbClr val="A7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21733-DF88-4AB4-8890-99B4C200F7B8}" type="doc">
      <dgm:prSet loTypeId="urn:microsoft.com/office/officeart/2005/8/layout/venn3" loCatId="relationship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925E1E-96A3-4B06-80F2-00EC0D9BE720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University Registrar	</a:t>
          </a:r>
        </a:p>
      </dgm:t>
    </dgm:pt>
    <dgm:pt modelId="{FE3C8928-D41C-4F30-A198-27A49AD41092}" type="parTrans" cxnId="{3ED83250-518F-4049-B9CD-5E45388B3A83}">
      <dgm:prSet/>
      <dgm:spPr/>
      <dgm:t>
        <a:bodyPr/>
        <a:lstStyle/>
        <a:p>
          <a:endParaRPr lang="en-US"/>
        </a:p>
      </dgm:t>
    </dgm:pt>
    <dgm:pt modelId="{88A9E47C-A99D-46CA-A0B5-075F3FAE0244}" type="sibTrans" cxnId="{3ED83250-518F-4049-B9CD-5E45388B3A83}">
      <dgm:prSet/>
      <dgm:spPr/>
      <dgm:t>
        <a:bodyPr/>
        <a:lstStyle/>
        <a:p>
          <a:endParaRPr lang="en-US"/>
        </a:p>
      </dgm:t>
    </dgm:pt>
    <dgm:pt modelId="{4289A349-4954-47A8-B222-A13393DFA0A9}">
      <dgm:prSet phldrT="[Text]"/>
      <dgm:spPr/>
      <dgm:t>
        <a:bodyPr/>
        <a:lstStyle/>
        <a:p>
          <a:r>
            <a:rPr lang="en-US" dirty="0"/>
            <a:t>Financial Aid</a:t>
          </a:r>
        </a:p>
      </dgm:t>
    </dgm:pt>
    <dgm:pt modelId="{BFB7B4D9-05E3-48C6-ABED-FF79832E2616}" type="parTrans" cxnId="{564E3D38-D930-469E-97A8-C71E03460FBC}">
      <dgm:prSet/>
      <dgm:spPr/>
      <dgm:t>
        <a:bodyPr/>
        <a:lstStyle/>
        <a:p>
          <a:endParaRPr lang="en-US"/>
        </a:p>
      </dgm:t>
    </dgm:pt>
    <dgm:pt modelId="{CB804D6E-60D0-4CE6-9A51-3CC91DC3915E}" type="sibTrans" cxnId="{564E3D38-D930-469E-97A8-C71E03460FBC}">
      <dgm:prSet/>
      <dgm:spPr/>
      <dgm:t>
        <a:bodyPr/>
        <a:lstStyle/>
        <a:p>
          <a:endParaRPr lang="en-US"/>
        </a:p>
      </dgm:t>
    </dgm:pt>
    <dgm:pt modelId="{35E0B5BB-D42A-4343-AE9C-EE881D5E4CA0}">
      <dgm:prSet phldrT="[Text]"/>
      <dgm:spPr/>
      <dgm:t>
        <a:bodyPr/>
        <a:lstStyle/>
        <a:p>
          <a:r>
            <a:rPr lang="en-US" dirty="0"/>
            <a:t>University Bursar</a:t>
          </a:r>
        </a:p>
      </dgm:t>
    </dgm:pt>
    <dgm:pt modelId="{82A865D0-AC97-4E38-864B-C67DF1702CAF}" type="parTrans" cxnId="{51DEE101-EE05-4A91-97D5-DE0BC134AA34}">
      <dgm:prSet/>
      <dgm:spPr/>
      <dgm:t>
        <a:bodyPr/>
        <a:lstStyle/>
        <a:p>
          <a:endParaRPr lang="en-US"/>
        </a:p>
      </dgm:t>
    </dgm:pt>
    <dgm:pt modelId="{D4205131-AC5B-4946-9517-EB585918922C}" type="sibTrans" cxnId="{51DEE101-EE05-4A91-97D5-DE0BC134AA34}">
      <dgm:prSet/>
      <dgm:spPr/>
      <dgm:t>
        <a:bodyPr/>
        <a:lstStyle/>
        <a:p>
          <a:endParaRPr lang="en-US"/>
        </a:p>
      </dgm:t>
    </dgm:pt>
    <dgm:pt modelId="{808D6B1D-1ABF-4A99-8962-F3288B6A5BCD}" type="pres">
      <dgm:prSet presAssocID="{D9521733-DF88-4AB4-8890-99B4C200F7B8}" presName="Name0" presStyleCnt="0">
        <dgm:presLayoutVars>
          <dgm:dir/>
          <dgm:resizeHandles val="exact"/>
        </dgm:presLayoutVars>
      </dgm:prSet>
      <dgm:spPr/>
    </dgm:pt>
    <dgm:pt modelId="{BF6CE9A8-A13B-40BF-B2C5-E2EDC6F3EB00}" type="pres">
      <dgm:prSet presAssocID="{03925E1E-96A3-4B06-80F2-00EC0D9BE720}" presName="Name5" presStyleLbl="vennNode1" presStyleIdx="0" presStyleCnt="3" custLinFactX="60402" custLinFactNeighborX="100000" custLinFactNeighborY="1492">
        <dgm:presLayoutVars>
          <dgm:bulletEnabled val="1"/>
        </dgm:presLayoutVars>
      </dgm:prSet>
      <dgm:spPr/>
    </dgm:pt>
    <dgm:pt modelId="{2558BA92-1EAC-4711-987D-E57664B0A80F}" type="pres">
      <dgm:prSet presAssocID="{88A9E47C-A99D-46CA-A0B5-075F3FAE0244}" presName="space" presStyleCnt="0"/>
      <dgm:spPr/>
    </dgm:pt>
    <dgm:pt modelId="{5A0FD3D3-78B5-4925-90E8-F67C48CC406A}" type="pres">
      <dgm:prSet presAssocID="{4289A349-4954-47A8-B222-A13393DFA0A9}" presName="Name5" presStyleLbl="vennNode1" presStyleIdx="1" presStyleCnt="3" custLinFactX="-69650" custLinFactNeighborX="-100000" custLinFactNeighborY="1492">
        <dgm:presLayoutVars>
          <dgm:bulletEnabled val="1"/>
        </dgm:presLayoutVars>
      </dgm:prSet>
      <dgm:spPr/>
    </dgm:pt>
    <dgm:pt modelId="{435325A0-EE21-4C7E-8934-BC3A8B9CBB69}" type="pres">
      <dgm:prSet presAssocID="{CB804D6E-60D0-4CE6-9A51-3CC91DC3915E}" presName="space" presStyleCnt="0"/>
      <dgm:spPr/>
    </dgm:pt>
    <dgm:pt modelId="{83705FED-F1A9-4A5D-9717-C5B491A678A9}" type="pres">
      <dgm:prSet presAssocID="{35E0B5BB-D42A-4343-AE9C-EE881D5E4CA0}" presName="Name5" presStyleLbl="vennNode1" presStyleIdx="2" presStyleCnt="3" custLinFactNeighborX="42383" custLinFactNeighborY="1492">
        <dgm:presLayoutVars>
          <dgm:bulletEnabled val="1"/>
        </dgm:presLayoutVars>
      </dgm:prSet>
      <dgm:spPr/>
    </dgm:pt>
  </dgm:ptLst>
  <dgm:cxnLst>
    <dgm:cxn modelId="{51DEE101-EE05-4A91-97D5-DE0BC134AA34}" srcId="{D9521733-DF88-4AB4-8890-99B4C200F7B8}" destId="{35E0B5BB-D42A-4343-AE9C-EE881D5E4CA0}" srcOrd="2" destOrd="0" parTransId="{82A865D0-AC97-4E38-864B-C67DF1702CAF}" sibTransId="{D4205131-AC5B-4946-9517-EB585918922C}"/>
    <dgm:cxn modelId="{564E3D38-D930-469E-97A8-C71E03460FBC}" srcId="{D9521733-DF88-4AB4-8890-99B4C200F7B8}" destId="{4289A349-4954-47A8-B222-A13393DFA0A9}" srcOrd="1" destOrd="0" parTransId="{BFB7B4D9-05E3-48C6-ABED-FF79832E2616}" sibTransId="{CB804D6E-60D0-4CE6-9A51-3CC91DC3915E}"/>
    <dgm:cxn modelId="{3ED83250-518F-4049-B9CD-5E45388B3A83}" srcId="{D9521733-DF88-4AB4-8890-99B4C200F7B8}" destId="{03925E1E-96A3-4B06-80F2-00EC0D9BE720}" srcOrd="0" destOrd="0" parTransId="{FE3C8928-D41C-4F30-A198-27A49AD41092}" sibTransId="{88A9E47C-A99D-46CA-A0B5-075F3FAE0244}"/>
    <dgm:cxn modelId="{A99F7487-85CF-474D-B46E-7E20AEF55D80}" type="presOf" srcId="{35E0B5BB-D42A-4343-AE9C-EE881D5E4CA0}" destId="{83705FED-F1A9-4A5D-9717-C5B491A678A9}" srcOrd="0" destOrd="0" presId="urn:microsoft.com/office/officeart/2005/8/layout/venn3"/>
    <dgm:cxn modelId="{9CDADC8B-06D1-40FC-AB63-B2ECD514C301}" type="presOf" srcId="{D9521733-DF88-4AB4-8890-99B4C200F7B8}" destId="{808D6B1D-1ABF-4A99-8962-F3288B6A5BCD}" srcOrd="0" destOrd="0" presId="urn:microsoft.com/office/officeart/2005/8/layout/venn3"/>
    <dgm:cxn modelId="{49453095-648B-43C9-A521-2E9741BE16B0}" type="presOf" srcId="{4289A349-4954-47A8-B222-A13393DFA0A9}" destId="{5A0FD3D3-78B5-4925-90E8-F67C48CC406A}" srcOrd="0" destOrd="0" presId="urn:microsoft.com/office/officeart/2005/8/layout/venn3"/>
    <dgm:cxn modelId="{F1B72DAF-A2BB-4E2B-8EF9-6A151A3CFD3C}" type="presOf" srcId="{03925E1E-96A3-4B06-80F2-00EC0D9BE720}" destId="{BF6CE9A8-A13B-40BF-B2C5-E2EDC6F3EB00}" srcOrd="0" destOrd="0" presId="urn:microsoft.com/office/officeart/2005/8/layout/venn3"/>
    <dgm:cxn modelId="{C1383EDD-A09F-4EAE-8B84-54DC9CE1145B}" type="presParOf" srcId="{808D6B1D-1ABF-4A99-8962-F3288B6A5BCD}" destId="{BF6CE9A8-A13B-40BF-B2C5-E2EDC6F3EB00}" srcOrd="0" destOrd="0" presId="urn:microsoft.com/office/officeart/2005/8/layout/venn3"/>
    <dgm:cxn modelId="{A48A4EFB-B32A-4E4D-9D40-879B67A8F5A6}" type="presParOf" srcId="{808D6B1D-1ABF-4A99-8962-F3288B6A5BCD}" destId="{2558BA92-1EAC-4711-987D-E57664B0A80F}" srcOrd="1" destOrd="0" presId="urn:microsoft.com/office/officeart/2005/8/layout/venn3"/>
    <dgm:cxn modelId="{D39955C6-7200-46EA-9942-DB5FA207FBCC}" type="presParOf" srcId="{808D6B1D-1ABF-4A99-8962-F3288B6A5BCD}" destId="{5A0FD3D3-78B5-4925-90E8-F67C48CC406A}" srcOrd="2" destOrd="0" presId="urn:microsoft.com/office/officeart/2005/8/layout/venn3"/>
    <dgm:cxn modelId="{CD0C2B0A-DA14-4AAC-92E0-B4C2C3BBF7E1}" type="presParOf" srcId="{808D6B1D-1ABF-4A99-8962-F3288B6A5BCD}" destId="{435325A0-EE21-4C7E-8934-BC3A8B9CBB69}" srcOrd="3" destOrd="0" presId="urn:microsoft.com/office/officeart/2005/8/layout/venn3"/>
    <dgm:cxn modelId="{B2DF3AC9-77E0-4547-B47C-939C0AB3C74D}" type="presParOf" srcId="{808D6B1D-1ABF-4A99-8962-F3288B6A5BCD}" destId="{83705FED-F1A9-4A5D-9717-C5B491A678A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E9A8-A13B-40BF-B2C5-E2EDC6F3EB00}">
      <dsp:nvSpPr>
        <dsp:cNvPr id="0" name=""/>
        <dsp:cNvSpPr/>
      </dsp:nvSpPr>
      <dsp:spPr>
        <a:xfrm>
          <a:off x="1659608" y="169521"/>
          <a:ext cx="2061206" cy="2061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435" tIns="27940" rIns="11343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University Registrar	</a:t>
          </a:r>
        </a:p>
      </dsp:txBody>
      <dsp:txXfrm>
        <a:off x="1961465" y="471378"/>
        <a:ext cx="1457492" cy="1457492"/>
      </dsp:txXfrm>
    </dsp:sp>
    <dsp:sp modelId="{5A0FD3D3-78B5-4925-90E8-F67C48CC406A}">
      <dsp:nvSpPr>
        <dsp:cNvPr id="0" name=""/>
        <dsp:cNvSpPr/>
      </dsp:nvSpPr>
      <dsp:spPr>
        <a:xfrm>
          <a:off x="0" y="169521"/>
          <a:ext cx="2061206" cy="2061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435" tIns="27940" rIns="11343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Financial Aid</a:t>
          </a:r>
        </a:p>
      </dsp:txBody>
      <dsp:txXfrm>
        <a:off x="301857" y="471378"/>
        <a:ext cx="1457492" cy="1457492"/>
      </dsp:txXfrm>
    </dsp:sp>
    <dsp:sp modelId="{83705FED-F1A9-4A5D-9717-C5B491A678A9}">
      <dsp:nvSpPr>
        <dsp:cNvPr id="0" name=""/>
        <dsp:cNvSpPr/>
      </dsp:nvSpPr>
      <dsp:spPr>
        <a:xfrm>
          <a:off x="3302645" y="169521"/>
          <a:ext cx="2061206" cy="2061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435" tIns="27940" rIns="113435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University Bursar</a:t>
          </a:r>
        </a:p>
      </dsp:txBody>
      <dsp:txXfrm>
        <a:off x="3604502" y="471378"/>
        <a:ext cx="1457492" cy="1457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4C1C-4AE0-4BB1-A778-B0380A644244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0084-9A26-4EB3-9283-8FF8DF8C7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1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7D4B-511E-4E45-8814-A00B7B1A053E}" type="datetimeFigureOut">
              <a:rPr lang="en-US" smtClean="0"/>
              <a:t>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DEDB-E0AA-481D-802C-9A3424FF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5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5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1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87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3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ADEDB-E0AA-481D-802C-9A3424FF28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1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A59F4-0B8D-1F4A-BB12-7D8845B406E3}" type="datetimeFigureOut">
              <a:rPr lang="en-US" smtClean="0"/>
              <a:pPr/>
              <a:t>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6F9A-D192-7E4C-A549-6710921E37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760"/>
            <a:ext cx="9144000" cy="777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ms.ysu.edu/administrative-offices/student-one-stop/sign-direct-depos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su.edu/university-bursar/tuition-refund-polic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hyperlink" Target="https://cms.ysu.edu/administrative-offices/university-bursar/tuition-refund-polic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ms.ysu.edu/administrative-offices/penguin-service-center/sign-direct-deposit" TargetMode="External"/><Relationship Id="rId3" Type="http://schemas.openxmlformats.org/officeDocument/2006/relationships/hyperlink" Target="http://www.ysu.edu/ysu-penguin-tuition-promise/frequently-asked-questions" TargetMode="External"/><Relationship Id="rId7" Type="http://schemas.openxmlformats.org/officeDocument/2006/relationships/hyperlink" Target="https://cms.ysu.edu/administrative-offices/university-bursar/tuition-refund-polic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su.edu/viewmybill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cms.ysu.edu/administrative-offices/penguin-service-center/enroll-payment-plan" TargetMode="External"/><Relationship Id="rId10" Type="http://schemas.openxmlformats.org/officeDocument/2006/relationships/hyperlink" Target="https://ysu.edu/sites/default/files/bursar/Orientation%20PPT.pptx" TargetMode="External"/><Relationship Id="rId4" Type="http://schemas.openxmlformats.org/officeDocument/2006/relationships/hyperlink" Target="http://cfweb.cc.ysu.edu/finaid/tuition/est_tuition.cfm" TargetMode="External"/><Relationship Id="rId9" Type="http://schemas.openxmlformats.org/officeDocument/2006/relationships/hyperlink" Target="http://cms.ysu.edu/administrative-offices/university-bursar/university-bursar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ccounts@ysu.edu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su.edu/ysu-penguin-tuition-promise/frequently-asked-ques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fweb.cc.ysu.edu/finaid/tuition/est_tuition.cf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97CC79-8FB4-427C-98FF-043EC007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11" name="Picture 10" descr="penguin.jpg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9290235" cy="6858000"/>
          </a:xfrm>
          <a:prstGeom prst="rect">
            <a:avLst/>
          </a:prstGeom>
        </p:spPr>
      </p:pic>
      <p:pic>
        <p:nvPicPr>
          <p:cNvPr id="2" name="Picture 1" descr="ys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4" y="5318583"/>
            <a:ext cx="4140139" cy="1167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447" y="2289045"/>
            <a:ext cx="8212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60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Office of University Bursar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pic>
        <p:nvPicPr>
          <p:cNvPr id="5" name="Picture 4" descr="ys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900"/>
            <a:ext cx="3590925" cy="800100"/>
          </a:xfrm>
          <a:prstGeom prst="rect">
            <a:avLst/>
          </a:prstGeom>
        </p:spPr>
      </p:pic>
      <p:pic>
        <p:nvPicPr>
          <p:cNvPr id="3" name="Picture 2" descr="bi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5" y="1145596"/>
            <a:ext cx="7338049" cy="50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56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How do I avoid late fees?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900" dirty="0"/>
              <a:t>Pay the balance in full by the due date listed on your bill.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If unable to pay in full by the due date, enroll in a Payment Plan on or before  the due date. </a:t>
            </a:r>
          </a:p>
          <a:p>
            <a:endParaRPr lang="en-US" sz="1900" dirty="0"/>
          </a:p>
          <a:p>
            <a:r>
              <a:rPr lang="en-US" sz="1900" dirty="0"/>
              <a:t>Late fees ($50.00) are assessed monthly for unpaid balances.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>
                <a:solidFill>
                  <a:srgbClr val="FF0000"/>
                </a:solidFill>
              </a:rPr>
              <a:t>NOTE</a:t>
            </a:r>
            <a:r>
              <a:rPr lang="en-US" sz="1900" dirty="0"/>
              <a:t>: Keep an eye on billing notifications emailed that may arrive after the bill has been paid (i.e. parking pass, course modifications, meal plans, withdraws, etc.)</a:t>
            </a:r>
          </a:p>
          <a:p>
            <a:pPr marL="457189" lvl="1" indent="0">
              <a:buFont typeface="Arial"/>
              <a:buNone/>
            </a:pPr>
            <a:endParaRPr lang="en-US" sz="1500" dirty="0"/>
          </a:p>
          <a:p>
            <a:endParaRPr lang="en-US" dirty="0"/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05298"/>
            <a:ext cx="3378200" cy="7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6"/>
            <a:ext cx="8229600" cy="4683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How does the Payment Plan work? </a:t>
            </a:r>
            <a:br>
              <a:rPr lang="en-US" u="sng" dirty="0"/>
            </a:br>
            <a:r>
              <a:rPr lang="en-US" sz="900" u="sng" dirty="0"/>
              <a:t> </a:t>
            </a:r>
            <a:br>
              <a:rPr lang="en-US" u="sng" dirty="0"/>
            </a:br>
            <a:endParaRPr lang="en-US" sz="800" u="sng" dirty="0"/>
          </a:p>
          <a:p>
            <a:r>
              <a:rPr lang="en-US" sz="1800" dirty="0"/>
              <a:t>Monthly payments are based on the total account balance divided by the number of remaining due dates for the semester (either four, three, or two).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There is a $50.00 enrollment fee due with the first payment.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You may enroll in a Payment Plan </a:t>
            </a:r>
            <a:r>
              <a:rPr lang="en-US" sz="1800" b="1" dirty="0"/>
              <a:t>online</a:t>
            </a:r>
            <a:r>
              <a:rPr lang="en-US" sz="1800" dirty="0"/>
              <a:t> through the YSU Bill Payment Suite via YSU Portal or the Authorized Parent User Access. </a:t>
            </a:r>
            <a:endParaRPr lang="en-US" sz="1400" dirty="0"/>
          </a:p>
          <a:p>
            <a:pPr marL="457189" lvl="1" indent="0">
              <a:buNone/>
            </a:pPr>
            <a:r>
              <a:rPr lang="en-US" sz="1400" dirty="0"/>
              <a:t>   </a:t>
            </a:r>
          </a:p>
          <a:p>
            <a:pPr marL="457189" lvl="1" indent="0">
              <a:buNone/>
            </a:pPr>
            <a:r>
              <a:rPr lang="en-US" sz="1400" dirty="0"/>
              <a:t>                                                                   Example - $2,500.00 </a:t>
            </a:r>
          </a:p>
          <a:p>
            <a:pPr marL="457189" lvl="1" indent="0">
              <a:buNone/>
            </a:pPr>
            <a:endParaRPr lang="en-US" sz="1400" dirty="0"/>
          </a:p>
          <a:p>
            <a:pPr marL="457189" lvl="1" indent="0">
              <a:buNone/>
            </a:pPr>
            <a:endParaRPr lang="en-US" sz="1400" dirty="0"/>
          </a:p>
          <a:p>
            <a:pPr marL="457189" lvl="1" indent="0">
              <a:buNone/>
            </a:pPr>
            <a:endParaRPr lang="en-US" sz="1400" dirty="0"/>
          </a:p>
          <a:p>
            <a:pPr marL="457189" lvl="1" indent="0">
              <a:buNone/>
            </a:pPr>
            <a:endParaRPr lang="en-US" sz="1400" dirty="0"/>
          </a:p>
          <a:p>
            <a:pPr marL="457189" lvl="1" indent="0">
              <a:buNone/>
            </a:pPr>
            <a:r>
              <a:rPr lang="en-US" sz="800" dirty="0"/>
              <a:t>			</a:t>
            </a:r>
          </a:p>
          <a:p>
            <a:pPr marL="457189" lvl="1" indent="0">
              <a:buNone/>
            </a:pPr>
            <a:r>
              <a:rPr lang="en-US" sz="800" dirty="0"/>
              <a:t>                                                                      *Summer balances can be divided into 3 payments (depending on when the student registers)*</a:t>
            </a:r>
          </a:p>
          <a:p>
            <a:pPr marL="457189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900" dirty="0"/>
          </a:p>
          <a:p>
            <a:pPr marL="457189" lvl="1" indent="0">
              <a:buNone/>
            </a:pPr>
            <a:endParaRPr lang="en-US" sz="1500" dirty="0"/>
          </a:p>
          <a:p>
            <a:endParaRPr lang="en-US" dirty="0"/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" y="6029328"/>
            <a:ext cx="2752725" cy="828675"/>
          </a:xfrm>
          <a:prstGeom prst="rect">
            <a:avLst/>
          </a:prstGeom>
        </p:spPr>
      </p:pic>
      <p:pic>
        <p:nvPicPr>
          <p:cNvPr id="5" name="Picture 4" descr="payment due dat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29" y="4564621"/>
            <a:ext cx="29051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6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45676"/>
            <a:ext cx="8229600" cy="4683652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u="sng" dirty="0"/>
              <a:t>How do I pay my bill?  </a:t>
            </a:r>
          </a:p>
          <a:p>
            <a:pPr marL="0" indent="0">
              <a:buFont typeface="Arial"/>
              <a:buNone/>
            </a:pPr>
            <a:endParaRPr lang="en-US" sz="900" dirty="0"/>
          </a:p>
          <a:p>
            <a:r>
              <a:rPr lang="en-US" sz="1800" dirty="0"/>
              <a:t>Online through the YSU Bill Payment Suite via YSU Portal or the Authorized Parent User Access). </a:t>
            </a:r>
          </a:p>
          <a:p>
            <a:pPr lvl="1"/>
            <a:r>
              <a:rPr lang="en-US" sz="1400" dirty="0"/>
              <a:t>Web checks: FREE of charge</a:t>
            </a:r>
          </a:p>
          <a:p>
            <a:pPr lvl="1"/>
            <a:r>
              <a:rPr lang="en-US" sz="1400" dirty="0"/>
              <a:t>Debit/credit card (2.85% convenience fee)</a:t>
            </a:r>
          </a:p>
          <a:p>
            <a:pPr marL="457188" lvl="1" indent="0">
              <a:buNone/>
            </a:pPr>
            <a:endParaRPr lang="en-US" sz="1400" dirty="0"/>
          </a:p>
          <a:p>
            <a:r>
              <a:rPr lang="en-US" sz="1800" dirty="0"/>
              <a:t>Cashier Window</a:t>
            </a:r>
          </a:p>
          <a:p>
            <a:pPr lvl="1"/>
            <a:r>
              <a:rPr lang="en-US" sz="1400" dirty="0"/>
              <a:t>Meshel Hall, Room 227</a:t>
            </a:r>
          </a:p>
          <a:p>
            <a:pPr lvl="1"/>
            <a:r>
              <a:rPr lang="en-US" sz="1400" dirty="0"/>
              <a:t>Open 10 a.m. until 2 p.m.</a:t>
            </a:r>
          </a:p>
          <a:p>
            <a:pPr lvl="1"/>
            <a:r>
              <a:rPr lang="en-US" sz="1400" dirty="0"/>
              <a:t>Cash, checks, money orders, debit cards</a:t>
            </a:r>
            <a:endParaRPr lang="en-US" sz="15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/>
              <a:t>Mail</a:t>
            </a:r>
          </a:p>
          <a:p>
            <a:pPr lvl="1"/>
            <a:r>
              <a:rPr lang="en-US" sz="1400" dirty="0"/>
              <a:t>Make checks/money orders out to Youngstown State University</a:t>
            </a:r>
          </a:p>
          <a:p>
            <a:pPr lvl="1"/>
            <a:r>
              <a:rPr lang="en-US" sz="1400" dirty="0"/>
              <a:t>Add the Student ID Number (Y00#) to the memo section</a:t>
            </a:r>
          </a:p>
          <a:p>
            <a:pPr lvl="1"/>
            <a:r>
              <a:rPr lang="en-US" sz="1400" dirty="0"/>
              <a:t>Mailing address is listed on the bill</a:t>
            </a:r>
          </a:p>
          <a:p>
            <a:endParaRPr lang="en-US" dirty="0"/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What is a tuition refund? 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800" dirty="0"/>
              <a:t>Refunds generate when financial aid awards exceed the cost.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YSU encourages all students to enroll into our direct deposit program through their Penguin Portal.  </a:t>
            </a:r>
          </a:p>
          <a:p>
            <a:pPr lvl="1"/>
            <a:r>
              <a:rPr lang="en-US" sz="1400" dirty="0"/>
              <a:t>Step-by-step instructions are available online via </a:t>
            </a:r>
            <a:r>
              <a:rPr lang="en-US" sz="1400" dirty="0">
                <a:hlinkClick r:id="rId3"/>
              </a:rPr>
              <a:t>Sign Up for Direct Deposit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Students also can visit the Bursar’s Office in Meshel Hall, Room 227, for one on one assistance.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Students can expect to receive refund process confirmations via their YSU email address.   </a:t>
            </a:r>
          </a:p>
          <a:p>
            <a:endParaRPr lang="en-US" dirty="0"/>
          </a:p>
        </p:txBody>
      </p:sp>
      <p:pic>
        <p:nvPicPr>
          <p:cNvPr id="8" name="Picture 7" descr="you got pai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463" y="5557840"/>
            <a:ext cx="1714500" cy="942975"/>
          </a:xfrm>
          <a:prstGeom prst="rect">
            <a:avLst/>
          </a:prstGeom>
        </p:spPr>
      </p:pic>
      <p:pic>
        <p:nvPicPr>
          <p:cNvPr id="4" name="Picture 3" descr="ys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339"/>
            <a:ext cx="8229600" cy="494428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700" u="sng" dirty="0"/>
              <a:t>What is the policy for course withdrawals?  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4500" dirty="0"/>
              <a:t>Students must formally withdraw to receive 100% tuition refund, per the </a:t>
            </a:r>
            <a:r>
              <a:rPr lang="en-US" sz="4500" dirty="0">
                <a:hlinkClick r:id="rId3"/>
              </a:rPr>
              <a:t>Tuition Refund Policy</a:t>
            </a:r>
            <a:r>
              <a:rPr lang="en-US" sz="4500" dirty="0"/>
              <a:t>.</a:t>
            </a:r>
          </a:p>
          <a:p>
            <a:endParaRPr lang="en-US" sz="4500" dirty="0"/>
          </a:p>
          <a:p>
            <a:endParaRPr lang="en-US" sz="4500" dirty="0"/>
          </a:p>
          <a:p>
            <a:endParaRPr lang="en-US" sz="4500" dirty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  <a:p>
            <a:endParaRPr lang="en-US" sz="2900" dirty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endParaRPr lang="en-US" sz="4500" dirty="0"/>
          </a:p>
          <a:p>
            <a:r>
              <a:rPr lang="en-US" sz="4500" dirty="0"/>
              <a:t>Students who do not formally withdraw in accordance with </a:t>
            </a:r>
            <a:r>
              <a:rPr lang="en-US" sz="4500" dirty="0">
                <a:hlinkClick r:id="rId4"/>
              </a:rPr>
              <a:t>policy</a:t>
            </a:r>
            <a:r>
              <a:rPr lang="en-US" sz="4500" dirty="0"/>
              <a:t> remain financially responsible for semester fees and charges.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4500" dirty="0"/>
              <a:t>Students must </a:t>
            </a:r>
            <a:r>
              <a:rPr lang="en-US" sz="4500" b="1" dirty="0">
                <a:solidFill>
                  <a:srgbClr val="FF0000"/>
                </a:solidFill>
              </a:rPr>
              <a:t>complete</a:t>
            </a:r>
            <a:r>
              <a:rPr lang="en-US" sz="4500" dirty="0"/>
              <a:t> official withdrawal processes through their YSU Portal and should </a:t>
            </a:r>
            <a:r>
              <a:rPr lang="en-US" sz="4500" b="1" dirty="0">
                <a:solidFill>
                  <a:srgbClr val="FF0000"/>
                </a:solidFill>
              </a:rPr>
              <a:t>verify</a:t>
            </a:r>
            <a:r>
              <a:rPr lang="en-US" sz="4500" dirty="0"/>
              <a:t> process completed successfully.</a:t>
            </a:r>
            <a:r>
              <a:rPr lang="en-US" sz="2900" dirty="0"/>
              <a:t>	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4500" dirty="0"/>
              <a:t>Withdrawing Financial Aid recipients should consult a Financial Aid Counselor to assess impacts of withdrawal on awarded Financial Aid.</a:t>
            </a:r>
          </a:p>
          <a:p>
            <a:pPr marL="0" indent="0">
              <a:buNone/>
            </a:pPr>
            <a:r>
              <a:rPr lang="en-US" sz="4500" dirty="0"/>
              <a:t> </a:t>
            </a:r>
          </a:p>
          <a:p>
            <a:r>
              <a:rPr lang="en-US" sz="4500" dirty="0"/>
              <a:t>The Last Day Withdraw for a 100% Refund and the Last Day to Withdraw with a “W” (a grade of “W”) are not the same.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ys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  <p:pic>
        <p:nvPicPr>
          <p:cNvPr id="4" name="Picture 3" descr="tuition refund polic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81" y="2063893"/>
            <a:ext cx="3711864" cy="15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75B5-8F7A-4002-9A93-97C612D17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4" name="Picture 3" descr="calend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21"/>
            <a:ext cx="8229600" cy="934731"/>
          </a:xfrm>
        </p:spPr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899"/>
            <a:ext cx="8229600" cy="51717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Web Links:</a:t>
            </a:r>
          </a:p>
          <a:p>
            <a:r>
              <a:rPr lang="en-US" sz="1500" dirty="0"/>
              <a:t>Penguin Promise FAQ: </a:t>
            </a:r>
          </a:p>
          <a:p>
            <a:pPr lvl="1"/>
            <a:r>
              <a:rPr lang="en-US" sz="1200" dirty="0">
                <a:hlinkClick r:id="rId3"/>
              </a:rPr>
              <a:t>http://www.ysu.edu/ysu-penguin-tuition-promise/frequently-asked-questions</a:t>
            </a:r>
            <a:r>
              <a:rPr lang="en-US" sz="1200" dirty="0"/>
              <a:t>   </a:t>
            </a:r>
          </a:p>
          <a:p>
            <a:pPr marL="457189" lvl="1" indent="0">
              <a:buNone/>
            </a:pPr>
            <a:endParaRPr lang="en-US" sz="1200" dirty="0"/>
          </a:p>
          <a:p>
            <a:r>
              <a:rPr lang="en-US" sz="1600" dirty="0"/>
              <a:t>Tuition Estimator: </a:t>
            </a:r>
          </a:p>
          <a:p>
            <a:pPr lvl="1"/>
            <a:r>
              <a:rPr lang="en-US" sz="1200" dirty="0">
                <a:hlinkClick r:id="rId4"/>
              </a:rPr>
              <a:t>http://cfweb.cc.ysu.edu/finaid/tuition/est_tuition.cfm</a:t>
            </a:r>
            <a:r>
              <a:rPr lang="en-US" sz="1200" dirty="0"/>
              <a:t> </a:t>
            </a:r>
          </a:p>
          <a:p>
            <a:pPr marL="457189" lvl="1" indent="0">
              <a:buNone/>
            </a:pPr>
            <a:endParaRPr lang="en-US" sz="1200" dirty="0"/>
          </a:p>
          <a:p>
            <a:r>
              <a:rPr lang="en-US" sz="1600" dirty="0"/>
              <a:t>Payment Plan:</a:t>
            </a:r>
          </a:p>
          <a:p>
            <a:pPr lvl="1"/>
            <a:r>
              <a:rPr lang="en-US" sz="1200" dirty="0">
                <a:hlinkClick r:id="rId5"/>
              </a:rPr>
              <a:t>https://cms.ysu.edu/administrative-offices/penguin-service-center/enroll-payment-plan</a:t>
            </a:r>
            <a:r>
              <a:rPr lang="en-US" sz="1200" dirty="0"/>
              <a:t> </a:t>
            </a:r>
          </a:p>
          <a:p>
            <a:pPr lvl="1"/>
            <a:endParaRPr lang="en-US" sz="1200" dirty="0"/>
          </a:p>
          <a:p>
            <a:r>
              <a:rPr lang="en-US" sz="1600" dirty="0"/>
              <a:t>MyYSU Student Portal: </a:t>
            </a:r>
          </a:p>
          <a:p>
            <a:pPr lvl="1"/>
            <a:r>
              <a:rPr lang="en-US" sz="1200" dirty="0">
                <a:hlinkClick r:id="rId6"/>
              </a:rPr>
              <a:t>www.ysu.edu/viewmybill</a:t>
            </a:r>
            <a:endParaRPr lang="en-US" sz="1200" dirty="0"/>
          </a:p>
          <a:p>
            <a:endParaRPr lang="en-US" sz="1600" dirty="0"/>
          </a:p>
          <a:p>
            <a:r>
              <a:rPr lang="en-US" sz="1600" dirty="0"/>
              <a:t>Tuition Refund Policy: </a:t>
            </a:r>
          </a:p>
          <a:p>
            <a:pPr lvl="1"/>
            <a:r>
              <a:rPr lang="en-US" sz="1200" dirty="0">
                <a:hlinkClick r:id="rId7"/>
              </a:rPr>
              <a:t>https://cms.ysu.edu/administrative-offices/university-bursar/tuition-refund-policy</a:t>
            </a:r>
            <a:r>
              <a:rPr lang="en-US" sz="1200" dirty="0"/>
              <a:t> </a:t>
            </a:r>
          </a:p>
          <a:p>
            <a:pPr lvl="1"/>
            <a:endParaRPr lang="en-US" sz="1200" dirty="0"/>
          </a:p>
          <a:p>
            <a:r>
              <a:rPr lang="en-US" sz="1600" dirty="0"/>
              <a:t>Direct Deposit: </a:t>
            </a:r>
          </a:p>
          <a:p>
            <a:pPr lvl="1"/>
            <a:r>
              <a:rPr lang="en-US" sz="1200" dirty="0">
                <a:hlinkClick r:id="rId8"/>
              </a:rPr>
              <a:t>http://cms.ysu.edu/administrative-offices/penguin-service-center/sign-direct-deposit</a:t>
            </a:r>
            <a:r>
              <a:rPr lang="en-US" sz="1200" dirty="0"/>
              <a:t> </a:t>
            </a:r>
          </a:p>
          <a:p>
            <a:pPr marL="457189" lvl="1" indent="0">
              <a:buNone/>
            </a:pPr>
            <a:endParaRPr lang="en-US" sz="1200" dirty="0"/>
          </a:p>
          <a:p>
            <a:r>
              <a:rPr lang="en-US" sz="1600" dirty="0"/>
              <a:t>University Bursar: </a:t>
            </a:r>
          </a:p>
          <a:p>
            <a:pPr lvl="1"/>
            <a:r>
              <a:rPr lang="en-US" sz="1200" dirty="0">
                <a:hlinkClick r:id="rId9"/>
              </a:rPr>
              <a:t>http://cms.ysu.edu/administrative-offices/university-bursar/university-bursar</a:t>
            </a:r>
            <a:r>
              <a:rPr lang="en-US" sz="1200" dirty="0"/>
              <a:t>  </a:t>
            </a:r>
          </a:p>
          <a:p>
            <a:pPr marL="457189" lvl="1" indent="0">
              <a:buNone/>
            </a:pP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Power Point Presentation:</a:t>
            </a:r>
          </a:p>
          <a:p>
            <a:pPr lvl="1"/>
            <a:r>
              <a:rPr lang="en-US" sz="1200" u="sng" dirty="0">
                <a:hlinkClick r:id="rId10"/>
              </a:rPr>
              <a:t>https://ysu.edu/sites/default/files/bursar/Orientation%20PPT.pptx</a:t>
            </a:r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500" dirty="0"/>
          </a:p>
          <a:p>
            <a:pPr marL="457189" lvl="1" indent="0">
              <a:buNone/>
            </a:pPr>
            <a:endParaRPr lang="en-US" sz="1500" dirty="0"/>
          </a:p>
          <a:p>
            <a:endParaRPr lang="en-US" dirty="0"/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6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questions and answ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40" y="2386995"/>
            <a:ext cx="2559525" cy="2612028"/>
          </a:xfrm>
          <a:prstGeom prst="rect">
            <a:avLst/>
          </a:prstGeom>
        </p:spPr>
      </p:pic>
      <p:pic>
        <p:nvPicPr>
          <p:cNvPr id="3" name="Picture 2" descr="ys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CF2E-634D-42D7-8786-6AEF6451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11" name="Picture 10" descr="penguin.jpg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90235" cy="6858000"/>
          </a:xfrm>
          <a:prstGeom prst="rect">
            <a:avLst/>
          </a:prstGeom>
        </p:spPr>
      </p:pic>
      <p:pic>
        <p:nvPicPr>
          <p:cNvPr id="10" name="Picture 9" descr="YandProud_lrg_h.png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86" y="2481082"/>
            <a:ext cx="6674833" cy="18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0366" y="1417638"/>
            <a:ext cx="8229600" cy="4331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/>
              <a:t>Discussion Points:</a:t>
            </a:r>
            <a:br>
              <a:rPr lang="en-US" u="sng" dirty="0"/>
            </a:br>
            <a:endParaRPr lang="en-US" sz="800" u="sng" dirty="0"/>
          </a:p>
          <a:p>
            <a:pPr>
              <a:buFont typeface="+mj-lt"/>
              <a:buAutoNum type="arabicPeriod"/>
            </a:pPr>
            <a:r>
              <a:rPr lang="en-US" sz="2800" dirty="0"/>
              <a:t>Tuition and Estimator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Billing Statements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Authorized Users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Payment Options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Refunds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Tuition Refund Policy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porta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423" y="1903054"/>
            <a:ext cx="3133725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What we do: </a:t>
            </a:r>
            <a:br>
              <a:rPr lang="en-US" u="sng" dirty="0"/>
            </a:br>
            <a:r>
              <a:rPr lang="en-US" sz="800" u="sng" dirty="0"/>
              <a:t> </a:t>
            </a:r>
          </a:p>
          <a:p>
            <a:r>
              <a:rPr lang="en-US" sz="1900" dirty="0"/>
              <a:t>The Office of University Bursar is responsible for </a:t>
            </a:r>
            <a:r>
              <a:rPr lang="en-US" sz="1900" b="1" dirty="0"/>
              <a:t>billing</a:t>
            </a:r>
            <a:r>
              <a:rPr lang="en-US" sz="1900" dirty="0"/>
              <a:t> of student and non-student accounts and </a:t>
            </a:r>
            <a:r>
              <a:rPr lang="en-US" sz="1900" b="1" dirty="0"/>
              <a:t>payment</a:t>
            </a:r>
            <a:r>
              <a:rPr lang="en-US" sz="1900" dirty="0"/>
              <a:t> processing functions. </a:t>
            </a:r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sz="1600" dirty="0"/>
              <a:t>Location: Meshel Hall, Room 227 / Telephone No: 330-941-3133 / Email: </a:t>
            </a:r>
            <a:r>
              <a:rPr lang="en-US" sz="1600" dirty="0">
                <a:hlinkClick r:id="rId3"/>
              </a:rPr>
              <a:t>accounts@ysu.edu</a:t>
            </a:r>
            <a:r>
              <a:rPr lang="en-US" sz="1600" dirty="0"/>
              <a:t> / Hours: Monday through Friday, from 8:00 a.m. – 5:00 p.m.</a:t>
            </a:r>
            <a:endParaRPr lang="en-US" sz="12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 descr="venn diagram"/>
          <p:cNvGraphicFramePr/>
          <p:nvPr>
            <p:extLst>
              <p:ext uri="{D42A27DB-BD31-4B8C-83A1-F6EECF244321}">
                <p14:modId xmlns:p14="http://schemas.microsoft.com/office/powerpoint/2010/main" val="2637384285"/>
              </p:ext>
            </p:extLst>
          </p:nvPr>
        </p:nvGraphicFramePr>
        <p:xfrm>
          <a:off x="1536571" y="2666888"/>
          <a:ext cx="5363852" cy="23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own Arrow 4" descr="down arrow"/>
          <p:cNvSpPr/>
          <p:nvPr/>
        </p:nvSpPr>
        <p:spPr>
          <a:xfrm>
            <a:off x="5392134" y="2666889"/>
            <a:ext cx="509047" cy="858736"/>
          </a:xfrm>
          <a:prstGeom prst="downArrow">
            <a:avLst/>
          </a:prstGeom>
          <a:solidFill>
            <a:srgbClr val="A700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14442" y="6642556"/>
            <a:ext cx="989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Created 4/9/18</a:t>
            </a:r>
          </a:p>
        </p:txBody>
      </p:sp>
      <p:pic>
        <p:nvPicPr>
          <p:cNvPr id="8" name="Picture 7" descr="ysu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0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How much will it cost? 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900" b="1" dirty="0"/>
              <a:t>Penguin Tuition Promise: </a:t>
            </a:r>
            <a:r>
              <a:rPr lang="en-US" sz="1900" dirty="0"/>
              <a:t>fixed tuition (Instructional and General) rate for the pursuit of an undergraduate degree. 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Tuition rate is established based on initial enrollment.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Encourages students to complete degree within 12 consecutive semesters.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Makes cost predictable and affordable.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Find the </a:t>
            </a:r>
            <a:r>
              <a:rPr lang="en-US" sz="1900" dirty="0">
                <a:hlinkClick r:id="rId3"/>
              </a:rPr>
              <a:t>Frequently Asked Questions </a:t>
            </a:r>
            <a:r>
              <a:rPr lang="en-US" sz="1900" dirty="0"/>
              <a:t>and </a:t>
            </a:r>
            <a:r>
              <a:rPr lang="en-US" sz="1900" dirty="0">
                <a:hlinkClick r:id="rId4"/>
              </a:rPr>
              <a:t>Tuition Estimator </a:t>
            </a:r>
            <a:r>
              <a:rPr lang="en-US" sz="1900" dirty="0"/>
              <a:t>on YSU.edu</a:t>
            </a:r>
          </a:p>
          <a:p>
            <a:endParaRPr lang="en-US" sz="1900" dirty="0"/>
          </a:p>
          <a:p>
            <a:pPr marL="457189" lvl="1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7"/>
            <a:ext cx="8229600" cy="4784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Where is my bill? </a:t>
            </a:r>
            <a:br>
              <a:rPr lang="en-US" u="sng" dirty="0"/>
            </a:br>
            <a:br>
              <a:rPr lang="en-US" sz="800" u="sng" dirty="0"/>
            </a:br>
            <a:endParaRPr lang="en-US" sz="800" u="sng" dirty="0"/>
          </a:p>
          <a:p>
            <a:r>
              <a:rPr lang="en-US" sz="2000" dirty="0"/>
              <a:t>Student accounts are billed one month prior to the start of semester.</a:t>
            </a:r>
            <a:br>
              <a:rPr lang="en-US" sz="2000" dirty="0"/>
            </a:br>
            <a:endParaRPr lang="en-US" sz="800" dirty="0"/>
          </a:p>
          <a:p>
            <a:r>
              <a:rPr lang="en-US" sz="2000" dirty="0"/>
              <a:t>Payment in full is due one week prior to the start of semester. </a:t>
            </a:r>
            <a:br>
              <a:rPr lang="en-US" sz="2000" dirty="0"/>
            </a:br>
            <a:endParaRPr lang="en-US" sz="800" dirty="0"/>
          </a:p>
          <a:p>
            <a:r>
              <a:rPr lang="en-US" sz="2000" dirty="0"/>
              <a:t>Billing notifications are sent to the </a:t>
            </a:r>
            <a:r>
              <a:rPr lang="en-US" sz="2000" b="1" u="sng" dirty="0">
                <a:solidFill>
                  <a:srgbClr val="FF0000"/>
                </a:solidFill>
              </a:rPr>
              <a:t>student’s YSU email address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800" dirty="0"/>
          </a:p>
          <a:p>
            <a:r>
              <a:rPr lang="en-US" sz="2000" dirty="0"/>
              <a:t>Billing statements are </a:t>
            </a:r>
            <a:r>
              <a:rPr lang="en-US" sz="2000" b="1" dirty="0"/>
              <a:t>not</a:t>
            </a:r>
            <a:r>
              <a:rPr lang="en-US" sz="2000" dirty="0"/>
              <a:t> mailed; emails comes from </a:t>
            </a:r>
            <a:r>
              <a:rPr lang="en-US" sz="2000" b="1" u="sng" dirty="0">
                <a:solidFill>
                  <a:srgbClr val="FF0000"/>
                </a:solidFill>
              </a:rPr>
              <a:t>accounts@ysu.edu.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Parents may receive billing notifications via the </a:t>
            </a:r>
            <a:r>
              <a:rPr lang="en-US" sz="2000" b="1" dirty="0">
                <a:solidFill>
                  <a:srgbClr val="00B050"/>
                </a:solidFill>
              </a:rPr>
              <a:t>Authorized User </a:t>
            </a:r>
            <a:r>
              <a:rPr lang="en-US" sz="2000" dirty="0"/>
              <a:t>option.</a:t>
            </a:r>
          </a:p>
        </p:txBody>
      </p:sp>
      <p:pic>
        <p:nvPicPr>
          <p:cNvPr id="6" name="Picture 5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  <p:pic>
        <p:nvPicPr>
          <p:cNvPr id="4" name="Picture 3" descr="emai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42" y="4136494"/>
            <a:ext cx="7687733" cy="10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pic>
        <p:nvPicPr>
          <p:cNvPr id="4" name="Picture 3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029328"/>
            <a:ext cx="2752725" cy="828675"/>
          </a:xfrm>
          <a:prstGeom prst="rect">
            <a:avLst/>
          </a:prstGeom>
        </p:spPr>
      </p:pic>
      <p:pic>
        <p:nvPicPr>
          <p:cNvPr id="6" name="Picture 5" descr="payment pl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5" y="1194598"/>
            <a:ext cx="8296275" cy="5057775"/>
          </a:xfrm>
          <a:prstGeom prst="rect">
            <a:avLst/>
          </a:prstGeom>
        </p:spPr>
      </p:pic>
      <p:pic>
        <p:nvPicPr>
          <p:cNvPr id="5" name="Picture 4" descr="ys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6010856"/>
            <a:ext cx="2752725" cy="82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3906" y="5447190"/>
            <a:ext cx="319578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Student Penguin Portal: </a:t>
            </a:r>
            <a:r>
              <a:rPr lang="en-US" dirty="0"/>
              <a:t>www.ysu.edu/viewmybill</a:t>
            </a:r>
          </a:p>
        </p:txBody>
      </p:sp>
    </p:spTree>
    <p:extLst>
      <p:ext uri="{BB962C8B-B14F-4D97-AF65-F5344CB8AC3E}">
        <p14:creationId xmlns:p14="http://schemas.microsoft.com/office/powerpoint/2010/main" val="116558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7"/>
            <a:ext cx="8229600" cy="478483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/>
          </a:p>
        </p:txBody>
      </p:sp>
      <p:pic>
        <p:nvPicPr>
          <p:cNvPr id="4" name="Picture 3" descr="account bala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1" y="1372647"/>
            <a:ext cx="8183419" cy="4019196"/>
          </a:xfrm>
          <a:prstGeom prst="rect">
            <a:avLst/>
          </a:prstGeom>
        </p:spPr>
      </p:pic>
      <p:pic>
        <p:nvPicPr>
          <p:cNvPr id="6" name="Picture 5" descr="ys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6025592"/>
            <a:ext cx="2752725" cy="82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8437" y="5286926"/>
            <a:ext cx="475674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Authorized User Portal: </a:t>
            </a:r>
            <a:r>
              <a:rPr lang="en-US" dirty="0"/>
              <a:t>https://epay.ysu.edu/C21820_tsa/web/login.jsp</a:t>
            </a:r>
          </a:p>
        </p:txBody>
      </p:sp>
    </p:spTree>
    <p:extLst>
      <p:ext uri="{BB962C8B-B14F-4D97-AF65-F5344CB8AC3E}">
        <p14:creationId xmlns:p14="http://schemas.microsoft.com/office/powerpoint/2010/main" val="4599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sp>
        <p:nvSpPr>
          <p:cNvPr id="3" name="Content Placeholder 2" descr="placeholder"/>
          <p:cNvSpPr>
            <a:spLocks noGrp="1"/>
          </p:cNvSpPr>
          <p:nvPr>
            <p:ph sz="half" idx="1"/>
          </p:nvPr>
        </p:nvSpPr>
        <p:spPr>
          <a:xfrm>
            <a:off x="457200" y="1451809"/>
            <a:ext cx="4038600" cy="4525963"/>
          </a:xfrm>
        </p:spPr>
        <p:txBody>
          <a:bodyPr>
            <a:normAutofit/>
          </a:bodyPr>
          <a:lstStyle/>
          <a:p>
            <a:pPr marL="457189" lvl="1" indent="0">
              <a:buNone/>
            </a:pPr>
            <a:endParaRPr lang="en-US" sz="1500" dirty="0"/>
          </a:p>
          <a:p>
            <a:endParaRPr lang="en-US" dirty="0"/>
          </a:p>
        </p:txBody>
      </p:sp>
      <p:pic>
        <p:nvPicPr>
          <p:cNvPr id="4" name="Picture 3" descr="bi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76200"/>
            <a:ext cx="64389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University Bursar</a:t>
            </a:r>
          </a:p>
        </p:txBody>
      </p:sp>
      <p:pic>
        <p:nvPicPr>
          <p:cNvPr id="6" name="Picture 5" descr="ys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900"/>
            <a:ext cx="3590925" cy="800100"/>
          </a:xfrm>
          <a:prstGeom prst="rect">
            <a:avLst/>
          </a:prstGeom>
        </p:spPr>
      </p:pic>
      <p:pic>
        <p:nvPicPr>
          <p:cNvPr id="8" name="Picture 7" descr="bi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2" y="1316037"/>
            <a:ext cx="7388014" cy="464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4897857"/>
      </p:ext>
    </p:extLst>
  </p:cSld>
  <p:clrMapOvr>
    <a:masterClrMapping/>
  </p:clrMapOvr>
</p:sld>
</file>

<file path=ppt/theme/theme1.xml><?xml version="1.0" encoding="utf-8"?>
<a:theme xmlns:a="http://schemas.openxmlformats.org/drawingml/2006/main" name="YSU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YSU_Template.potx</Template>
  <TotalTime>1504</TotalTime>
  <Words>973</Words>
  <Application>Microsoft Macintosh PowerPoint</Application>
  <PresentationFormat>On-screen Show (4:3)</PresentationFormat>
  <Paragraphs>182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YSU_Template</vt:lpstr>
      <vt:lpstr>title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Office of University Bursar</vt:lpstr>
      <vt:lpstr>title</vt:lpstr>
      <vt:lpstr>Office of University Bursar</vt:lpstr>
      <vt:lpstr>Office of University Bursar</vt:lpstr>
      <vt:lpstr>title</vt:lpstr>
    </vt:vector>
  </TitlesOfParts>
  <Company>Youngstown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 Morrone</dc:creator>
  <cp:lastModifiedBy>Microsoft Office User</cp:lastModifiedBy>
  <cp:revision>150</cp:revision>
  <cp:lastPrinted>2020-01-03T19:15:49Z</cp:lastPrinted>
  <dcterms:created xsi:type="dcterms:W3CDTF">2017-01-13T17:25:24Z</dcterms:created>
  <dcterms:modified xsi:type="dcterms:W3CDTF">2020-01-08T19:01:49Z</dcterms:modified>
</cp:coreProperties>
</file>