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2524" y="671965"/>
            <a:ext cx="6378950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25602" y="798956"/>
            <a:ext cx="501015" cy="499745"/>
          </a:xfrm>
          <a:custGeom>
            <a:avLst/>
            <a:gdLst/>
            <a:ahLst/>
            <a:cxnLst/>
            <a:rect l="l" t="t" r="r" b="b"/>
            <a:pathLst>
              <a:path w="501015" h="499744">
                <a:moveTo>
                  <a:pt x="500913" y="499491"/>
                </a:moveTo>
                <a:lnTo>
                  <a:pt x="500481" y="296799"/>
                </a:lnTo>
                <a:lnTo>
                  <a:pt x="499872" y="0"/>
                </a:lnTo>
                <a:lnTo>
                  <a:pt x="202679" y="0"/>
                </a:lnTo>
                <a:lnTo>
                  <a:pt x="0" y="0"/>
                </a:lnTo>
                <a:lnTo>
                  <a:pt x="2387" y="49149"/>
                </a:lnTo>
                <a:lnTo>
                  <a:pt x="9207" y="95935"/>
                </a:lnTo>
                <a:lnTo>
                  <a:pt x="20256" y="141224"/>
                </a:lnTo>
                <a:lnTo>
                  <a:pt x="35306" y="184785"/>
                </a:lnTo>
                <a:lnTo>
                  <a:pt x="54178" y="226428"/>
                </a:lnTo>
                <a:lnTo>
                  <a:pt x="76631" y="265912"/>
                </a:lnTo>
                <a:lnTo>
                  <a:pt x="102489" y="303072"/>
                </a:lnTo>
                <a:lnTo>
                  <a:pt x="131508" y="337654"/>
                </a:lnTo>
                <a:lnTo>
                  <a:pt x="163487" y="369481"/>
                </a:lnTo>
                <a:lnTo>
                  <a:pt x="198221" y="398335"/>
                </a:lnTo>
                <a:lnTo>
                  <a:pt x="235508" y="424014"/>
                </a:lnTo>
                <a:lnTo>
                  <a:pt x="275132" y="446290"/>
                </a:lnTo>
                <a:lnTo>
                  <a:pt x="316877" y="464972"/>
                </a:lnTo>
                <a:lnTo>
                  <a:pt x="360540" y="479831"/>
                </a:lnTo>
                <a:lnTo>
                  <a:pt x="405904" y="490689"/>
                </a:lnTo>
                <a:lnTo>
                  <a:pt x="452755" y="497306"/>
                </a:lnTo>
                <a:lnTo>
                  <a:pt x="500913" y="499491"/>
                </a:lnTo>
                <a:close/>
              </a:path>
            </a:pathLst>
          </a:custGeom>
          <a:solidFill>
            <a:srgbClr val="424242">
              <a:alpha val="1254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2524" y="671965"/>
            <a:ext cx="6378950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2424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usatoday.com/story/college/2015/04/10/10-ways-to-make-the-most-of-academic-advising-appointments/37401707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891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42632" y="4453890"/>
            <a:ext cx="317500" cy="688340"/>
          </a:xfrm>
          <a:custGeom>
            <a:avLst/>
            <a:gdLst/>
            <a:ahLst/>
            <a:cxnLst/>
            <a:rect l="l" t="t" r="r" b="b"/>
            <a:pathLst>
              <a:path w="317500" h="688339">
                <a:moveTo>
                  <a:pt x="316992" y="158496"/>
                </a:moveTo>
                <a:lnTo>
                  <a:pt x="308902" y="108407"/>
                </a:lnTo>
                <a:lnTo>
                  <a:pt x="286410" y="64897"/>
                </a:lnTo>
                <a:lnTo>
                  <a:pt x="252095" y="30581"/>
                </a:lnTo>
                <a:lnTo>
                  <a:pt x="208584" y="8089"/>
                </a:lnTo>
                <a:lnTo>
                  <a:pt x="158496" y="0"/>
                </a:lnTo>
                <a:lnTo>
                  <a:pt x="108394" y="8089"/>
                </a:lnTo>
                <a:lnTo>
                  <a:pt x="64884" y="30581"/>
                </a:lnTo>
                <a:lnTo>
                  <a:pt x="30568" y="64897"/>
                </a:lnTo>
                <a:lnTo>
                  <a:pt x="8077" y="108407"/>
                </a:lnTo>
                <a:lnTo>
                  <a:pt x="0" y="158496"/>
                </a:lnTo>
                <a:lnTo>
                  <a:pt x="0" y="505968"/>
                </a:lnTo>
                <a:lnTo>
                  <a:pt x="0" y="688086"/>
                </a:lnTo>
                <a:lnTo>
                  <a:pt x="316992" y="688086"/>
                </a:lnTo>
                <a:lnTo>
                  <a:pt x="316992" y="505968"/>
                </a:lnTo>
                <a:lnTo>
                  <a:pt x="316992" y="158496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01343" y="4105655"/>
            <a:ext cx="317500" cy="1036319"/>
          </a:xfrm>
          <a:custGeom>
            <a:avLst/>
            <a:gdLst/>
            <a:ahLst/>
            <a:cxnLst/>
            <a:rect l="l" t="t" r="r" b="b"/>
            <a:pathLst>
              <a:path w="317500" h="1036320">
                <a:moveTo>
                  <a:pt x="317004" y="506730"/>
                </a:moveTo>
                <a:lnTo>
                  <a:pt x="316992" y="158496"/>
                </a:lnTo>
                <a:lnTo>
                  <a:pt x="308914" y="108407"/>
                </a:lnTo>
                <a:lnTo>
                  <a:pt x="286423" y="64897"/>
                </a:lnTo>
                <a:lnTo>
                  <a:pt x="252107" y="30581"/>
                </a:lnTo>
                <a:lnTo>
                  <a:pt x="208597" y="8089"/>
                </a:lnTo>
                <a:lnTo>
                  <a:pt x="158496" y="0"/>
                </a:lnTo>
                <a:lnTo>
                  <a:pt x="108407" y="8089"/>
                </a:lnTo>
                <a:lnTo>
                  <a:pt x="64897" y="30581"/>
                </a:lnTo>
                <a:lnTo>
                  <a:pt x="30581" y="64897"/>
                </a:lnTo>
                <a:lnTo>
                  <a:pt x="8089" y="108407"/>
                </a:lnTo>
                <a:lnTo>
                  <a:pt x="0" y="158496"/>
                </a:lnTo>
                <a:lnTo>
                  <a:pt x="0" y="1036320"/>
                </a:lnTo>
                <a:lnTo>
                  <a:pt x="316992" y="1036320"/>
                </a:lnTo>
                <a:lnTo>
                  <a:pt x="317004" y="854202"/>
                </a:lnTo>
                <a:lnTo>
                  <a:pt x="317004" y="506730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59305" y="3757421"/>
            <a:ext cx="317500" cy="1384935"/>
          </a:xfrm>
          <a:custGeom>
            <a:avLst/>
            <a:gdLst/>
            <a:ahLst/>
            <a:cxnLst/>
            <a:rect l="l" t="t" r="r" b="b"/>
            <a:pathLst>
              <a:path w="317500" h="1384935">
                <a:moveTo>
                  <a:pt x="317004" y="854964"/>
                </a:moveTo>
                <a:lnTo>
                  <a:pt x="316992" y="506730"/>
                </a:lnTo>
                <a:lnTo>
                  <a:pt x="316992" y="158496"/>
                </a:lnTo>
                <a:lnTo>
                  <a:pt x="308914" y="108407"/>
                </a:lnTo>
                <a:lnTo>
                  <a:pt x="286423" y="64897"/>
                </a:lnTo>
                <a:lnTo>
                  <a:pt x="252107" y="30581"/>
                </a:lnTo>
                <a:lnTo>
                  <a:pt x="208597" y="8089"/>
                </a:lnTo>
                <a:lnTo>
                  <a:pt x="158496" y="0"/>
                </a:lnTo>
                <a:lnTo>
                  <a:pt x="108407" y="8089"/>
                </a:lnTo>
                <a:lnTo>
                  <a:pt x="64897" y="30581"/>
                </a:lnTo>
                <a:lnTo>
                  <a:pt x="30581" y="64897"/>
                </a:lnTo>
                <a:lnTo>
                  <a:pt x="8089" y="108407"/>
                </a:lnTo>
                <a:lnTo>
                  <a:pt x="0" y="158496"/>
                </a:lnTo>
                <a:lnTo>
                  <a:pt x="0" y="506730"/>
                </a:lnTo>
                <a:lnTo>
                  <a:pt x="0" y="1384554"/>
                </a:lnTo>
                <a:lnTo>
                  <a:pt x="316992" y="1384554"/>
                </a:lnTo>
                <a:lnTo>
                  <a:pt x="317004" y="1202436"/>
                </a:lnTo>
                <a:lnTo>
                  <a:pt x="317004" y="854964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17267" y="3409950"/>
            <a:ext cx="317500" cy="1732280"/>
          </a:xfrm>
          <a:custGeom>
            <a:avLst/>
            <a:gdLst/>
            <a:ahLst/>
            <a:cxnLst/>
            <a:rect l="l" t="t" r="r" b="b"/>
            <a:pathLst>
              <a:path w="317500" h="1732279">
                <a:moveTo>
                  <a:pt x="317004" y="158496"/>
                </a:moveTo>
                <a:lnTo>
                  <a:pt x="308914" y="108407"/>
                </a:lnTo>
                <a:lnTo>
                  <a:pt x="286423" y="64897"/>
                </a:lnTo>
                <a:lnTo>
                  <a:pt x="252107" y="30581"/>
                </a:lnTo>
                <a:lnTo>
                  <a:pt x="208597" y="8089"/>
                </a:lnTo>
                <a:lnTo>
                  <a:pt x="158508" y="0"/>
                </a:lnTo>
                <a:lnTo>
                  <a:pt x="108407" y="8089"/>
                </a:lnTo>
                <a:lnTo>
                  <a:pt x="64897" y="30581"/>
                </a:lnTo>
                <a:lnTo>
                  <a:pt x="30581" y="64897"/>
                </a:lnTo>
                <a:lnTo>
                  <a:pt x="8089" y="108407"/>
                </a:lnTo>
                <a:lnTo>
                  <a:pt x="12" y="158496"/>
                </a:lnTo>
                <a:lnTo>
                  <a:pt x="12" y="505891"/>
                </a:lnTo>
                <a:lnTo>
                  <a:pt x="0" y="854202"/>
                </a:lnTo>
                <a:lnTo>
                  <a:pt x="0" y="1732026"/>
                </a:lnTo>
                <a:lnTo>
                  <a:pt x="316992" y="1732026"/>
                </a:lnTo>
                <a:lnTo>
                  <a:pt x="317004" y="1549908"/>
                </a:lnTo>
                <a:lnTo>
                  <a:pt x="317004" y="1202436"/>
                </a:lnTo>
                <a:lnTo>
                  <a:pt x="317004" y="158496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61247" y="1818132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120" y="0"/>
                </a:moveTo>
                <a:lnTo>
                  <a:pt x="152691" y="5232"/>
                </a:lnTo>
                <a:lnTo>
                  <a:pt x="110989" y="20136"/>
                </a:lnTo>
                <a:lnTo>
                  <a:pt x="74204" y="43523"/>
                </a:lnTo>
                <a:lnTo>
                  <a:pt x="43523" y="74204"/>
                </a:lnTo>
                <a:lnTo>
                  <a:pt x="20136" y="110989"/>
                </a:lnTo>
                <a:lnTo>
                  <a:pt x="5232" y="152691"/>
                </a:lnTo>
                <a:lnTo>
                  <a:pt x="0" y="198120"/>
                </a:lnTo>
                <a:lnTo>
                  <a:pt x="5232" y="243548"/>
                </a:lnTo>
                <a:lnTo>
                  <a:pt x="20136" y="285250"/>
                </a:lnTo>
                <a:lnTo>
                  <a:pt x="43523" y="322035"/>
                </a:lnTo>
                <a:lnTo>
                  <a:pt x="74204" y="352716"/>
                </a:lnTo>
                <a:lnTo>
                  <a:pt x="110989" y="376103"/>
                </a:lnTo>
                <a:lnTo>
                  <a:pt x="152691" y="391007"/>
                </a:lnTo>
                <a:lnTo>
                  <a:pt x="198120" y="396240"/>
                </a:lnTo>
                <a:lnTo>
                  <a:pt x="243548" y="391007"/>
                </a:lnTo>
                <a:lnTo>
                  <a:pt x="285250" y="376103"/>
                </a:lnTo>
                <a:lnTo>
                  <a:pt x="322035" y="352716"/>
                </a:lnTo>
                <a:lnTo>
                  <a:pt x="352716" y="322035"/>
                </a:lnTo>
                <a:lnTo>
                  <a:pt x="376103" y="285250"/>
                </a:lnTo>
                <a:lnTo>
                  <a:pt x="391007" y="243548"/>
                </a:lnTo>
                <a:lnTo>
                  <a:pt x="396240" y="198120"/>
                </a:lnTo>
                <a:lnTo>
                  <a:pt x="391007" y="152691"/>
                </a:lnTo>
                <a:lnTo>
                  <a:pt x="376103" y="110989"/>
                </a:lnTo>
                <a:lnTo>
                  <a:pt x="352716" y="74204"/>
                </a:lnTo>
                <a:lnTo>
                  <a:pt x="322035" y="43523"/>
                </a:lnTo>
                <a:lnTo>
                  <a:pt x="285250" y="20136"/>
                </a:lnTo>
                <a:lnTo>
                  <a:pt x="243548" y="5232"/>
                </a:lnTo>
                <a:lnTo>
                  <a:pt x="198120" y="0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69837" y="3480812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53678" y="0"/>
                </a:moveTo>
                <a:lnTo>
                  <a:pt x="105146" y="9596"/>
                </a:lnTo>
                <a:lnTo>
                  <a:pt x="62219" y="33232"/>
                </a:lnTo>
                <a:lnTo>
                  <a:pt x="28163" y="69112"/>
                </a:lnTo>
                <a:lnTo>
                  <a:pt x="6240" y="115436"/>
                </a:lnTo>
                <a:lnTo>
                  <a:pt x="0" y="166303"/>
                </a:lnTo>
                <a:lnTo>
                  <a:pt x="9599" y="214834"/>
                </a:lnTo>
                <a:lnTo>
                  <a:pt x="33239" y="257760"/>
                </a:lnTo>
                <a:lnTo>
                  <a:pt x="69122" y="291816"/>
                </a:lnTo>
                <a:lnTo>
                  <a:pt x="115447" y="313734"/>
                </a:lnTo>
                <a:lnTo>
                  <a:pt x="166315" y="319980"/>
                </a:lnTo>
                <a:lnTo>
                  <a:pt x="214845" y="310384"/>
                </a:lnTo>
                <a:lnTo>
                  <a:pt x="257772" y="286746"/>
                </a:lnTo>
                <a:lnTo>
                  <a:pt x="291827" y="250864"/>
                </a:lnTo>
                <a:lnTo>
                  <a:pt x="313745" y="204539"/>
                </a:lnTo>
                <a:lnTo>
                  <a:pt x="319987" y="153671"/>
                </a:lnTo>
                <a:lnTo>
                  <a:pt x="310390" y="105141"/>
                </a:lnTo>
                <a:lnTo>
                  <a:pt x="286754" y="62214"/>
                </a:lnTo>
                <a:lnTo>
                  <a:pt x="250874" y="28159"/>
                </a:lnTo>
                <a:lnTo>
                  <a:pt x="204550" y="6241"/>
                </a:lnTo>
                <a:lnTo>
                  <a:pt x="153678" y="0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47432" y="2704337"/>
            <a:ext cx="635635" cy="635635"/>
          </a:xfrm>
          <a:custGeom>
            <a:avLst/>
            <a:gdLst/>
            <a:ahLst/>
            <a:cxnLst/>
            <a:rect l="l" t="t" r="r" b="b"/>
            <a:pathLst>
              <a:path w="635634" h="635635">
                <a:moveTo>
                  <a:pt x="635508" y="317754"/>
                </a:moveTo>
                <a:lnTo>
                  <a:pt x="633463" y="290055"/>
                </a:lnTo>
                <a:lnTo>
                  <a:pt x="632447" y="273812"/>
                </a:lnTo>
                <a:lnTo>
                  <a:pt x="632180" y="272618"/>
                </a:lnTo>
                <a:lnTo>
                  <a:pt x="632053" y="270802"/>
                </a:lnTo>
                <a:lnTo>
                  <a:pt x="622261" y="226999"/>
                </a:lnTo>
                <a:lnTo>
                  <a:pt x="622046" y="225983"/>
                </a:lnTo>
                <a:lnTo>
                  <a:pt x="605967" y="183807"/>
                </a:lnTo>
                <a:lnTo>
                  <a:pt x="605320" y="182651"/>
                </a:lnTo>
                <a:lnTo>
                  <a:pt x="605218" y="182372"/>
                </a:lnTo>
                <a:lnTo>
                  <a:pt x="603161" y="178752"/>
                </a:lnTo>
                <a:lnTo>
                  <a:pt x="584314" y="144741"/>
                </a:lnTo>
                <a:lnTo>
                  <a:pt x="582561" y="142443"/>
                </a:lnTo>
                <a:lnTo>
                  <a:pt x="581583" y="140690"/>
                </a:lnTo>
                <a:lnTo>
                  <a:pt x="573582" y="130543"/>
                </a:lnTo>
                <a:lnTo>
                  <a:pt x="557555" y="109296"/>
                </a:lnTo>
                <a:lnTo>
                  <a:pt x="554329" y="106083"/>
                </a:lnTo>
                <a:lnTo>
                  <a:pt x="551700" y="102730"/>
                </a:lnTo>
                <a:lnTo>
                  <a:pt x="539978" y="91732"/>
                </a:lnTo>
                <a:lnTo>
                  <a:pt x="526211" y="77952"/>
                </a:lnTo>
                <a:lnTo>
                  <a:pt x="521677" y="74536"/>
                </a:lnTo>
                <a:lnTo>
                  <a:pt x="517385" y="70497"/>
                </a:lnTo>
                <a:lnTo>
                  <a:pt x="503999" y="61201"/>
                </a:lnTo>
                <a:lnTo>
                  <a:pt x="490766" y="51193"/>
                </a:lnTo>
                <a:lnTo>
                  <a:pt x="485216" y="48133"/>
                </a:lnTo>
                <a:lnTo>
                  <a:pt x="479691" y="44272"/>
                </a:lnTo>
                <a:lnTo>
                  <a:pt x="465340" y="37109"/>
                </a:lnTo>
                <a:lnTo>
                  <a:pt x="451700" y="29540"/>
                </a:lnTo>
                <a:lnTo>
                  <a:pt x="445401" y="27152"/>
                </a:lnTo>
                <a:lnTo>
                  <a:pt x="439305" y="24091"/>
                </a:lnTo>
                <a:lnTo>
                  <a:pt x="424319" y="19113"/>
                </a:lnTo>
                <a:lnTo>
                  <a:pt x="409524" y="13462"/>
                </a:lnTo>
                <a:lnTo>
                  <a:pt x="402996" y="12014"/>
                </a:lnTo>
                <a:lnTo>
                  <a:pt x="396925" y="9982"/>
                </a:lnTo>
                <a:lnTo>
                  <a:pt x="380314" y="6946"/>
                </a:lnTo>
                <a:lnTo>
                  <a:pt x="364705" y="3454"/>
                </a:lnTo>
                <a:lnTo>
                  <a:pt x="358978" y="3035"/>
                </a:lnTo>
                <a:lnTo>
                  <a:pt x="353237" y="1981"/>
                </a:lnTo>
                <a:lnTo>
                  <a:pt x="333197" y="1143"/>
                </a:lnTo>
                <a:lnTo>
                  <a:pt x="317754" y="0"/>
                </a:lnTo>
                <a:lnTo>
                  <a:pt x="313550" y="317"/>
                </a:lnTo>
                <a:lnTo>
                  <a:pt x="308952" y="114"/>
                </a:lnTo>
                <a:lnTo>
                  <a:pt x="286600" y="2298"/>
                </a:lnTo>
                <a:lnTo>
                  <a:pt x="270789" y="3454"/>
                </a:lnTo>
                <a:lnTo>
                  <a:pt x="267779" y="4127"/>
                </a:lnTo>
                <a:lnTo>
                  <a:pt x="264756" y="4419"/>
                </a:lnTo>
                <a:lnTo>
                  <a:pt x="243890" y="9461"/>
                </a:lnTo>
                <a:lnTo>
                  <a:pt x="225971" y="13462"/>
                </a:lnTo>
                <a:lnTo>
                  <a:pt x="223621" y="14363"/>
                </a:lnTo>
                <a:lnTo>
                  <a:pt x="221335" y="14909"/>
                </a:lnTo>
                <a:lnTo>
                  <a:pt x="202577" y="22377"/>
                </a:lnTo>
                <a:lnTo>
                  <a:pt x="183794" y="29540"/>
                </a:lnTo>
                <a:lnTo>
                  <a:pt x="181737" y="30683"/>
                </a:lnTo>
                <a:lnTo>
                  <a:pt x="179400" y="31610"/>
                </a:lnTo>
                <a:lnTo>
                  <a:pt x="163487" y="40805"/>
                </a:lnTo>
                <a:lnTo>
                  <a:pt x="144729" y="51193"/>
                </a:lnTo>
                <a:lnTo>
                  <a:pt x="142290" y="53035"/>
                </a:lnTo>
                <a:lnTo>
                  <a:pt x="139623" y="54571"/>
                </a:lnTo>
                <a:lnTo>
                  <a:pt x="126923" y="64643"/>
                </a:lnTo>
                <a:lnTo>
                  <a:pt x="109283" y="77952"/>
                </a:lnTo>
                <a:lnTo>
                  <a:pt x="106083" y="81153"/>
                </a:lnTo>
                <a:lnTo>
                  <a:pt x="102730" y="83807"/>
                </a:lnTo>
                <a:lnTo>
                  <a:pt x="103060" y="84175"/>
                </a:lnTo>
                <a:lnTo>
                  <a:pt x="77939" y="109296"/>
                </a:lnTo>
                <a:lnTo>
                  <a:pt x="51181" y="144741"/>
                </a:lnTo>
                <a:lnTo>
                  <a:pt x="29527" y="183807"/>
                </a:lnTo>
                <a:lnTo>
                  <a:pt x="13449" y="225983"/>
                </a:lnTo>
                <a:lnTo>
                  <a:pt x="3441" y="270802"/>
                </a:lnTo>
                <a:lnTo>
                  <a:pt x="0" y="317754"/>
                </a:lnTo>
                <a:lnTo>
                  <a:pt x="3441" y="364718"/>
                </a:lnTo>
                <a:lnTo>
                  <a:pt x="13449" y="409536"/>
                </a:lnTo>
                <a:lnTo>
                  <a:pt x="29527" y="451713"/>
                </a:lnTo>
                <a:lnTo>
                  <a:pt x="51181" y="490778"/>
                </a:lnTo>
                <a:lnTo>
                  <a:pt x="77939" y="526224"/>
                </a:lnTo>
                <a:lnTo>
                  <a:pt x="109283" y="557568"/>
                </a:lnTo>
                <a:lnTo>
                  <a:pt x="144729" y="584327"/>
                </a:lnTo>
                <a:lnTo>
                  <a:pt x="183794" y="605980"/>
                </a:lnTo>
                <a:lnTo>
                  <a:pt x="225971" y="622058"/>
                </a:lnTo>
                <a:lnTo>
                  <a:pt x="270789" y="632066"/>
                </a:lnTo>
                <a:lnTo>
                  <a:pt x="317754" y="635508"/>
                </a:lnTo>
                <a:lnTo>
                  <a:pt x="364705" y="632066"/>
                </a:lnTo>
                <a:lnTo>
                  <a:pt x="409524" y="622058"/>
                </a:lnTo>
                <a:lnTo>
                  <a:pt x="451700" y="605980"/>
                </a:lnTo>
                <a:lnTo>
                  <a:pt x="490766" y="584327"/>
                </a:lnTo>
                <a:lnTo>
                  <a:pt x="526211" y="557568"/>
                </a:lnTo>
                <a:lnTo>
                  <a:pt x="557555" y="526224"/>
                </a:lnTo>
                <a:lnTo>
                  <a:pt x="584314" y="490778"/>
                </a:lnTo>
                <a:lnTo>
                  <a:pt x="605967" y="451713"/>
                </a:lnTo>
                <a:lnTo>
                  <a:pt x="622046" y="409536"/>
                </a:lnTo>
                <a:lnTo>
                  <a:pt x="632053" y="364718"/>
                </a:lnTo>
                <a:lnTo>
                  <a:pt x="635190" y="322021"/>
                </a:lnTo>
                <a:lnTo>
                  <a:pt x="635482" y="322021"/>
                </a:lnTo>
                <a:lnTo>
                  <a:pt x="635342" y="319913"/>
                </a:lnTo>
                <a:lnTo>
                  <a:pt x="635508" y="317754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61325" y="181813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198042" y="0"/>
                </a:moveTo>
                <a:lnTo>
                  <a:pt x="135095" y="10267"/>
                </a:lnTo>
                <a:lnTo>
                  <a:pt x="78662" y="40004"/>
                </a:lnTo>
                <a:lnTo>
                  <a:pt x="45561" y="71551"/>
                </a:lnTo>
                <a:lnTo>
                  <a:pt x="21262" y="108573"/>
                </a:lnTo>
                <a:lnTo>
                  <a:pt x="5997" y="149404"/>
                </a:lnTo>
                <a:lnTo>
                  <a:pt x="0" y="192378"/>
                </a:lnTo>
                <a:lnTo>
                  <a:pt x="3500" y="235829"/>
                </a:lnTo>
                <a:lnTo>
                  <a:pt x="16732" y="278092"/>
                </a:lnTo>
                <a:lnTo>
                  <a:pt x="39927" y="317499"/>
                </a:lnTo>
                <a:lnTo>
                  <a:pt x="71474" y="350601"/>
                </a:lnTo>
                <a:lnTo>
                  <a:pt x="108496" y="374900"/>
                </a:lnTo>
                <a:lnTo>
                  <a:pt x="149327" y="390164"/>
                </a:lnTo>
                <a:lnTo>
                  <a:pt x="192301" y="396162"/>
                </a:lnTo>
                <a:lnTo>
                  <a:pt x="235752" y="392661"/>
                </a:lnTo>
                <a:lnTo>
                  <a:pt x="278014" y="379429"/>
                </a:lnTo>
                <a:lnTo>
                  <a:pt x="317422" y="356234"/>
                </a:lnTo>
                <a:lnTo>
                  <a:pt x="350523" y="324684"/>
                </a:lnTo>
                <a:lnTo>
                  <a:pt x="374822" y="287660"/>
                </a:lnTo>
                <a:lnTo>
                  <a:pt x="390087" y="246830"/>
                </a:lnTo>
                <a:lnTo>
                  <a:pt x="396085" y="203857"/>
                </a:lnTo>
                <a:lnTo>
                  <a:pt x="392584" y="160408"/>
                </a:lnTo>
                <a:lnTo>
                  <a:pt x="379352" y="118147"/>
                </a:lnTo>
                <a:lnTo>
                  <a:pt x="356157" y="78739"/>
                </a:lnTo>
                <a:lnTo>
                  <a:pt x="198042" y="198119"/>
                </a:lnTo>
                <a:lnTo>
                  <a:pt x="198042" y="0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76717" y="303186"/>
            <a:ext cx="625475" cy="624840"/>
          </a:xfrm>
          <a:custGeom>
            <a:avLst/>
            <a:gdLst/>
            <a:ahLst/>
            <a:cxnLst/>
            <a:rect l="l" t="t" r="r" b="b"/>
            <a:pathLst>
              <a:path w="625475" h="624840">
                <a:moveTo>
                  <a:pt x="625157" y="306146"/>
                </a:moveTo>
                <a:lnTo>
                  <a:pt x="624205" y="296075"/>
                </a:lnTo>
                <a:lnTo>
                  <a:pt x="623976" y="284670"/>
                </a:lnTo>
                <a:lnTo>
                  <a:pt x="621931" y="272034"/>
                </a:lnTo>
                <a:lnTo>
                  <a:pt x="620814" y="260032"/>
                </a:lnTo>
                <a:lnTo>
                  <a:pt x="618490" y="250571"/>
                </a:lnTo>
                <a:lnTo>
                  <a:pt x="617054" y="241617"/>
                </a:lnTo>
                <a:lnTo>
                  <a:pt x="613333" y="229527"/>
                </a:lnTo>
                <a:lnTo>
                  <a:pt x="610057" y="216141"/>
                </a:lnTo>
                <a:lnTo>
                  <a:pt x="606590" y="207606"/>
                </a:lnTo>
                <a:lnTo>
                  <a:pt x="604215" y="199847"/>
                </a:lnTo>
                <a:lnTo>
                  <a:pt x="598652" y="187998"/>
                </a:lnTo>
                <a:lnTo>
                  <a:pt x="593382" y="174967"/>
                </a:lnTo>
                <a:lnTo>
                  <a:pt x="589089" y="167601"/>
                </a:lnTo>
                <a:lnTo>
                  <a:pt x="585558" y="160058"/>
                </a:lnTo>
                <a:lnTo>
                  <a:pt x="578040" y="148615"/>
                </a:lnTo>
                <a:lnTo>
                  <a:pt x="571284" y="136982"/>
                </a:lnTo>
                <a:lnTo>
                  <a:pt x="566102" y="130416"/>
                </a:lnTo>
                <a:lnTo>
                  <a:pt x="561187" y="122910"/>
                </a:lnTo>
                <a:lnTo>
                  <a:pt x="552284" y="112864"/>
                </a:lnTo>
                <a:lnTo>
                  <a:pt x="544245" y="102654"/>
                </a:lnTo>
                <a:lnTo>
                  <a:pt x="537552" y="96240"/>
                </a:lnTo>
                <a:lnTo>
                  <a:pt x="531228" y="89090"/>
                </a:lnTo>
                <a:lnTo>
                  <a:pt x="522147" y="81457"/>
                </a:lnTo>
                <a:lnTo>
                  <a:pt x="512775" y="72453"/>
                </a:lnTo>
                <a:lnTo>
                  <a:pt x="503478" y="65747"/>
                </a:lnTo>
                <a:lnTo>
                  <a:pt x="495782" y="59258"/>
                </a:lnTo>
                <a:lnTo>
                  <a:pt x="487045" y="53873"/>
                </a:lnTo>
                <a:lnTo>
                  <a:pt x="477354" y="46863"/>
                </a:lnTo>
                <a:lnTo>
                  <a:pt x="465924" y="40843"/>
                </a:lnTo>
                <a:lnTo>
                  <a:pt x="456361" y="34925"/>
                </a:lnTo>
                <a:lnTo>
                  <a:pt x="447598" y="31165"/>
                </a:lnTo>
                <a:lnTo>
                  <a:pt x="438480" y="26339"/>
                </a:lnTo>
                <a:lnTo>
                  <a:pt x="426173" y="21945"/>
                </a:lnTo>
                <a:lnTo>
                  <a:pt x="414858" y="17068"/>
                </a:lnTo>
                <a:lnTo>
                  <a:pt x="405663" y="14605"/>
                </a:lnTo>
                <a:lnTo>
                  <a:pt x="396659" y="11379"/>
                </a:lnTo>
                <a:lnTo>
                  <a:pt x="384556" y="8940"/>
                </a:lnTo>
                <a:lnTo>
                  <a:pt x="371944" y="5549"/>
                </a:lnTo>
                <a:lnTo>
                  <a:pt x="361619" y="4318"/>
                </a:lnTo>
                <a:lnTo>
                  <a:pt x="352374" y="2438"/>
                </a:lnTo>
                <a:lnTo>
                  <a:pt x="341274" y="1854"/>
                </a:lnTo>
                <a:lnTo>
                  <a:pt x="328320" y="292"/>
                </a:lnTo>
                <a:lnTo>
                  <a:pt x="316242" y="546"/>
                </a:lnTo>
                <a:lnTo>
                  <a:pt x="306108" y="0"/>
                </a:lnTo>
                <a:lnTo>
                  <a:pt x="296113" y="939"/>
                </a:lnTo>
                <a:lnTo>
                  <a:pt x="284632" y="1168"/>
                </a:lnTo>
                <a:lnTo>
                  <a:pt x="271868" y="3225"/>
                </a:lnTo>
                <a:lnTo>
                  <a:pt x="259994" y="4330"/>
                </a:lnTo>
                <a:lnTo>
                  <a:pt x="250647" y="6629"/>
                </a:lnTo>
                <a:lnTo>
                  <a:pt x="241566" y="8077"/>
                </a:lnTo>
                <a:lnTo>
                  <a:pt x="229222" y="11874"/>
                </a:lnTo>
                <a:lnTo>
                  <a:pt x="216103" y="15087"/>
                </a:lnTo>
                <a:lnTo>
                  <a:pt x="207683" y="18503"/>
                </a:lnTo>
                <a:lnTo>
                  <a:pt x="199809" y="20916"/>
                </a:lnTo>
                <a:lnTo>
                  <a:pt x="187744" y="26568"/>
                </a:lnTo>
                <a:lnTo>
                  <a:pt x="174942" y="31750"/>
                </a:lnTo>
                <a:lnTo>
                  <a:pt x="167741" y="35941"/>
                </a:lnTo>
                <a:lnTo>
                  <a:pt x="160007" y="39560"/>
                </a:lnTo>
                <a:lnTo>
                  <a:pt x="148170" y="47332"/>
                </a:lnTo>
                <a:lnTo>
                  <a:pt x="136956" y="53848"/>
                </a:lnTo>
                <a:lnTo>
                  <a:pt x="130606" y="58839"/>
                </a:lnTo>
                <a:lnTo>
                  <a:pt x="122872" y="63919"/>
                </a:lnTo>
                <a:lnTo>
                  <a:pt x="112509" y="73101"/>
                </a:lnTo>
                <a:lnTo>
                  <a:pt x="102628" y="80873"/>
                </a:lnTo>
                <a:lnTo>
                  <a:pt x="96405" y="87350"/>
                </a:lnTo>
                <a:lnTo>
                  <a:pt x="89052" y="93865"/>
                </a:lnTo>
                <a:lnTo>
                  <a:pt x="81229" y="103162"/>
                </a:lnTo>
                <a:lnTo>
                  <a:pt x="72428" y="112331"/>
                </a:lnTo>
                <a:lnTo>
                  <a:pt x="65798" y="121513"/>
                </a:lnTo>
                <a:lnTo>
                  <a:pt x="59232" y="129311"/>
                </a:lnTo>
                <a:lnTo>
                  <a:pt x="53809" y="138112"/>
                </a:lnTo>
                <a:lnTo>
                  <a:pt x="46837" y="147751"/>
                </a:lnTo>
                <a:lnTo>
                  <a:pt x="40805" y="159181"/>
                </a:lnTo>
                <a:lnTo>
                  <a:pt x="34912" y="168732"/>
                </a:lnTo>
                <a:lnTo>
                  <a:pt x="31127" y="177507"/>
                </a:lnTo>
                <a:lnTo>
                  <a:pt x="26327" y="186613"/>
                </a:lnTo>
                <a:lnTo>
                  <a:pt x="21971" y="198793"/>
                </a:lnTo>
                <a:lnTo>
                  <a:pt x="17043" y="210235"/>
                </a:lnTo>
                <a:lnTo>
                  <a:pt x="14554" y="219519"/>
                </a:lnTo>
                <a:lnTo>
                  <a:pt x="11366" y="228434"/>
                </a:lnTo>
                <a:lnTo>
                  <a:pt x="8928" y="240525"/>
                </a:lnTo>
                <a:lnTo>
                  <a:pt x="5549" y="253136"/>
                </a:lnTo>
                <a:lnTo>
                  <a:pt x="4305" y="263461"/>
                </a:lnTo>
                <a:lnTo>
                  <a:pt x="2438" y="272719"/>
                </a:lnTo>
                <a:lnTo>
                  <a:pt x="1854" y="283806"/>
                </a:lnTo>
                <a:lnTo>
                  <a:pt x="292" y="296760"/>
                </a:lnTo>
                <a:lnTo>
                  <a:pt x="533" y="308800"/>
                </a:lnTo>
                <a:lnTo>
                  <a:pt x="0" y="318973"/>
                </a:lnTo>
                <a:lnTo>
                  <a:pt x="736" y="318960"/>
                </a:lnTo>
                <a:lnTo>
                  <a:pt x="1181" y="340448"/>
                </a:lnTo>
                <a:lnTo>
                  <a:pt x="8102" y="383514"/>
                </a:lnTo>
                <a:lnTo>
                  <a:pt x="20942" y="425272"/>
                </a:lnTo>
                <a:lnTo>
                  <a:pt x="39598" y="465061"/>
                </a:lnTo>
                <a:lnTo>
                  <a:pt x="63957" y="502208"/>
                </a:lnTo>
                <a:lnTo>
                  <a:pt x="93929" y="536028"/>
                </a:lnTo>
                <a:lnTo>
                  <a:pt x="129374" y="565848"/>
                </a:lnTo>
                <a:lnTo>
                  <a:pt x="168795" y="590181"/>
                </a:lnTo>
                <a:lnTo>
                  <a:pt x="210299" y="608050"/>
                </a:lnTo>
                <a:lnTo>
                  <a:pt x="253199" y="619556"/>
                </a:lnTo>
                <a:lnTo>
                  <a:pt x="296837" y="624827"/>
                </a:lnTo>
                <a:lnTo>
                  <a:pt x="340525" y="623938"/>
                </a:lnTo>
                <a:lnTo>
                  <a:pt x="383590" y="617029"/>
                </a:lnTo>
                <a:lnTo>
                  <a:pt x="425348" y="604202"/>
                </a:lnTo>
                <a:lnTo>
                  <a:pt x="463626" y="586257"/>
                </a:lnTo>
                <a:lnTo>
                  <a:pt x="463969" y="586105"/>
                </a:lnTo>
                <a:lnTo>
                  <a:pt x="465137" y="585546"/>
                </a:lnTo>
                <a:lnTo>
                  <a:pt x="502285" y="561200"/>
                </a:lnTo>
                <a:lnTo>
                  <a:pt x="503923" y="559739"/>
                </a:lnTo>
                <a:lnTo>
                  <a:pt x="504761" y="559193"/>
                </a:lnTo>
                <a:lnTo>
                  <a:pt x="511898" y="552691"/>
                </a:lnTo>
                <a:lnTo>
                  <a:pt x="536105" y="531241"/>
                </a:lnTo>
                <a:lnTo>
                  <a:pt x="538391" y="528523"/>
                </a:lnTo>
                <a:lnTo>
                  <a:pt x="540575" y="526529"/>
                </a:lnTo>
                <a:lnTo>
                  <a:pt x="551154" y="513359"/>
                </a:lnTo>
                <a:lnTo>
                  <a:pt x="565924" y="495795"/>
                </a:lnTo>
                <a:lnTo>
                  <a:pt x="568159" y="492163"/>
                </a:lnTo>
                <a:lnTo>
                  <a:pt x="570674" y="489038"/>
                </a:lnTo>
                <a:lnTo>
                  <a:pt x="578916" y="474738"/>
                </a:lnTo>
                <a:lnTo>
                  <a:pt x="590245" y="456387"/>
                </a:lnTo>
                <a:lnTo>
                  <a:pt x="592429" y="451294"/>
                </a:lnTo>
                <a:lnTo>
                  <a:pt x="594626" y="447497"/>
                </a:lnTo>
                <a:lnTo>
                  <a:pt x="599567" y="434733"/>
                </a:lnTo>
                <a:lnTo>
                  <a:pt x="608114" y="414883"/>
                </a:lnTo>
                <a:lnTo>
                  <a:pt x="610044" y="407670"/>
                </a:lnTo>
                <a:lnTo>
                  <a:pt x="611987" y="402653"/>
                </a:lnTo>
                <a:lnTo>
                  <a:pt x="614565" y="390766"/>
                </a:lnTo>
                <a:lnTo>
                  <a:pt x="619607" y="371983"/>
                </a:lnTo>
                <a:lnTo>
                  <a:pt x="620776" y="362280"/>
                </a:lnTo>
                <a:lnTo>
                  <a:pt x="622300" y="355282"/>
                </a:lnTo>
                <a:lnTo>
                  <a:pt x="622922" y="344398"/>
                </a:lnTo>
                <a:lnTo>
                  <a:pt x="624865" y="328358"/>
                </a:lnTo>
                <a:lnTo>
                  <a:pt x="624598" y="315633"/>
                </a:lnTo>
                <a:lnTo>
                  <a:pt x="625157" y="306146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399401" y="356612"/>
            <a:ext cx="2577465" cy="2577465"/>
            <a:chOff x="5399401" y="356612"/>
            <a:chExt cx="2577465" cy="2577465"/>
          </a:xfrm>
        </p:grpSpPr>
        <p:sp>
          <p:nvSpPr>
            <p:cNvPr id="13" name="object 13"/>
            <p:cNvSpPr/>
            <p:nvPr/>
          </p:nvSpPr>
          <p:spPr>
            <a:xfrm>
              <a:off x="5399392" y="356615"/>
              <a:ext cx="2577465" cy="2577465"/>
            </a:xfrm>
            <a:custGeom>
              <a:avLst/>
              <a:gdLst/>
              <a:ahLst/>
              <a:cxnLst/>
              <a:rect l="l" t="t" r="r" b="b"/>
              <a:pathLst>
                <a:path w="2577465" h="2577465">
                  <a:moveTo>
                    <a:pt x="2577223" y="1288542"/>
                  </a:moveTo>
                  <a:lnTo>
                    <a:pt x="2576334" y="1240243"/>
                  </a:lnTo>
                  <a:lnTo>
                    <a:pt x="2573680" y="1192377"/>
                  </a:lnTo>
                  <a:lnTo>
                    <a:pt x="2569311" y="1145006"/>
                  </a:lnTo>
                  <a:lnTo>
                    <a:pt x="2563241" y="1098130"/>
                  </a:lnTo>
                  <a:lnTo>
                    <a:pt x="2555519" y="1051814"/>
                  </a:lnTo>
                  <a:lnTo>
                    <a:pt x="2546159" y="1006055"/>
                  </a:lnTo>
                  <a:lnTo>
                    <a:pt x="2535199" y="960907"/>
                  </a:lnTo>
                  <a:lnTo>
                    <a:pt x="2522664" y="916393"/>
                  </a:lnTo>
                  <a:lnTo>
                    <a:pt x="2508593" y="872553"/>
                  </a:lnTo>
                  <a:lnTo>
                    <a:pt x="2493010" y="829411"/>
                  </a:lnTo>
                  <a:lnTo>
                    <a:pt x="2475954" y="786993"/>
                  </a:lnTo>
                  <a:lnTo>
                    <a:pt x="2457462" y="745324"/>
                  </a:lnTo>
                  <a:lnTo>
                    <a:pt x="2437549" y="704469"/>
                  </a:lnTo>
                  <a:lnTo>
                    <a:pt x="2416251" y="664413"/>
                  </a:lnTo>
                  <a:lnTo>
                    <a:pt x="2393594" y="625233"/>
                  </a:lnTo>
                  <a:lnTo>
                    <a:pt x="2369629" y="586917"/>
                  </a:lnTo>
                  <a:lnTo>
                    <a:pt x="2344369" y="549529"/>
                  </a:lnTo>
                  <a:lnTo>
                    <a:pt x="2317851" y="513092"/>
                  </a:lnTo>
                  <a:lnTo>
                    <a:pt x="2290102" y="477621"/>
                  </a:lnTo>
                  <a:lnTo>
                    <a:pt x="2261158" y="443166"/>
                  </a:lnTo>
                  <a:lnTo>
                    <a:pt x="2231059" y="409752"/>
                  </a:lnTo>
                  <a:lnTo>
                    <a:pt x="2199817" y="377405"/>
                  </a:lnTo>
                  <a:lnTo>
                    <a:pt x="2167471" y="346163"/>
                  </a:lnTo>
                  <a:lnTo>
                    <a:pt x="2134057" y="316064"/>
                  </a:lnTo>
                  <a:lnTo>
                    <a:pt x="2099602" y="287121"/>
                  </a:lnTo>
                  <a:lnTo>
                    <a:pt x="2064131" y="259372"/>
                  </a:lnTo>
                  <a:lnTo>
                    <a:pt x="2027694" y="232854"/>
                  </a:lnTo>
                  <a:lnTo>
                    <a:pt x="1990305" y="207594"/>
                  </a:lnTo>
                  <a:lnTo>
                    <a:pt x="1951990" y="183629"/>
                  </a:lnTo>
                  <a:lnTo>
                    <a:pt x="1912810" y="160972"/>
                  </a:lnTo>
                  <a:lnTo>
                    <a:pt x="1872754" y="139674"/>
                  </a:lnTo>
                  <a:lnTo>
                    <a:pt x="1831898" y="119761"/>
                  </a:lnTo>
                  <a:lnTo>
                    <a:pt x="1790230" y="101269"/>
                  </a:lnTo>
                  <a:lnTo>
                    <a:pt x="1747812" y="84213"/>
                  </a:lnTo>
                  <a:lnTo>
                    <a:pt x="1704670" y="68630"/>
                  </a:lnTo>
                  <a:lnTo>
                    <a:pt x="1660829" y="54559"/>
                  </a:lnTo>
                  <a:lnTo>
                    <a:pt x="1616316" y="42024"/>
                  </a:lnTo>
                  <a:lnTo>
                    <a:pt x="1571167" y="31064"/>
                  </a:lnTo>
                  <a:lnTo>
                    <a:pt x="1525409" y="21704"/>
                  </a:lnTo>
                  <a:lnTo>
                    <a:pt x="1479092" y="13982"/>
                  </a:lnTo>
                  <a:lnTo>
                    <a:pt x="1432217" y="7912"/>
                  </a:lnTo>
                  <a:lnTo>
                    <a:pt x="1384846" y="3543"/>
                  </a:lnTo>
                  <a:lnTo>
                    <a:pt x="1336979" y="889"/>
                  </a:lnTo>
                  <a:lnTo>
                    <a:pt x="1288681" y="0"/>
                  </a:lnTo>
                  <a:lnTo>
                    <a:pt x="1240370" y="889"/>
                  </a:lnTo>
                  <a:lnTo>
                    <a:pt x="1192504" y="3543"/>
                  </a:lnTo>
                  <a:lnTo>
                    <a:pt x="1145133" y="7912"/>
                  </a:lnTo>
                  <a:lnTo>
                    <a:pt x="1098257" y="13982"/>
                  </a:lnTo>
                  <a:lnTo>
                    <a:pt x="1051941" y="21704"/>
                  </a:lnTo>
                  <a:lnTo>
                    <a:pt x="1006182" y="31064"/>
                  </a:lnTo>
                  <a:lnTo>
                    <a:pt x="961034" y="42024"/>
                  </a:lnTo>
                  <a:lnTo>
                    <a:pt x="916520" y="54559"/>
                  </a:lnTo>
                  <a:lnTo>
                    <a:pt x="872680" y="68630"/>
                  </a:lnTo>
                  <a:lnTo>
                    <a:pt x="829538" y="84213"/>
                  </a:lnTo>
                  <a:lnTo>
                    <a:pt x="787120" y="101269"/>
                  </a:lnTo>
                  <a:lnTo>
                    <a:pt x="745451" y="119761"/>
                  </a:lnTo>
                  <a:lnTo>
                    <a:pt x="704596" y="139674"/>
                  </a:lnTo>
                  <a:lnTo>
                    <a:pt x="664540" y="160972"/>
                  </a:lnTo>
                  <a:lnTo>
                    <a:pt x="625360" y="183629"/>
                  </a:lnTo>
                  <a:lnTo>
                    <a:pt x="587044" y="207594"/>
                  </a:lnTo>
                  <a:lnTo>
                    <a:pt x="549656" y="232854"/>
                  </a:lnTo>
                  <a:lnTo>
                    <a:pt x="513219" y="259372"/>
                  </a:lnTo>
                  <a:lnTo>
                    <a:pt x="477748" y="287121"/>
                  </a:lnTo>
                  <a:lnTo>
                    <a:pt x="443293" y="316064"/>
                  </a:lnTo>
                  <a:lnTo>
                    <a:pt x="409879" y="346163"/>
                  </a:lnTo>
                  <a:lnTo>
                    <a:pt x="377532" y="377405"/>
                  </a:lnTo>
                  <a:lnTo>
                    <a:pt x="346290" y="409752"/>
                  </a:lnTo>
                  <a:lnTo>
                    <a:pt x="316191" y="443166"/>
                  </a:lnTo>
                  <a:lnTo>
                    <a:pt x="287248" y="477621"/>
                  </a:lnTo>
                  <a:lnTo>
                    <a:pt x="259499" y="513092"/>
                  </a:lnTo>
                  <a:lnTo>
                    <a:pt x="232981" y="549529"/>
                  </a:lnTo>
                  <a:lnTo>
                    <a:pt x="207721" y="586917"/>
                  </a:lnTo>
                  <a:lnTo>
                    <a:pt x="183756" y="625233"/>
                  </a:lnTo>
                  <a:lnTo>
                    <a:pt x="161099" y="664413"/>
                  </a:lnTo>
                  <a:lnTo>
                    <a:pt x="139801" y="704469"/>
                  </a:lnTo>
                  <a:lnTo>
                    <a:pt x="119888" y="745324"/>
                  </a:lnTo>
                  <a:lnTo>
                    <a:pt x="101396" y="786993"/>
                  </a:lnTo>
                  <a:lnTo>
                    <a:pt x="84340" y="829411"/>
                  </a:lnTo>
                  <a:lnTo>
                    <a:pt x="68757" y="872553"/>
                  </a:lnTo>
                  <a:lnTo>
                    <a:pt x="54686" y="916393"/>
                  </a:lnTo>
                  <a:lnTo>
                    <a:pt x="42151" y="960907"/>
                  </a:lnTo>
                  <a:lnTo>
                    <a:pt x="31191" y="1006055"/>
                  </a:lnTo>
                  <a:lnTo>
                    <a:pt x="21831" y="1051814"/>
                  </a:lnTo>
                  <a:lnTo>
                    <a:pt x="14109" y="1098130"/>
                  </a:lnTo>
                  <a:lnTo>
                    <a:pt x="8039" y="1145006"/>
                  </a:lnTo>
                  <a:lnTo>
                    <a:pt x="3670" y="1192377"/>
                  </a:lnTo>
                  <a:lnTo>
                    <a:pt x="1016" y="1240243"/>
                  </a:lnTo>
                  <a:lnTo>
                    <a:pt x="863" y="1248371"/>
                  </a:lnTo>
                  <a:lnTo>
                    <a:pt x="571" y="1254594"/>
                  </a:lnTo>
                  <a:lnTo>
                    <a:pt x="139" y="1288211"/>
                  </a:lnTo>
                  <a:lnTo>
                    <a:pt x="139" y="1288542"/>
                  </a:lnTo>
                  <a:lnTo>
                    <a:pt x="1016" y="1344891"/>
                  </a:lnTo>
                  <a:lnTo>
                    <a:pt x="3606" y="1390078"/>
                  </a:lnTo>
                  <a:lnTo>
                    <a:pt x="7797" y="1435239"/>
                  </a:lnTo>
                  <a:lnTo>
                    <a:pt x="13601" y="1480337"/>
                  </a:lnTo>
                  <a:lnTo>
                    <a:pt x="21031" y="1525308"/>
                  </a:lnTo>
                  <a:lnTo>
                    <a:pt x="30073" y="1570126"/>
                  </a:lnTo>
                  <a:lnTo>
                    <a:pt x="40754" y="1614741"/>
                  </a:lnTo>
                  <a:lnTo>
                    <a:pt x="53073" y="1659102"/>
                  </a:lnTo>
                  <a:lnTo>
                    <a:pt x="67043" y="1703184"/>
                  </a:lnTo>
                  <a:lnTo>
                    <a:pt x="82677" y="1746935"/>
                  </a:lnTo>
                  <a:lnTo>
                    <a:pt x="99987" y="1790306"/>
                  </a:lnTo>
                  <a:lnTo>
                    <a:pt x="118973" y="1833270"/>
                  </a:lnTo>
                  <a:lnTo>
                    <a:pt x="139649" y="1875764"/>
                  </a:lnTo>
                  <a:lnTo>
                    <a:pt x="162013" y="1917763"/>
                  </a:lnTo>
                  <a:lnTo>
                    <a:pt x="186080" y="1959203"/>
                  </a:lnTo>
                  <a:lnTo>
                    <a:pt x="211874" y="2000059"/>
                  </a:lnTo>
                  <a:lnTo>
                    <a:pt x="213614" y="1998916"/>
                  </a:lnTo>
                  <a:lnTo>
                    <a:pt x="232981" y="2027567"/>
                  </a:lnTo>
                  <a:lnTo>
                    <a:pt x="259499" y="2064004"/>
                  </a:lnTo>
                  <a:lnTo>
                    <a:pt x="287248" y="2099475"/>
                  </a:lnTo>
                  <a:lnTo>
                    <a:pt x="316191" y="2133930"/>
                  </a:lnTo>
                  <a:lnTo>
                    <a:pt x="346290" y="2167344"/>
                  </a:lnTo>
                  <a:lnTo>
                    <a:pt x="377532" y="2199690"/>
                  </a:lnTo>
                  <a:lnTo>
                    <a:pt x="409879" y="2230932"/>
                  </a:lnTo>
                  <a:lnTo>
                    <a:pt x="443293" y="2261031"/>
                  </a:lnTo>
                  <a:lnTo>
                    <a:pt x="477748" y="2289975"/>
                  </a:lnTo>
                  <a:lnTo>
                    <a:pt x="513219" y="2317724"/>
                  </a:lnTo>
                  <a:lnTo>
                    <a:pt x="549656" y="2344242"/>
                  </a:lnTo>
                  <a:lnTo>
                    <a:pt x="587044" y="2369502"/>
                  </a:lnTo>
                  <a:lnTo>
                    <a:pt x="625360" y="2393467"/>
                  </a:lnTo>
                  <a:lnTo>
                    <a:pt x="664540" y="2416124"/>
                  </a:lnTo>
                  <a:lnTo>
                    <a:pt x="704596" y="2437422"/>
                  </a:lnTo>
                  <a:lnTo>
                    <a:pt x="745451" y="2457335"/>
                  </a:lnTo>
                  <a:lnTo>
                    <a:pt x="787120" y="2475827"/>
                  </a:lnTo>
                  <a:lnTo>
                    <a:pt x="829538" y="2492883"/>
                  </a:lnTo>
                  <a:lnTo>
                    <a:pt x="872680" y="2508466"/>
                  </a:lnTo>
                  <a:lnTo>
                    <a:pt x="916520" y="2522537"/>
                  </a:lnTo>
                  <a:lnTo>
                    <a:pt x="961034" y="2535072"/>
                  </a:lnTo>
                  <a:lnTo>
                    <a:pt x="1006182" y="2546032"/>
                  </a:lnTo>
                  <a:lnTo>
                    <a:pt x="1051941" y="2555392"/>
                  </a:lnTo>
                  <a:lnTo>
                    <a:pt x="1098257" y="2563114"/>
                  </a:lnTo>
                  <a:lnTo>
                    <a:pt x="1145133" y="2569184"/>
                  </a:lnTo>
                  <a:lnTo>
                    <a:pt x="1192504" y="2573553"/>
                  </a:lnTo>
                  <a:lnTo>
                    <a:pt x="1240370" y="2576207"/>
                  </a:lnTo>
                  <a:lnTo>
                    <a:pt x="1288681" y="2577084"/>
                  </a:lnTo>
                  <a:lnTo>
                    <a:pt x="1336979" y="2576207"/>
                  </a:lnTo>
                  <a:lnTo>
                    <a:pt x="1384846" y="2573553"/>
                  </a:lnTo>
                  <a:lnTo>
                    <a:pt x="1432217" y="2569184"/>
                  </a:lnTo>
                  <a:lnTo>
                    <a:pt x="1479092" y="2563114"/>
                  </a:lnTo>
                  <a:lnTo>
                    <a:pt x="1525409" y="2555392"/>
                  </a:lnTo>
                  <a:lnTo>
                    <a:pt x="1571167" y="2546032"/>
                  </a:lnTo>
                  <a:lnTo>
                    <a:pt x="1616316" y="2535072"/>
                  </a:lnTo>
                  <a:lnTo>
                    <a:pt x="1660829" y="2522537"/>
                  </a:lnTo>
                  <a:lnTo>
                    <a:pt x="1704670" y="2508466"/>
                  </a:lnTo>
                  <a:lnTo>
                    <a:pt x="1747812" y="2492883"/>
                  </a:lnTo>
                  <a:lnTo>
                    <a:pt x="1790230" y="2475827"/>
                  </a:lnTo>
                  <a:lnTo>
                    <a:pt x="1831898" y="2457335"/>
                  </a:lnTo>
                  <a:lnTo>
                    <a:pt x="1872754" y="2437422"/>
                  </a:lnTo>
                  <a:lnTo>
                    <a:pt x="1912810" y="2416124"/>
                  </a:lnTo>
                  <a:lnTo>
                    <a:pt x="1951990" y="2393467"/>
                  </a:lnTo>
                  <a:lnTo>
                    <a:pt x="1990305" y="2369502"/>
                  </a:lnTo>
                  <a:lnTo>
                    <a:pt x="2027694" y="2344242"/>
                  </a:lnTo>
                  <a:lnTo>
                    <a:pt x="2064131" y="2317724"/>
                  </a:lnTo>
                  <a:lnTo>
                    <a:pt x="2099602" y="2289975"/>
                  </a:lnTo>
                  <a:lnTo>
                    <a:pt x="2134057" y="2261031"/>
                  </a:lnTo>
                  <a:lnTo>
                    <a:pt x="2167471" y="2230932"/>
                  </a:lnTo>
                  <a:lnTo>
                    <a:pt x="2199817" y="2199690"/>
                  </a:lnTo>
                  <a:lnTo>
                    <a:pt x="2231059" y="2167344"/>
                  </a:lnTo>
                  <a:lnTo>
                    <a:pt x="2261158" y="2133930"/>
                  </a:lnTo>
                  <a:lnTo>
                    <a:pt x="2290102" y="2099475"/>
                  </a:lnTo>
                  <a:lnTo>
                    <a:pt x="2317851" y="2064004"/>
                  </a:lnTo>
                  <a:lnTo>
                    <a:pt x="2344369" y="2027567"/>
                  </a:lnTo>
                  <a:lnTo>
                    <a:pt x="2369629" y="1990178"/>
                  </a:lnTo>
                  <a:lnTo>
                    <a:pt x="2393594" y="1951863"/>
                  </a:lnTo>
                  <a:lnTo>
                    <a:pt x="2416251" y="1912683"/>
                  </a:lnTo>
                  <a:lnTo>
                    <a:pt x="2437549" y="1872627"/>
                  </a:lnTo>
                  <a:lnTo>
                    <a:pt x="2457462" y="1831771"/>
                  </a:lnTo>
                  <a:lnTo>
                    <a:pt x="2475954" y="1790103"/>
                  </a:lnTo>
                  <a:lnTo>
                    <a:pt x="2493010" y="1747685"/>
                  </a:lnTo>
                  <a:lnTo>
                    <a:pt x="2508593" y="1704543"/>
                  </a:lnTo>
                  <a:lnTo>
                    <a:pt x="2522664" y="1660702"/>
                  </a:lnTo>
                  <a:lnTo>
                    <a:pt x="2535199" y="1616189"/>
                  </a:lnTo>
                  <a:lnTo>
                    <a:pt x="2546159" y="1571040"/>
                  </a:lnTo>
                  <a:lnTo>
                    <a:pt x="2555519" y="1525282"/>
                  </a:lnTo>
                  <a:lnTo>
                    <a:pt x="2563241" y="1478965"/>
                  </a:lnTo>
                  <a:lnTo>
                    <a:pt x="2569311" y="1432090"/>
                  </a:lnTo>
                  <a:lnTo>
                    <a:pt x="2573680" y="1384719"/>
                  </a:lnTo>
                  <a:lnTo>
                    <a:pt x="2576334" y="1336852"/>
                  </a:lnTo>
                  <a:lnTo>
                    <a:pt x="2577223" y="1288542"/>
                  </a:lnTo>
                  <a:close/>
                </a:path>
              </a:pathLst>
            </a:custGeom>
            <a:solidFill>
              <a:srgbClr val="FFFFFF">
                <a:alpha val="941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11396" y="867675"/>
              <a:ext cx="1554480" cy="1554480"/>
            </a:xfrm>
            <a:custGeom>
              <a:avLst/>
              <a:gdLst/>
              <a:ahLst/>
              <a:cxnLst/>
              <a:rect l="l" t="t" r="r" b="b"/>
              <a:pathLst>
                <a:path w="1554479" h="1554480">
                  <a:moveTo>
                    <a:pt x="783919" y="0"/>
                  </a:moveTo>
                  <a:lnTo>
                    <a:pt x="739616" y="916"/>
                  </a:lnTo>
                  <a:lnTo>
                    <a:pt x="695505" y="4339"/>
                  </a:lnTo>
                  <a:lnTo>
                    <a:pt x="651697" y="10248"/>
                  </a:lnTo>
                  <a:lnTo>
                    <a:pt x="608306" y="18620"/>
                  </a:lnTo>
                  <a:lnTo>
                    <a:pt x="565445" y="29433"/>
                  </a:lnTo>
                  <a:lnTo>
                    <a:pt x="523226" y="42667"/>
                  </a:lnTo>
                  <a:lnTo>
                    <a:pt x="481763" y="58298"/>
                  </a:lnTo>
                  <a:lnTo>
                    <a:pt x="441168" y="76306"/>
                  </a:lnTo>
                  <a:lnTo>
                    <a:pt x="401555" y="96668"/>
                  </a:lnTo>
                  <a:lnTo>
                    <a:pt x="363035" y="119363"/>
                  </a:lnTo>
                  <a:lnTo>
                    <a:pt x="325722" y="144369"/>
                  </a:lnTo>
                  <a:lnTo>
                    <a:pt x="289730" y="171664"/>
                  </a:lnTo>
                  <a:lnTo>
                    <a:pt x="255169" y="201226"/>
                  </a:lnTo>
                  <a:lnTo>
                    <a:pt x="222155" y="233034"/>
                  </a:lnTo>
                  <a:lnTo>
                    <a:pt x="190799" y="267066"/>
                  </a:lnTo>
                  <a:lnTo>
                    <a:pt x="161214" y="303300"/>
                  </a:lnTo>
                  <a:lnTo>
                    <a:pt x="133514" y="341714"/>
                  </a:lnTo>
                  <a:lnTo>
                    <a:pt x="108162" y="381718"/>
                  </a:lnTo>
                  <a:lnTo>
                    <a:pt x="85536" y="422659"/>
                  </a:lnTo>
                  <a:lnTo>
                    <a:pt x="65612" y="464425"/>
                  </a:lnTo>
                  <a:lnTo>
                    <a:pt x="48370" y="506904"/>
                  </a:lnTo>
                  <a:lnTo>
                    <a:pt x="33787" y="549981"/>
                  </a:lnTo>
                  <a:lnTo>
                    <a:pt x="21841" y="593545"/>
                  </a:lnTo>
                  <a:lnTo>
                    <a:pt x="12511" y="637483"/>
                  </a:lnTo>
                  <a:lnTo>
                    <a:pt x="5776" y="681680"/>
                  </a:lnTo>
                  <a:lnTo>
                    <a:pt x="1612" y="726026"/>
                  </a:lnTo>
                  <a:lnTo>
                    <a:pt x="0" y="770406"/>
                  </a:lnTo>
                  <a:lnTo>
                    <a:pt x="915" y="814709"/>
                  </a:lnTo>
                  <a:lnTo>
                    <a:pt x="4338" y="858820"/>
                  </a:lnTo>
                  <a:lnTo>
                    <a:pt x="10246" y="902628"/>
                  </a:lnTo>
                  <a:lnTo>
                    <a:pt x="18618" y="946018"/>
                  </a:lnTo>
                  <a:lnTo>
                    <a:pt x="29431" y="988880"/>
                  </a:lnTo>
                  <a:lnTo>
                    <a:pt x="42664" y="1031099"/>
                  </a:lnTo>
                  <a:lnTo>
                    <a:pt x="58296" y="1072562"/>
                  </a:lnTo>
                  <a:lnTo>
                    <a:pt x="76303" y="1113157"/>
                  </a:lnTo>
                  <a:lnTo>
                    <a:pt x="96666" y="1152771"/>
                  </a:lnTo>
                  <a:lnTo>
                    <a:pt x="119361" y="1191292"/>
                  </a:lnTo>
                  <a:lnTo>
                    <a:pt x="144367" y="1228605"/>
                  </a:lnTo>
                  <a:lnTo>
                    <a:pt x="171662" y="1264599"/>
                  </a:lnTo>
                  <a:lnTo>
                    <a:pt x="201225" y="1299160"/>
                  </a:lnTo>
                  <a:lnTo>
                    <a:pt x="233034" y="1332175"/>
                  </a:lnTo>
                  <a:lnTo>
                    <a:pt x="267067" y="1363533"/>
                  </a:lnTo>
                  <a:lnTo>
                    <a:pt x="303302" y="1393119"/>
                  </a:lnTo>
                  <a:lnTo>
                    <a:pt x="341717" y="1420820"/>
                  </a:lnTo>
                  <a:lnTo>
                    <a:pt x="381721" y="1446172"/>
                  </a:lnTo>
                  <a:lnTo>
                    <a:pt x="422662" y="1468798"/>
                  </a:lnTo>
                  <a:lnTo>
                    <a:pt x="464429" y="1488721"/>
                  </a:lnTo>
                  <a:lnTo>
                    <a:pt x="506907" y="1505964"/>
                  </a:lnTo>
                  <a:lnTo>
                    <a:pt x="549984" y="1520546"/>
                  </a:lnTo>
                  <a:lnTo>
                    <a:pt x="593548" y="1532491"/>
                  </a:lnTo>
                  <a:lnTo>
                    <a:pt x="637486" y="1541821"/>
                  </a:lnTo>
                  <a:lnTo>
                    <a:pt x="681683" y="1548556"/>
                  </a:lnTo>
                  <a:lnTo>
                    <a:pt x="726029" y="1552719"/>
                  </a:lnTo>
                  <a:lnTo>
                    <a:pt x="770409" y="1554331"/>
                  </a:lnTo>
                  <a:lnTo>
                    <a:pt x="814711" y="1553415"/>
                  </a:lnTo>
                  <a:lnTo>
                    <a:pt x="858822" y="1549991"/>
                  </a:lnTo>
                  <a:lnTo>
                    <a:pt x="902629" y="1544083"/>
                  </a:lnTo>
                  <a:lnTo>
                    <a:pt x="946020" y="1535711"/>
                  </a:lnTo>
                  <a:lnTo>
                    <a:pt x="988881" y="1524898"/>
                  </a:lnTo>
                  <a:lnTo>
                    <a:pt x="1031099" y="1511664"/>
                  </a:lnTo>
                  <a:lnTo>
                    <a:pt x="1072562" y="1496033"/>
                  </a:lnTo>
                  <a:lnTo>
                    <a:pt x="1113157" y="1478025"/>
                  </a:lnTo>
                  <a:lnTo>
                    <a:pt x="1152770" y="1457663"/>
                  </a:lnTo>
                  <a:lnTo>
                    <a:pt x="1191290" y="1434968"/>
                  </a:lnTo>
                  <a:lnTo>
                    <a:pt x="1228602" y="1409962"/>
                  </a:lnTo>
                  <a:lnTo>
                    <a:pt x="1264595" y="1382667"/>
                  </a:lnTo>
                  <a:lnTo>
                    <a:pt x="1299155" y="1353104"/>
                  </a:lnTo>
                  <a:lnTo>
                    <a:pt x="1332170" y="1321296"/>
                  </a:lnTo>
                  <a:lnTo>
                    <a:pt x="1363526" y="1287265"/>
                  </a:lnTo>
                  <a:lnTo>
                    <a:pt x="1393110" y="1251031"/>
                  </a:lnTo>
                  <a:lnTo>
                    <a:pt x="1420811" y="1212617"/>
                  </a:lnTo>
                  <a:lnTo>
                    <a:pt x="1446164" y="1172612"/>
                  </a:lnTo>
                  <a:lnTo>
                    <a:pt x="1468791" y="1131669"/>
                  </a:lnTo>
                  <a:lnTo>
                    <a:pt x="1488716" y="1089902"/>
                  </a:lnTo>
                  <a:lnTo>
                    <a:pt x="1505959" y="1047423"/>
                  </a:lnTo>
                  <a:lnTo>
                    <a:pt x="1520543" y="1004345"/>
                  </a:lnTo>
                  <a:lnTo>
                    <a:pt x="1532489" y="960780"/>
                  </a:lnTo>
                  <a:lnTo>
                    <a:pt x="1541819" y="916843"/>
                  </a:lnTo>
                  <a:lnTo>
                    <a:pt x="1548555" y="872645"/>
                  </a:lnTo>
                  <a:lnTo>
                    <a:pt x="1552718" y="828299"/>
                  </a:lnTo>
                  <a:lnTo>
                    <a:pt x="1554331" y="783919"/>
                  </a:lnTo>
                  <a:lnTo>
                    <a:pt x="1553415" y="739617"/>
                  </a:lnTo>
                  <a:lnTo>
                    <a:pt x="1549993" y="695505"/>
                  </a:lnTo>
                  <a:lnTo>
                    <a:pt x="1544084" y="651698"/>
                  </a:lnTo>
                  <a:lnTo>
                    <a:pt x="1535713" y="608308"/>
                  </a:lnTo>
                  <a:lnTo>
                    <a:pt x="1524900" y="565447"/>
                  </a:lnTo>
                  <a:lnTo>
                    <a:pt x="1511667" y="523228"/>
                  </a:lnTo>
                  <a:lnTo>
                    <a:pt x="1496035" y="481765"/>
                  </a:lnTo>
                  <a:lnTo>
                    <a:pt x="1478028" y="441171"/>
                  </a:lnTo>
                  <a:lnTo>
                    <a:pt x="1457666" y="401557"/>
                  </a:lnTo>
                  <a:lnTo>
                    <a:pt x="1434971" y="363037"/>
                  </a:lnTo>
                  <a:lnTo>
                    <a:pt x="1409965" y="325724"/>
                  </a:lnTo>
                  <a:lnTo>
                    <a:pt x="1382670" y="289731"/>
                  </a:lnTo>
                  <a:lnTo>
                    <a:pt x="1353108" y="255170"/>
                  </a:lnTo>
                  <a:lnTo>
                    <a:pt x="1321300" y="222155"/>
                  </a:lnTo>
                  <a:lnTo>
                    <a:pt x="1287268" y="190798"/>
                  </a:lnTo>
                  <a:lnTo>
                    <a:pt x="1251034" y="161212"/>
                  </a:lnTo>
                  <a:lnTo>
                    <a:pt x="1212620" y="133510"/>
                  </a:lnTo>
                  <a:lnTo>
                    <a:pt x="1172615" y="108159"/>
                  </a:lnTo>
                  <a:lnTo>
                    <a:pt x="1131672" y="85533"/>
                  </a:lnTo>
                  <a:lnTo>
                    <a:pt x="1089905" y="65609"/>
                  </a:lnTo>
                  <a:lnTo>
                    <a:pt x="1047425" y="48367"/>
                  </a:lnTo>
                  <a:lnTo>
                    <a:pt x="1004347" y="33784"/>
                  </a:lnTo>
                  <a:lnTo>
                    <a:pt x="960782" y="21839"/>
                  </a:lnTo>
                  <a:lnTo>
                    <a:pt x="916844" y="12510"/>
                  </a:lnTo>
                  <a:lnTo>
                    <a:pt x="872646" y="5775"/>
                  </a:lnTo>
                  <a:lnTo>
                    <a:pt x="828300" y="1612"/>
                  </a:lnTo>
                  <a:lnTo>
                    <a:pt x="783919" y="0"/>
                  </a:lnTo>
                  <a:close/>
                </a:path>
              </a:pathLst>
            </a:custGeom>
            <a:solidFill>
              <a:srgbClr val="589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63660" y="356612"/>
              <a:ext cx="1124585" cy="1289050"/>
            </a:xfrm>
            <a:custGeom>
              <a:avLst/>
              <a:gdLst/>
              <a:ahLst/>
              <a:cxnLst/>
              <a:rect l="l" t="t" r="r" b="b"/>
              <a:pathLst>
                <a:path w="1124584" h="1289050">
                  <a:moveTo>
                    <a:pt x="1124407" y="0"/>
                  </a:moveTo>
                  <a:lnTo>
                    <a:pt x="1074572" y="960"/>
                  </a:lnTo>
                  <a:lnTo>
                    <a:pt x="1025061" y="3823"/>
                  </a:lnTo>
                  <a:lnTo>
                    <a:pt x="975920" y="8564"/>
                  </a:lnTo>
                  <a:lnTo>
                    <a:pt x="927193" y="15154"/>
                  </a:lnTo>
                  <a:lnTo>
                    <a:pt x="878926" y="23567"/>
                  </a:lnTo>
                  <a:lnTo>
                    <a:pt x="831165" y="33777"/>
                  </a:lnTo>
                  <a:lnTo>
                    <a:pt x="783955" y="45758"/>
                  </a:lnTo>
                  <a:lnTo>
                    <a:pt x="737340" y="59482"/>
                  </a:lnTo>
                  <a:lnTo>
                    <a:pt x="691367" y="74924"/>
                  </a:lnTo>
                  <a:lnTo>
                    <a:pt x="646080" y="92056"/>
                  </a:lnTo>
                  <a:lnTo>
                    <a:pt x="601525" y="110852"/>
                  </a:lnTo>
                  <a:lnTo>
                    <a:pt x="557748" y="131285"/>
                  </a:lnTo>
                  <a:lnTo>
                    <a:pt x="514793" y="153330"/>
                  </a:lnTo>
                  <a:lnTo>
                    <a:pt x="472706" y="176958"/>
                  </a:lnTo>
                  <a:lnTo>
                    <a:pt x="431533" y="202144"/>
                  </a:lnTo>
                  <a:lnTo>
                    <a:pt x="391317" y="228862"/>
                  </a:lnTo>
                  <a:lnTo>
                    <a:pt x="352106" y="257084"/>
                  </a:lnTo>
                  <a:lnTo>
                    <a:pt x="313944" y="286784"/>
                  </a:lnTo>
                  <a:lnTo>
                    <a:pt x="276877" y="317936"/>
                  </a:lnTo>
                  <a:lnTo>
                    <a:pt x="240949" y="350512"/>
                  </a:lnTo>
                  <a:lnTo>
                    <a:pt x="206206" y="384487"/>
                  </a:lnTo>
                  <a:lnTo>
                    <a:pt x="172694" y="419833"/>
                  </a:lnTo>
                  <a:lnTo>
                    <a:pt x="140458" y="456525"/>
                  </a:lnTo>
                  <a:lnTo>
                    <a:pt x="109543" y="494535"/>
                  </a:lnTo>
                  <a:lnTo>
                    <a:pt x="79994" y="533838"/>
                  </a:lnTo>
                  <a:lnTo>
                    <a:pt x="51857" y="574405"/>
                  </a:lnTo>
                  <a:lnTo>
                    <a:pt x="25177" y="616212"/>
                  </a:lnTo>
                  <a:lnTo>
                    <a:pt x="0" y="659231"/>
                  </a:lnTo>
                  <a:lnTo>
                    <a:pt x="1124407" y="1288542"/>
                  </a:lnTo>
                  <a:lnTo>
                    <a:pt x="1124407" y="0"/>
                  </a:lnTo>
                  <a:close/>
                </a:path>
              </a:pathLst>
            </a:custGeom>
            <a:solidFill>
              <a:srgbClr val="FFFFFF">
                <a:alpha val="941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6469862" y="348082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53060" y="0"/>
                </a:moveTo>
                <a:lnTo>
                  <a:pt x="102878" y="10417"/>
                </a:lnTo>
                <a:lnTo>
                  <a:pt x="58521" y="36088"/>
                </a:lnTo>
                <a:lnTo>
                  <a:pt x="25573" y="72992"/>
                </a:lnTo>
                <a:lnTo>
                  <a:pt x="5558" y="117724"/>
                </a:lnTo>
                <a:lnTo>
                  <a:pt x="0" y="166881"/>
                </a:lnTo>
                <a:lnTo>
                  <a:pt x="10422" y="217058"/>
                </a:lnTo>
                <a:lnTo>
                  <a:pt x="159964" y="159972"/>
                </a:lnTo>
                <a:lnTo>
                  <a:pt x="115425" y="313718"/>
                </a:lnTo>
                <a:lnTo>
                  <a:pt x="140834" y="318896"/>
                </a:lnTo>
                <a:lnTo>
                  <a:pt x="166582" y="319908"/>
                </a:lnTo>
                <a:lnTo>
                  <a:pt x="192162" y="316774"/>
                </a:lnTo>
                <a:lnTo>
                  <a:pt x="261419" y="283849"/>
                </a:lnTo>
                <a:lnTo>
                  <a:pt x="294364" y="246949"/>
                </a:lnTo>
                <a:lnTo>
                  <a:pt x="314377" y="202219"/>
                </a:lnTo>
                <a:lnTo>
                  <a:pt x="319937" y="153063"/>
                </a:lnTo>
                <a:lnTo>
                  <a:pt x="309519" y="102885"/>
                </a:lnTo>
                <a:lnTo>
                  <a:pt x="283849" y="58524"/>
                </a:lnTo>
                <a:lnTo>
                  <a:pt x="246948" y="25575"/>
                </a:lnTo>
                <a:lnTo>
                  <a:pt x="202217" y="5559"/>
                </a:lnTo>
                <a:lnTo>
                  <a:pt x="153060" y="0"/>
                </a:lnTo>
                <a:close/>
              </a:path>
            </a:pathLst>
          </a:custGeom>
          <a:solidFill>
            <a:srgbClr val="FFFFFF">
              <a:alpha val="941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02724" y="1707744"/>
            <a:ext cx="3684904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55" b="1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7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55" b="1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04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600" spc="-9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50" b="1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dirty="0" sz="3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00" b="1">
                <a:solidFill>
                  <a:srgbClr val="FFFFFF"/>
                </a:solidFill>
                <a:latin typeface="Arial"/>
                <a:cs typeface="Arial"/>
              </a:rPr>
              <a:t>Advising </a:t>
            </a:r>
            <a:r>
              <a:rPr dirty="0" sz="360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85" b="1">
                <a:solidFill>
                  <a:srgbClr val="FFFFFF"/>
                </a:solidFill>
                <a:latin typeface="Arial"/>
                <a:cs typeface="Arial"/>
              </a:rPr>
              <a:t>Appointment!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724" y="3652164"/>
            <a:ext cx="13830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Bouncing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46097" cy="15460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524" y="671965"/>
            <a:ext cx="346710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5"/>
              <a:t>Why</a:t>
            </a:r>
            <a:r>
              <a:rPr dirty="0" spc="-40"/>
              <a:t> </a:t>
            </a:r>
            <a:r>
              <a:rPr dirty="0" spc="-155"/>
              <a:t>Advising</a:t>
            </a:r>
            <a:r>
              <a:rPr dirty="0" spc="-35"/>
              <a:t> </a:t>
            </a:r>
            <a:r>
              <a:rPr dirty="0" spc="-90"/>
              <a:t>Matters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4820" y="2058107"/>
            <a:ext cx="2889250" cy="2304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7350" indent="-375285">
              <a:lnSpc>
                <a:spcPct val="100000"/>
              </a:lnSpc>
              <a:spcBef>
                <a:spcPts val="100"/>
              </a:spcBef>
              <a:buSzPct val="176923"/>
              <a:buChar char="•"/>
              <a:tabLst>
                <a:tab pos="387350" algn="l"/>
                <a:tab pos="387985" algn="l"/>
              </a:tabLst>
            </a:pP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Stay</a:t>
            </a:r>
            <a:r>
              <a:rPr dirty="0" sz="1300" spc="-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on</a:t>
            </a:r>
            <a:r>
              <a:rPr dirty="0" sz="1300" spc="-2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track</a:t>
            </a:r>
            <a:endParaRPr sz="1300">
              <a:latin typeface="Arial"/>
              <a:cs typeface="Arial"/>
            </a:endParaRPr>
          </a:p>
          <a:p>
            <a:pPr algn="just" lvl="1" marL="844550" marR="96520" indent="-375285">
              <a:lnSpc>
                <a:spcPts val="1639"/>
              </a:lnSpc>
              <a:spcBef>
                <a:spcPts val="65"/>
              </a:spcBef>
              <a:buSzPct val="176923"/>
              <a:buChar char="•"/>
              <a:tabLst>
                <a:tab pos="845185" algn="l"/>
              </a:tabLst>
            </a:pP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Be</a:t>
            </a:r>
            <a:r>
              <a:rPr dirty="0" sz="13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sure</a:t>
            </a:r>
            <a:r>
              <a:rPr dirty="0" sz="13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the</a:t>
            </a:r>
            <a:r>
              <a:rPr dirty="0" sz="13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classes</a:t>
            </a:r>
            <a:r>
              <a:rPr dirty="0" sz="13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you’re </a:t>
            </a:r>
            <a:r>
              <a:rPr dirty="0" sz="1300" spc="-3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taking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are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the classes you </a:t>
            </a:r>
            <a:r>
              <a:rPr dirty="0" sz="1300" spc="-3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need</a:t>
            </a:r>
            <a:endParaRPr sz="1300">
              <a:latin typeface="Arial"/>
              <a:cs typeface="Arial"/>
            </a:endParaRPr>
          </a:p>
          <a:p>
            <a:pPr marL="387350" indent="-375285">
              <a:lnSpc>
                <a:spcPct val="100000"/>
              </a:lnSpc>
              <a:spcBef>
                <a:spcPts val="10"/>
              </a:spcBef>
              <a:buSzPct val="176923"/>
              <a:buChar char="•"/>
              <a:tabLst>
                <a:tab pos="387350" algn="l"/>
                <a:tab pos="387985" algn="l"/>
              </a:tabLst>
            </a:pP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Reduce</a:t>
            </a:r>
            <a:r>
              <a:rPr dirty="0" sz="1300" spc="-4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worry</a:t>
            </a:r>
            <a:endParaRPr sz="1300">
              <a:latin typeface="Arial"/>
              <a:cs typeface="Arial"/>
            </a:endParaRPr>
          </a:p>
          <a:p>
            <a:pPr algn="just" lvl="1" marL="844550" marR="5080" indent="-375285">
              <a:lnSpc>
                <a:spcPts val="1639"/>
              </a:lnSpc>
              <a:spcBef>
                <a:spcPts val="65"/>
              </a:spcBef>
              <a:buSzPct val="176923"/>
              <a:buChar char="•"/>
              <a:tabLst>
                <a:tab pos="845185" algn="l"/>
              </a:tabLst>
            </a:pP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Know</a:t>
            </a:r>
            <a:r>
              <a:rPr dirty="0" sz="13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you</a:t>
            </a:r>
            <a:r>
              <a:rPr dirty="0" sz="13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have</a:t>
            </a:r>
            <a:r>
              <a:rPr dirty="0" sz="13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someone</a:t>
            </a:r>
            <a:r>
              <a:rPr dirty="0" sz="13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in </a:t>
            </a:r>
            <a:r>
              <a:rPr dirty="0" sz="1300" spc="-34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your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corner</a:t>
            </a:r>
            <a:endParaRPr sz="1300">
              <a:latin typeface="Arial"/>
              <a:cs typeface="Arial"/>
            </a:endParaRPr>
          </a:p>
          <a:p>
            <a:pPr marL="387350" indent="-375285">
              <a:lnSpc>
                <a:spcPct val="100000"/>
              </a:lnSpc>
              <a:spcBef>
                <a:spcPts val="5"/>
              </a:spcBef>
              <a:buSzPct val="176923"/>
              <a:buChar char="•"/>
              <a:tabLst>
                <a:tab pos="387350" algn="l"/>
                <a:tab pos="387985" algn="l"/>
              </a:tabLst>
            </a:pP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Graduate</a:t>
            </a:r>
            <a:r>
              <a:rPr dirty="0" sz="1300" spc="-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on</a:t>
            </a:r>
            <a:r>
              <a:rPr dirty="0" sz="1300" spc="-2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time</a:t>
            </a:r>
            <a:endParaRPr sz="1300">
              <a:latin typeface="Arial"/>
              <a:cs typeface="Arial"/>
            </a:endParaRPr>
          </a:p>
          <a:p>
            <a:pPr algn="just" lvl="1" marL="844550" marR="151765" indent="-375285">
              <a:lnSpc>
                <a:spcPct val="105000"/>
              </a:lnSpc>
              <a:buSzPct val="176923"/>
              <a:buChar char="•"/>
              <a:tabLst>
                <a:tab pos="845185" algn="l"/>
              </a:tabLst>
            </a:pP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Keep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an eye on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the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prize, </a:t>
            </a:r>
            <a:r>
              <a:rPr dirty="0" sz="1300" spc="-3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know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when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you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expect </a:t>
            </a:r>
            <a:r>
              <a:rPr dirty="0" sz="1300">
                <a:solidFill>
                  <a:srgbClr val="424242"/>
                </a:solidFill>
                <a:latin typeface="Arial"/>
                <a:cs typeface="Arial"/>
              </a:rPr>
              <a:t>to </a:t>
            </a:r>
            <a:r>
              <a:rPr dirty="0" sz="1300" spc="-3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300" spc="-5">
                <a:solidFill>
                  <a:srgbClr val="424242"/>
                </a:solidFill>
                <a:latin typeface="Arial"/>
                <a:cs typeface="Arial"/>
              </a:rPr>
              <a:t>graduate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4426" y="1332738"/>
            <a:ext cx="2571749" cy="3810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524" y="671965"/>
            <a:ext cx="186563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0"/>
              <a:t>Preparation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6824" y="2073347"/>
            <a:ext cx="2951480" cy="2451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SzPct val="128571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solidFill>
                  <a:srgbClr val="424242"/>
                </a:solidFill>
                <a:latin typeface="Arial"/>
                <a:cs typeface="Arial"/>
              </a:rPr>
              <a:t>Understand</a:t>
            </a:r>
            <a:r>
              <a:rPr dirty="0" sz="1400" spc="-5">
                <a:solidFill>
                  <a:srgbClr val="424242"/>
                </a:solidFill>
                <a:latin typeface="Arial"/>
                <a:cs typeface="Arial"/>
              </a:rPr>
              <a:t> the</a:t>
            </a:r>
            <a:r>
              <a:rPr dirty="0" sz="1400" spc="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24242"/>
                </a:solidFill>
                <a:latin typeface="Arial"/>
                <a:cs typeface="Arial"/>
              </a:rPr>
              <a:t>advisor’s</a:t>
            </a:r>
            <a:r>
              <a:rPr dirty="0" sz="140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24242"/>
                </a:solidFill>
                <a:latin typeface="Arial"/>
                <a:cs typeface="Arial"/>
              </a:rPr>
              <a:t>role</a:t>
            </a:r>
            <a:endParaRPr sz="1400">
              <a:latin typeface="Arial"/>
              <a:cs typeface="Arial"/>
            </a:endParaRPr>
          </a:p>
          <a:p>
            <a:pPr lvl="1" marL="812165" marR="5080" indent="-342900">
              <a:lnSpc>
                <a:spcPct val="114999"/>
              </a:lnSpc>
              <a:spcBef>
                <a:spcPts val="35"/>
              </a:spcBef>
              <a:buSzPct val="150000"/>
              <a:buChar char="•"/>
              <a:tabLst>
                <a:tab pos="812165" algn="l"/>
                <a:tab pos="812800" algn="l"/>
              </a:tabLst>
            </a:pP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Keep track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of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your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important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paperwork</a:t>
            </a:r>
            <a:r>
              <a:rPr dirty="0" sz="1200" spc="-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and</a:t>
            </a:r>
            <a:r>
              <a:rPr dirty="0" sz="1200" spc="-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upcoming</a:t>
            </a:r>
            <a:r>
              <a:rPr dirty="0" sz="1200" spc="-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dates</a:t>
            </a:r>
            <a:endParaRPr sz="1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0"/>
              </a:spcBef>
              <a:buSzPct val="128571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solidFill>
                  <a:srgbClr val="424242"/>
                </a:solidFill>
                <a:latin typeface="Arial"/>
                <a:cs typeface="Arial"/>
              </a:rPr>
              <a:t>Reach</a:t>
            </a:r>
            <a:r>
              <a:rPr dirty="0" sz="14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24242"/>
                </a:solidFill>
                <a:latin typeface="Arial"/>
                <a:cs typeface="Arial"/>
              </a:rPr>
              <a:t>out</a:t>
            </a:r>
            <a:r>
              <a:rPr dirty="0" sz="14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24242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24242"/>
                </a:solidFill>
                <a:latin typeface="Arial"/>
                <a:cs typeface="Arial"/>
              </a:rPr>
              <a:t>schedule</a:t>
            </a:r>
            <a:endParaRPr sz="1400">
              <a:latin typeface="Arial"/>
              <a:cs typeface="Arial"/>
            </a:endParaRPr>
          </a:p>
          <a:p>
            <a:pPr lvl="1" marL="812165" marR="335280" indent="-342900">
              <a:lnSpc>
                <a:spcPct val="114999"/>
              </a:lnSpc>
              <a:spcBef>
                <a:spcPts val="30"/>
              </a:spcBef>
              <a:buSzPct val="150000"/>
              <a:buChar char="•"/>
              <a:tabLst>
                <a:tab pos="812165" algn="l"/>
                <a:tab pos="812800" algn="l"/>
              </a:tabLst>
            </a:pP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Let</a:t>
            </a:r>
            <a:r>
              <a:rPr dirty="0" sz="1200" spc="-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your</a:t>
            </a:r>
            <a:r>
              <a:rPr dirty="0" sz="12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advisor</a:t>
            </a:r>
            <a:r>
              <a:rPr dirty="0" sz="1200" spc="-2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know</a:t>
            </a:r>
            <a:r>
              <a:rPr dirty="0" sz="1200" spc="-2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why </a:t>
            </a:r>
            <a:r>
              <a:rPr dirty="0" sz="1200" spc="-3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you’re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visiting</a:t>
            </a:r>
            <a:endParaRPr sz="1200">
              <a:latin typeface="Arial"/>
              <a:cs typeface="Arial"/>
            </a:endParaRPr>
          </a:p>
          <a:p>
            <a:pPr marL="354965" marR="130810" indent="-342900">
              <a:lnSpc>
                <a:spcPts val="1930"/>
              </a:lnSpc>
              <a:spcBef>
                <a:spcPts val="75"/>
              </a:spcBef>
              <a:buSzPct val="128571"/>
              <a:buChar char="•"/>
              <a:tabLst>
                <a:tab pos="354965" algn="l"/>
                <a:tab pos="355600" algn="l"/>
              </a:tabLst>
            </a:pPr>
            <a:r>
              <a:rPr dirty="0" sz="1400" spc="-10">
                <a:solidFill>
                  <a:srgbClr val="424242"/>
                </a:solidFill>
                <a:latin typeface="Arial"/>
                <a:cs typeface="Arial"/>
              </a:rPr>
              <a:t>Understand </a:t>
            </a:r>
            <a:r>
              <a:rPr dirty="0" sz="1400" spc="-5">
                <a:solidFill>
                  <a:srgbClr val="424242"/>
                </a:solidFill>
                <a:latin typeface="Arial"/>
                <a:cs typeface="Arial"/>
              </a:rPr>
              <a:t>what you have </a:t>
            </a:r>
            <a:r>
              <a:rPr dirty="0" sz="1400" spc="-10">
                <a:solidFill>
                  <a:srgbClr val="424242"/>
                </a:solidFill>
                <a:latin typeface="Arial"/>
                <a:cs typeface="Arial"/>
              </a:rPr>
              <a:t>and </a:t>
            </a:r>
            <a:r>
              <a:rPr dirty="0" sz="1400" spc="-37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24242"/>
                </a:solidFill>
                <a:latin typeface="Arial"/>
                <a:cs typeface="Arial"/>
              </a:rPr>
              <a:t>what</a:t>
            </a:r>
            <a:r>
              <a:rPr dirty="0" sz="1400" spc="-1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24242"/>
                </a:solidFill>
                <a:latin typeface="Arial"/>
                <a:cs typeface="Arial"/>
              </a:rPr>
              <a:t>you </a:t>
            </a:r>
            <a:r>
              <a:rPr dirty="0" sz="1400" spc="-10">
                <a:solidFill>
                  <a:srgbClr val="424242"/>
                </a:solidFill>
                <a:latin typeface="Arial"/>
                <a:cs typeface="Arial"/>
              </a:rPr>
              <a:t>need</a:t>
            </a:r>
            <a:endParaRPr sz="1400">
              <a:latin typeface="Arial"/>
              <a:cs typeface="Arial"/>
            </a:endParaRPr>
          </a:p>
          <a:p>
            <a:pPr lvl="1" marL="812165" marR="233045" indent="-342900">
              <a:lnSpc>
                <a:spcPts val="1660"/>
              </a:lnSpc>
              <a:spcBef>
                <a:spcPts val="20"/>
              </a:spcBef>
              <a:buSzPct val="150000"/>
              <a:buChar char="•"/>
              <a:tabLst>
                <a:tab pos="812165" algn="l"/>
                <a:tab pos="812800" algn="l"/>
              </a:tabLst>
            </a:pP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If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available, bring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a copy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of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what</a:t>
            </a:r>
            <a:r>
              <a:rPr dirty="0" sz="1200" spc="-3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classes</a:t>
            </a:r>
            <a:r>
              <a:rPr dirty="0" sz="1200" spc="-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you’ve</a:t>
            </a:r>
            <a:r>
              <a:rPr dirty="0" sz="1200" spc="-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424242"/>
                </a:solidFill>
                <a:latin typeface="Arial"/>
                <a:cs typeface="Arial"/>
              </a:rPr>
              <a:t>already </a:t>
            </a:r>
            <a:r>
              <a:rPr dirty="0" sz="1200" spc="-3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24242"/>
                </a:solidFill>
                <a:latin typeface="Arial"/>
                <a:cs typeface="Arial"/>
              </a:rPr>
              <a:t>completed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9823" y="919733"/>
            <a:ext cx="2816351" cy="42237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524" y="671965"/>
            <a:ext cx="228155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In</a:t>
            </a:r>
            <a:r>
              <a:rPr dirty="0" spc="-45"/>
              <a:t> </a:t>
            </a:r>
            <a:r>
              <a:rPr dirty="0" spc="-105"/>
              <a:t>the</a:t>
            </a:r>
            <a:r>
              <a:rPr dirty="0" spc="-40"/>
              <a:t> </a:t>
            </a:r>
            <a:r>
              <a:rPr dirty="0" spc="-110"/>
              <a:t>Session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8724" y="2025021"/>
            <a:ext cx="2864485" cy="227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3700" indent="-381000">
              <a:lnSpc>
                <a:spcPts val="2005"/>
              </a:lnSpc>
              <a:spcBef>
                <a:spcPts val="95"/>
              </a:spcBef>
              <a:buSzPct val="141176"/>
              <a:buChar char="•"/>
              <a:tabLst>
                <a:tab pos="393065" algn="l"/>
                <a:tab pos="393700" algn="l"/>
              </a:tabLst>
            </a:pPr>
            <a:r>
              <a:rPr dirty="0" sz="1700" spc="-5">
                <a:solidFill>
                  <a:srgbClr val="424242"/>
                </a:solidFill>
                <a:latin typeface="Arial"/>
                <a:cs typeface="Arial"/>
              </a:rPr>
              <a:t>Be</a:t>
            </a:r>
            <a:r>
              <a:rPr dirty="0" sz="1700" spc="-4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24242"/>
                </a:solidFill>
                <a:latin typeface="Arial"/>
                <a:cs typeface="Arial"/>
              </a:rPr>
              <a:t>honest</a:t>
            </a:r>
            <a:endParaRPr sz="1700">
              <a:latin typeface="Arial"/>
              <a:cs typeface="Arial"/>
            </a:endParaRPr>
          </a:p>
          <a:p>
            <a:pPr lvl="1" marL="850265" marR="216535" indent="-381000">
              <a:lnSpc>
                <a:spcPts val="1710"/>
              </a:lnSpc>
              <a:spcBef>
                <a:spcPts val="100"/>
              </a:spcBef>
              <a:buSzPct val="160000"/>
              <a:buChar char="•"/>
              <a:tabLst>
                <a:tab pos="850265" algn="l"/>
                <a:tab pos="850900" algn="l"/>
              </a:tabLst>
            </a:pPr>
            <a:r>
              <a:rPr dirty="0" sz="1500" spc="-5">
                <a:solidFill>
                  <a:srgbClr val="424242"/>
                </a:solidFill>
                <a:latin typeface="Arial"/>
                <a:cs typeface="Arial"/>
              </a:rPr>
              <a:t>Consider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your </a:t>
            </a:r>
            <a:r>
              <a:rPr dirty="0" sz="1500" spc="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424242"/>
                </a:solidFill>
                <a:latin typeface="Arial"/>
                <a:cs typeface="Arial"/>
              </a:rPr>
              <a:t>obligations outside of </a:t>
            </a:r>
            <a:r>
              <a:rPr dirty="0" sz="1500" spc="-40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school</a:t>
            </a:r>
            <a:endParaRPr sz="1500">
              <a:latin typeface="Arial"/>
              <a:cs typeface="Arial"/>
            </a:endParaRPr>
          </a:p>
          <a:p>
            <a:pPr marL="393700" indent="-381000">
              <a:lnSpc>
                <a:spcPts val="1839"/>
              </a:lnSpc>
              <a:buSzPct val="141176"/>
              <a:buChar char="•"/>
              <a:tabLst>
                <a:tab pos="393065" algn="l"/>
                <a:tab pos="393700" algn="l"/>
              </a:tabLst>
            </a:pPr>
            <a:r>
              <a:rPr dirty="0" sz="1700" spc="-5">
                <a:solidFill>
                  <a:srgbClr val="424242"/>
                </a:solidFill>
                <a:latin typeface="Arial"/>
                <a:cs typeface="Arial"/>
              </a:rPr>
              <a:t>Give</a:t>
            </a:r>
            <a:r>
              <a:rPr dirty="0" sz="1700" spc="-3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424242"/>
                </a:solidFill>
                <a:latin typeface="Arial"/>
                <a:cs typeface="Arial"/>
              </a:rPr>
              <a:t>input</a:t>
            </a:r>
            <a:endParaRPr sz="1700">
              <a:latin typeface="Arial"/>
              <a:cs typeface="Arial"/>
            </a:endParaRPr>
          </a:p>
          <a:p>
            <a:pPr lvl="1" marL="850265" marR="130810" indent="-381000">
              <a:lnSpc>
                <a:spcPts val="1710"/>
              </a:lnSpc>
              <a:spcBef>
                <a:spcPts val="95"/>
              </a:spcBef>
              <a:buSzPct val="160000"/>
              <a:buChar char="•"/>
              <a:tabLst>
                <a:tab pos="850265" algn="l"/>
                <a:tab pos="850900" algn="l"/>
              </a:tabLst>
            </a:pP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Express</a:t>
            </a:r>
            <a:r>
              <a:rPr dirty="0" sz="1500" spc="-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424242"/>
                </a:solidFill>
                <a:latin typeface="Arial"/>
                <a:cs typeface="Arial"/>
              </a:rPr>
              <a:t>any</a:t>
            </a:r>
            <a:r>
              <a:rPr dirty="0" sz="1500" spc="-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concerns </a:t>
            </a:r>
            <a:r>
              <a:rPr dirty="0" sz="1500" spc="-40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424242"/>
                </a:solidFill>
                <a:latin typeface="Arial"/>
                <a:cs typeface="Arial"/>
              </a:rPr>
              <a:t>about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classes </a:t>
            </a:r>
            <a:r>
              <a:rPr dirty="0" sz="1500" spc="-5">
                <a:solidFill>
                  <a:srgbClr val="424242"/>
                </a:solidFill>
                <a:latin typeface="Arial"/>
                <a:cs typeface="Arial"/>
              </a:rPr>
              <a:t>or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424242"/>
                </a:solidFill>
                <a:latin typeface="Arial"/>
                <a:cs typeface="Arial"/>
              </a:rPr>
              <a:t>professors</a:t>
            </a:r>
            <a:endParaRPr sz="1500">
              <a:latin typeface="Arial"/>
              <a:cs typeface="Arial"/>
            </a:endParaRPr>
          </a:p>
          <a:p>
            <a:pPr lvl="1" marL="850265" marR="5080" indent="-381000">
              <a:lnSpc>
                <a:spcPts val="1710"/>
              </a:lnSpc>
              <a:buSzPct val="160000"/>
              <a:buChar char="•"/>
              <a:tabLst>
                <a:tab pos="850265" algn="l"/>
                <a:tab pos="850900" algn="l"/>
              </a:tabLst>
            </a:pPr>
            <a:r>
              <a:rPr dirty="0" sz="1500" spc="-5">
                <a:solidFill>
                  <a:srgbClr val="424242"/>
                </a:solidFill>
                <a:latin typeface="Arial"/>
                <a:cs typeface="Arial"/>
              </a:rPr>
              <a:t>Discuss</a:t>
            </a:r>
            <a:r>
              <a:rPr dirty="0" sz="1500" spc="-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various</a:t>
            </a:r>
            <a:r>
              <a:rPr dirty="0" sz="1500" spc="-4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424242"/>
                </a:solidFill>
                <a:latin typeface="Arial"/>
                <a:cs typeface="Arial"/>
              </a:rPr>
              <a:t>options </a:t>
            </a:r>
            <a:r>
              <a:rPr dirty="0" sz="1500" spc="-40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that</a:t>
            </a:r>
            <a:r>
              <a:rPr dirty="0" sz="15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might</a:t>
            </a:r>
            <a:r>
              <a:rPr dirty="0" sz="15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424242"/>
                </a:solidFill>
                <a:latin typeface="Arial"/>
                <a:cs typeface="Arial"/>
              </a:rPr>
              <a:t>work</a:t>
            </a:r>
            <a:r>
              <a:rPr dirty="0" sz="1500" spc="-2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for</a:t>
            </a:r>
            <a:r>
              <a:rPr dirty="0" sz="15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24242"/>
                </a:solidFill>
                <a:latin typeface="Arial"/>
                <a:cs typeface="Arial"/>
              </a:rPr>
              <a:t>you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0605" y="1857755"/>
            <a:ext cx="3268217" cy="3285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524" y="671965"/>
            <a:ext cx="77724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5"/>
              <a:t>After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8724" y="2025341"/>
            <a:ext cx="3027680" cy="2333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ts val="2595"/>
              </a:lnSpc>
              <a:spcBef>
                <a:spcPts val="100"/>
              </a:spcBef>
              <a:buSzPct val="109090"/>
              <a:buChar char="•"/>
              <a:tabLst>
                <a:tab pos="354965" algn="l"/>
                <a:tab pos="355600" algn="l"/>
              </a:tabLst>
            </a:pPr>
            <a:r>
              <a:rPr dirty="0" sz="2200">
                <a:solidFill>
                  <a:srgbClr val="424242"/>
                </a:solidFill>
                <a:latin typeface="Arial"/>
                <a:cs typeface="Arial"/>
              </a:rPr>
              <a:t>Take</a:t>
            </a:r>
            <a:r>
              <a:rPr dirty="0" sz="2200" spc="-4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424242"/>
                </a:solidFill>
                <a:latin typeface="Arial"/>
                <a:cs typeface="Arial"/>
              </a:rPr>
              <a:t>action</a:t>
            </a:r>
            <a:endParaRPr sz="2200">
              <a:latin typeface="Arial"/>
              <a:cs typeface="Arial"/>
            </a:endParaRPr>
          </a:p>
          <a:p>
            <a:pPr lvl="1" marL="812800" indent="-343535">
              <a:lnSpc>
                <a:spcPts val="2180"/>
              </a:lnSpc>
              <a:buSzPct val="126315"/>
              <a:buChar char="•"/>
              <a:tabLst>
                <a:tab pos="812165" algn="l"/>
                <a:tab pos="812800" algn="l"/>
              </a:tabLst>
            </a:pPr>
            <a:r>
              <a:rPr dirty="0" sz="1900">
                <a:solidFill>
                  <a:srgbClr val="424242"/>
                </a:solidFill>
                <a:latin typeface="Arial"/>
                <a:cs typeface="Arial"/>
              </a:rPr>
              <a:t>Engage</a:t>
            </a:r>
            <a:r>
              <a:rPr dirty="0" sz="1900" spc="-4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424242"/>
                </a:solidFill>
                <a:latin typeface="Arial"/>
                <a:cs typeface="Arial"/>
              </a:rPr>
              <a:t>with</a:t>
            </a:r>
            <a:r>
              <a:rPr dirty="0" sz="1900" spc="-3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24242"/>
                </a:solidFill>
                <a:latin typeface="Arial"/>
                <a:cs typeface="Arial"/>
              </a:rPr>
              <a:t>classes</a:t>
            </a:r>
            <a:endParaRPr sz="1900">
              <a:latin typeface="Arial"/>
              <a:cs typeface="Arial"/>
            </a:endParaRPr>
          </a:p>
          <a:p>
            <a:pPr lvl="1" marL="812165" marR="206375" indent="-342900">
              <a:lnSpc>
                <a:spcPts val="2170"/>
              </a:lnSpc>
              <a:spcBef>
                <a:spcPts val="110"/>
              </a:spcBef>
              <a:buClr>
                <a:srgbClr val="424242"/>
              </a:buClr>
              <a:buSzPct val="126315"/>
              <a:buFont typeface="Arial"/>
              <a:buChar char="•"/>
              <a:tabLst>
                <a:tab pos="874394" algn="l"/>
                <a:tab pos="875030" algn="l"/>
              </a:tabLst>
            </a:pPr>
            <a:r>
              <a:rPr dirty="0"/>
              <a:t>	</a:t>
            </a:r>
            <a:r>
              <a:rPr dirty="0" sz="1900" spc="-5">
                <a:solidFill>
                  <a:srgbClr val="424242"/>
                </a:solidFill>
                <a:latin typeface="Arial"/>
                <a:cs typeface="Arial"/>
              </a:rPr>
              <a:t>Listen </a:t>
            </a:r>
            <a:r>
              <a:rPr dirty="0" sz="1900">
                <a:solidFill>
                  <a:srgbClr val="424242"/>
                </a:solidFill>
                <a:latin typeface="Arial"/>
                <a:cs typeface="Arial"/>
              </a:rPr>
              <a:t>to </a:t>
            </a:r>
            <a:r>
              <a:rPr dirty="0" sz="1900" spc="-5">
                <a:solidFill>
                  <a:srgbClr val="424242"/>
                </a:solidFill>
                <a:latin typeface="Arial"/>
                <a:cs typeface="Arial"/>
              </a:rPr>
              <a:t>what </a:t>
            </a:r>
            <a:r>
              <a:rPr dirty="0" sz="1900">
                <a:solidFill>
                  <a:srgbClr val="424242"/>
                </a:solidFill>
                <a:latin typeface="Arial"/>
                <a:cs typeface="Arial"/>
              </a:rPr>
              <a:t> classmates</a:t>
            </a:r>
            <a:r>
              <a:rPr dirty="0" sz="1900" spc="-4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24242"/>
                </a:solidFill>
                <a:latin typeface="Arial"/>
                <a:cs typeface="Arial"/>
              </a:rPr>
              <a:t>say</a:t>
            </a:r>
            <a:r>
              <a:rPr dirty="0" sz="1900" spc="-4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24242"/>
                </a:solidFill>
                <a:latin typeface="Arial"/>
                <a:cs typeface="Arial"/>
              </a:rPr>
              <a:t>for </a:t>
            </a:r>
            <a:r>
              <a:rPr dirty="0" sz="1900" spc="-5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24242"/>
                </a:solidFill>
                <a:latin typeface="Arial"/>
                <a:cs typeface="Arial"/>
              </a:rPr>
              <a:t>future</a:t>
            </a:r>
            <a:r>
              <a:rPr dirty="0" sz="19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424242"/>
                </a:solidFill>
                <a:latin typeface="Arial"/>
                <a:cs typeface="Arial"/>
              </a:rPr>
              <a:t>classes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ts val="2375"/>
              </a:lnSpc>
              <a:buSzPct val="109090"/>
              <a:buChar char="•"/>
              <a:tabLst>
                <a:tab pos="354965" algn="l"/>
                <a:tab pos="355600" algn="l"/>
              </a:tabLst>
            </a:pPr>
            <a:r>
              <a:rPr dirty="0" sz="2200">
                <a:solidFill>
                  <a:srgbClr val="424242"/>
                </a:solidFill>
                <a:latin typeface="Arial"/>
                <a:cs typeface="Arial"/>
              </a:rPr>
              <a:t>Stay</a:t>
            </a:r>
            <a:r>
              <a:rPr dirty="0" sz="2200" spc="-4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24242"/>
                </a:solidFill>
                <a:latin typeface="Arial"/>
                <a:cs typeface="Arial"/>
              </a:rPr>
              <a:t>connected</a:t>
            </a:r>
            <a:endParaRPr sz="2200">
              <a:latin typeface="Arial"/>
              <a:cs typeface="Arial"/>
            </a:endParaRPr>
          </a:p>
          <a:p>
            <a:pPr lvl="1" marL="812165" marR="99695" indent="-342900">
              <a:lnSpc>
                <a:spcPts val="2170"/>
              </a:lnSpc>
              <a:spcBef>
                <a:spcPts val="114"/>
              </a:spcBef>
              <a:buSzPct val="126315"/>
              <a:buChar char="•"/>
              <a:tabLst>
                <a:tab pos="812165" algn="l"/>
                <a:tab pos="812800" algn="l"/>
              </a:tabLst>
            </a:pPr>
            <a:r>
              <a:rPr dirty="0" sz="1900">
                <a:solidFill>
                  <a:srgbClr val="424242"/>
                </a:solidFill>
                <a:latin typeface="Arial"/>
                <a:cs typeface="Arial"/>
              </a:rPr>
              <a:t>Make</a:t>
            </a:r>
            <a:r>
              <a:rPr dirty="0" sz="1900" spc="-7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424242"/>
                </a:solidFill>
                <a:latin typeface="Arial"/>
                <a:cs typeface="Arial"/>
              </a:rPr>
              <a:t>appointments </a:t>
            </a:r>
            <a:r>
              <a:rPr dirty="0" sz="1900" spc="-5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424242"/>
                </a:solidFill>
                <a:latin typeface="Arial"/>
                <a:cs typeface="Arial"/>
              </a:rPr>
              <a:t>as</a:t>
            </a:r>
            <a:r>
              <a:rPr dirty="0" sz="1900" spc="-1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424242"/>
                </a:solidFill>
                <a:latin typeface="Arial"/>
                <a:cs typeface="Arial"/>
              </a:rPr>
              <a:t>needed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183892"/>
            <a:ext cx="4440174" cy="29596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524" y="671965"/>
            <a:ext cx="431927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Questions</a:t>
            </a:r>
            <a:r>
              <a:rPr dirty="0" spc="-15"/>
              <a:t> </a:t>
            </a:r>
            <a:r>
              <a:rPr dirty="0" spc="-80"/>
              <a:t>To</a:t>
            </a:r>
            <a:r>
              <a:rPr dirty="0" spc="-15"/>
              <a:t> </a:t>
            </a:r>
            <a:r>
              <a:rPr dirty="0" spc="-80"/>
              <a:t>Keep</a:t>
            </a:r>
            <a:r>
              <a:rPr dirty="0" spc="-15"/>
              <a:t> </a:t>
            </a:r>
            <a:r>
              <a:rPr dirty="0" spc="-160"/>
              <a:t>in</a:t>
            </a:r>
            <a:r>
              <a:rPr dirty="0" spc="-15"/>
              <a:t> </a:t>
            </a:r>
            <a:r>
              <a:rPr dirty="0" spc="-114"/>
              <a:t>Mind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3870" y="2029705"/>
            <a:ext cx="2864485" cy="2479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0" marR="216535" indent="-356235">
              <a:lnSpc>
                <a:spcPct val="114999"/>
              </a:lnSpc>
              <a:spcBef>
                <a:spcPts val="100"/>
              </a:spcBef>
              <a:buFont typeface="Times New Roman"/>
              <a:buChar char="●"/>
              <a:tabLst>
                <a:tab pos="368300" algn="l"/>
                <a:tab pos="368935" algn="l"/>
              </a:tabLst>
            </a:pP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What</a:t>
            </a:r>
            <a:r>
              <a:rPr dirty="0" sz="20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do</a:t>
            </a:r>
            <a:r>
              <a:rPr dirty="0" sz="20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I</a:t>
            </a:r>
            <a:r>
              <a:rPr dirty="0" sz="20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want</a:t>
            </a:r>
            <a:r>
              <a:rPr dirty="0" sz="2000" spc="-2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from </a:t>
            </a:r>
            <a:r>
              <a:rPr dirty="0" sz="2000" spc="-54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my</a:t>
            </a:r>
            <a:r>
              <a:rPr dirty="0" sz="2000" spc="-10">
                <a:solidFill>
                  <a:srgbClr val="424242"/>
                </a:solidFill>
                <a:latin typeface="Arial"/>
                <a:cs typeface="Arial"/>
              </a:rPr>
              <a:t> degree?</a:t>
            </a:r>
            <a:endParaRPr sz="2000">
              <a:latin typeface="Arial"/>
              <a:cs typeface="Arial"/>
            </a:endParaRPr>
          </a:p>
          <a:p>
            <a:pPr marL="368300" marR="5080" indent="-356235">
              <a:lnSpc>
                <a:spcPct val="114999"/>
              </a:lnSpc>
              <a:buFont typeface="Times New Roman"/>
              <a:buChar char="●"/>
              <a:tabLst>
                <a:tab pos="368300" algn="l"/>
                <a:tab pos="368935" algn="l"/>
              </a:tabLst>
            </a:pP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Where do I want to </a:t>
            </a:r>
            <a:r>
              <a:rPr dirty="0" sz="2000" spc="-10">
                <a:solidFill>
                  <a:srgbClr val="424242"/>
                </a:solidFill>
                <a:latin typeface="Arial"/>
                <a:cs typeface="Arial"/>
              </a:rPr>
              <a:t>be </a:t>
            </a:r>
            <a:r>
              <a:rPr dirty="0" sz="2000" spc="-55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after</a:t>
            </a:r>
            <a:r>
              <a:rPr dirty="0" sz="2000" spc="-1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I </a:t>
            </a:r>
            <a:r>
              <a:rPr dirty="0" sz="2000" spc="-10">
                <a:solidFill>
                  <a:srgbClr val="424242"/>
                </a:solidFill>
                <a:latin typeface="Arial"/>
                <a:cs typeface="Arial"/>
              </a:rPr>
              <a:t>graduate?</a:t>
            </a:r>
            <a:endParaRPr sz="2000">
              <a:latin typeface="Arial"/>
              <a:cs typeface="Arial"/>
            </a:endParaRPr>
          </a:p>
          <a:p>
            <a:pPr marL="368300" marR="386715" indent="-356235">
              <a:lnSpc>
                <a:spcPct val="114999"/>
              </a:lnSpc>
              <a:buFont typeface="Times New Roman"/>
              <a:buChar char="●"/>
              <a:tabLst>
                <a:tab pos="368300" algn="l"/>
                <a:tab pos="368935" algn="l"/>
              </a:tabLst>
            </a:pP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What is the most </a:t>
            </a:r>
            <a:r>
              <a:rPr dirty="0" sz="200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24242"/>
                </a:solidFill>
                <a:latin typeface="Arial"/>
                <a:cs typeface="Arial"/>
              </a:rPr>
              <a:t>efficient </a:t>
            </a: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way to </a:t>
            </a:r>
            <a:r>
              <a:rPr dirty="0" sz="2000" spc="-10">
                <a:solidFill>
                  <a:srgbClr val="424242"/>
                </a:solidFill>
                <a:latin typeface="Arial"/>
                <a:cs typeface="Arial"/>
              </a:rPr>
              <a:t>get </a:t>
            </a:r>
            <a:r>
              <a:rPr dirty="0" sz="2000" spc="-545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424242"/>
                </a:solidFill>
                <a:latin typeface="Arial"/>
                <a:cs typeface="Arial"/>
              </a:rPr>
              <a:t>there?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3826" y="2318004"/>
            <a:ext cx="4267199" cy="2824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602" y="798956"/>
            <a:ext cx="501015" cy="499745"/>
          </a:xfrm>
          <a:custGeom>
            <a:avLst/>
            <a:gdLst/>
            <a:ahLst/>
            <a:cxnLst/>
            <a:rect l="l" t="t" r="r" b="b"/>
            <a:pathLst>
              <a:path w="501015" h="499744">
                <a:moveTo>
                  <a:pt x="500913" y="499491"/>
                </a:moveTo>
                <a:lnTo>
                  <a:pt x="500481" y="296799"/>
                </a:lnTo>
                <a:lnTo>
                  <a:pt x="499872" y="0"/>
                </a:lnTo>
                <a:lnTo>
                  <a:pt x="202679" y="0"/>
                </a:lnTo>
                <a:lnTo>
                  <a:pt x="0" y="0"/>
                </a:lnTo>
                <a:lnTo>
                  <a:pt x="2387" y="49149"/>
                </a:lnTo>
                <a:lnTo>
                  <a:pt x="9207" y="95935"/>
                </a:lnTo>
                <a:lnTo>
                  <a:pt x="20256" y="141224"/>
                </a:lnTo>
                <a:lnTo>
                  <a:pt x="35306" y="184785"/>
                </a:lnTo>
                <a:lnTo>
                  <a:pt x="54178" y="226428"/>
                </a:lnTo>
                <a:lnTo>
                  <a:pt x="76631" y="265912"/>
                </a:lnTo>
                <a:lnTo>
                  <a:pt x="102489" y="303072"/>
                </a:lnTo>
                <a:lnTo>
                  <a:pt x="131508" y="337654"/>
                </a:lnTo>
                <a:lnTo>
                  <a:pt x="163487" y="369481"/>
                </a:lnTo>
                <a:lnTo>
                  <a:pt x="198221" y="398335"/>
                </a:lnTo>
                <a:lnTo>
                  <a:pt x="235508" y="424014"/>
                </a:lnTo>
                <a:lnTo>
                  <a:pt x="275132" y="446290"/>
                </a:lnTo>
                <a:lnTo>
                  <a:pt x="316877" y="464972"/>
                </a:lnTo>
                <a:lnTo>
                  <a:pt x="360540" y="479831"/>
                </a:lnTo>
                <a:lnTo>
                  <a:pt x="405904" y="490689"/>
                </a:lnTo>
                <a:lnTo>
                  <a:pt x="452755" y="497306"/>
                </a:lnTo>
                <a:lnTo>
                  <a:pt x="500913" y="499491"/>
                </a:lnTo>
                <a:close/>
              </a:path>
            </a:pathLst>
          </a:custGeom>
          <a:solidFill>
            <a:srgbClr val="424242">
              <a:alpha val="1254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2524" y="671965"/>
            <a:ext cx="16668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75" b="1">
                <a:solidFill>
                  <a:srgbClr val="424242"/>
                </a:solidFill>
                <a:latin typeface="Arial"/>
                <a:cs typeface="Arial"/>
              </a:rPr>
              <a:t>Reference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2524" y="2072585"/>
            <a:ext cx="296481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300" spc="-5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https://advising.missouri.edu/about/tips/</a:t>
            </a:r>
            <a:r>
              <a:rPr dirty="0" u="sng" sz="1300" spc="-10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2524" y="2803648"/>
            <a:ext cx="6354445" cy="481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  <a:tabLst>
                <a:tab pos="4175125" algn="l"/>
              </a:tabLst>
            </a:pPr>
            <a:r>
              <a:rPr dirty="0" u="sng" sz="1300" spc="-5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https://www.usatoday.com/story/college/2015/04/10/10	</a:t>
            </a:r>
            <a:r>
              <a:rPr dirty="0" u="sng" sz="1300" spc="40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-ways-to-</a:t>
            </a:r>
            <a:r>
              <a:rPr dirty="0" u="sng" sz="1300" spc="-245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300" spc="20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make-the-most-</a:t>
            </a:r>
            <a:r>
              <a:rPr dirty="0" u="sng" sz="1300" spc="-240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300" spc="20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of- </a:t>
            </a:r>
            <a:r>
              <a:rPr dirty="0" sz="1300" spc="-345">
                <a:solidFill>
                  <a:srgbClr val="27278A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u="sng" sz="1300" spc="-20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academic-</a:t>
            </a:r>
            <a:r>
              <a:rPr dirty="0" u="sng" sz="1300" spc="-245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300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advising-</a:t>
            </a:r>
            <a:r>
              <a:rPr dirty="0" u="sng" sz="1300" spc="-245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300" spc="-5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appointments/37401707/</a:t>
            </a:r>
            <a:r>
              <a:rPr dirty="0" u="sng" sz="1300" spc="-85">
                <a:solidFill>
                  <a:srgbClr val="27278A"/>
                </a:solidFill>
                <a:uFill>
                  <a:solidFill>
                    <a:srgbClr val="27278A"/>
                  </a:solidFill>
                </a:uFill>
                <a:latin typeface="Arial"/>
                <a:cs typeface="Arial"/>
                <a:hlinkClick r:id="rId2"/>
              </a:rPr>
              <a:t> 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7278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Gryphon Johnson</dc:creator>
  <dc:title>Make The Most of Your Advising Appointment!</dc:title>
  <dcterms:created xsi:type="dcterms:W3CDTF">2022-02-22T14:09:09Z</dcterms:created>
  <dcterms:modified xsi:type="dcterms:W3CDTF">2022-02-22T14:09:09Z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2022-02-22T00:00:00Z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2022-02-22T00:00:00Z</vt:filetime>
  </property>
</Properties>
</file>