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2" r:id="rId4"/>
  </p:sldMasterIdLst>
  <p:notesMasterIdLst>
    <p:notesMasterId r:id="rId26"/>
  </p:notesMasterIdLst>
  <p:sldIdLst>
    <p:sldId id="257" r:id="rId5"/>
    <p:sldId id="265" r:id="rId6"/>
    <p:sldId id="266" r:id="rId7"/>
    <p:sldId id="259" r:id="rId8"/>
    <p:sldId id="264" r:id="rId9"/>
    <p:sldId id="261" r:id="rId10"/>
    <p:sldId id="262" r:id="rId11"/>
    <p:sldId id="263" r:id="rId12"/>
    <p:sldId id="267" r:id="rId13"/>
    <p:sldId id="269" r:id="rId14"/>
    <p:sldId id="274" r:id="rId15"/>
    <p:sldId id="289" r:id="rId16"/>
    <p:sldId id="280" r:id="rId17"/>
    <p:sldId id="277" r:id="rId18"/>
    <p:sldId id="282" r:id="rId19"/>
    <p:sldId id="283" r:id="rId20"/>
    <p:sldId id="290" r:id="rId21"/>
    <p:sldId id="285" r:id="rId22"/>
    <p:sldId id="291" r:id="rId23"/>
    <p:sldId id="286" r:id="rId24"/>
    <p:sldId id="26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45" d="100"/>
          <a:sy n="45" d="100"/>
        </p:scale>
        <p:origin x="48" y="606"/>
      </p:cViewPr>
      <p:guideLst/>
    </p:cSldViewPr>
  </p:slideViewPr>
  <p:notesTextViewPr>
    <p:cViewPr>
      <p:scale>
        <a:sx n="1" d="1"/>
        <a:sy n="1" d="1"/>
      </p:scale>
      <p:origin x="0" y="0"/>
    </p:cViewPr>
  </p:notesTextViewPr>
  <p:notesViewPr>
    <p:cSldViewPr snapToGrid="0">
      <p:cViewPr varScale="1">
        <p:scale>
          <a:sx n="51" d="100"/>
          <a:sy n="51" d="100"/>
        </p:scale>
        <p:origin x="2692" y="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6.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6.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DE516E-AD34-4D00-802D-2BD6BD4A86A2}" type="doc">
      <dgm:prSet loTypeId="urn:microsoft.com/office/officeart/2018/5/layout/IconCircleLabelList" loCatId="icon" qsTypeId="urn:microsoft.com/office/officeart/2005/8/quickstyle/simple4" qsCatId="simple" csTypeId="urn:microsoft.com/office/officeart/2018/5/colors/Iconchunking_neutralbg_colorful1" csCatId="colorful" phldr="1"/>
      <dgm:spPr/>
      <dgm:t>
        <a:bodyPr/>
        <a:lstStyle/>
        <a:p>
          <a:endParaRPr lang="en-US"/>
        </a:p>
      </dgm:t>
    </dgm:pt>
    <dgm:pt modelId="{E60B6258-EA91-42EB-B7D7-D3C5E7195738}">
      <dgm:prSet custT="1"/>
      <dgm:spPr/>
      <dgm:t>
        <a:bodyPr/>
        <a:lstStyle/>
        <a:p>
          <a:pPr>
            <a:defRPr cap="all"/>
          </a:pPr>
          <a:r>
            <a:rPr lang="en-US" sz="2000" cap="none" baseline="0" dirty="0"/>
            <a:t>Identify the strengths you possess on the outside and your needs on the inside of the large circle for each domain.</a:t>
          </a:r>
        </a:p>
      </dgm:t>
    </dgm:pt>
    <dgm:pt modelId="{01B8A1EB-02D5-4CE4-9715-A407344E0EBB}" type="parTrans" cxnId="{7D06C7BB-E570-4C07-8CC9-07055D925D52}">
      <dgm:prSet/>
      <dgm:spPr/>
      <dgm:t>
        <a:bodyPr/>
        <a:lstStyle/>
        <a:p>
          <a:endParaRPr lang="en-US"/>
        </a:p>
      </dgm:t>
    </dgm:pt>
    <dgm:pt modelId="{2CA49881-B507-40A4-A885-DE8041CAFED5}" type="sibTrans" cxnId="{7D06C7BB-E570-4C07-8CC9-07055D925D52}">
      <dgm:prSet/>
      <dgm:spPr/>
      <dgm:t>
        <a:bodyPr/>
        <a:lstStyle/>
        <a:p>
          <a:endParaRPr lang="en-US"/>
        </a:p>
      </dgm:t>
    </dgm:pt>
    <dgm:pt modelId="{54882491-9A6A-4A5A-9A74-27D7D1DD1B39}">
      <dgm:prSet custT="1"/>
      <dgm:spPr/>
      <dgm:t>
        <a:bodyPr/>
        <a:lstStyle/>
        <a:p>
          <a:pPr>
            <a:defRPr cap="all"/>
          </a:pPr>
          <a:r>
            <a:rPr lang="en-US" sz="2000" cap="none" baseline="0" dirty="0"/>
            <a:t>Select the top 3 most important needs you would like to address.</a:t>
          </a:r>
        </a:p>
      </dgm:t>
    </dgm:pt>
    <dgm:pt modelId="{B690BD44-D4CC-491F-AC51-843BD1359CE9}" type="parTrans" cxnId="{A8EB56D6-FFDF-48F7-A683-E50FC1DB56CC}">
      <dgm:prSet/>
      <dgm:spPr/>
      <dgm:t>
        <a:bodyPr/>
        <a:lstStyle/>
        <a:p>
          <a:endParaRPr lang="en-US"/>
        </a:p>
      </dgm:t>
    </dgm:pt>
    <dgm:pt modelId="{47DF9F36-1962-45BD-8B7F-137ABD364390}" type="sibTrans" cxnId="{A8EB56D6-FFDF-48F7-A683-E50FC1DB56CC}">
      <dgm:prSet/>
      <dgm:spPr/>
      <dgm:t>
        <a:bodyPr/>
        <a:lstStyle/>
        <a:p>
          <a:endParaRPr lang="en-US"/>
        </a:p>
      </dgm:t>
    </dgm:pt>
    <dgm:pt modelId="{8F827BE0-B362-457A-8125-676091678BCD}">
      <dgm:prSet custT="1"/>
      <dgm:spPr/>
      <dgm:t>
        <a:bodyPr/>
        <a:lstStyle/>
        <a:p>
          <a:pPr>
            <a:defRPr cap="all"/>
          </a:pPr>
          <a:r>
            <a:rPr lang="en-US" sz="2000" cap="none" baseline="0" dirty="0"/>
            <a:t>Consider ways you might want to address these needs and why doing so is important to you.</a:t>
          </a:r>
        </a:p>
      </dgm:t>
    </dgm:pt>
    <dgm:pt modelId="{0512F0C8-7271-4DDF-9C67-A212AA4B500F}" type="parTrans" cxnId="{0A7552C3-4D4C-4560-8E37-66376B7C56CD}">
      <dgm:prSet/>
      <dgm:spPr/>
      <dgm:t>
        <a:bodyPr/>
        <a:lstStyle/>
        <a:p>
          <a:endParaRPr lang="en-US"/>
        </a:p>
      </dgm:t>
    </dgm:pt>
    <dgm:pt modelId="{FF853C17-7891-4C30-9916-1C187CC3AC79}" type="sibTrans" cxnId="{0A7552C3-4D4C-4560-8E37-66376B7C56CD}">
      <dgm:prSet/>
      <dgm:spPr/>
      <dgm:t>
        <a:bodyPr/>
        <a:lstStyle/>
        <a:p>
          <a:endParaRPr lang="en-US"/>
        </a:p>
      </dgm:t>
    </dgm:pt>
    <dgm:pt modelId="{5BBF233C-F703-4436-8B2E-D7A82F24424C}" type="pres">
      <dgm:prSet presAssocID="{01DE516E-AD34-4D00-802D-2BD6BD4A86A2}" presName="root" presStyleCnt="0">
        <dgm:presLayoutVars>
          <dgm:dir/>
          <dgm:resizeHandles val="exact"/>
        </dgm:presLayoutVars>
      </dgm:prSet>
      <dgm:spPr/>
      <dgm:t>
        <a:bodyPr/>
        <a:lstStyle/>
        <a:p>
          <a:endParaRPr lang="en-US"/>
        </a:p>
      </dgm:t>
    </dgm:pt>
    <dgm:pt modelId="{681B2E6A-2A33-46D8-BC45-3E9B4A4AADD9}" type="pres">
      <dgm:prSet presAssocID="{E60B6258-EA91-42EB-B7D7-D3C5E7195738}" presName="compNode" presStyleCnt="0"/>
      <dgm:spPr/>
    </dgm:pt>
    <dgm:pt modelId="{0567748E-EE6A-4E99-AFC6-D4892431CC0B}" type="pres">
      <dgm:prSet presAssocID="{E60B6258-EA91-42EB-B7D7-D3C5E7195738}" presName="iconBgRect" presStyleLbl="bgShp" presStyleIdx="0" presStyleCnt="3"/>
      <dgm:spPr/>
    </dgm:pt>
    <dgm:pt modelId="{A243AB55-AA6D-4228-B7DC-D975B3DFDA7E}" type="pres">
      <dgm:prSet presAssocID="{E60B6258-EA91-42EB-B7D7-D3C5E719573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Checkmark"/>
        </a:ext>
      </dgm:extLst>
    </dgm:pt>
    <dgm:pt modelId="{0FE02471-63E9-4360-B6DB-F51140F1ADE4}" type="pres">
      <dgm:prSet presAssocID="{E60B6258-EA91-42EB-B7D7-D3C5E7195738}" presName="spaceRect" presStyleCnt="0"/>
      <dgm:spPr/>
    </dgm:pt>
    <dgm:pt modelId="{81BDB8A6-5342-4ADC-868D-1AB00D4B7571}" type="pres">
      <dgm:prSet presAssocID="{E60B6258-EA91-42EB-B7D7-D3C5E7195738}" presName="textRect" presStyleLbl="revTx" presStyleIdx="0" presStyleCnt="3">
        <dgm:presLayoutVars>
          <dgm:chMax val="1"/>
          <dgm:chPref val="1"/>
        </dgm:presLayoutVars>
      </dgm:prSet>
      <dgm:spPr/>
      <dgm:t>
        <a:bodyPr/>
        <a:lstStyle/>
        <a:p>
          <a:endParaRPr lang="en-US"/>
        </a:p>
      </dgm:t>
    </dgm:pt>
    <dgm:pt modelId="{7A3CB425-C7B5-45AD-BCAC-DD081C7E65DA}" type="pres">
      <dgm:prSet presAssocID="{2CA49881-B507-40A4-A885-DE8041CAFED5}" presName="sibTrans" presStyleCnt="0"/>
      <dgm:spPr/>
    </dgm:pt>
    <dgm:pt modelId="{2B0BC4EE-A2B7-4EF2-8C89-F5DDDA43D4A3}" type="pres">
      <dgm:prSet presAssocID="{54882491-9A6A-4A5A-9A74-27D7D1DD1B39}" presName="compNode" presStyleCnt="0"/>
      <dgm:spPr/>
    </dgm:pt>
    <dgm:pt modelId="{703DA09E-7CB2-471F-A6E7-CFF0D5373CEE}" type="pres">
      <dgm:prSet presAssocID="{54882491-9A6A-4A5A-9A74-27D7D1DD1B39}" presName="iconBgRect" presStyleLbl="bgShp" presStyleIdx="1" presStyleCnt="3"/>
      <dgm:spPr/>
    </dgm:pt>
    <dgm:pt modelId="{C720417B-02CF-479F-82D6-E34C3F4B1F73}" type="pres">
      <dgm:prSet presAssocID="{54882491-9A6A-4A5A-9A74-27D7D1DD1B3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Thumbs Up Sign"/>
        </a:ext>
      </dgm:extLst>
    </dgm:pt>
    <dgm:pt modelId="{BF0D9ACE-A77C-4008-BF81-0B712C823C1A}" type="pres">
      <dgm:prSet presAssocID="{54882491-9A6A-4A5A-9A74-27D7D1DD1B39}" presName="spaceRect" presStyleCnt="0"/>
      <dgm:spPr/>
    </dgm:pt>
    <dgm:pt modelId="{2BF11C92-290F-4591-9227-8BAE5733EE34}" type="pres">
      <dgm:prSet presAssocID="{54882491-9A6A-4A5A-9A74-27D7D1DD1B39}" presName="textRect" presStyleLbl="revTx" presStyleIdx="1" presStyleCnt="3">
        <dgm:presLayoutVars>
          <dgm:chMax val="1"/>
          <dgm:chPref val="1"/>
        </dgm:presLayoutVars>
      </dgm:prSet>
      <dgm:spPr/>
      <dgm:t>
        <a:bodyPr/>
        <a:lstStyle/>
        <a:p>
          <a:endParaRPr lang="en-US"/>
        </a:p>
      </dgm:t>
    </dgm:pt>
    <dgm:pt modelId="{91ECE09E-76DB-4C66-BB92-BF652B5DE64A}" type="pres">
      <dgm:prSet presAssocID="{47DF9F36-1962-45BD-8B7F-137ABD364390}" presName="sibTrans" presStyleCnt="0"/>
      <dgm:spPr/>
    </dgm:pt>
    <dgm:pt modelId="{E1CEA157-A7ED-4114-AF6B-300F36CA413E}" type="pres">
      <dgm:prSet presAssocID="{8F827BE0-B362-457A-8125-676091678BCD}" presName="compNode" presStyleCnt="0"/>
      <dgm:spPr/>
    </dgm:pt>
    <dgm:pt modelId="{A7400F55-70B6-43A2-B41D-4C6ACA376B4F}" type="pres">
      <dgm:prSet presAssocID="{8F827BE0-B362-457A-8125-676091678BCD}" presName="iconBgRect" presStyleLbl="bgShp" presStyleIdx="2" presStyleCnt="3"/>
      <dgm:spPr/>
    </dgm:pt>
    <dgm:pt modelId="{0AA5BE62-C67F-4B2A-945D-D4699313F33F}" type="pres">
      <dgm:prSet presAssocID="{8F827BE0-B362-457A-8125-676091678BC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Head with Gears"/>
        </a:ext>
      </dgm:extLst>
    </dgm:pt>
    <dgm:pt modelId="{7FBFC1B1-4825-457E-9A49-58B586556C0B}" type="pres">
      <dgm:prSet presAssocID="{8F827BE0-B362-457A-8125-676091678BCD}" presName="spaceRect" presStyleCnt="0"/>
      <dgm:spPr/>
    </dgm:pt>
    <dgm:pt modelId="{78584BE4-CC92-4BF6-B504-66671B4678F9}" type="pres">
      <dgm:prSet presAssocID="{8F827BE0-B362-457A-8125-676091678BCD}" presName="textRect" presStyleLbl="revTx" presStyleIdx="2" presStyleCnt="3">
        <dgm:presLayoutVars>
          <dgm:chMax val="1"/>
          <dgm:chPref val="1"/>
        </dgm:presLayoutVars>
      </dgm:prSet>
      <dgm:spPr/>
      <dgm:t>
        <a:bodyPr/>
        <a:lstStyle/>
        <a:p>
          <a:endParaRPr lang="en-US"/>
        </a:p>
      </dgm:t>
    </dgm:pt>
  </dgm:ptLst>
  <dgm:cxnLst>
    <dgm:cxn modelId="{7D06C7BB-E570-4C07-8CC9-07055D925D52}" srcId="{01DE516E-AD34-4D00-802D-2BD6BD4A86A2}" destId="{E60B6258-EA91-42EB-B7D7-D3C5E7195738}" srcOrd="0" destOrd="0" parTransId="{01B8A1EB-02D5-4CE4-9715-A407344E0EBB}" sibTransId="{2CA49881-B507-40A4-A885-DE8041CAFED5}"/>
    <dgm:cxn modelId="{FAE54E90-1809-48CE-9C81-B3ADD884B85A}" type="presOf" srcId="{01DE516E-AD34-4D00-802D-2BD6BD4A86A2}" destId="{5BBF233C-F703-4436-8B2E-D7A82F24424C}" srcOrd="0" destOrd="0" presId="urn:microsoft.com/office/officeart/2018/5/layout/IconCircleLabelList"/>
    <dgm:cxn modelId="{8D33A41B-7481-417B-B381-74A30292C130}" type="presOf" srcId="{8F827BE0-B362-457A-8125-676091678BCD}" destId="{78584BE4-CC92-4BF6-B504-66671B4678F9}" srcOrd="0" destOrd="0" presId="urn:microsoft.com/office/officeart/2018/5/layout/IconCircleLabelList"/>
    <dgm:cxn modelId="{A8EB56D6-FFDF-48F7-A683-E50FC1DB56CC}" srcId="{01DE516E-AD34-4D00-802D-2BD6BD4A86A2}" destId="{54882491-9A6A-4A5A-9A74-27D7D1DD1B39}" srcOrd="1" destOrd="0" parTransId="{B690BD44-D4CC-491F-AC51-843BD1359CE9}" sibTransId="{47DF9F36-1962-45BD-8B7F-137ABD364390}"/>
    <dgm:cxn modelId="{46C7CFF6-7312-4ABF-831E-8B9B91E68132}" type="presOf" srcId="{E60B6258-EA91-42EB-B7D7-D3C5E7195738}" destId="{81BDB8A6-5342-4ADC-868D-1AB00D4B7571}" srcOrd="0" destOrd="0" presId="urn:microsoft.com/office/officeart/2018/5/layout/IconCircleLabelList"/>
    <dgm:cxn modelId="{0A7552C3-4D4C-4560-8E37-66376B7C56CD}" srcId="{01DE516E-AD34-4D00-802D-2BD6BD4A86A2}" destId="{8F827BE0-B362-457A-8125-676091678BCD}" srcOrd="2" destOrd="0" parTransId="{0512F0C8-7271-4DDF-9C67-A212AA4B500F}" sibTransId="{FF853C17-7891-4C30-9916-1C187CC3AC79}"/>
    <dgm:cxn modelId="{87382AF2-7DA2-4D3C-AEB5-6BE127FE1C95}" type="presOf" srcId="{54882491-9A6A-4A5A-9A74-27D7D1DD1B39}" destId="{2BF11C92-290F-4591-9227-8BAE5733EE34}" srcOrd="0" destOrd="0" presId="urn:microsoft.com/office/officeart/2018/5/layout/IconCircleLabelList"/>
    <dgm:cxn modelId="{CE83179B-13DF-40C2-98D6-D7249AFD9609}" type="presParOf" srcId="{5BBF233C-F703-4436-8B2E-D7A82F24424C}" destId="{681B2E6A-2A33-46D8-BC45-3E9B4A4AADD9}" srcOrd="0" destOrd="0" presId="urn:microsoft.com/office/officeart/2018/5/layout/IconCircleLabelList"/>
    <dgm:cxn modelId="{0174B593-D833-4B0A-B043-B8D17E48BA21}" type="presParOf" srcId="{681B2E6A-2A33-46D8-BC45-3E9B4A4AADD9}" destId="{0567748E-EE6A-4E99-AFC6-D4892431CC0B}" srcOrd="0" destOrd="0" presId="urn:microsoft.com/office/officeart/2018/5/layout/IconCircleLabelList"/>
    <dgm:cxn modelId="{D79B6079-572B-43F7-95CD-603F8E02FAE2}" type="presParOf" srcId="{681B2E6A-2A33-46D8-BC45-3E9B4A4AADD9}" destId="{A243AB55-AA6D-4228-B7DC-D975B3DFDA7E}" srcOrd="1" destOrd="0" presId="urn:microsoft.com/office/officeart/2018/5/layout/IconCircleLabelList"/>
    <dgm:cxn modelId="{24FF2CE7-3ECD-443C-929E-58F37C2219A1}" type="presParOf" srcId="{681B2E6A-2A33-46D8-BC45-3E9B4A4AADD9}" destId="{0FE02471-63E9-4360-B6DB-F51140F1ADE4}" srcOrd="2" destOrd="0" presId="urn:microsoft.com/office/officeart/2018/5/layout/IconCircleLabelList"/>
    <dgm:cxn modelId="{88623CEB-5E41-4263-875B-84355B3D498F}" type="presParOf" srcId="{681B2E6A-2A33-46D8-BC45-3E9B4A4AADD9}" destId="{81BDB8A6-5342-4ADC-868D-1AB00D4B7571}" srcOrd="3" destOrd="0" presId="urn:microsoft.com/office/officeart/2018/5/layout/IconCircleLabelList"/>
    <dgm:cxn modelId="{29D5B227-3893-4EF3-BF21-3CD6FC4402FC}" type="presParOf" srcId="{5BBF233C-F703-4436-8B2E-D7A82F24424C}" destId="{7A3CB425-C7B5-45AD-BCAC-DD081C7E65DA}" srcOrd="1" destOrd="0" presId="urn:microsoft.com/office/officeart/2018/5/layout/IconCircleLabelList"/>
    <dgm:cxn modelId="{A3BE2942-BD40-4DF5-8E53-1D1A9D300120}" type="presParOf" srcId="{5BBF233C-F703-4436-8B2E-D7A82F24424C}" destId="{2B0BC4EE-A2B7-4EF2-8C89-F5DDDA43D4A3}" srcOrd="2" destOrd="0" presId="urn:microsoft.com/office/officeart/2018/5/layout/IconCircleLabelList"/>
    <dgm:cxn modelId="{1EDC0A27-4BC1-4747-804E-03A8B0268BBD}" type="presParOf" srcId="{2B0BC4EE-A2B7-4EF2-8C89-F5DDDA43D4A3}" destId="{703DA09E-7CB2-471F-A6E7-CFF0D5373CEE}" srcOrd="0" destOrd="0" presId="urn:microsoft.com/office/officeart/2018/5/layout/IconCircleLabelList"/>
    <dgm:cxn modelId="{582BA9C2-5D2E-43DB-B001-E023F77F89F6}" type="presParOf" srcId="{2B0BC4EE-A2B7-4EF2-8C89-F5DDDA43D4A3}" destId="{C720417B-02CF-479F-82D6-E34C3F4B1F73}" srcOrd="1" destOrd="0" presId="urn:microsoft.com/office/officeart/2018/5/layout/IconCircleLabelList"/>
    <dgm:cxn modelId="{F909F7C1-254B-4113-A2D7-27C09C8C5452}" type="presParOf" srcId="{2B0BC4EE-A2B7-4EF2-8C89-F5DDDA43D4A3}" destId="{BF0D9ACE-A77C-4008-BF81-0B712C823C1A}" srcOrd="2" destOrd="0" presId="urn:microsoft.com/office/officeart/2018/5/layout/IconCircleLabelList"/>
    <dgm:cxn modelId="{DA6025A4-E150-4CE4-ACD8-38A4D31452C1}" type="presParOf" srcId="{2B0BC4EE-A2B7-4EF2-8C89-F5DDDA43D4A3}" destId="{2BF11C92-290F-4591-9227-8BAE5733EE34}" srcOrd="3" destOrd="0" presId="urn:microsoft.com/office/officeart/2018/5/layout/IconCircleLabelList"/>
    <dgm:cxn modelId="{0B473FF8-2FDE-43C9-8823-3D47017BF908}" type="presParOf" srcId="{5BBF233C-F703-4436-8B2E-D7A82F24424C}" destId="{91ECE09E-76DB-4C66-BB92-BF652B5DE64A}" srcOrd="3" destOrd="0" presId="urn:microsoft.com/office/officeart/2018/5/layout/IconCircleLabelList"/>
    <dgm:cxn modelId="{D8E62FA9-F279-49E0-B52D-A167F298EB6C}" type="presParOf" srcId="{5BBF233C-F703-4436-8B2E-D7A82F24424C}" destId="{E1CEA157-A7ED-4114-AF6B-300F36CA413E}" srcOrd="4" destOrd="0" presId="urn:microsoft.com/office/officeart/2018/5/layout/IconCircleLabelList"/>
    <dgm:cxn modelId="{1364EC53-2060-459F-ABE7-ABDEE3AE3B87}" type="presParOf" srcId="{E1CEA157-A7ED-4114-AF6B-300F36CA413E}" destId="{A7400F55-70B6-43A2-B41D-4C6ACA376B4F}" srcOrd="0" destOrd="0" presId="urn:microsoft.com/office/officeart/2018/5/layout/IconCircleLabelList"/>
    <dgm:cxn modelId="{79A0037D-CF9E-47BF-B0C1-DB5F02DA6E5E}" type="presParOf" srcId="{E1CEA157-A7ED-4114-AF6B-300F36CA413E}" destId="{0AA5BE62-C67F-4B2A-945D-D4699313F33F}" srcOrd="1" destOrd="0" presId="urn:microsoft.com/office/officeart/2018/5/layout/IconCircleLabelList"/>
    <dgm:cxn modelId="{CCA6C7E9-A305-465C-B8DC-FD9B95BE3EA6}" type="presParOf" srcId="{E1CEA157-A7ED-4114-AF6B-300F36CA413E}" destId="{7FBFC1B1-4825-457E-9A49-58B586556C0B}" srcOrd="2" destOrd="0" presId="urn:microsoft.com/office/officeart/2018/5/layout/IconCircleLabelList"/>
    <dgm:cxn modelId="{4AF6BD19-E77E-4F70-BDCC-D45388553CC8}" type="presParOf" srcId="{E1CEA157-A7ED-4114-AF6B-300F36CA413E}" destId="{78584BE4-CC92-4BF6-B504-66671B4678F9}"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6DBFFE-4231-4B6B-A078-06CD17569779}" type="doc">
      <dgm:prSet loTypeId="urn:microsoft.com/office/officeart/2016/7/layout/BasicLinearProcessNumbered" loCatId="process" qsTypeId="urn:microsoft.com/office/officeart/2005/8/quickstyle/simple2" qsCatId="simple" csTypeId="urn:microsoft.com/office/officeart/2005/8/colors/colorful2" csCatId="colorful" phldr="1"/>
      <dgm:spPr/>
      <dgm:t>
        <a:bodyPr/>
        <a:lstStyle/>
        <a:p>
          <a:endParaRPr lang="en-US"/>
        </a:p>
      </dgm:t>
    </dgm:pt>
    <dgm:pt modelId="{435CDB10-1761-4DFB-B21E-B288A4BA151B}">
      <dgm:prSet/>
      <dgm:spPr/>
      <dgm:t>
        <a:bodyPr/>
        <a:lstStyle/>
        <a:p>
          <a:pPr algn="ctr"/>
          <a:r>
            <a:rPr lang="en-US" dirty="0"/>
            <a:t>Using the handout, identify the areas you most want to focus on</a:t>
          </a:r>
        </a:p>
      </dgm:t>
    </dgm:pt>
    <dgm:pt modelId="{23FC7B94-BE26-45D3-A3F5-D0AC162A9BEF}" type="parTrans" cxnId="{97A0A18E-D888-4A2F-AED2-AA882B963D45}">
      <dgm:prSet/>
      <dgm:spPr/>
      <dgm:t>
        <a:bodyPr/>
        <a:lstStyle/>
        <a:p>
          <a:endParaRPr lang="en-US"/>
        </a:p>
      </dgm:t>
    </dgm:pt>
    <dgm:pt modelId="{3F9CF76A-82CD-4372-9F68-C0A85B28CD52}" type="sibTrans" cxnId="{97A0A18E-D888-4A2F-AED2-AA882B963D45}">
      <dgm:prSet phldrT="1" phldr="0"/>
      <dgm:spPr/>
      <dgm:t>
        <a:bodyPr/>
        <a:lstStyle/>
        <a:p>
          <a:r>
            <a:rPr lang="en-US"/>
            <a:t>1</a:t>
          </a:r>
        </a:p>
      </dgm:t>
    </dgm:pt>
    <dgm:pt modelId="{EAF65769-E67B-4464-9AA4-7630DD90CFF1}">
      <dgm:prSet/>
      <dgm:spPr/>
      <dgm:t>
        <a:bodyPr/>
        <a:lstStyle/>
        <a:p>
          <a:pPr algn="ctr"/>
          <a:r>
            <a:rPr lang="en-US" dirty="0"/>
            <a:t>Describe what data you plan to collect and how you will use them</a:t>
          </a:r>
        </a:p>
      </dgm:t>
    </dgm:pt>
    <dgm:pt modelId="{11739BDE-A9A4-4CD1-80F5-B50DA713CBA3}" type="parTrans" cxnId="{9CF11E5E-D2B9-4807-9D09-5484130536F3}">
      <dgm:prSet/>
      <dgm:spPr/>
      <dgm:t>
        <a:bodyPr/>
        <a:lstStyle/>
        <a:p>
          <a:endParaRPr lang="en-US"/>
        </a:p>
      </dgm:t>
    </dgm:pt>
    <dgm:pt modelId="{F7F098A8-B63E-435A-A90E-257BDDA30ADD}" type="sibTrans" cxnId="{9CF11E5E-D2B9-4807-9D09-5484130536F3}">
      <dgm:prSet phldrT="2" phldr="0"/>
      <dgm:spPr/>
      <dgm:t>
        <a:bodyPr/>
        <a:lstStyle/>
        <a:p>
          <a:r>
            <a:rPr lang="en-US"/>
            <a:t>2</a:t>
          </a:r>
        </a:p>
      </dgm:t>
    </dgm:pt>
    <dgm:pt modelId="{9F21E010-7D9B-46CF-819E-AECBA61C32C2}">
      <dgm:prSet/>
      <dgm:spPr/>
      <dgm:t>
        <a:bodyPr/>
        <a:lstStyle/>
        <a:p>
          <a:pPr algn="ctr"/>
          <a:r>
            <a:rPr lang="en-US" dirty="0"/>
            <a:t>Identify what else you need to be successful in goal setting</a:t>
          </a:r>
        </a:p>
      </dgm:t>
    </dgm:pt>
    <dgm:pt modelId="{FCC3D432-267E-4626-AA03-951BED7DC358}" type="parTrans" cxnId="{AA91A555-79D4-4874-ADA7-6B4C7BE1C169}">
      <dgm:prSet/>
      <dgm:spPr/>
      <dgm:t>
        <a:bodyPr/>
        <a:lstStyle/>
        <a:p>
          <a:endParaRPr lang="en-US"/>
        </a:p>
      </dgm:t>
    </dgm:pt>
    <dgm:pt modelId="{D26479E0-5F34-4AE6-A665-58F375F2C5BD}" type="sibTrans" cxnId="{AA91A555-79D4-4874-ADA7-6B4C7BE1C169}">
      <dgm:prSet phldrT="3" phldr="0"/>
      <dgm:spPr/>
      <dgm:t>
        <a:bodyPr/>
        <a:lstStyle/>
        <a:p>
          <a:r>
            <a:rPr lang="en-US"/>
            <a:t>3</a:t>
          </a:r>
        </a:p>
      </dgm:t>
    </dgm:pt>
    <dgm:pt modelId="{956D95BC-8C34-469F-B313-063DECEED266}" type="pres">
      <dgm:prSet presAssocID="{A96DBFFE-4231-4B6B-A078-06CD17569779}" presName="Name0" presStyleCnt="0">
        <dgm:presLayoutVars>
          <dgm:animLvl val="lvl"/>
          <dgm:resizeHandles val="exact"/>
        </dgm:presLayoutVars>
      </dgm:prSet>
      <dgm:spPr/>
      <dgm:t>
        <a:bodyPr/>
        <a:lstStyle/>
        <a:p>
          <a:endParaRPr lang="en-US"/>
        </a:p>
      </dgm:t>
    </dgm:pt>
    <dgm:pt modelId="{098E0614-7B05-47D9-974D-84AC8709EC0D}" type="pres">
      <dgm:prSet presAssocID="{435CDB10-1761-4DFB-B21E-B288A4BA151B}" presName="compositeNode" presStyleCnt="0">
        <dgm:presLayoutVars>
          <dgm:bulletEnabled val="1"/>
        </dgm:presLayoutVars>
      </dgm:prSet>
      <dgm:spPr/>
    </dgm:pt>
    <dgm:pt modelId="{882E9CB8-EAE9-451A-B9AB-4D94C094E092}" type="pres">
      <dgm:prSet presAssocID="{435CDB10-1761-4DFB-B21E-B288A4BA151B}" presName="bgRect" presStyleLbl="bgAccFollowNode1" presStyleIdx="0" presStyleCnt="3"/>
      <dgm:spPr/>
      <dgm:t>
        <a:bodyPr/>
        <a:lstStyle/>
        <a:p>
          <a:endParaRPr lang="en-US"/>
        </a:p>
      </dgm:t>
    </dgm:pt>
    <dgm:pt modelId="{AF86FFCB-8273-4BE0-9D09-1019FC842071}" type="pres">
      <dgm:prSet presAssocID="{3F9CF76A-82CD-4372-9F68-C0A85B28CD52}" presName="sibTransNodeCircle" presStyleLbl="alignNode1" presStyleIdx="0" presStyleCnt="6">
        <dgm:presLayoutVars>
          <dgm:chMax val="0"/>
          <dgm:bulletEnabled/>
        </dgm:presLayoutVars>
      </dgm:prSet>
      <dgm:spPr/>
      <dgm:t>
        <a:bodyPr/>
        <a:lstStyle/>
        <a:p>
          <a:endParaRPr lang="en-US"/>
        </a:p>
      </dgm:t>
    </dgm:pt>
    <dgm:pt modelId="{5A6A3F9C-4AEA-4BC0-99B4-89F3ECB97285}" type="pres">
      <dgm:prSet presAssocID="{435CDB10-1761-4DFB-B21E-B288A4BA151B}" presName="bottomLine" presStyleLbl="alignNode1" presStyleIdx="1" presStyleCnt="6">
        <dgm:presLayoutVars/>
      </dgm:prSet>
      <dgm:spPr/>
    </dgm:pt>
    <dgm:pt modelId="{48A3BDA7-1580-4B4E-800E-EDD422AE7B63}" type="pres">
      <dgm:prSet presAssocID="{435CDB10-1761-4DFB-B21E-B288A4BA151B}" presName="nodeText" presStyleLbl="bgAccFollowNode1" presStyleIdx="0" presStyleCnt="3">
        <dgm:presLayoutVars>
          <dgm:bulletEnabled val="1"/>
        </dgm:presLayoutVars>
      </dgm:prSet>
      <dgm:spPr/>
      <dgm:t>
        <a:bodyPr/>
        <a:lstStyle/>
        <a:p>
          <a:endParaRPr lang="en-US"/>
        </a:p>
      </dgm:t>
    </dgm:pt>
    <dgm:pt modelId="{92A13818-B691-4F3A-9C1A-E33D029902B7}" type="pres">
      <dgm:prSet presAssocID="{3F9CF76A-82CD-4372-9F68-C0A85B28CD52}" presName="sibTrans" presStyleCnt="0"/>
      <dgm:spPr/>
    </dgm:pt>
    <dgm:pt modelId="{2D08F730-6248-4BF8-8C33-7E752D1B44F5}" type="pres">
      <dgm:prSet presAssocID="{EAF65769-E67B-4464-9AA4-7630DD90CFF1}" presName="compositeNode" presStyleCnt="0">
        <dgm:presLayoutVars>
          <dgm:bulletEnabled val="1"/>
        </dgm:presLayoutVars>
      </dgm:prSet>
      <dgm:spPr/>
    </dgm:pt>
    <dgm:pt modelId="{DF80AB89-EAEB-4DC1-88E2-B20B64E692A7}" type="pres">
      <dgm:prSet presAssocID="{EAF65769-E67B-4464-9AA4-7630DD90CFF1}" presName="bgRect" presStyleLbl="bgAccFollowNode1" presStyleIdx="1" presStyleCnt="3"/>
      <dgm:spPr/>
      <dgm:t>
        <a:bodyPr/>
        <a:lstStyle/>
        <a:p>
          <a:endParaRPr lang="en-US"/>
        </a:p>
      </dgm:t>
    </dgm:pt>
    <dgm:pt modelId="{F4463858-F41E-43D5-AD9F-10C5473CB896}" type="pres">
      <dgm:prSet presAssocID="{F7F098A8-B63E-435A-A90E-257BDDA30ADD}" presName="sibTransNodeCircle" presStyleLbl="alignNode1" presStyleIdx="2" presStyleCnt="6">
        <dgm:presLayoutVars>
          <dgm:chMax val="0"/>
          <dgm:bulletEnabled/>
        </dgm:presLayoutVars>
      </dgm:prSet>
      <dgm:spPr/>
      <dgm:t>
        <a:bodyPr/>
        <a:lstStyle/>
        <a:p>
          <a:endParaRPr lang="en-US"/>
        </a:p>
      </dgm:t>
    </dgm:pt>
    <dgm:pt modelId="{8AE3656F-8716-410E-AB3B-0759E0B1C861}" type="pres">
      <dgm:prSet presAssocID="{EAF65769-E67B-4464-9AA4-7630DD90CFF1}" presName="bottomLine" presStyleLbl="alignNode1" presStyleIdx="3" presStyleCnt="6">
        <dgm:presLayoutVars/>
      </dgm:prSet>
      <dgm:spPr/>
    </dgm:pt>
    <dgm:pt modelId="{A0C017CB-EE36-493E-92B2-2817F9FF4A10}" type="pres">
      <dgm:prSet presAssocID="{EAF65769-E67B-4464-9AA4-7630DD90CFF1}" presName="nodeText" presStyleLbl="bgAccFollowNode1" presStyleIdx="1" presStyleCnt="3">
        <dgm:presLayoutVars>
          <dgm:bulletEnabled val="1"/>
        </dgm:presLayoutVars>
      </dgm:prSet>
      <dgm:spPr/>
      <dgm:t>
        <a:bodyPr/>
        <a:lstStyle/>
        <a:p>
          <a:endParaRPr lang="en-US"/>
        </a:p>
      </dgm:t>
    </dgm:pt>
    <dgm:pt modelId="{824C9D03-AE8A-437A-B582-50D121288964}" type="pres">
      <dgm:prSet presAssocID="{F7F098A8-B63E-435A-A90E-257BDDA30ADD}" presName="sibTrans" presStyleCnt="0"/>
      <dgm:spPr/>
    </dgm:pt>
    <dgm:pt modelId="{CFCE35BA-7519-4737-B655-52AE062B72CF}" type="pres">
      <dgm:prSet presAssocID="{9F21E010-7D9B-46CF-819E-AECBA61C32C2}" presName="compositeNode" presStyleCnt="0">
        <dgm:presLayoutVars>
          <dgm:bulletEnabled val="1"/>
        </dgm:presLayoutVars>
      </dgm:prSet>
      <dgm:spPr/>
    </dgm:pt>
    <dgm:pt modelId="{F7D9B443-9A0A-4952-9340-2825C0ACFAF7}" type="pres">
      <dgm:prSet presAssocID="{9F21E010-7D9B-46CF-819E-AECBA61C32C2}" presName="bgRect" presStyleLbl="bgAccFollowNode1" presStyleIdx="2" presStyleCnt="3"/>
      <dgm:spPr/>
      <dgm:t>
        <a:bodyPr/>
        <a:lstStyle/>
        <a:p>
          <a:endParaRPr lang="en-US"/>
        </a:p>
      </dgm:t>
    </dgm:pt>
    <dgm:pt modelId="{4934CE30-79FE-4FA5-BCEF-9B843ECE175F}" type="pres">
      <dgm:prSet presAssocID="{D26479E0-5F34-4AE6-A665-58F375F2C5BD}" presName="sibTransNodeCircle" presStyleLbl="alignNode1" presStyleIdx="4" presStyleCnt="6">
        <dgm:presLayoutVars>
          <dgm:chMax val="0"/>
          <dgm:bulletEnabled/>
        </dgm:presLayoutVars>
      </dgm:prSet>
      <dgm:spPr/>
      <dgm:t>
        <a:bodyPr/>
        <a:lstStyle/>
        <a:p>
          <a:endParaRPr lang="en-US"/>
        </a:p>
      </dgm:t>
    </dgm:pt>
    <dgm:pt modelId="{CC3E604E-43AC-40B2-B973-BE863F63F4F8}" type="pres">
      <dgm:prSet presAssocID="{9F21E010-7D9B-46CF-819E-AECBA61C32C2}" presName="bottomLine" presStyleLbl="alignNode1" presStyleIdx="5" presStyleCnt="6">
        <dgm:presLayoutVars/>
      </dgm:prSet>
      <dgm:spPr/>
    </dgm:pt>
    <dgm:pt modelId="{00813616-9B71-409A-87ED-580CEFFA9338}" type="pres">
      <dgm:prSet presAssocID="{9F21E010-7D9B-46CF-819E-AECBA61C32C2}" presName="nodeText" presStyleLbl="bgAccFollowNode1" presStyleIdx="2" presStyleCnt="3">
        <dgm:presLayoutVars>
          <dgm:bulletEnabled val="1"/>
        </dgm:presLayoutVars>
      </dgm:prSet>
      <dgm:spPr/>
      <dgm:t>
        <a:bodyPr/>
        <a:lstStyle/>
        <a:p>
          <a:endParaRPr lang="en-US"/>
        </a:p>
      </dgm:t>
    </dgm:pt>
  </dgm:ptLst>
  <dgm:cxnLst>
    <dgm:cxn modelId="{E09EEED5-1ED9-4E60-B496-60171E84F4AE}" type="presOf" srcId="{435CDB10-1761-4DFB-B21E-B288A4BA151B}" destId="{48A3BDA7-1580-4B4E-800E-EDD422AE7B63}" srcOrd="1" destOrd="0" presId="urn:microsoft.com/office/officeart/2016/7/layout/BasicLinearProcessNumbered"/>
    <dgm:cxn modelId="{2B374C7E-1C7F-4E21-B886-07C32B0BDB17}" type="presOf" srcId="{3F9CF76A-82CD-4372-9F68-C0A85B28CD52}" destId="{AF86FFCB-8273-4BE0-9D09-1019FC842071}" srcOrd="0" destOrd="0" presId="urn:microsoft.com/office/officeart/2016/7/layout/BasicLinearProcessNumbered"/>
    <dgm:cxn modelId="{604A637B-879D-4DFB-9280-D4352156EEDC}" type="presOf" srcId="{D26479E0-5F34-4AE6-A665-58F375F2C5BD}" destId="{4934CE30-79FE-4FA5-BCEF-9B843ECE175F}" srcOrd="0" destOrd="0" presId="urn:microsoft.com/office/officeart/2016/7/layout/BasicLinearProcessNumbered"/>
    <dgm:cxn modelId="{85EF6D97-C4E7-491B-95F0-CCED3AB94643}" type="presOf" srcId="{F7F098A8-B63E-435A-A90E-257BDDA30ADD}" destId="{F4463858-F41E-43D5-AD9F-10C5473CB896}" srcOrd="0" destOrd="0" presId="urn:microsoft.com/office/officeart/2016/7/layout/BasicLinearProcessNumbered"/>
    <dgm:cxn modelId="{9CF11E5E-D2B9-4807-9D09-5484130536F3}" srcId="{A96DBFFE-4231-4B6B-A078-06CD17569779}" destId="{EAF65769-E67B-4464-9AA4-7630DD90CFF1}" srcOrd="1" destOrd="0" parTransId="{11739BDE-A9A4-4CD1-80F5-B50DA713CBA3}" sibTransId="{F7F098A8-B63E-435A-A90E-257BDDA30ADD}"/>
    <dgm:cxn modelId="{54C6A119-E963-4447-AE67-5B4B8BAC4611}" type="presOf" srcId="{9F21E010-7D9B-46CF-819E-AECBA61C32C2}" destId="{F7D9B443-9A0A-4952-9340-2825C0ACFAF7}" srcOrd="0" destOrd="0" presId="urn:microsoft.com/office/officeart/2016/7/layout/BasicLinearProcessNumbered"/>
    <dgm:cxn modelId="{5FFB4C13-F4D7-4112-86DE-6C31A3B1C0C5}" type="presOf" srcId="{A96DBFFE-4231-4B6B-A078-06CD17569779}" destId="{956D95BC-8C34-469F-B313-063DECEED266}" srcOrd="0" destOrd="0" presId="urn:microsoft.com/office/officeart/2016/7/layout/BasicLinearProcessNumbered"/>
    <dgm:cxn modelId="{A6DBD0E3-3A6D-4589-B674-6845F471FFC8}" type="presOf" srcId="{EAF65769-E67B-4464-9AA4-7630DD90CFF1}" destId="{A0C017CB-EE36-493E-92B2-2817F9FF4A10}" srcOrd="1" destOrd="0" presId="urn:microsoft.com/office/officeart/2016/7/layout/BasicLinearProcessNumbered"/>
    <dgm:cxn modelId="{5A826494-7B4C-457E-BA75-20DF150EB863}" type="presOf" srcId="{EAF65769-E67B-4464-9AA4-7630DD90CFF1}" destId="{DF80AB89-EAEB-4DC1-88E2-B20B64E692A7}" srcOrd="0" destOrd="0" presId="urn:microsoft.com/office/officeart/2016/7/layout/BasicLinearProcessNumbered"/>
    <dgm:cxn modelId="{0B0E9DE9-AEF7-4C0C-B611-971F7A5DDB43}" type="presOf" srcId="{435CDB10-1761-4DFB-B21E-B288A4BA151B}" destId="{882E9CB8-EAE9-451A-B9AB-4D94C094E092}" srcOrd="0" destOrd="0" presId="urn:microsoft.com/office/officeart/2016/7/layout/BasicLinearProcessNumbered"/>
    <dgm:cxn modelId="{F4FC1C57-4951-4051-AF44-9C618642E35D}" type="presOf" srcId="{9F21E010-7D9B-46CF-819E-AECBA61C32C2}" destId="{00813616-9B71-409A-87ED-580CEFFA9338}" srcOrd="1" destOrd="0" presId="urn:microsoft.com/office/officeart/2016/7/layout/BasicLinearProcessNumbered"/>
    <dgm:cxn modelId="{AA91A555-79D4-4874-ADA7-6B4C7BE1C169}" srcId="{A96DBFFE-4231-4B6B-A078-06CD17569779}" destId="{9F21E010-7D9B-46CF-819E-AECBA61C32C2}" srcOrd="2" destOrd="0" parTransId="{FCC3D432-267E-4626-AA03-951BED7DC358}" sibTransId="{D26479E0-5F34-4AE6-A665-58F375F2C5BD}"/>
    <dgm:cxn modelId="{97A0A18E-D888-4A2F-AED2-AA882B963D45}" srcId="{A96DBFFE-4231-4B6B-A078-06CD17569779}" destId="{435CDB10-1761-4DFB-B21E-B288A4BA151B}" srcOrd="0" destOrd="0" parTransId="{23FC7B94-BE26-45D3-A3F5-D0AC162A9BEF}" sibTransId="{3F9CF76A-82CD-4372-9F68-C0A85B28CD52}"/>
    <dgm:cxn modelId="{7A314C83-724C-4716-AFE4-FC800CFE6C34}" type="presParOf" srcId="{956D95BC-8C34-469F-B313-063DECEED266}" destId="{098E0614-7B05-47D9-974D-84AC8709EC0D}" srcOrd="0" destOrd="0" presId="urn:microsoft.com/office/officeart/2016/7/layout/BasicLinearProcessNumbered"/>
    <dgm:cxn modelId="{9802A1A6-F978-44E6-BD66-54649D362A4B}" type="presParOf" srcId="{098E0614-7B05-47D9-974D-84AC8709EC0D}" destId="{882E9CB8-EAE9-451A-B9AB-4D94C094E092}" srcOrd="0" destOrd="0" presId="urn:microsoft.com/office/officeart/2016/7/layout/BasicLinearProcessNumbered"/>
    <dgm:cxn modelId="{A23E8E5A-670D-430A-9C52-F4807E300E93}" type="presParOf" srcId="{098E0614-7B05-47D9-974D-84AC8709EC0D}" destId="{AF86FFCB-8273-4BE0-9D09-1019FC842071}" srcOrd="1" destOrd="0" presId="urn:microsoft.com/office/officeart/2016/7/layout/BasicLinearProcessNumbered"/>
    <dgm:cxn modelId="{037341A3-F680-4C7C-BE0E-FA03F4AD3B5F}" type="presParOf" srcId="{098E0614-7B05-47D9-974D-84AC8709EC0D}" destId="{5A6A3F9C-4AEA-4BC0-99B4-89F3ECB97285}" srcOrd="2" destOrd="0" presId="urn:microsoft.com/office/officeart/2016/7/layout/BasicLinearProcessNumbered"/>
    <dgm:cxn modelId="{E2FF4EC2-37B1-4FA7-B8D7-7FD871797381}" type="presParOf" srcId="{098E0614-7B05-47D9-974D-84AC8709EC0D}" destId="{48A3BDA7-1580-4B4E-800E-EDD422AE7B63}" srcOrd="3" destOrd="0" presId="urn:microsoft.com/office/officeart/2016/7/layout/BasicLinearProcessNumbered"/>
    <dgm:cxn modelId="{DB95AFF3-C57A-46FD-9366-919766783699}" type="presParOf" srcId="{956D95BC-8C34-469F-B313-063DECEED266}" destId="{92A13818-B691-4F3A-9C1A-E33D029902B7}" srcOrd="1" destOrd="0" presId="urn:microsoft.com/office/officeart/2016/7/layout/BasicLinearProcessNumbered"/>
    <dgm:cxn modelId="{CB2B446E-E217-4474-A123-4F885D7A36F9}" type="presParOf" srcId="{956D95BC-8C34-469F-B313-063DECEED266}" destId="{2D08F730-6248-4BF8-8C33-7E752D1B44F5}" srcOrd="2" destOrd="0" presId="urn:microsoft.com/office/officeart/2016/7/layout/BasicLinearProcessNumbered"/>
    <dgm:cxn modelId="{8D73B775-430F-4E16-9817-891A5003516A}" type="presParOf" srcId="{2D08F730-6248-4BF8-8C33-7E752D1B44F5}" destId="{DF80AB89-EAEB-4DC1-88E2-B20B64E692A7}" srcOrd="0" destOrd="0" presId="urn:microsoft.com/office/officeart/2016/7/layout/BasicLinearProcessNumbered"/>
    <dgm:cxn modelId="{87653587-B7C5-4647-91F5-B182E301E2B5}" type="presParOf" srcId="{2D08F730-6248-4BF8-8C33-7E752D1B44F5}" destId="{F4463858-F41E-43D5-AD9F-10C5473CB896}" srcOrd="1" destOrd="0" presId="urn:microsoft.com/office/officeart/2016/7/layout/BasicLinearProcessNumbered"/>
    <dgm:cxn modelId="{90FECFD2-7AC6-4AC8-A51A-CB9E64AC42E7}" type="presParOf" srcId="{2D08F730-6248-4BF8-8C33-7E752D1B44F5}" destId="{8AE3656F-8716-410E-AB3B-0759E0B1C861}" srcOrd="2" destOrd="0" presId="urn:microsoft.com/office/officeart/2016/7/layout/BasicLinearProcessNumbered"/>
    <dgm:cxn modelId="{533F33D0-89BD-40B7-A5A6-BF9AE3DA876E}" type="presParOf" srcId="{2D08F730-6248-4BF8-8C33-7E752D1B44F5}" destId="{A0C017CB-EE36-493E-92B2-2817F9FF4A10}" srcOrd="3" destOrd="0" presId="urn:microsoft.com/office/officeart/2016/7/layout/BasicLinearProcessNumbered"/>
    <dgm:cxn modelId="{51D89425-650E-4EEB-97D1-A62EEF22DEFD}" type="presParOf" srcId="{956D95BC-8C34-469F-B313-063DECEED266}" destId="{824C9D03-AE8A-437A-B582-50D121288964}" srcOrd="3" destOrd="0" presId="urn:microsoft.com/office/officeart/2016/7/layout/BasicLinearProcessNumbered"/>
    <dgm:cxn modelId="{477D20DA-7994-4B58-AA8E-17CC6361EA0C}" type="presParOf" srcId="{956D95BC-8C34-469F-B313-063DECEED266}" destId="{CFCE35BA-7519-4737-B655-52AE062B72CF}" srcOrd="4" destOrd="0" presId="urn:microsoft.com/office/officeart/2016/7/layout/BasicLinearProcessNumbered"/>
    <dgm:cxn modelId="{65AA3E07-998D-41F5-81E5-C6320F1BE4AF}" type="presParOf" srcId="{CFCE35BA-7519-4737-B655-52AE062B72CF}" destId="{F7D9B443-9A0A-4952-9340-2825C0ACFAF7}" srcOrd="0" destOrd="0" presId="urn:microsoft.com/office/officeart/2016/7/layout/BasicLinearProcessNumbered"/>
    <dgm:cxn modelId="{2C8F2EE8-46E7-415F-BEC2-FE24241344DE}" type="presParOf" srcId="{CFCE35BA-7519-4737-B655-52AE062B72CF}" destId="{4934CE30-79FE-4FA5-BCEF-9B843ECE175F}" srcOrd="1" destOrd="0" presId="urn:microsoft.com/office/officeart/2016/7/layout/BasicLinearProcessNumbered"/>
    <dgm:cxn modelId="{5667EE7E-E16A-4AAD-8B31-7957009B1B64}" type="presParOf" srcId="{CFCE35BA-7519-4737-B655-52AE062B72CF}" destId="{CC3E604E-43AC-40B2-B973-BE863F63F4F8}" srcOrd="2" destOrd="0" presId="urn:microsoft.com/office/officeart/2016/7/layout/BasicLinearProcessNumbered"/>
    <dgm:cxn modelId="{839E350E-EDAD-4EDF-9EF0-6D4C6A3B899D}" type="presParOf" srcId="{CFCE35BA-7519-4737-B655-52AE062B72CF}" destId="{00813616-9B71-409A-87ED-580CEFFA9338}"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67748E-EE6A-4E99-AFC6-D4892431CC0B}">
      <dsp:nvSpPr>
        <dsp:cNvPr id="0" name=""/>
        <dsp:cNvSpPr/>
      </dsp:nvSpPr>
      <dsp:spPr>
        <a:xfrm>
          <a:off x="679050" y="285668"/>
          <a:ext cx="1887187" cy="1887187"/>
        </a:xfrm>
        <a:prstGeom prst="ellipse">
          <a:avLst/>
        </a:prstGeom>
        <a:solidFill>
          <a:schemeClr val="bg1">
            <a:lumMod val="95000"/>
            <a:hueOff val="0"/>
            <a:satOff val="0"/>
            <a:lumOff val="0"/>
            <a:alphaOff val="0"/>
          </a:schemeClr>
        </a:solidFill>
        <a:ln>
          <a:noFill/>
        </a:ln>
        <a:effectLst>
          <a:outerShdw blurRad="38100" dist="25400" dir="5400000" rotWithShape="0">
            <a:srgbClr val="000000">
              <a:alpha val="55000"/>
            </a:srgbClr>
          </a:outerShdw>
        </a:effectLst>
      </dsp:spPr>
      <dsp:style>
        <a:lnRef idx="0">
          <a:scrgbClr r="0" g="0" b="0"/>
        </a:lnRef>
        <a:fillRef idx="1">
          <a:scrgbClr r="0" g="0" b="0"/>
        </a:fillRef>
        <a:effectRef idx="2">
          <a:scrgbClr r="0" g="0" b="0"/>
        </a:effectRef>
        <a:fontRef idx="minor"/>
      </dsp:style>
    </dsp:sp>
    <dsp:sp modelId="{A243AB55-AA6D-4228-B7DC-D975B3DFDA7E}">
      <dsp:nvSpPr>
        <dsp:cNvPr id="0" name=""/>
        <dsp:cNvSpPr/>
      </dsp:nvSpPr>
      <dsp:spPr>
        <a:xfrm>
          <a:off x="1081237" y="687856"/>
          <a:ext cx="1082812" cy="10828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sp>
    <dsp:sp modelId="{81BDB8A6-5342-4ADC-868D-1AB00D4B7571}">
      <dsp:nvSpPr>
        <dsp:cNvPr id="0" name=""/>
        <dsp:cNvSpPr/>
      </dsp:nvSpPr>
      <dsp:spPr>
        <a:xfrm>
          <a:off x="75768" y="2760669"/>
          <a:ext cx="3093750" cy="130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90000"/>
            </a:lnSpc>
            <a:spcBef>
              <a:spcPct val="0"/>
            </a:spcBef>
            <a:spcAft>
              <a:spcPct val="35000"/>
            </a:spcAft>
            <a:defRPr cap="all"/>
          </a:pPr>
          <a:r>
            <a:rPr lang="en-US" sz="2000" kern="1200" cap="none" baseline="0" dirty="0"/>
            <a:t>Identify the strengths you possess on the outside and your needs on the inside of the large circle for each domain.</a:t>
          </a:r>
        </a:p>
      </dsp:txBody>
      <dsp:txXfrm>
        <a:off x="75768" y="2760669"/>
        <a:ext cx="3093750" cy="1305000"/>
      </dsp:txXfrm>
    </dsp:sp>
    <dsp:sp modelId="{703DA09E-7CB2-471F-A6E7-CFF0D5373CEE}">
      <dsp:nvSpPr>
        <dsp:cNvPr id="0" name=""/>
        <dsp:cNvSpPr/>
      </dsp:nvSpPr>
      <dsp:spPr>
        <a:xfrm>
          <a:off x="4314206" y="285668"/>
          <a:ext cx="1887187" cy="1887187"/>
        </a:xfrm>
        <a:prstGeom prst="ellipse">
          <a:avLst/>
        </a:prstGeom>
        <a:solidFill>
          <a:schemeClr val="bg1">
            <a:lumMod val="95000"/>
            <a:hueOff val="0"/>
            <a:satOff val="0"/>
            <a:lumOff val="0"/>
            <a:alphaOff val="0"/>
          </a:schemeClr>
        </a:solidFill>
        <a:ln>
          <a:noFill/>
        </a:ln>
        <a:effectLst>
          <a:outerShdw blurRad="38100" dist="25400" dir="5400000" rotWithShape="0">
            <a:srgbClr val="000000">
              <a:alpha val="55000"/>
            </a:srgbClr>
          </a:outerShdw>
        </a:effectLst>
      </dsp:spPr>
      <dsp:style>
        <a:lnRef idx="0">
          <a:scrgbClr r="0" g="0" b="0"/>
        </a:lnRef>
        <a:fillRef idx="1">
          <a:scrgbClr r="0" g="0" b="0"/>
        </a:fillRef>
        <a:effectRef idx="2">
          <a:scrgbClr r="0" g="0" b="0"/>
        </a:effectRef>
        <a:fontRef idx="minor"/>
      </dsp:style>
    </dsp:sp>
    <dsp:sp modelId="{C720417B-02CF-479F-82D6-E34C3F4B1F73}">
      <dsp:nvSpPr>
        <dsp:cNvPr id="0" name=""/>
        <dsp:cNvSpPr/>
      </dsp:nvSpPr>
      <dsp:spPr>
        <a:xfrm>
          <a:off x="4716393" y="687856"/>
          <a:ext cx="1082812" cy="10828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sp>
    <dsp:sp modelId="{2BF11C92-290F-4591-9227-8BAE5733EE34}">
      <dsp:nvSpPr>
        <dsp:cNvPr id="0" name=""/>
        <dsp:cNvSpPr/>
      </dsp:nvSpPr>
      <dsp:spPr>
        <a:xfrm>
          <a:off x="3710925" y="2760669"/>
          <a:ext cx="3093750" cy="130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90000"/>
            </a:lnSpc>
            <a:spcBef>
              <a:spcPct val="0"/>
            </a:spcBef>
            <a:spcAft>
              <a:spcPct val="35000"/>
            </a:spcAft>
            <a:defRPr cap="all"/>
          </a:pPr>
          <a:r>
            <a:rPr lang="en-US" sz="2000" kern="1200" cap="none" baseline="0" dirty="0"/>
            <a:t>Select the top 3 most important needs you would like to address.</a:t>
          </a:r>
        </a:p>
      </dsp:txBody>
      <dsp:txXfrm>
        <a:off x="3710925" y="2760669"/>
        <a:ext cx="3093750" cy="1305000"/>
      </dsp:txXfrm>
    </dsp:sp>
    <dsp:sp modelId="{A7400F55-70B6-43A2-B41D-4C6ACA376B4F}">
      <dsp:nvSpPr>
        <dsp:cNvPr id="0" name=""/>
        <dsp:cNvSpPr/>
      </dsp:nvSpPr>
      <dsp:spPr>
        <a:xfrm>
          <a:off x="7949362" y="285668"/>
          <a:ext cx="1887187" cy="1887187"/>
        </a:xfrm>
        <a:prstGeom prst="ellipse">
          <a:avLst/>
        </a:prstGeom>
        <a:solidFill>
          <a:schemeClr val="bg1">
            <a:lumMod val="95000"/>
            <a:hueOff val="0"/>
            <a:satOff val="0"/>
            <a:lumOff val="0"/>
            <a:alphaOff val="0"/>
          </a:schemeClr>
        </a:solidFill>
        <a:ln>
          <a:noFill/>
        </a:ln>
        <a:effectLst>
          <a:outerShdw blurRad="38100" dist="25400" dir="5400000" rotWithShape="0">
            <a:srgbClr val="000000">
              <a:alpha val="55000"/>
            </a:srgbClr>
          </a:outerShdw>
        </a:effectLst>
      </dsp:spPr>
      <dsp:style>
        <a:lnRef idx="0">
          <a:scrgbClr r="0" g="0" b="0"/>
        </a:lnRef>
        <a:fillRef idx="1">
          <a:scrgbClr r="0" g="0" b="0"/>
        </a:fillRef>
        <a:effectRef idx="2">
          <a:scrgbClr r="0" g="0" b="0"/>
        </a:effectRef>
        <a:fontRef idx="minor"/>
      </dsp:style>
    </dsp:sp>
    <dsp:sp modelId="{0AA5BE62-C67F-4B2A-945D-D4699313F33F}">
      <dsp:nvSpPr>
        <dsp:cNvPr id="0" name=""/>
        <dsp:cNvSpPr/>
      </dsp:nvSpPr>
      <dsp:spPr>
        <a:xfrm>
          <a:off x="8351550" y="687856"/>
          <a:ext cx="1082812" cy="10828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sp>
    <dsp:sp modelId="{78584BE4-CC92-4BF6-B504-66671B4678F9}">
      <dsp:nvSpPr>
        <dsp:cNvPr id="0" name=""/>
        <dsp:cNvSpPr/>
      </dsp:nvSpPr>
      <dsp:spPr>
        <a:xfrm>
          <a:off x="7346081" y="2760669"/>
          <a:ext cx="3093750" cy="130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90000"/>
            </a:lnSpc>
            <a:spcBef>
              <a:spcPct val="0"/>
            </a:spcBef>
            <a:spcAft>
              <a:spcPct val="35000"/>
            </a:spcAft>
            <a:defRPr cap="all"/>
          </a:pPr>
          <a:r>
            <a:rPr lang="en-US" sz="2000" kern="1200" cap="none" baseline="0" dirty="0"/>
            <a:t>Consider ways you might want to address these needs and why doing so is important to you.</a:t>
          </a:r>
        </a:p>
      </dsp:txBody>
      <dsp:txXfrm>
        <a:off x="7346081" y="2760669"/>
        <a:ext cx="3093750" cy="1305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2E9CB8-EAE9-451A-B9AB-4D94C094E092}">
      <dsp:nvSpPr>
        <dsp:cNvPr id="0" name=""/>
        <dsp:cNvSpPr/>
      </dsp:nvSpPr>
      <dsp:spPr>
        <a:xfrm>
          <a:off x="0" y="0"/>
          <a:ext cx="3286125" cy="3457575"/>
        </a:xfrm>
        <a:prstGeom prst="rect">
          <a:avLst/>
        </a:prstGeom>
        <a:solidFill>
          <a:schemeClr val="accent2">
            <a:tint val="40000"/>
            <a:alpha val="90000"/>
            <a:hueOff val="0"/>
            <a:satOff val="0"/>
            <a:lumOff val="0"/>
            <a:alphaOff val="0"/>
          </a:schemeClr>
        </a:solidFill>
        <a:ln w="2222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lvl="0" algn="ctr" defTabSz="1155700">
            <a:lnSpc>
              <a:spcPct val="90000"/>
            </a:lnSpc>
            <a:spcBef>
              <a:spcPct val="0"/>
            </a:spcBef>
            <a:spcAft>
              <a:spcPct val="35000"/>
            </a:spcAft>
          </a:pPr>
          <a:r>
            <a:rPr lang="en-US" sz="2600" kern="1200" dirty="0"/>
            <a:t>Using the handout, identify the areas you most want to focus on</a:t>
          </a:r>
        </a:p>
      </dsp:txBody>
      <dsp:txXfrm>
        <a:off x="0" y="1313878"/>
        <a:ext cx="3286125" cy="2074545"/>
      </dsp:txXfrm>
    </dsp:sp>
    <dsp:sp modelId="{AF86FFCB-8273-4BE0-9D09-1019FC842071}">
      <dsp:nvSpPr>
        <dsp:cNvPr id="0" name=""/>
        <dsp:cNvSpPr/>
      </dsp:nvSpPr>
      <dsp:spPr>
        <a:xfrm>
          <a:off x="1124426" y="345757"/>
          <a:ext cx="1037272" cy="1037272"/>
        </a:xfrm>
        <a:prstGeom prst="ellipse">
          <a:avLst/>
        </a:prstGeom>
        <a:solidFill>
          <a:schemeClr val="accent2">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0870" tIns="12700" rIns="80870" bIns="12700" numCol="1" spcCol="1270" anchor="ctr" anchorCtr="0">
          <a:noAutofit/>
        </a:bodyPr>
        <a:lstStyle/>
        <a:p>
          <a:pPr lvl="0" algn="ctr" defTabSz="2133600">
            <a:lnSpc>
              <a:spcPct val="90000"/>
            </a:lnSpc>
            <a:spcBef>
              <a:spcPct val="0"/>
            </a:spcBef>
            <a:spcAft>
              <a:spcPct val="35000"/>
            </a:spcAft>
          </a:pPr>
          <a:r>
            <a:rPr lang="en-US" sz="4800" kern="1200"/>
            <a:t>1</a:t>
          </a:r>
        </a:p>
      </dsp:txBody>
      <dsp:txXfrm>
        <a:off x="1276331" y="497662"/>
        <a:ext cx="733462" cy="733462"/>
      </dsp:txXfrm>
    </dsp:sp>
    <dsp:sp modelId="{5A6A3F9C-4AEA-4BC0-99B4-89F3ECB97285}">
      <dsp:nvSpPr>
        <dsp:cNvPr id="0" name=""/>
        <dsp:cNvSpPr/>
      </dsp:nvSpPr>
      <dsp:spPr>
        <a:xfrm>
          <a:off x="0" y="3457503"/>
          <a:ext cx="3286125" cy="72"/>
        </a:xfrm>
        <a:prstGeom prst="rect">
          <a:avLst/>
        </a:prstGeom>
        <a:solidFill>
          <a:schemeClr val="accent2">
            <a:hueOff val="-264675"/>
            <a:satOff val="298"/>
            <a:lumOff val="706"/>
            <a:alphaOff val="0"/>
          </a:schemeClr>
        </a:solidFill>
        <a:ln w="22225" cap="rnd" cmpd="sng" algn="ctr">
          <a:solidFill>
            <a:schemeClr val="accent2">
              <a:hueOff val="-264675"/>
              <a:satOff val="298"/>
              <a:lumOff val="706"/>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DF80AB89-EAEB-4DC1-88E2-B20B64E692A7}">
      <dsp:nvSpPr>
        <dsp:cNvPr id="0" name=""/>
        <dsp:cNvSpPr/>
      </dsp:nvSpPr>
      <dsp:spPr>
        <a:xfrm>
          <a:off x="3614737" y="0"/>
          <a:ext cx="3286125" cy="3457575"/>
        </a:xfrm>
        <a:prstGeom prst="rect">
          <a:avLst/>
        </a:prstGeom>
        <a:solidFill>
          <a:schemeClr val="accent2">
            <a:tint val="40000"/>
            <a:alpha val="90000"/>
            <a:hueOff val="-920933"/>
            <a:satOff val="6135"/>
            <a:lumOff val="561"/>
            <a:alphaOff val="0"/>
          </a:schemeClr>
        </a:solidFill>
        <a:ln w="22225" cap="rnd" cmpd="sng" algn="ctr">
          <a:solidFill>
            <a:schemeClr val="accent2">
              <a:tint val="40000"/>
              <a:alpha val="90000"/>
              <a:hueOff val="-920933"/>
              <a:satOff val="6135"/>
              <a:lumOff val="56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lvl="0" algn="ctr" defTabSz="1155700">
            <a:lnSpc>
              <a:spcPct val="90000"/>
            </a:lnSpc>
            <a:spcBef>
              <a:spcPct val="0"/>
            </a:spcBef>
            <a:spcAft>
              <a:spcPct val="35000"/>
            </a:spcAft>
          </a:pPr>
          <a:r>
            <a:rPr lang="en-US" sz="2600" kern="1200" dirty="0"/>
            <a:t>Describe what data you plan to collect and how you will use them</a:t>
          </a:r>
        </a:p>
      </dsp:txBody>
      <dsp:txXfrm>
        <a:off x="3614737" y="1313878"/>
        <a:ext cx="3286125" cy="2074545"/>
      </dsp:txXfrm>
    </dsp:sp>
    <dsp:sp modelId="{F4463858-F41E-43D5-AD9F-10C5473CB896}">
      <dsp:nvSpPr>
        <dsp:cNvPr id="0" name=""/>
        <dsp:cNvSpPr/>
      </dsp:nvSpPr>
      <dsp:spPr>
        <a:xfrm>
          <a:off x="4739163" y="345757"/>
          <a:ext cx="1037272" cy="1037272"/>
        </a:xfrm>
        <a:prstGeom prst="ellipse">
          <a:avLst/>
        </a:prstGeom>
        <a:solidFill>
          <a:schemeClr val="accent2">
            <a:hueOff val="-529349"/>
            <a:satOff val="597"/>
            <a:lumOff val="1412"/>
            <a:alphaOff val="0"/>
          </a:schemeClr>
        </a:solidFill>
        <a:ln w="22225" cap="rnd" cmpd="sng" algn="ctr">
          <a:solidFill>
            <a:schemeClr val="accent2">
              <a:hueOff val="-529349"/>
              <a:satOff val="597"/>
              <a:lumOff val="1412"/>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0870" tIns="12700" rIns="80870" bIns="12700" numCol="1" spcCol="1270" anchor="ctr" anchorCtr="0">
          <a:noAutofit/>
        </a:bodyPr>
        <a:lstStyle/>
        <a:p>
          <a:pPr lvl="0" algn="ctr" defTabSz="2133600">
            <a:lnSpc>
              <a:spcPct val="90000"/>
            </a:lnSpc>
            <a:spcBef>
              <a:spcPct val="0"/>
            </a:spcBef>
            <a:spcAft>
              <a:spcPct val="35000"/>
            </a:spcAft>
          </a:pPr>
          <a:r>
            <a:rPr lang="en-US" sz="4800" kern="1200"/>
            <a:t>2</a:t>
          </a:r>
        </a:p>
      </dsp:txBody>
      <dsp:txXfrm>
        <a:off x="4891068" y="497662"/>
        <a:ext cx="733462" cy="733462"/>
      </dsp:txXfrm>
    </dsp:sp>
    <dsp:sp modelId="{8AE3656F-8716-410E-AB3B-0759E0B1C861}">
      <dsp:nvSpPr>
        <dsp:cNvPr id="0" name=""/>
        <dsp:cNvSpPr/>
      </dsp:nvSpPr>
      <dsp:spPr>
        <a:xfrm>
          <a:off x="3614737" y="3457503"/>
          <a:ext cx="3286125" cy="72"/>
        </a:xfrm>
        <a:prstGeom prst="rect">
          <a:avLst/>
        </a:prstGeom>
        <a:solidFill>
          <a:schemeClr val="accent2">
            <a:hueOff val="-794024"/>
            <a:satOff val="895"/>
            <a:lumOff val="2118"/>
            <a:alphaOff val="0"/>
          </a:schemeClr>
        </a:solidFill>
        <a:ln w="22225" cap="rnd" cmpd="sng" algn="ctr">
          <a:solidFill>
            <a:schemeClr val="accent2">
              <a:hueOff val="-794024"/>
              <a:satOff val="895"/>
              <a:lumOff val="2118"/>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F7D9B443-9A0A-4952-9340-2825C0ACFAF7}">
      <dsp:nvSpPr>
        <dsp:cNvPr id="0" name=""/>
        <dsp:cNvSpPr/>
      </dsp:nvSpPr>
      <dsp:spPr>
        <a:xfrm>
          <a:off x="7229475" y="0"/>
          <a:ext cx="3286125" cy="3457575"/>
        </a:xfrm>
        <a:prstGeom prst="rect">
          <a:avLst/>
        </a:prstGeom>
        <a:solidFill>
          <a:schemeClr val="accent2">
            <a:tint val="40000"/>
            <a:alpha val="90000"/>
            <a:hueOff val="-1841865"/>
            <a:satOff val="12270"/>
            <a:lumOff val="1122"/>
            <a:alphaOff val="0"/>
          </a:schemeClr>
        </a:solidFill>
        <a:ln w="22225" cap="rnd" cmpd="sng" algn="ctr">
          <a:solidFill>
            <a:schemeClr val="accent2">
              <a:tint val="40000"/>
              <a:alpha val="90000"/>
              <a:hueOff val="-1841865"/>
              <a:satOff val="12270"/>
              <a:lumOff val="11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lvl="0" algn="ctr" defTabSz="1155700">
            <a:lnSpc>
              <a:spcPct val="90000"/>
            </a:lnSpc>
            <a:spcBef>
              <a:spcPct val="0"/>
            </a:spcBef>
            <a:spcAft>
              <a:spcPct val="35000"/>
            </a:spcAft>
          </a:pPr>
          <a:r>
            <a:rPr lang="en-US" sz="2600" kern="1200" dirty="0"/>
            <a:t>Identify what else you need to be successful in goal setting</a:t>
          </a:r>
        </a:p>
      </dsp:txBody>
      <dsp:txXfrm>
        <a:off x="7229475" y="1313878"/>
        <a:ext cx="3286125" cy="2074545"/>
      </dsp:txXfrm>
    </dsp:sp>
    <dsp:sp modelId="{4934CE30-79FE-4FA5-BCEF-9B843ECE175F}">
      <dsp:nvSpPr>
        <dsp:cNvPr id="0" name=""/>
        <dsp:cNvSpPr/>
      </dsp:nvSpPr>
      <dsp:spPr>
        <a:xfrm>
          <a:off x="8353901" y="345757"/>
          <a:ext cx="1037272" cy="1037272"/>
        </a:xfrm>
        <a:prstGeom prst="ellipse">
          <a:avLst/>
        </a:prstGeom>
        <a:solidFill>
          <a:schemeClr val="accent2">
            <a:hueOff val="-1058698"/>
            <a:satOff val="1194"/>
            <a:lumOff val="2824"/>
            <a:alphaOff val="0"/>
          </a:schemeClr>
        </a:solidFill>
        <a:ln w="22225" cap="rnd" cmpd="sng" algn="ctr">
          <a:solidFill>
            <a:schemeClr val="accent2">
              <a:hueOff val="-1058698"/>
              <a:satOff val="1194"/>
              <a:lumOff val="2824"/>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0870" tIns="12700" rIns="80870" bIns="12700" numCol="1" spcCol="1270" anchor="ctr" anchorCtr="0">
          <a:noAutofit/>
        </a:bodyPr>
        <a:lstStyle/>
        <a:p>
          <a:pPr lvl="0" algn="ctr" defTabSz="2133600">
            <a:lnSpc>
              <a:spcPct val="90000"/>
            </a:lnSpc>
            <a:spcBef>
              <a:spcPct val="0"/>
            </a:spcBef>
            <a:spcAft>
              <a:spcPct val="35000"/>
            </a:spcAft>
          </a:pPr>
          <a:r>
            <a:rPr lang="en-US" sz="4800" kern="1200"/>
            <a:t>3</a:t>
          </a:r>
        </a:p>
      </dsp:txBody>
      <dsp:txXfrm>
        <a:off x="8505806" y="497662"/>
        <a:ext cx="733462" cy="733462"/>
      </dsp:txXfrm>
    </dsp:sp>
    <dsp:sp modelId="{CC3E604E-43AC-40B2-B973-BE863F63F4F8}">
      <dsp:nvSpPr>
        <dsp:cNvPr id="0" name=""/>
        <dsp:cNvSpPr/>
      </dsp:nvSpPr>
      <dsp:spPr>
        <a:xfrm>
          <a:off x="7229475" y="3457503"/>
          <a:ext cx="3286125" cy="72"/>
        </a:xfrm>
        <a:prstGeom prst="rect">
          <a:avLst/>
        </a:prstGeom>
        <a:solidFill>
          <a:schemeClr val="accent2">
            <a:hueOff val="-1323373"/>
            <a:satOff val="1492"/>
            <a:lumOff val="3530"/>
            <a:alphaOff val="0"/>
          </a:schemeClr>
        </a:solidFill>
        <a:ln w="22225" cap="rnd"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xmlns="">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ECC30E-674F-4CF2-A619-A2D19B807B1D}" type="datetimeFigureOut">
              <a:rPr lang="en-US" smtClean="0"/>
              <a:t>11/16/2021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462C26-605E-4834-8ADB-9DA046D8BD11}" type="slidenum">
              <a:rPr lang="en-US" smtClean="0"/>
              <a:t>‹#›</a:t>
            </a:fld>
            <a:endParaRPr lang="en-US"/>
          </a:p>
        </p:txBody>
      </p:sp>
    </p:spTree>
    <p:extLst>
      <p:ext uri="{BB962C8B-B14F-4D97-AF65-F5344CB8AC3E}">
        <p14:creationId xmlns:p14="http://schemas.microsoft.com/office/powerpoint/2010/main" val="2919003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there is one stand-out result across all analyses, it is that mental health was consistently the most reported negative impact of COVID-19 across 37 of 38 demographic identities even though only 1/3 of students in this sample sought mental health services because of COVID-19. The only exception to this trend was among African American students who identified “motivation or focus” as the most common concern, followed by mental health. While the general mental health impact of COVID-19 was made clear in Blogs 1 and 2, this consistent result across demographic groups suggests that colleges and universities should be actively preparing to support student mental health needs in the coming year.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Across the other variables examined, it is important to note that both large and small differences were discovered between the various identity groups, but the lowest rates of negative impact were often associated with majority identity statuses. There is no question that COVID-19 is profoundly impacting all students. With that being said, the data reviewed here highlight that the negative impacts of COVID-19 are often reported disproportionally by students with minority identities, which is likely to be heightened for students with multiple intersecting minority identities.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DB462C26-605E-4834-8ADB-9DA046D8BD11}" type="slidenum">
              <a:rPr lang="en-US" smtClean="0"/>
              <a:t>6</a:t>
            </a:fld>
            <a:endParaRPr lang="en-US"/>
          </a:p>
        </p:txBody>
      </p:sp>
    </p:spTree>
    <p:extLst>
      <p:ext uri="{BB962C8B-B14F-4D97-AF65-F5344CB8AC3E}">
        <p14:creationId xmlns:p14="http://schemas.microsoft.com/office/powerpoint/2010/main" val="701659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the Academic Status variable suggests that colleges and universities should be attending to the needs of students in a developmentally differentiated manner during the transition into the 2021-2022 academic year. Specifically, first-year students appear to be coping with more significant impacts of missed experiences than their peers, and this could have institutional consequences for years to come. Conversely, seniors report being most impacted in career/employment and will benefit from focused support during the approaching end of their academic career. It is also worth noting that senior students reported elevated impacts in the areas of finances and food/housing, which could be an important focus this spring. These trends suggest that colleges and universities would be wise to explore interventions that specifically attend to student-needs based on their developmental levels. For example, assuming a return to campuses in Fall 2021, programming could emphasize providing sophomores with some of the experiences missed in Fall 2020 (that help to anchor them to the institution) and seniors with programming to support their career and financial needs.</a:t>
            </a:r>
          </a:p>
          <a:p>
            <a:endParaRPr lang="en-US" dirty="0"/>
          </a:p>
          <a:p>
            <a:r>
              <a:rPr lang="en-US" dirty="0"/>
              <a:t>Across the other variables examined, it is important to note that both large and small differences were discovered between the various identity groups, but the lowest rates of negative impact were often associated with majority identity statuses. There is no question that COVID-19 is profoundly impacting all students. With that being said, the data reviewed here highlight that the negative impacts of COVID-19 are often reported disproportionally by students with minority identities, which is likely to be heightened for students with multiple intersecting minority identities.</a:t>
            </a:r>
          </a:p>
          <a:p>
            <a:endParaRPr lang="en-US" dirty="0"/>
          </a:p>
        </p:txBody>
      </p:sp>
      <p:sp>
        <p:nvSpPr>
          <p:cNvPr id="4" name="Slide Number Placeholder 3"/>
          <p:cNvSpPr>
            <a:spLocks noGrp="1"/>
          </p:cNvSpPr>
          <p:nvPr>
            <p:ph type="sldNum" sz="quarter" idx="5"/>
          </p:nvPr>
        </p:nvSpPr>
        <p:spPr/>
        <p:txBody>
          <a:bodyPr/>
          <a:lstStyle/>
          <a:p>
            <a:fld id="{DB462C26-605E-4834-8ADB-9DA046D8BD11}" type="slidenum">
              <a:rPr lang="en-US" smtClean="0"/>
              <a:t>7</a:t>
            </a:fld>
            <a:endParaRPr lang="en-US"/>
          </a:p>
        </p:txBody>
      </p:sp>
    </p:spTree>
    <p:extLst>
      <p:ext uri="{BB962C8B-B14F-4D97-AF65-F5344CB8AC3E}">
        <p14:creationId xmlns:p14="http://schemas.microsoft.com/office/powerpoint/2010/main" val="2680152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Putting time and energy into supporting students through this crisis will result in better outcomes for students and for colleges and universities. The types of outreach described here will help students feel connected and committed to their institution. In turn, they will be more likely to endure this crisis with their education and health intact, complete their degrees, and repay their loan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are humans first. The more a student feels connected to and understood by their college or university, the more likely they are to stay enrolled and engaged. The language you use to communicate about the response to COVID-19 matters—it must convey care along with urgency. Communicate the need for physical distance as opposed to social distance to emphasize that you are still a community while observing recommended prevention practices.</a:t>
            </a:r>
          </a:p>
          <a:p>
            <a:endParaRPr lang="en-US" dirty="0"/>
          </a:p>
        </p:txBody>
      </p:sp>
      <p:sp>
        <p:nvSpPr>
          <p:cNvPr id="4" name="Slide Number Placeholder 3"/>
          <p:cNvSpPr>
            <a:spLocks noGrp="1"/>
          </p:cNvSpPr>
          <p:nvPr>
            <p:ph type="sldNum" sz="quarter" idx="5"/>
          </p:nvPr>
        </p:nvSpPr>
        <p:spPr/>
        <p:txBody>
          <a:bodyPr/>
          <a:lstStyle/>
          <a:p>
            <a:fld id="{DB462C26-605E-4834-8ADB-9DA046D8BD11}" type="slidenum">
              <a:rPr lang="en-US" smtClean="0"/>
              <a:t>8</a:t>
            </a:fld>
            <a:endParaRPr lang="en-US"/>
          </a:p>
        </p:txBody>
      </p:sp>
    </p:spTree>
    <p:extLst>
      <p:ext uri="{BB962C8B-B14F-4D97-AF65-F5344CB8AC3E}">
        <p14:creationId xmlns:p14="http://schemas.microsoft.com/office/powerpoint/2010/main" val="1879249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11/16/2021</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11/16/2021</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11/16/2021</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11/16/2021</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11/16/2021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11/16/2021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11/16/2021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11/16/2021</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11/16/2021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11/16/2021</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ccmh.psu.edu/index.php?option=com_dailyplanetblog&amp;view=entry&amp;year=2021&amp;month=02&amp;day=08&amp;id=10:part-2-of-5-mental-health-changes-after-the-onset-of-covid-19" TargetMode="External"/><Relationship Id="rId2" Type="http://schemas.openxmlformats.org/officeDocument/2006/relationships/hyperlink" Target="https://ccmh.psu.edu/index.php?option=com_dailyplanetblog&amp;view=entry&amp;year=2021&amp;month=02&amp;day=01&amp;id=9:part-1-of-5-covid-19-s-impact-on-college-student-mental-health"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ccmh.psu.edu/index.php?option=com_dailyplanetblog&amp;view=entry&amp;year=2021&amp;month=02&amp;day=01&amp;id=9:part-1-of-5-covid-19-s-impact-on-college-student-mental-health"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cmh.psu.edu/index.php?option=com_dailyplanetblog&amp;view=entry&amp;year=2021&amp;month=02&amp;day=15&amp;id=11:part-3-of-5-mental-health-impact-of-covid-19-on-various-demographic-group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brandeis.edu/health/promotion/covid/faculty-guide.html"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s://www.northeastern.edu/uhcs/faculty-and-staff-information-about-supporting-students-during-covid-19/"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168675" y="757929"/>
            <a:ext cx="11440082" cy="1985271"/>
          </a:xfrm>
        </p:spPr>
        <p:txBody>
          <a:bodyPr>
            <a:noAutofit/>
          </a:bodyPr>
          <a:lstStyle/>
          <a:p>
            <a:pPr algn="ctr"/>
            <a:r>
              <a:rPr lang="en-US" sz="2800" dirty="0"/>
              <a:t>Making your way back to the classroom:</a:t>
            </a:r>
            <a:br>
              <a:rPr lang="en-US" sz="2800" dirty="0"/>
            </a:br>
            <a:r>
              <a:rPr lang="en-US" sz="2800" dirty="0"/>
              <a:t>addressing challenges you and your students may be facing</a:t>
            </a:r>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680213" y="3429000"/>
            <a:ext cx="11284144" cy="1027634"/>
          </a:xfrm>
        </p:spPr>
        <p:txBody>
          <a:bodyPr>
            <a:normAutofit/>
          </a:bodyPr>
          <a:lstStyle/>
          <a:p>
            <a:r>
              <a:rPr lang="en-US" sz="2000" dirty="0"/>
              <a:t>Dr. Amy Williams, Assistant Professor, counseling program</a:t>
            </a:r>
          </a:p>
          <a:p>
            <a:r>
              <a:rPr lang="en-US" sz="2000" dirty="0"/>
              <a:t>Dr. Kristin </a:t>
            </a:r>
            <a:r>
              <a:rPr lang="en-US" sz="2000" dirty="0" err="1"/>
              <a:t>bruns</a:t>
            </a:r>
            <a:r>
              <a:rPr lang="en-US" sz="2000" dirty="0"/>
              <a:t>, associate professor, counseling program</a:t>
            </a:r>
          </a:p>
        </p:txBody>
      </p:sp>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0C0DA-CD20-4D86-8C8A-7694B61CAD45}"/>
              </a:ext>
            </a:extLst>
          </p:cNvPr>
          <p:cNvSpPr>
            <a:spLocks noGrp="1"/>
          </p:cNvSpPr>
          <p:nvPr>
            <p:ph type="ctrTitle"/>
          </p:nvPr>
        </p:nvSpPr>
        <p:spPr/>
        <p:txBody>
          <a:bodyPr/>
          <a:lstStyle/>
          <a:p>
            <a:r>
              <a:rPr lang="en-US" dirty="0"/>
              <a:t>Personal Wellness: Taking Care of Yourself so you can care for others</a:t>
            </a:r>
          </a:p>
        </p:txBody>
      </p:sp>
      <p:sp>
        <p:nvSpPr>
          <p:cNvPr id="3" name="Subtitle 2">
            <a:extLst>
              <a:ext uri="{FF2B5EF4-FFF2-40B4-BE49-F238E27FC236}">
                <a16:creationId xmlns:a16="http://schemas.microsoft.com/office/drawing/2014/main" id="{C56F0727-466B-4867-923B-F166E6D510B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901996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4CEAF-429A-4EA8-8FFA-FD2845B61D31}"/>
              </a:ext>
            </a:extLst>
          </p:cNvPr>
          <p:cNvSpPr>
            <a:spLocks noGrp="1"/>
          </p:cNvSpPr>
          <p:nvPr>
            <p:ph type="title"/>
          </p:nvPr>
        </p:nvSpPr>
        <p:spPr>
          <a:xfrm>
            <a:off x="7211292" y="2713337"/>
            <a:ext cx="5437909" cy="1293028"/>
          </a:xfrm>
        </p:spPr>
        <p:txBody>
          <a:bodyPr>
            <a:normAutofit fontScale="90000"/>
          </a:bodyPr>
          <a:lstStyle/>
          <a:p>
            <a:pPr algn="ctr"/>
            <a:r>
              <a:rPr lang="en-US" b="1" dirty="0"/>
              <a:t>The </a:t>
            </a:r>
            <a:br>
              <a:rPr lang="en-US" b="1" dirty="0"/>
            </a:br>
            <a:r>
              <a:rPr lang="en-US" b="1" dirty="0"/>
              <a:t>Neurobiology </a:t>
            </a:r>
            <a:br>
              <a:rPr lang="en-US" b="1" dirty="0"/>
            </a:br>
            <a:r>
              <a:rPr lang="en-US" b="1" dirty="0"/>
              <a:t>of Survival</a:t>
            </a:r>
          </a:p>
        </p:txBody>
      </p:sp>
      <p:sp>
        <p:nvSpPr>
          <p:cNvPr id="4" name="Rectangle 3">
            <a:extLst>
              <a:ext uri="{FF2B5EF4-FFF2-40B4-BE49-F238E27FC236}">
                <a16:creationId xmlns:a16="http://schemas.microsoft.com/office/drawing/2014/main" id="{DAED0F36-D8E8-42BA-891A-446188E4CEB8}"/>
              </a:ext>
            </a:extLst>
          </p:cNvPr>
          <p:cNvSpPr/>
          <p:nvPr/>
        </p:nvSpPr>
        <p:spPr>
          <a:xfrm>
            <a:off x="96982" y="6472673"/>
            <a:ext cx="11956473" cy="276999"/>
          </a:xfrm>
          <a:prstGeom prst="rect">
            <a:avLst/>
          </a:prstGeom>
        </p:spPr>
        <p:txBody>
          <a:bodyPr wrap="square">
            <a:spAutoFit/>
          </a:bodyPr>
          <a:lstStyle/>
          <a:p>
            <a:r>
              <a:rPr lang="en-US" sz="1200" dirty="0"/>
              <a:t>Image Source: http://communityresiliencecookbook.org/your-body-brain/</a:t>
            </a:r>
          </a:p>
        </p:txBody>
      </p:sp>
      <p:pic>
        <p:nvPicPr>
          <p:cNvPr id="6" name="Picture 5" descr="brain">
            <a:extLst>
              <a:ext uri="{FF2B5EF4-FFF2-40B4-BE49-F238E27FC236}">
                <a16:creationId xmlns:a16="http://schemas.microsoft.com/office/drawing/2014/main" id="{37C843CE-3195-473A-974B-E6CE4469BBD6}"/>
              </a:ext>
            </a:extLst>
          </p:cNvPr>
          <p:cNvPicPr>
            <a:picLocks noChangeAspect="1"/>
          </p:cNvPicPr>
          <p:nvPr/>
        </p:nvPicPr>
        <p:blipFill rotWithShape="1">
          <a:blip r:embed="rId2">
            <a:extLst>
              <a:ext uri="{28A0092B-C50C-407E-A947-70E740481C1C}">
                <a14:useLocalDpi xmlns:a14="http://schemas.microsoft.com/office/drawing/2010/main" val="0"/>
              </a:ext>
            </a:extLst>
          </a:blip>
          <a:srcRect l="3939" t="4849" r="7657" b="6666"/>
          <a:stretch/>
        </p:blipFill>
        <p:spPr>
          <a:xfrm>
            <a:off x="193964" y="203193"/>
            <a:ext cx="7829690" cy="6269479"/>
          </a:xfrm>
          <a:prstGeom prst="rect">
            <a:avLst/>
          </a:prstGeom>
        </p:spPr>
      </p:pic>
    </p:spTree>
    <p:extLst>
      <p:ext uri="{BB962C8B-B14F-4D97-AF65-F5344CB8AC3E}">
        <p14:creationId xmlns:p14="http://schemas.microsoft.com/office/powerpoint/2010/main" val="626528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05185-C125-49B3-8089-31B2D798B0E9}"/>
              </a:ext>
            </a:extLst>
          </p:cNvPr>
          <p:cNvSpPr>
            <a:spLocks noGrp="1"/>
          </p:cNvSpPr>
          <p:nvPr>
            <p:ph type="title"/>
          </p:nvPr>
        </p:nvSpPr>
        <p:spPr>
          <a:xfrm>
            <a:off x="462516" y="1967266"/>
            <a:ext cx="3848986" cy="2547257"/>
          </a:xfrm>
          <a:noFill/>
        </p:spPr>
        <p:txBody>
          <a:bodyPr vert="horz" lIns="91440" tIns="45720" rIns="91440" bIns="45720" rtlCol="0" anchor="ctr">
            <a:normAutofit/>
          </a:bodyPr>
          <a:lstStyle/>
          <a:p>
            <a:pPr algn="ctr"/>
            <a:r>
              <a:rPr lang="en-US" sz="3300" kern="1200" dirty="0">
                <a:solidFill>
                  <a:schemeClr val="tx2"/>
                </a:solidFill>
                <a:latin typeface="+mj-lt"/>
                <a:ea typeface="+mj-ea"/>
                <a:cs typeface="+mj-cs"/>
              </a:rPr>
              <a:t>Grounding Activity: Diaphragmatic Breathing</a:t>
            </a:r>
          </a:p>
        </p:txBody>
      </p:sp>
      <p:pic>
        <p:nvPicPr>
          <p:cNvPr id="5" name="Content Placeholder 4" descr="Diagram&#10;&#10;Description automatically generated">
            <a:extLst>
              <a:ext uri="{FF2B5EF4-FFF2-40B4-BE49-F238E27FC236}">
                <a16:creationId xmlns:a16="http://schemas.microsoft.com/office/drawing/2014/main" id="{062FAC81-6832-4A1D-98FC-47DA4802CDF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77316" y="681652"/>
            <a:ext cx="6780700" cy="5492367"/>
          </a:xfrm>
          <a:prstGeom prst="rect">
            <a:avLst/>
          </a:prstGeom>
        </p:spPr>
      </p:pic>
      <p:sp>
        <p:nvSpPr>
          <p:cNvPr id="11" name="TextBox 10">
            <a:extLst>
              <a:ext uri="{FF2B5EF4-FFF2-40B4-BE49-F238E27FC236}">
                <a16:creationId xmlns:a16="http://schemas.microsoft.com/office/drawing/2014/main" id="{C39711B7-B07C-46C5-8504-580D5B321BEE}"/>
              </a:ext>
            </a:extLst>
          </p:cNvPr>
          <p:cNvSpPr txBox="1"/>
          <p:nvPr/>
        </p:nvSpPr>
        <p:spPr>
          <a:xfrm>
            <a:off x="5099323" y="6174019"/>
            <a:ext cx="6517203" cy="523220"/>
          </a:xfrm>
          <a:prstGeom prst="rect">
            <a:avLst/>
          </a:prstGeom>
          <a:noFill/>
        </p:spPr>
        <p:txBody>
          <a:bodyPr wrap="square">
            <a:spAutoFit/>
          </a:bodyPr>
          <a:lstStyle/>
          <a:p>
            <a:r>
              <a:rPr lang="en-US" sz="1400" b="1" i="1" dirty="0"/>
              <a:t>Image Source: </a:t>
            </a:r>
            <a:r>
              <a:rPr lang="en-US" sz="1400" dirty="0"/>
              <a:t>https://onepointhealth.com.au/wp-content/uploads/2018/11/How-to-breathe-deeply-1.png</a:t>
            </a:r>
          </a:p>
        </p:txBody>
      </p:sp>
    </p:spTree>
    <p:extLst>
      <p:ext uri="{BB962C8B-B14F-4D97-AF65-F5344CB8AC3E}">
        <p14:creationId xmlns:p14="http://schemas.microsoft.com/office/powerpoint/2010/main" val="278535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94B82-BDE1-47F2-A336-750CD5313CC0}"/>
              </a:ext>
            </a:extLst>
          </p:cNvPr>
          <p:cNvSpPr>
            <a:spLocks noGrp="1"/>
          </p:cNvSpPr>
          <p:nvPr>
            <p:ph type="title"/>
          </p:nvPr>
        </p:nvSpPr>
        <p:spPr>
          <a:xfrm>
            <a:off x="2726432" y="1741337"/>
            <a:ext cx="6739136" cy="2387918"/>
          </a:xfrm>
        </p:spPr>
        <p:txBody>
          <a:bodyPr vert="horz" lIns="91440" tIns="45720" rIns="91440" bIns="45720" rtlCol="0" anchor="b">
            <a:normAutofit fontScale="90000"/>
          </a:bodyPr>
          <a:lstStyle/>
          <a:p>
            <a:pPr algn="ctr"/>
            <a:r>
              <a:rPr lang="en-US" sz="6100" b="1" kern="1200" dirty="0">
                <a:solidFill>
                  <a:schemeClr val="tx2"/>
                </a:solidFill>
                <a:latin typeface="+mj-lt"/>
                <a:ea typeface="+mj-ea"/>
                <a:cs typeface="+mj-cs"/>
              </a:rPr>
              <a:t>Wellness and Stress Management</a:t>
            </a:r>
          </a:p>
        </p:txBody>
      </p:sp>
      <p:sp>
        <p:nvSpPr>
          <p:cNvPr id="3" name="Text Placeholder 2">
            <a:extLst>
              <a:ext uri="{FF2B5EF4-FFF2-40B4-BE49-F238E27FC236}">
                <a16:creationId xmlns:a16="http://schemas.microsoft.com/office/drawing/2014/main" id="{83C5F900-EA6A-42F7-9D89-A5677A680E38}"/>
              </a:ext>
            </a:extLst>
          </p:cNvPr>
          <p:cNvSpPr>
            <a:spLocks noGrp="1"/>
          </p:cNvSpPr>
          <p:nvPr>
            <p:ph type="body" idx="1"/>
          </p:nvPr>
        </p:nvSpPr>
        <p:spPr>
          <a:xfrm>
            <a:off x="2729559" y="4200522"/>
            <a:ext cx="6740685" cy="682079"/>
          </a:xfrm>
        </p:spPr>
        <p:txBody>
          <a:bodyPr vert="horz" lIns="91440" tIns="45720" rIns="91440" bIns="45720" rtlCol="0">
            <a:normAutofit/>
          </a:bodyPr>
          <a:lstStyle/>
          <a:p>
            <a:pPr algn="ctr"/>
            <a:endParaRPr lang="en-US" sz="2400" kern="1200" dirty="0">
              <a:solidFill>
                <a:srgbClr val="FFFFFF"/>
              </a:solidFill>
              <a:latin typeface="+mn-lt"/>
              <a:ea typeface="+mn-ea"/>
              <a:cs typeface="+mn-cs"/>
            </a:endParaRPr>
          </a:p>
        </p:txBody>
      </p:sp>
    </p:spTree>
    <p:extLst>
      <p:ext uri="{BB962C8B-B14F-4D97-AF65-F5344CB8AC3E}">
        <p14:creationId xmlns:p14="http://schemas.microsoft.com/office/powerpoint/2010/main" val="3285578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F6156-5E23-4F94-9B17-2143944EE481}"/>
              </a:ext>
            </a:extLst>
          </p:cNvPr>
          <p:cNvSpPr>
            <a:spLocks noGrp="1"/>
          </p:cNvSpPr>
          <p:nvPr>
            <p:ph type="title"/>
          </p:nvPr>
        </p:nvSpPr>
        <p:spPr>
          <a:xfrm>
            <a:off x="674237" y="914400"/>
            <a:ext cx="3657600" cy="2887579"/>
          </a:xfrm>
        </p:spPr>
        <p:txBody>
          <a:bodyPr vert="horz" lIns="91440" tIns="45720" rIns="91440" bIns="45720" rtlCol="0" anchor="b">
            <a:normAutofit/>
          </a:bodyPr>
          <a:lstStyle/>
          <a:p>
            <a:pPr algn="ctr"/>
            <a:r>
              <a:rPr lang="en-US" sz="4800" b="1" kern="1200" dirty="0">
                <a:solidFill>
                  <a:schemeClr val="tx2"/>
                </a:solidFill>
                <a:latin typeface="+mj-lt"/>
                <a:ea typeface="+mj-ea"/>
                <a:cs typeface="+mj-cs"/>
              </a:rPr>
              <a:t>What is wellness?</a:t>
            </a:r>
          </a:p>
        </p:txBody>
      </p:sp>
      <p:pic>
        <p:nvPicPr>
          <p:cNvPr id="3" name="Picture 2" descr="indivisible self">
            <a:extLst>
              <a:ext uri="{FF2B5EF4-FFF2-40B4-BE49-F238E27FC236}">
                <a16:creationId xmlns:a16="http://schemas.microsoft.com/office/drawing/2014/main" id="{242EEC49-18E9-4461-8F0D-6EEF7AB751D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729076" y="0"/>
            <a:ext cx="7490974" cy="6799097"/>
          </a:xfrm>
          <a:prstGeom prst="rect">
            <a:avLst/>
          </a:prstGeom>
          <a:noFill/>
        </p:spPr>
      </p:pic>
      <p:sp>
        <p:nvSpPr>
          <p:cNvPr id="4" name="Rectangle 3">
            <a:extLst>
              <a:ext uri="{FF2B5EF4-FFF2-40B4-BE49-F238E27FC236}">
                <a16:creationId xmlns:a16="http://schemas.microsoft.com/office/drawing/2014/main" id="{0008E588-88FA-41C5-B1F8-98F2331E1FD8}"/>
              </a:ext>
            </a:extLst>
          </p:cNvPr>
          <p:cNvSpPr/>
          <p:nvPr/>
        </p:nvSpPr>
        <p:spPr>
          <a:xfrm>
            <a:off x="5969793" y="6349298"/>
            <a:ext cx="6096000" cy="246221"/>
          </a:xfrm>
          <a:prstGeom prst="rect">
            <a:avLst/>
          </a:prstGeom>
        </p:spPr>
        <p:txBody>
          <a:bodyPr>
            <a:spAutoFit/>
          </a:bodyPr>
          <a:lstStyle/>
          <a:p>
            <a:r>
              <a:rPr lang="en-US" sz="1000" b="1" i="1" dirty="0">
                <a:latin typeface="+mj-lt"/>
                <a:ea typeface="Times New Roman" panose="02020603050405020304" pitchFamily="18" charset="0"/>
              </a:rPr>
              <a:t>Source:</a:t>
            </a:r>
            <a:r>
              <a:rPr lang="en-US" sz="1000" i="1" dirty="0">
                <a:latin typeface="+mj-lt"/>
                <a:ea typeface="Times New Roman" panose="02020603050405020304" pitchFamily="18" charset="0"/>
              </a:rPr>
              <a:t> </a:t>
            </a:r>
            <a:r>
              <a:rPr lang="en-US" sz="1000" dirty="0">
                <a:latin typeface="+mj-lt"/>
                <a:ea typeface="Times New Roman" panose="02020603050405020304" pitchFamily="18" charset="0"/>
              </a:rPr>
              <a:t>http://www.csi-net.org/members/group_content_view.asp?group=162835&amp;id=573510</a:t>
            </a:r>
            <a:endParaRPr lang="en-US" sz="1000" dirty="0">
              <a:latin typeface="+mj-lt"/>
            </a:endParaRPr>
          </a:p>
        </p:txBody>
      </p:sp>
    </p:spTree>
    <p:extLst>
      <p:ext uri="{BB962C8B-B14F-4D97-AF65-F5344CB8AC3E}">
        <p14:creationId xmlns:p14="http://schemas.microsoft.com/office/powerpoint/2010/main" val="2132246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E35C5-76D3-44D6-A86B-5F77DDF77915}"/>
              </a:ext>
            </a:extLst>
          </p:cNvPr>
          <p:cNvSpPr>
            <a:spLocks noGrp="1"/>
          </p:cNvSpPr>
          <p:nvPr>
            <p:ph type="title"/>
          </p:nvPr>
        </p:nvSpPr>
        <p:spPr>
          <a:xfrm>
            <a:off x="838200" y="365125"/>
            <a:ext cx="10515600" cy="1325563"/>
          </a:xfrm>
        </p:spPr>
        <p:txBody>
          <a:bodyPr>
            <a:normAutofit/>
          </a:bodyPr>
          <a:lstStyle/>
          <a:p>
            <a:pPr algn="ctr"/>
            <a:r>
              <a:rPr lang="en-US" b="1" dirty="0"/>
              <a:t>What are your wellness strengths and needs?</a:t>
            </a:r>
          </a:p>
        </p:txBody>
      </p:sp>
      <p:graphicFrame>
        <p:nvGraphicFramePr>
          <p:cNvPr id="5" name="Content Placeholder 2" descr="chart">
            <a:extLst>
              <a:ext uri="{FF2B5EF4-FFF2-40B4-BE49-F238E27FC236}">
                <a16:creationId xmlns:a16="http://schemas.microsoft.com/office/drawing/2014/main" id="{C82D5D3A-E634-4750-8F9E-BF1FA3704034}"/>
              </a:ext>
            </a:extLst>
          </p:cNvPr>
          <p:cNvGraphicFramePr>
            <a:graphicFrameLocks noGrp="1"/>
          </p:cNvGraphicFramePr>
          <p:nvPr>
            <p:ph idx="1"/>
            <p:extLst>
              <p:ext uri="{D42A27DB-BD31-4B8C-83A1-F6EECF244321}">
                <p14:modId xmlns:p14="http://schemas.microsoft.com/office/powerpoint/2010/main" val="176110252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4271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2D02D-A0C6-45F7-8334-29F9F1545F45}"/>
              </a:ext>
            </a:extLst>
          </p:cNvPr>
          <p:cNvSpPr>
            <a:spLocks noGrp="1"/>
          </p:cNvSpPr>
          <p:nvPr>
            <p:ph type="title"/>
          </p:nvPr>
        </p:nvSpPr>
        <p:spPr>
          <a:xfrm>
            <a:off x="838200" y="672747"/>
            <a:ext cx="10515600" cy="715556"/>
          </a:xfrm>
        </p:spPr>
        <p:txBody>
          <a:bodyPr>
            <a:normAutofit/>
          </a:bodyPr>
          <a:lstStyle/>
          <a:p>
            <a:pPr algn="ctr"/>
            <a:r>
              <a:rPr lang="en-US" sz="3200" b="1" dirty="0">
                <a:solidFill>
                  <a:schemeClr val="bg1"/>
                </a:solidFill>
              </a:rPr>
              <a:t>Preparing to Plan</a:t>
            </a:r>
          </a:p>
        </p:txBody>
      </p:sp>
      <p:graphicFrame>
        <p:nvGraphicFramePr>
          <p:cNvPr id="5" name="Content Placeholder 2" descr="chart">
            <a:extLst>
              <a:ext uri="{FF2B5EF4-FFF2-40B4-BE49-F238E27FC236}">
                <a16:creationId xmlns:a16="http://schemas.microsoft.com/office/drawing/2014/main" id="{E028CC42-3D3E-421D-B90A-F03C8849F015}"/>
              </a:ext>
            </a:extLst>
          </p:cNvPr>
          <p:cNvGraphicFramePr>
            <a:graphicFrameLocks noGrp="1"/>
          </p:cNvGraphicFramePr>
          <p:nvPr>
            <p:ph idx="1"/>
            <p:extLst>
              <p:ext uri="{D42A27DB-BD31-4B8C-83A1-F6EECF244321}">
                <p14:modId xmlns:p14="http://schemas.microsoft.com/office/powerpoint/2010/main" val="3469744206"/>
              </p:ext>
            </p:extLst>
          </p:nvPr>
        </p:nvGraphicFramePr>
        <p:xfrm>
          <a:off x="838200" y="2166938"/>
          <a:ext cx="10515600" cy="3457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4627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36A8C-2EF8-414A-ADD7-D59D88EFD131}"/>
              </a:ext>
            </a:extLst>
          </p:cNvPr>
          <p:cNvSpPr>
            <a:spLocks noGrp="1"/>
          </p:cNvSpPr>
          <p:nvPr>
            <p:ph type="title"/>
          </p:nvPr>
        </p:nvSpPr>
        <p:spPr/>
        <p:txBody>
          <a:bodyPr/>
          <a:lstStyle/>
          <a:p>
            <a:r>
              <a:rPr lang="en-US" b="1" dirty="0"/>
              <a:t>Processing the Process</a:t>
            </a:r>
          </a:p>
        </p:txBody>
      </p:sp>
      <p:sp>
        <p:nvSpPr>
          <p:cNvPr id="3" name="Content Placeholder 2">
            <a:extLst>
              <a:ext uri="{FF2B5EF4-FFF2-40B4-BE49-F238E27FC236}">
                <a16:creationId xmlns:a16="http://schemas.microsoft.com/office/drawing/2014/main" id="{B9F14B38-21B6-4A81-951B-BABE35779978}"/>
              </a:ext>
            </a:extLst>
          </p:cNvPr>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30898536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E6AA5-AE26-4C46-B3AC-4874FF4884B9}"/>
              </a:ext>
            </a:extLst>
          </p:cNvPr>
          <p:cNvSpPr>
            <a:spLocks noGrp="1"/>
          </p:cNvSpPr>
          <p:nvPr>
            <p:ph type="title"/>
          </p:nvPr>
        </p:nvSpPr>
        <p:spPr>
          <a:xfrm>
            <a:off x="838200" y="963877"/>
            <a:ext cx="3494362" cy="3528379"/>
          </a:xfrm>
        </p:spPr>
        <p:txBody>
          <a:bodyPr>
            <a:normAutofit/>
          </a:bodyPr>
          <a:lstStyle/>
          <a:p>
            <a:pPr algn="r"/>
            <a:r>
              <a:rPr lang="en-US" b="1" dirty="0">
                <a:solidFill>
                  <a:schemeClr val="accent1"/>
                </a:solidFill>
              </a:rPr>
              <a:t>Developing a Wellness-Oriented Lifestyle</a:t>
            </a:r>
          </a:p>
        </p:txBody>
      </p:sp>
      <p:sp>
        <p:nvSpPr>
          <p:cNvPr id="3" name="Content Placeholder 2">
            <a:extLst>
              <a:ext uri="{FF2B5EF4-FFF2-40B4-BE49-F238E27FC236}">
                <a16:creationId xmlns:a16="http://schemas.microsoft.com/office/drawing/2014/main" id="{9EB8DA96-B88C-4362-84CF-EDDD26C11F35}"/>
              </a:ext>
            </a:extLst>
          </p:cNvPr>
          <p:cNvSpPr>
            <a:spLocks noGrp="1"/>
          </p:cNvSpPr>
          <p:nvPr>
            <p:ph idx="1"/>
          </p:nvPr>
        </p:nvSpPr>
        <p:spPr>
          <a:xfrm>
            <a:off x="4976031" y="1508910"/>
            <a:ext cx="6377768" cy="4930246"/>
          </a:xfrm>
        </p:spPr>
        <p:txBody>
          <a:bodyPr anchor="ctr">
            <a:normAutofit/>
          </a:bodyPr>
          <a:lstStyle/>
          <a:p>
            <a:r>
              <a:rPr lang="en-US" dirty="0"/>
              <a:t>Seek and give support</a:t>
            </a:r>
          </a:p>
          <a:p>
            <a:r>
              <a:rPr lang="en-US" dirty="0"/>
              <a:t>Set small, manageable, meaningful goals that accrue over time</a:t>
            </a:r>
          </a:p>
          <a:p>
            <a:r>
              <a:rPr lang="en-US" dirty="0"/>
              <a:t>Cultivate a culture of wellness</a:t>
            </a:r>
          </a:p>
          <a:p>
            <a:r>
              <a:rPr lang="en-US" dirty="0"/>
              <a:t>Consider professional support, especially when coping is difficult</a:t>
            </a:r>
          </a:p>
          <a:p>
            <a:endParaRPr lang="en-US" dirty="0"/>
          </a:p>
          <a:p>
            <a:endParaRPr lang="en-US" dirty="0"/>
          </a:p>
        </p:txBody>
      </p:sp>
    </p:spTree>
    <p:extLst>
      <p:ext uri="{BB962C8B-B14F-4D97-AF65-F5344CB8AC3E}">
        <p14:creationId xmlns:p14="http://schemas.microsoft.com/office/powerpoint/2010/main" val="3704285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7E1E0-28BA-497C-9F26-49405B345BFE}"/>
              </a:ext>
            </a:extLst>
          </p:cNvPr>
          <p:cNvSpPr>
            <a:spLocks noGrp="1"/>
          </p:cNvSpPr>
          <p:nvPr>
            <p:ph type="title"/>
          </p:nvPr>
        </p:nvSpPr>
        <p:spPr>
          <a:xfrm>
            <a:off x="640079" y="2053641"/>
            <a:ext cx="3669161" cy="2760098"/>
          </a:xfrm>
        </p:spPr>
        <p:txBody>
          <a:bodyPr>
            <a:normAutofit/>
          </a:bodyPr>
          <a:lstStyle/>
          <a:p>
            <a:r>
              <a:rPr lang="en-US" b="1" dirty="0">
                <a:solidFill>
                  <a:srgbClr val="FFFFFF"/>
                </a:solidFill>
              </a:rPr>
              <a:t>In Summary…</a:t>
            </a:r>
          </a:p>
        </p:txBody>
      </p:sp>
      <p:sp>
        <p:nvSpPr>
          <p:cNvPr id="3" name="Content Placeholder 2">
            <a:extLst>
              <a:ext uri="{FF2B5EF4-FFF2-40B4-BE49-F238E27FC236}">
                <a16:creationId xmlns:a16="http://schemas.microsoft.com/office/drawing/2014/main" id="{51489923-1435-46F9-8BA1-4552F9496A73}"/>
              </a:ext>
            </a:extLst>
          </p:cNvPr>
          <p:cNvSpPr>
            <a:spLocks noGrp="1"/>
          </p:cNvSpPr>
          <p:nvPr>
            <p:ph idx="1"/>
          </p:nvPr>
        </p:nvSpPr>
        <p:spPr>
          <a:xfrm>
            <a:off x="5675870" y="801866"/>
            <a:ext cx="6326660" cy="5230634"/>
          </a:xfrm>
        </p:spPr>
        <p:txBody>
          <a:bodyPr anchor="ctr">
            <a:normAutofit/>
          </a:bodyPr>
          <a:lstStyle/>
          <a:p>
            <a:r>
              <a:rPr lang="en-US" dirty="0">
                <a:solidFill>
                  <a:srgbClr val="000000"/>
                </a:solidFill>
              </a:rPr>
              <a:t>Stress impacts the brain and body</a:t>
            </a:r>
          </a:p>
          <a:p>
            <a:r>
              <a:rPr lang="en-US" dirty="0">
                <a:solidFill>
                  <a:srgbClr val="000000"/>
                </a:solidFill>
              </a:rPr>
              <a:t>The breath can be used to help manage stress</a:t>
            </a:r>
          </a:p>
          <a:p>
            <a:r>
              <a:rPr lang="en-US" dirty="0">
                <a:solidFill>
                  <a:srgbClr val="000000"/>
                </a:solidFill>
              </a:rPr>
              <a:t>Wellness is multifaceted and individualized</a:t>
            </a:r>
          </a:p>
          <a:p>
            <a:r>
              <a:rPr lang="en-US" dirty="0">
                <a:solidFill>
                  <a:srgbClr val="000000"/>
                </a:solidFill>
              </a:rPr>
              <a:t>Identifying and working toward wellness goals over time supports stress management and overall wellbeing</a:t>
            </a:r>
          </a:p>
          <a:p>
            <a:r>
              <a:rPr lang="en-US" dirty="0">
                <a:solidFill>
                  <a:srgbClr val="000000"/>
                </a:solidFill>
              </a:rPr>
              <a:t>Creating a culture of wellness and giving and seeking support can promote lifelong wellness</a:t>
            </a:r>
          </a:p>
        </p:txBody>
      </p:sp>
    </p:spTree>
    <p:extLst>
      <p:ext uri="{BB962C8B-B14F-4D97-AF65-F5344CB8AC3E}">
        <p14:creationId xmlns:p14="http://schemas.microsoft.com/office/powerpoint/2010/main" val="2935797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30BF4-6423-4DC7-9F1F-E6102DA6CAA8}"/>
              </a:ext>
            </a:extLst>
          </p:cNvPr>
          <p:cNvSpPr>
            <a:spLocks noGrp="1"/>
          </p:cNvSpPr>
          <p:nvPr>
            <p:ph type="title"/>
          </p:nvPr>
        </p:nvSpPr>
        <p:spPr/>
        <p:txBody>
          <a:bodyPr/>
          <a:lstStyle/>
          <a:p>
            <a:r>
              <a:rPr lang="en-US" dirty="0"/>
              <a:t>Session goals</a:t>
            </a:r>
          </a:p>
        </p:txBody>
      </p:sp>
      <p:sp>
        <p:nvSpPr>
          <p:cNvPr id="3" name="Content Placeholder 2">
            <a:extLst>
              <a:ext uri="{FF2B5EF4-FFF2-40B4-BE49-F238E27FC236}">
                <a16:creationId xmlns:a16="http://schemas.microsoft.com/office/drawing/2014/main" id="{DE1A4E3C-B7D8-4C3F-A50A-BD4159CE9FCD}"/>
              </a:ext>
            </a:extLst>
          </p:cNvPr>
          <p:cNvSpPr>
            <a:spLocks noGrp="1"/>
          </p:cNvSpPr>
          <p:nvPr>
            <p:ph idx="1"/>
          </p:nvPr>
        </p:nvSpPr>
        <p:spPr>
          <a:xfrm>
            <a:off x="581193" y="1481328"/>
            <a:ext cx="11029615" cy="3634486"/>
          </a:xfrm>
        </p:spPr>
        <p:txBody>
          <a:bodyPr>
            <a:normAutofit/>
          </a:bodyPr>
          <a:lstStyle/>
          <a:p>
            <a:r>
              <a:rPr lang="en-US" sz="2400" dirty="0"/>
              <a:t>Describe how the COVID-19 pandemic has affected college student mental health</a:t>
            </a:r>
          </a:p>
          <a:p>
            <a:r>
              <a:rPr lang="en-US" sz="2400" dirty="0"/>
              <a:t>Provide strategies for you to support students </a:t>
            </a:r>
          </a:p>
          <a:p>
            <a:r>
              <a:rPr lang="en-US" sz="2400" dirty="0"/>
              <a:t>Describe strategies for self-care </a:t>
            </a:r>
          </a:p>
          <a:p>
            <a:r>
              <a:rPr lang="en-US" sz="2400" dirty="0"/>
              <a:t>Provide resources for faculty wellness</a:t>
            </a:r>
          </a:p>
        </p:txBody>
      </p:sp>
    </p:spTree>
    <p:extLst>
      <p:ext uri="{BB962C8B-B14F-4D97-AF65-F5344CB8AC3E}">
        <p14:creationId xmlns:p14="http://schemas.microsoft.com/office/powerpoint/2010/main" val="4686425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7E1E0-28BA-497C-9F26-49405B345BFE}"/>
              </a:ext>
            </a:extLst>
          </p:cNvPr>
          <p:cNvSpPr>
            <a:spLocks noGrp="1"/>
          </p:cNvSpPr>
          <p:nvPr>
            <p:ph type="title"/>
          </p:nvPr>
        </p:nvSpPr>
        <p:spPr>
          <a:xfrm>
            <a:off x="640079" y="2053641"/>
            <a:ext cx="3669161" cy="2760098"/>
          </a:xfrm>
        </p:spPr>
        <p:txBody>
          <a:bodyPr>
            <a:normAutofit/>
          </a:bodyPr>
          <a:lstStyle/>
          <a:p>
            <a:r>
              <a:rPr lang="en-US" b="1" dirty="0">
                <a:solidFill>
                  <a:srgbClr val="FFFFFF"/>
                </a:solidFill>
              </a:rPr>
              <a:t>In Summary…</a:t>
            </a:r>
          </a:p>
        </p:txBody>
      </p:sp>
      <p:sp>
        <p:nvSpPr>
          <p:cNvPr id="3" name="Content Placeholder 2">
            <a:extLst>
              <a:ext uri="{FF2B5EF4-FFF2-40B4-BE49-F238E27FC236}">
                <a16:creationId xmlns:a16="http://schemas.microsoft.com/office/drawing/2014/main" id="{51489923-1435-46F9-8BA1-4552F9496A73}"/>
              </a:ext>
            </a:extLst>
          </p:cNvPr>
          <p:cNvSpPr>
            <a:spLocks noGrp="1"/>
          </p:cNvSpPr>
          <p:nvPr>
            <p:ph idx="1"/>
          </p:nvPr>
        </p:nvSpPr>
        <p:spPr>
          <a:xfrm>
            <a:off x="5675870" y="801865"/>
            <a:ext cx="6326660" cy="5638203"/>
          </a:xfrm>
        </p:spPr>
        <p:txBody>
          <a:bodyPr anchor="ctr">
            <a:normAutofit/>
          </a:bodyPr>
          <a:lstStyle/>
          <a:p>
            <a:r>
              <a:rPr lang="en-US" dirty="0">
                <a:solidFill>
                  <a:srgbClr val="000000"/>
                </a:solidFill>
              </a:rPr>
              <a:t>Stress impacts the brain and body and may affect both learning and engagement (for us and students alike)</a:t>
            </a:r>
          </a:p>
          <a:p>
            <a:r>
              <a:rPr lang="en-US" dirty="0">
                <a:solidFill>
                  <a:srgbClr val="000000"/>
                </a:solidFill>
              </a:rPr>
              <a:t>Wellness is multifaceted and individualized</a:t>
            </a:r>
          </a:p>
          <a:p>
            <a:r>
              <a:rPr lang="en-US" dirty="0">
                <a:solidFill>
                  <a:srgbClr val="000000"/>
                </a:solidFill>
              </a:rPr>
              <a:t>Identifying and working toward wellness goals over time supports stress management and overall wellbeing</a:t>
            </a:r>
          </a:p>
          <a:p>
            <a:r>
              <a:rPr lang="en-US" dirty="0">
                <a:solidFill>
                  <a:srgbClr val="000000"/>
                </a:solidFill>
              </a:rPr>
              <a:t>Using a wellness framework to support student learning goals and objectives provides cohesion and supports overall coping</a:t>
            </a:r>
          </a:p>
          <a:p>
            <a:r>
              <a:rPr lang="en-US" dirty="0">
                <a:solidFill>
                  <a:srgbClr val="000000"/>
                </a:solidFill>
              </a:rPr>
              <a:t>Activities that facilitate connection, meaning-making, and personalization support learning and overall wellness</a:t>
            </a:r>
          </a:p>
        </p:txBody>
      </p:sp>
    </p:spTree>
    <p:extLst>
      <p:ext uri="{BB962C8B-B14F-4D97-AF65-F5344CB8AC3E}">
        <p14:creationId xmlns:p14="http://schemas.microsoft.com/office/powerpoint/2010/main" val="32636581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4F189-BC8D-4E38-86F4-EEE7AEF60268}"/>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839EA53-BE9F-42E1-8FFB-9FF2DCC7078E}"/>
              </a:ext>
            </a:extLst>
          </p:cNvPr>
          <p:cNvSpPr>
            <a:spLocks noGrp="1"/>
          </p:cNvSpPr>
          <p:nvPr>
            <p:ph idx="1"/>
          </p:nvPr>
        </p:nvSpPr>
        <p:spPr/>
        <p:txBody>
          <a:bodyPr/>
          <a:lstStyle/>
          <a:p>
            <a:r>
              <a:rPr lang="en-US" sz="1800" dirty="0">
                <a:hlinkClick r:id="rId2"/>
              </a:rPr>
              <a:t>COVID 19S IMPACT ON COLLEGE STUDENTS</a:t>
            </a:r>
          </a:p>
          <a:p>
            <a:pPr lvl="1"/>
            <a:r>
              <a:rPr lang="en-US" sz="1500" dirty="0">
                <a:hlinkClick r:id="rId2"/>
              </a:rPr>
              <a:t>https://ccmh.psu.edu/index.php?option=com_dailyplanetblog&amp;view=entry&amp;year=2021&amp;month=02&amp;day=01&amp;id=9:part-1-of-5-covid-19-s-impact-on-college-student-mental-health</a:t>
            </a:r>
            <a:endParaRPr lang="en-US" sz="1500" dirty="0"/>
          </a:p>
          <a:p>
            <a:pPr lvl="1"/>
            <a:r>
              <a:rPr lang="en-US" sz="1500" dirty="0">
                <a:hlinkClick r:id="rId3"/>
              </a:rPr>
              <a:t>https://ccmh.psu.edu/index.php?option=com_dailyplanetblog&amp;view=entry&amp;year=2021&amp;month=02&amp;day=08&amp;id=10:part-2-of-5-mental-health-changes-after-the-onset-of-covid-19</a:t>
            </a:r>
            <a:endParaRPr lang="en-US" sz="1500" dirty="0"/>
          </a:p>
          <a:p>
            <a:pPr lvl="1"/>
            <a:r>
              <a:rPr lang="en-US" sz="1500" dirty="0"/>
              <a:t>https://ccmh.psu.edu/index.php?option=com_dailyplanetblog&amp;view=entry&amp;year=2021&amp;month=02&amp;day=15&amp;id=11:part-3-of-5-mental-health-impact-of-covid-19-on-various-demographic-groups</a:t>
            </a:r>
          </a:p>
          <a:p>
            <a:r>
              <a:rPr lang="en-US" dirty="0"/>
              <a:t>Son, C., Hegde, S., Smith, A., Wang, X., &amp; </a:t>
            </a:r>
            <a:r>
              <a:rPr lang="en-US" dirty="0" err="1"/>
              <a:t>Sasangohar</a:t>
            </a:r>
            <a:r>
              <a:rPr lang="en-US" dirty="0"/>
              <a:t>, F. (2020). Effects of COVID-19 on College Students' Mental Health in the United States: Interview Survey Study. </a:t>
            </a:r>
            <a:r>
              <a:rPr lang="en-US" i="1" dirty="0"/>
              <a:t>Journal of medical Internet research</a:t>
            </a:r>
            <a:r>
              <a:rPr lang="en-US" dirty="0"/>
              <a:t>, </a:t>
            </a:r>
            <a:r>
              <a:rPr lang="en-US" i="1" dirty="0"/>
              <a:t>22</a:t>
            </a:r>
            <a:r>
              <a:rPr lang="en-US" dirty="0"/>
              <a:t>(9), e21279. https://doi.org/10.2196/21279</a:t>
            </a:r>
          </a:p>
        </p:txBody>
      </p:sp>
    </p:spTree>
    <p:extLst>
      <p:ext uri="{BB962C8B-B14F-4D97-AF65-F5344CB8AC3E}">
        <p14:creationId xmlns:p14="http://schemas.microsoft.com/office/powerpoint/2010/main" val="175881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11409-0A40-4472-B46E-B793374BCE9B}"/>
              </a:ext>
            </a:extLst>
          </p:cNvPr>
          <p:cNvSpPr>
            <a:spLocks noGrp="1"/>
          </p:cNvSpPr>
          <p:nvPr>
            <p:ph type="title"/>
          </p:nvPr>
        </p:nvSpPr>
        <p:spPr>
          <a:xfrm>
            <a:off x="581194" y="1859280"/>
            <a:ext cx="11029614" cy="2682137"/>
          </a:xfrm>
        </p:spPr>
        <p:txBody>
          <a:bodyPr>
            <a:normAutofit/>
          </a:bodyPr>
          <a:lstStyle/>
          <a:p>
            <a:pPr algn="ctr"/>
            <a:r>
              <a:rPr lang="en-US" sz="4400" dirty="0"/>
              <a:t/>
            </a:r>
            <a:br>
              <a:rPr lang="en-US" sz="4400" dirty="0"/>
            </a:br>
            <a:r>
              <a:rPr lang="en-US" sz="4800" dirty="0"/>
              <a:t>What do you hope to take away </a:t>
            </a:r>
            <a:br>
              <a:rPr lang="en-US" sz="4800" dirty="0"/>
            </a:br>
            <a:r>
              <a:rPr lang="en-US" sz="4800" dirty="0"/>
              <a:t>from today’s workshop?</a:t>
            </a:r>
            <a:endParaRPr lang="en-US" sz="4400" dirty="0"/>
          </a:p>
        </p:txBody>
      </p:sp>
      <p:sp>
        <p:nvSpPr>
          <p:cNvPr id="3" name="Text Placeholder 2">
            <a:extLst>
              <a:ext uri="{FF2B5EF4-FFF2-40B4-BE49-F238E27FC236}">
                <a16:creationId xmlns:a16="http://schemas.microsoft.com/office/drawing/2014/main" id="{D81F229E-3A15-4E65-ADAA-16F07DDA204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547793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C2DAE-849B-4E70-B10B-4017E9887964}"/>
              </a:ext>
            </a:extLst>
          </p:cNvPr>
          <p:cNvSpPr>
            <a:spLocks noGrp="1"/>
          </p:cNvSpPr>
          <p:nvPr>
            <p:ph type="title"/>
          </p:nvPr>
        </p:nvSpPr>
        <p:spPr/>
        <p:txBody>
          <a:bodyPr/>
          <a:lstStyle/>
          <a:p>
            <a:r>
              <a:rPr lang="en-US" dirty="0"/>
              <a:t>Impact of </a:t>
            </a:r>
            <a:r>
              <a:rPr lang="en-US" dirty="0" err="1"/>
              <a:t>covid</a:t>
            </a:r>
            <a:r>
              <a:rPr lang="en-US" dirty="0"/>
              <a:t> 19 on college student mental health</a:t>
            </a:r>
          </a:p>
        </p:txBody>
      </p:sp>
      <p:sp>
        <p:nvSpPr>
          <p:cNvPr id="3" name="Content Placeholder 2">
            <a:extLst>
              <a:ext uri="{FF2B5EF4-FFF2-40B4-BE49-F238E27FC236}">
                <a16:creationId xmlns:a16="http://schemas.microsoft.com/office/drawing/2014/main" id="{34F8E40D-E5E7-4E17-AFD3-490A35EF6D8A}"/>
              </a:ext>
            </a:extLst>
          </p:cNvPr>
          <p:cNvSpPr>
            <a:spLocks noGrp="1"/>
          </p:cNvSpPr>
          <p:nvPr>
            <p:ph idx="1"/>
          </p:nvPr>
        </p:nvSpPr>
        <p:spPr>
          <a:xfrm>
            <a:off x="581192" y="2026763"/>
            <a:ext cx="11029615" cy="4524866"/>
          </a:xfrm>
        </p:spPr>
        <p:txBody>
          <a:bodyPr>
            <a:normAutofit/>
          </a:bodyPr>
          <a:lstStyle/>
          <a:p>
            <a:r>
              <a:rPr lang="en-US" sz="2800" dirty="0"/>
              <a:t>Increased stress and anxiety due to the COVID-19 outbreak (71%)</a:t>
            </a:r>
          </a:p>
          <a:p>
            <a:pPr lvl="1"/>
            <a:r>
              <a:rPr lang="en-US" sz="2400" dirty="0"/>
              <a:t>Fear and worry about their own health and of their loved ones (91%)</a:t>
            </a:r>
          </a:p>
          <a:p>
            <a:r>
              <a:rPr lang="en-US" sz="2800" dirty="0"/>
              <a:t>Top Reported Negative Impacts of the Pandemic, </a:t>
            </a:r>
          </a:p>
          <a:p>
            <a:pPr lvl="1"/>
            <a:r>
              <a:rPr lang="en-US" sz="2400" dirty="0"/>
              <a:t>difficulty in concentrating ( 89%)</a:t>
            </a:r>
          </a:p>
          <a:p>
            <a:pPr lvl="1"/>
            <a:r>
              <a:rPr lang="en-US" sz="2400" dirty="0"/>
              <a:t>disruptions to sleeping patterns (86%)</a:t>
            </a:r>
          </a:p>
          <a:p>
            <a:pPr lvl="1"/>
            <a:r>
              <a:rPr lang="en-US" sz="2400" dirty="0"/>
              <a:t>decreased social interactions due to physical distancing (86%)</a:t>
            </a:r>
          </a:p>
          <a:p>
            <a:pPr lvl="1"/>
            <a:r>
              <a:rPr lang="en-US" sz="2400" dirty="0"/>
              <a:t>increased concerns on academic performance (82%)</a:t>
            </a:r>
          </a:p>
        </p:txBody>
      </p:sp>
      <p:sp>
        <p:nvSpPr>
          <p:cNvPr id="4" name="TextBox 3">
            <a:extLst>
              <a:ext uri="{FF2B5EF4-FFF2-40B4-BE49-F238E27FC236}">
                <a16:creationId xmlns:a16="http://schemas.microsoft.com/office/drawing/2014/main" id="{D39D323E-11BC-4814-B6BF-A737A5086F26}"/>
              </a:ext>
            </a:extLst>
          </p:cNvPr>
          <p:cNvSpPr txBox="1"/>
          <p:nvPr/>
        </p:nvSpPr>
        <p:spPr>
          <a:xfrm>
            <a:off x="6794967" y="6318184"/>
            <a:ext cx="4960153" cy="369332"/>
          </a:xfrm>
          <a:prstGeom prst="rect">
            <a:avLst/>
          </a:prstGeom>
          <a:noFill/>
        </p:spPr>
        <p:txBody>
          <a:bodyPr wrap="square" rtlCol="0">
            <a:spAutoFit/>
          </a:bodyPr>
          <a:lstStyle/>
          <a:p>
            <a:r>
              <a:rPr lang="en-US" dirty="0"/>
              <a:t>Son, Hegde, Smith, Wang, &amp; </a:t>
            </a:r>
            <a:r>
              <a:rPr lang="en-US" dirty="0" err="1"/>
              <a:t>Sasangohar</a:t>
            </a:r>
            <a:r>
              <a:rPr lang="en-US" dirty="0"/>
              <a:t>, 2020)</a:t>
            </a:r>
          </a:p>
        </p:txBody>
      </p:sp>
    </p:spTree>
    <p:extLst>
      <p:ext uri="{BB962C8B-B14F-4D97-AF65-F5344CB8AC3E}">
        <p14:creationId xmlns:p14="http://schemas.microsoft.com/office/powerpoint/2010/main" val="704068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382B9-529C-4345-BE40-B047DBE7734C}"/>
              </a:ext>
            </a:extLst>
          </p:cNvPr>
          <p:cNvSpPr>
            <a:spLocks noGrp="1"/>
          </p:cNvSpPr>
          <p:nvPr>
            <p:ph type="title"/>
          </p:nvPr>
        </p:nvSpPr>
        <p:spPr/>
        <p:txBody>
          <a:bodyPr/>
          <a:lstStyle/>
          <a:p>
            <a:r>
              <a:rPr lang="en-US" dirty="0"/>
              <a:t>Stress and learning</a:t>
            </a:r>
            <a:br>
              <a:rPr lang="en-US" dirty="0"/>
            </a:br>
            <a:r>
              <a:rPr lang="en-US" dirty="0"/>
              <a:t>(common reactions to stress)</a:t>
            </a:r>
          </a:p>
        </p:txBody>
      </p:sp>
      <p:sp>
        <p:nvSpPr>
          <p:cNvPr id="3" name="Content Placeholder 2">
            <a:extLst>
              <a:ext uri="{FF2B5EF4-FFF2-40B4-BE49-F238E27FC236}">
                <a16:creationId xmlns:a16="http://schemas.microsoft.com/office/drawing/2014/main" id="{CDA71931-F787-4FB9-8ABB-41B1EE191961}"/>
              </a:ext>
            </a:extLst>
          </p:cNvPr>
          <p:cNvSpPr>
            <a:spLocks noGrp="1"/>
          </p:cNvSpPr>
          <p:nvPr>
            <p:ph idx="1"/>
          </p:nvPr>
        </p:nvSpPr>
        <p:spPr>
          <a:xfrm>
            <a:off x="581192" y="2340864"/>
            <a:ext cx="11029616" cy="4182484"/>
          </a:xfrm>
        </p:spPr>
        <p:txBody>
          <a:bodyPr>
            <a:normAutofit/>
          </a:bodyPr>
          <a:lstStyle/>
          <a:p>
            <a:r>
              <a:rPr lang="en-US" dirty="0"/>
              <a:t>Having trouble thinking clearly and concentrating</a:t>
            </a:r>
          </a:p>
          <a:p>
            <a:r>
              <a:rPr lang="en-US" dirty="0"/>
              <a:t>Having difficulty communicating or listening</a:t>
            </a:r>
          </a:p>
          <a:p>
            <a:r>
              <a:rPr lang="en-US" dirty="0"/>
              <a:t>Having trouble remembering things</a:t>
            </a:r>
          </a:p>
          <a:p>
            <a:r>
              <a:rPr lang="en-US" dirty="0"/>
              <a:t>Having difficulty making decisions</a:t>
            </a:r>
          </a:p>
          <a:p>
            <a:r>
              <a:rPr lang="en-US" dirty="0"/>
              <a:t>Feeling anxious or worrying excessively</a:t>
            </a:r>
          </a:p>
          <a:p>
            <a:r>
              <a:rPr lang="en-US" dirty="0"/>
              <a:t>Feeling depressed or overwhelmed by sadness</a:t>
            </a:r>
          </a:p>
          <a:p>
            <a:r>
              <a:rPr lang="en-US" dirty="0"/>
              <a:t>Increased substance use or abuse</a:t>
            </a:r>
          </a:p>
          <a:p>
            <a:r>
              <a:rPr lang="en-US" dirty="0"/>
              <a:t>Having trouble relaxing or sleeping</a:t>
            </a:r>
          </a:p>
          <a:p>
            <a:r>
              <a:rPr lang="en-US" dirty="0"/>
              <a:t>Stomachaches, headaches, and other physical aches and pains</a:t>
            </a:r>
          </a:p>
          <a:p>
            <a:r>
              <a:rPr lang="en-US" dirty="0"/>
              <a:t>All of these symptoms impact your students' ability to learn and participate in your classes.</a:t>
            </a:r>
          </a:p>
          <a:p>
            <a:endParaRPr lang="en-US" dirty="0"/>
          </a:p>
        </p:txBody>
      </p:sp>
    </p:spTree>
    <p:extLst>
      <p:ext uri="{BB962C8B-B14F-4D97-AF65-F5344CB8AC3E}">
        <p14:creationId xmlns:p14="http://schemas.microsoft.com/office/powerpoint/2010/main" val="1584598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64650-8192-4040-9417-E71E91A9B5E5}"/>
              </a:ext>
            </a:extLst>
          </p:cNvPr>
          <p:cNvSpPr>
            <a:spLocks noGrp="1"/>
          </p:cNvSpPr>
          <p:nvPr>
            <p:ph type="title"/>
          </p:nvPr>
        </p:nvSpPr>
        <p:spPr/>
        <p:txBody>
          <a:bodyPr>
            <a:normAutofit fontScale="90000"/>
          </a:bodyPr>
          <a:lstStyle/>
          <a:p>
            <a:pPr algn="ctr"/>
            <a:r>
              <a:rPr lang="en-US" dirty="0"/>
              <a:t>CCMH c</a:t>
            </a:r>
            <a:r>
              <a:rPr lang="en-US" b="1" dirty="0"/>
              <a:t>OVID-19’s Impact on College Student Mental Health</a:t>
            </a:r>
            <a:br>
              <a:rPr lang="en-US" b="1" dirty="0"/>
            </a:br>
            <a:r>
              <a:rPr lang="en-US" b="1" dirty="0"/>
              <a:t>(5 series report)</a:t>
            </a:r>
            <a:br>
              <a:rPr lang="en-US" b="1" dirty="0"/>
            </a:br>
            <a:endParaRPr lang="en-US" dirty="0"/>
          </a:p>
        </p:txBody>
      </p:sp>
      <p:sp>
        <p:nvSpPr>
          <p:cNvPr id="3" name="Content Placeholder 2">
            <a:extLst>
              <a:ext uri="{FF2B5EF4-FFF2-40B4-BE49-F238E27FC236}">
                <a16:creationId xmlns:a16="http://schemas.microsoft.com/office/drawing/2014/main" id="{A3CBB809-19F6-44C4-AEAB-28A372C0E767}"/>
              </a:ext>
            </a:extLst>
          </p:cNvPr>
          <p:cNvSpPr>
            <a:spLocks noGrp="1"/>
          </p:cNvSpPr>
          <p:nvPr>
            <p:ph idx="1"/>
          </p:nvPr>
        </p:nvSpPr>
        <p:spPr>
          <a:xfrm>
            <a:off x="581192" y="924560"/>
            <a:ext cx="11112968" cy="5730240"/>
          </a:xfrm>
        </p:spPr>
        <p:txBody>
          <a:bodyPr>
            <a:normAutofit/>
          </a:bodyPr>
          <a:lstStyle/>
          <a:p>
            <a:r>
              <a:rPr lang="en-US" sz="2400" dirty="0"/>
              <a:t>Mental health was consistently the most reported negative impact of COVID-19 </a:t>
            </a:r>
          </a:p>
          <a:p>
            <a:pPr lvl="1"/>
            <a:r>
              <a:rPr lang="en-US" sz="1600" dirty="0"/>
              <a:t>Colleges and universities should be actively preparing to support student mental health needs in the coming year.</a:t>
            </a:r>
          </a:p>
          <a:p>
            <a:r>
              <a:rPr lang="en-US" sz="2000" dirty="0"/>
              <a:t>Interventions should be targeted on improving:</a:t>
            </a:r>
          </a:p>
          <a:p>
            <a:pPr lvl="1"/>
            <a:r>
              <a:rPr lang="en-US" sz="1800" dirty="0"/>
              <a:t> students' experience of mental health</a:t>
            </a:r>
          </a:p>
          <a:p>
            <a:pPr lvl="1"/>
            <a:r>
              <a:rPr lang="en-US" sz="1800" b="1" dirty="0"/>
              <a:t>supporting their ability to motivate/focus</a:t>
            </a:r>
          </a:p>
          <a:p>
            <a:pPr lvl="1"/>
            <a:r>
              <a:rPr lang="en-US" sz="1800" b="1" dirty="0"/>
              <a:t>fostering social connections</a:t>
            </a:r>
          </a:p>
          <a:p>
            <a:pPr lvl="1"/>
            <a:r>
              <a:rPr lang="en-US" sz="1800" b="1" dirty="0"/>
              <a:t>alleviating academic distress caused by COVID-19</a:t>
            </a:r>
          </a:p>
          <a:p>
            <a:pPr lvl="1"/>
            <a:r>
              <a:rPr lang="en-US" sz="1800" dirty="0"/>
              <a:t> helping students make up for missed experiences and opportunities</a:t>
            </a:r>
          </a:p>
          <a:p>
            <a:pPr lvl="1"/>
            <a:r>
              <a:rPr lang="en-US" sz="1800" b="1" dirty="0"/>
              <a:t> facilitating their transition back to pre-COVID-19 routines</a:t>
            </a:r>
          </a:p>
          <a:p>
            <a:pPr lvl="1"/>
            <a:r>
              <a:rPr lang="en-US" sz="1800" dirty="0"/>
              <a:t>attending to areas of basic need, including food/housing insecurities</a:t>
            </a:r>
          </a:p>
        </p:txBody>
      </p:sp>
      <p:sp>
        <p:nvSpPr>
          <p:cNvPr id="5" name="TextBox 4">
            <a:extLst>
              <a:ext uri="{FF2B5EF4-FFF2-40B4-BE49-F238E27FC236}">
                <a16:creationId xmlns:a16="http://schemas.microsoft.com/office/drawing/2014/main" id="{10841041-0837-4A07-BA58-4FE0BDFA6CFA}"/>
              </a:ext>
            </a:extLst>
          </p:cNvPr>
          <p:cNvSpPr txBox="1"/>
          <p:nvPr/>
        </p:nvSpPr>
        <p:spPr>
          <a:xfrm>
            <a:off x="764072" y="6361594"/>
            <a:ext cx="11216640" cy="430887"/>
          </a:xfrm>
          <a:prstGeom prst="rect">
            <a:avLst/>
          </a:prstGeom>
          <a:noFill/>
        </p:spPr>
        <p:txBody>
          <a:bodyPr wrap="square" rtlCol="0">
            <a:spAutoFit/>
          </a:bodyPr>
          <a:lstStyle/>
          <a:p>
            <a:r>
              <a:rPr lang="en-US" sz="1100" dirty="0">
                <a:hlinkClick r:id="rId3"/>
              </a:rPr>
              <a:t>https://ccmh.psu.edu/index.php?option=com_dailyplanetblog&amp;view=entry&amp;year=2021&amp;month=02&amp;day=01&amp;id=9:part-1-of-5-covid-19-s-impact-on-college-student-mental-health</a:t>
            </a:r>
            <a:endParaRPr lang="en-US" sz="1100" dirty="0"/>
          </a:p>
          <a:p>
            <a:endParaRPr lang="en-US" sz="1100" dirty="0"/>
          </a:p>
        </p:txBody>
      </p:sp>
    </p:spTree>
    <p:extLst>
      <p:ext uri="{BB962C8B-B14F-4D97-AF65-F5344CB8AC3E}">
        <p14:creationId xmlns:p14="http://schemas.microsoft.com/office/powerpoint/2010/main" val="1804705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CF8B8-B83A-4E90-9308-DFBAB267A429}"/>
              </a:ext>
            </a:extLst>
          </p:cNvPr>
          <p:cNvSpPr>
            <a:spLocks noGrp="1"/>
          </p:cNvSpPr>
          <p:nvPr>
            <p:ph type="title"/>
          </p:nvPr>
        </p:nvSpPr>
        <p:spPr>
          <a:xfrm>
            <a:off x="299719" y="702156"/>
            <a:ext cx="11417768" cy="1188720"/>
          </a:xfrm>
        </p:spPr>
        <p:txBody>
          <a:bodyPr/>
          <a:lstStyle/>
          <a:p>
            <a:r>
              <a:rPr lang="en-US" dirty="0"/>
              <a:t>Using a developmental approach: who are you working with?</a:t>
            </a:r>
          </a:p>
        </p:txBody>
      </p:sp>
      <p:sp>
        <p:nvSpPr>
          <p:cNvPr id="3" name="Content Placeholder 2">
            <a:extLst>
              <a:ext uri="{FF2B5EF4-FFF2-40B4-BE49-F238E27FC236}">
                <a16:creationId xmlns:a16="http://schemas.microsoft.com/office/drawing/2014/main" id="{2F7736B5-5E29-44E3-96EB-D266B789609D}"/>
              </a:ext>
            </a:extLst>
          </p:cNvPr>
          <p:cNvSpPr>
            <a:spLocks noGrp="1"/>
          </p:cNvSpPr>
          <p:nvPr>
            <p:ph idx="1"/>
          </p:nvPr>
        </p:nvSpPr>
        <p:spPr>
          <a:xfrm>
            <a:off x="406400" y="2042160"/>
            <a:ext cx="11204407" cy="4511040"/>
          </a:xfrm>
        </p:spPr>
        <p:txBody>
          <a:bodyPr>
            <a:normAutofit/>
          </a:bodyPr>
          <a:lstStyle/>
          <a:p>
            <a:r>
              <a:rPr lang="en-US" sz="2400" dirty="0"/>
              <a:t>First year students appear to be coping with more significant impacts of missed experiences than their peers</a:t>
            </a:r>
          </a:p>
          <a:p>
            <a:pPr lvl="1"/>
            <a:r>
              <a:rPr lang="en-US" sz="2100" dirty="0"/>
              <a:t>This could have institutional consequences for years to come. </a:t>
            </a:r>
          </a:p>
          <a:p>
            <a:r>
              <a:rPr lang="en-US" sz="2400" dirty="0"/>
              <a:t>Seniors report being most impacted in career/employment. They also reported elevated impacts in the areas of finances and food/housing, </a:t>
            </a:r>
          </a:p>
          <a:p>
            <a:pPr lvl="1"/>
            <a:r>
              <a:rPr lang="en-US" sz="2100" dirty="0"/>
              <a:t>They can benefit from focused support during the end of their academic career to support their career and financial needs.</a:t>
            </a:r>
          </a:p>
          <a:p>
            <a:r>
              <a:rPr lang="en-US" sz="2400" dirty="0"/>
              <a:t>Programming could emphasize providing sophomores with some of the experiences missed in Fall 2020 (that help to anchor them to the institution).</a:t>
            </a:r>
          </a:p>
          <a:p>
            <a:endParaRPr lang="en-US" dirty="0"/>
          </a:p>
        </p:txBody>
      </p:sp>
      <p:sp>
        <p:nvSpPr>
          <p:cNvPr id="4" name="TextBox 3">
            <a:extLst>
              <a:ext uri="{FF2B5EF4-FFF2-40B4-BE49-F238E27FC236}">
                <a16:creationId xmlns:a16="http://schemas.microsoft.com/office/drawing/2014/main" id="{BBFFAF06-4B1E-4D16-97A0-C86CF3DA347D}"/>
              </a:ext>
            </a:extLst>
          </p:cNvPr>
          <p:cNvSpPr txBox="1"/>
          <p:nvPr/>
        </p:nvSpPr>
        <p:spPr>
          <a:xfrm>
            <a:off x="406400" y="6278880"/>
            <a:ext cx="11582400" cy="738664"/>
          </a:xfrm>
          <a:prstGeom prst="rect">
            <a:avLst/>
          </a:prstGeom>
          <a:noFill/>
        </p:spPr>
        <p:txBody>
          <a:bodyPr wrap="square" rtlCol="0">
            <a:spAutoFit/>
          </a:bodyPr>
          <a:lstStyle/>
          <a:p>
            <a:r>
              <a:rPr lang="en-US" sz="1400" dirty="0">
                <a:hlinkClick r:id="rId3"/>
              </a:rPr>
              <a:t>https://ccmh.psu.edu/index.php?option=com_dailyplanetblog&amp;view=entry&amp;year=2021&amp;month=02&amp;day=15&amp;id=11:part-3-of-5-mental-health-impact-of-covid-19-on-various-demographic-groups</a:t>
            </a:r>
            <a:endParaRPr lang="en-US" sz="1400" dirty="0"/>
          </a:p>
          <a:p>
            <a:endParaRPr lang="en-US" sz="1400" dirty="0"/>
          </a:p>
        </p:txBody>
      </p:sp>
    </p:spTree>
    <p:extLst>
      <p:ext uri="{BB962C8B-B14F-4D97-AF65-F5344CB8AC3E}">
        <p14:creationId xmlns:p14="http://schemas.microsoft.com/office/powerpoint/2010/main" val="1439558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517BC-2638-47A2-94B1-60CAC840E394}"/>
              </a:ext>
            </a:extLst>
          </p:cNvPr>
          <p:cNvSpPr>
            <a:spLocks noGrp="1"/>
          </p:cNvSpPr>
          <p:nvPr>
            <p:ph type="title"/>
          </p:nvPr>
        </p:nvSpPr>
        <p:spPr>
          <a:xfrm>
            <a:off x="581192" y="221827"/>
            <a:ext cx="11029616" cy="988332"/>
          </a:xfrm>
        </p:spPr>
        <p:txBody>
          <a:bodyPr/>
          <a:lstStyle/>
          <a:p>
            <a:r>
              <a:rPr lang="en-US" dirty="0"/>
              <a:t>What can you do?</a:t>
            </a:r>
          </a:p>
        </p:txBody>
      </p:sp>
      <p:sp>
        <p:nvSpPr>
          <p:cNvPr id="3" name="Content Placeholder 2">
            <a:extLst>
              <a:ext uri="{FF2B5EF4-FFF2-40B4-BE49-F238E27FC236}">
                <a16:creationId xmlns:a16="http://schemas.microsoft.com/office/drawing/2014/main" id="{831090F7-E784-4FAD-94EA-BAFFF174DF2D}"/>
              </a:ext>
            </a:extLst>
          </p:cNvPr>
          <p:cNvSpPr>
            <a:spLocks noGrp="1"/>
          </p:cNvSpPr>
          <p:nvPr>
            <p:ph sz="half" idx="1"/>
          </p:nvPr>
        </p:nvSpPr>
        <p:spPr>
          <a:xfrm>
            <a:off x="184952" y="1210159"/>
            <a:ext cx="6104087" cy="4650891"/>
          </a:xfrm>
        </p:spPr>
        <p:txBody>
          <a:bodyPr>
            <a:normAutofit/>
          </a:bodyPr>
          <a:lstStyle/>
          <a:p>
            <a:pPr marL="0" indent="0">
              <a:buNone/>
            </a:pPr>
            <a:r>
              <a:rPr lang="en-US" sz="2000" dirty="0"/>
              <a:t>1. </a:t>
            </a:r>
            <a:r>
              <a:rPr lang="en-US" sz="2000" b="1" dirty="0"/>
              <a:t>Offer support outside of class (to your comfort level) </a:t>
            </a:r>
          </a:p>
          <a:p>
            <a:pPr lvl="1"/>
            <a:r>
              <a:rPr lang="en-US" sz="1600" dirty="0"/>
              <a:t>Reach Out</a:t>
            </a:r>
          </a:p>
          <a:p>
            <a:pPr lvl="1"/>
            <a:r>
              <a:rPr lang="en-US" sz="1600" dirty="0"/>
              <a:t>Communicate Care For Your Students </a:t>
            </a:r>
          </a:p>
          <a:p>
            <a:pPr lvl="1"/>
            <a:r>
              <a:rPr lang="en-US" sz="1600" dirty="0"/>
              <a:t>Give them a safe space to check-in (utilize google form created by ITL)</a:t>
            </a:r>
          </a:p>
          <a:p>
            <a:pPr lvl="1"/>
            <a:r>
              <a:rPr lang="en-US" sz="1600" dirty="0"/>
              <a:t>Listen to their concerns, reflect what you heard, connect them to campus resources</a:t>
            </a:r>
          </a:p>
          <a:p>
            <a:pPr marL="0" indent="0">
              <a:buNone/>
            </a:pPr>
            <a:r>
              <a:rPr lang="en-US" sz="2000" b="1" dirty="0"/>
              <a:t>2. Consider how classroom goals and expectations may need to/can shift</a:t>
            </a:r>
          </a:p>
          <a:p>
            <a:pPr lvl="1"/>
            <a:r>
              <a:rPr lang="en-US" sz="1600" dirty="0"/>
              <a:t>If possible, be</a:t>
            </a:r>
            <a:r>
              <a:rPr lang="en-US" sz="1600"/>
              <a:t> flexible</a:t>
            </a:r>
            <a:endParaRPr lang="en-US" sz="1600" dirty="0"/>
          </a:p>
        </p:txBody>
      </p:sp>
      <p:sp>
        <p:nvSpPr>
          <p:cNvPr id="4" name="Content Placeholder 3">
            <a:extLst>
              <a:ext uri="{FF2B5EF4-FFF2-40B4-BE49-F238E27FC236}">
                <a16:creationId xmlns:a16="http://schemas.microsoft.com/office/drawing/2014/main" id="{3D6F784A-FE00-4BC9-92CA-A0C3F0C0D3E0}"/>
              </a:ext>
            </a:extLst>
          </p:cNvPr>
          <p:cNvSpPr>
            <a:spLocks noGrp="1"/>
          </p:cNvSpPr>
          <p:nvPr>
            <p:ph sz="half" idx="2"/>
          </p:nvPr>
        </p:nvSpPr>
        <p:spPr>
          <a:xfrm>
            <a:off x="6791959" y="1210159"/>
            <a:ext cx="5684521" cy="4294581"/>
          </a:xfrm>
        </p:spPr>
        <p:txBody>
          <a:bodyPr>
            <a:normAutofit/>
          </a:bodyPr>
          <a:lstStyle/>
          <a:p>
            <a:pPr marL="0" indent="0">
              <a:buNone/>
            </a:pPr>
            <a:r>
              <a:rPr lang="en-US" sz="2000" b="1" dirty="0"/>
              <a:t>3. Avoid assumptions about students’ views </a:t>
            </a:r>
          </a:p>
          <a:p>
            <a:pPr marL="0" indent="0">
              <a:buNone/>
            </a:pPr>
            <a:r>
              <a:rPr lang="en-US" sz="2000" b="1" dirty="0"/>
              <a:t>4. Assume good intentions</a:t>
            </a:r>
          </a:p>
          <a:p>
            <a:pPr marL="0" indent="0">
              <a:buNone/>
            </a:pPr>
            <a:r>
              <a:rPr lang="en-US" sz="2000" b="1" dirty="0"/>
              <a:t>5. Encourage and role model self-care and   vulnerability</a:t>
            </a:r>
          </a:p>
          <a:p>
            <a:pPr marL="0" indent="0">
              <a:buNone/>
            </a:pPr>
            <a:r>
              <a:rPr lang="en-US" sz="2000" b="1" dirty="0"/>
              <a:t>6. Promote social connection</a:t>
            </a:r>
          </a:p>
          <a:p>
            <a:pPr marL="0" indent="0">
              <a:buNone/>
            </a:pPr>
            <a:r>
              <a:rPr lang="en-US" sz="2000" b="1" dirty="0"/>
              <a:t>7. Know the Campus Resources</a:t>
            </a:r>
          </a:p>
          <a:p>
            <a:endParaRPr lang="en-US" dirty="0"/>
          </a:p>
        </p:txBody>
      </p:sp>
      <p:sp>
        <p:nvSpPr>
          <p:cNvPr id="5" name="TextBox 4">
            <a:extLst>
              <a:ext uri="{FF2B5EF4-FFF2-40B4-BE49-F238E27FC236}">
                <a16:creationId xmlns:a16="http://schemas.microsoft.com/office/drawing/2014/main" id="{8D7A8819-281E-4B6C-9672-68EC5D0B7697}"/>
              </a:ext>
            </a:extLst>
          </p:cNvPr>
          <p:cNvSpPr txBox="1"/>
          <p:nvPr/>
        </p:nvSpPr>
        <p:spPr>
          <a:xfrm>
            <a:off x="581193" y="5893392"/>
            <a:ext cx="10830520" cy="1077218"/>
          </a:xfrm>
          <a:prstGeom prst="rect">
            <a:avLst/>
          </a:prstGeom>
          <a:noFill/>
        </p:spPr>
        <p:txBody>
          <a:bodyPr wrap="square" rtlCol="0">
            <a:spAutoFit/>
          </a:bodyPr>
          <a:lstStyle/>
          <a:p>
            <a:r>
              <a:rPr lang="en-US" sz="1400" dirty="0">
                <a:hlinkClick r:id="rId3"/>
              </a:rPr>
              <a:t>https://www.brandeis.edu/health/promotion/covid/faculty-guide.html</a:t>
            </a:r>
            <a:endParaRPr lang="en-US" sz="1400" dirty="0"/>
          </a:p>
          <a:p>
            <a:r>
              <a:rPr lang="en-US" sz="1400" dirty="0">
                <a:hlinkClick r:id="rId4"/>
              </a:rPr>
              <a:t>https://www.northeastern.edu/uhcs/faculty-and-staff-information-about-supporting-students-during-covid-19/</a:t>
            </a:r>
            <a:endParaRPr lang="en-US" sz="1400" dirty="0"/>
          </a:p>
          <a:p>
            <a:endParaRPr lang="en-US" dirty="0"/>
          </a:p>
          <a:p>
            <a:endParaRPr lang="en-US" dirty="0"/>
          </a:p>
        </p:txBody>
      </p:sp>
    </p:spTree>
    <p:extLst>
      <p:ext uri="{BB962C8B-B14F-4D97-AF65-F5344CB8AC3E}">
        <p14:creationId xmlns:p14="http://schemas.microsoft.com/office/powerpoint/2010/main" val="874242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F4808-E265-4443-B0ED-C0951664E11C}"/>
              </a:ext>
            </a:extLst>
          </p:cNvPr>
          <p:cNvSpPr>
            <a:spLocks noGrp="1"/>
          </p:cNvSpPr>
          <p:nvPr>
            <p:ph type="title"/>
          </p:nvPr>
        </p:nvSpPr>
        <p:spPr/>
        <p:txBody>
          <a:bodyPr/>
          <a:lstStyle/>
          <a:p>
            <a:r>
              <a:rPr lang="en-US" dirty="0"/>
              <a:t>What have you done that has worked well?</a:t>
            </a:r>
            <a:br>
              <a:rPr lang="en-US" dirty="0"/>
            </a:br>
            <a:r>
              <a:rPr lang="en-US" dirty="0"/>
              <a:t/>
            </a:r>
            <a:br>
              <a:rPr lang="en-US" dirty="0"/>
            </a:br>
            <a:r>
              <a:rPr lang="en-US" dirty="0"/>
              <a:t>What might you try?</a:t>
            </a:r>
          </a:p>
        </p:txBody>
      </p:sp>
      <p:sp>
        <p:nvSpPr>
          <p:cNvPr id="3" name="Text Placeholder 2">
            <a:extLst>
              <a:ext uri="{FF2B5EF4-FFF2-40B4-BE49-F238E27FC236}">
                <a16:creationId xmlns:a16="http://schemas.microsoft.com/office/drawing/2014/main" id="{D8918149-B5F4-4674-AF84-543807D721C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293380963"/>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OUR.pptx" id="{C8B94E25-33BD-45D5-BF09-DFDE6F66F827}" vid="{3906A810-667D-48F7-952C-A904CEA9ED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8709E7838B4ED41B10E4ED78B4F4E0C" ma:contentTypeVersion="12" ma:contentTypeDescription="Create a new document." ma:contentTypeScope="" ma:versionID="de95f3d2f5cdeee2b99ff1393fa498d6">
  <xsd:schema xmlns:xsd="http://www.w3.org/2001/XMLSchema" xmlns:xs="http://www.w3.org/2001/XMLSchema" xmlns:p="http://schemas.microsoft.com/office/2006/metadata/properties" xmlns:ns3="918af569-02f5-4fc1-99f6-5bcc7c78d4e8" xmlns:ns4="afa16220-636d-4762-b57a-c85cb638279d" targetNamespace="http://schemas.microsoft.com/office/2006/metadata/properties" ma:root="true" ma:fieldsID="2248d65af7b9602ceba72ebf7d1e7f0b" ns3:_="" ns4:_="">
    <xsd:import namespace="918af569-02f5-4fc1-99f6-5bcc7c78d4e8"/>
    <xsd:import namespace="afa16220-636d-4762-b57a-c85cb638279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8af569-02f5-4fc1-99f6-5bcc7c78d4e8"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fa16220-636d-4762-b57a-c85cb638279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E7A03BB-FB00-407B-8987-D26B489E9B84}">
  <ds:schemaRefs>
    <ds:schemaRef ds:uri="918af569-02f5-4fc1-99f6-5bcc7c78d4e8"/>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afa16220-636d-4762-b57a-c85cb638279d"/>
    <ds:schemaRef ds:uri="http://www.w3.org/XML/1998/namespace"/>
  </ds:schemaRefs>
</ds:datastoreItem>
</file>

<file path=customXml/itemProps2.xml><?xml version="1.0" encoding="utf-8"?>
<ds:datastoreItem xmlns:ds="http://schemas.openxmlformats.org/officeDocument/2006/customXml" ds:itemID="{4AE17BAD-7E64-4265-9547-82AB6705AD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8af569-02f5-4fc1-99f6-5bcc7c78d4e8"/>
    <ds:schemaRef ds:uri="afa16220-636d-4762-b57a-c85cb63827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5A66E9A-B3CD-4EE8-99B6-3EB3EB48977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1609</Words>
  <Application>Microsoft Office PowerPoint</Application>
  <PresentationFormat>Widescreen</PresentationFormat>
  <Paragraphs>118</Paragraphs>
  <Slides>21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Calibri</vt:lpstr>
      <vt:lpstr>Franklin Gothic Book</vt:lpstr>
      <vt:lpstr>Franklin Gothic Demi</vt:lpstr>
      <vt:lpstr>Times New Roman</vt:lpstr>
      <vt:lpstr>Wingdings 2</vt:lpstr>
      <vt:lpstr>DividendVTI</vt:lpstr>
      <vt:lpstr>Making your way back to the classroom: addressing challenges you and your students may be facing</vt:lpstr>
      <vt:lpstr>Session goals</vt:lpstr>
      <vt:lpstr> What do you hope to take away  from today’s workshop?</vt:lpstr>
      <vt:lpstr>Impact of covid 19 on college student mental health</vt:lpstr>
      <vt:lpstr>Stress and learning (common reactions to stress)</vt:lpstr>
      <vt:lpstr>CCMH cOVID-19’s Impact on College Student Mental Health (5 series report) </vt:lpstr>
      <vt:lpstr>Using a developmental approach: who are you working with?</vt:lpstr>
      <vt:lpstr>What can you do?</vt:lpstr>
      <vt:lpstr>What have you done that has worked well?  What might you try?</vt:lpstr>
      <vt:lpstr>Personal Wellness: Taking Care of Yourself so you can care for others</vt:lpstr>
      <vt:lpstr>The  Neurobiology  of Survival</vt:lpstr>
      <vt:lpstr>Grounding Activity: Diaphragmatic Breathing</vt:lpstr>
      <vt:lpstr>Wellness and Stress Management</vt:lpstr>
      <vt:lpstr>What is wellness?</vt:lpstr>
      <vt:lpstr>What are your wellness strengths and needs?</vt:lpstr>
      <vt:lpstr>Preparing to Plan</vt:lpstr>
      <vt:lpstr>Processing the Process</vt:lpstr>
      <vt:lpstr>Developing a Wellness-Oriented Lifestyle</vt:lpstr>
      <vt:lpstr>In Summary…</vt:lpstr>
      <vt:lpstr>In Summary…</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2021-09-06T16:03:46Z</dcterms:created>
  <dcterms:modified xsi:type="dcterms:W3CDTF">2021-11-16T17:32:54Z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0x01010088709E7838B4ED41B10E4ED78B4F4E0C</vt:lpwstr>
  </property>
</Properties>
</file>