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6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8F5D334-45F7-4805-8218-E2DF3E9417F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0128A4C-8C8A-42F5-A30E-E8F451C1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28A4C-8C8A-42F5-A30E-E8F451C1E7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0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28A4C-8C8A-42F5-A30E-E8F451C1E7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072A-926D-4197-AD94-50CF0FA3B1B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035E-C663-41E3-A817-6FB4CD18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2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072A-926D-4197-AD94-50CF0FA3B1B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035E-C663-41E3-A817-6FB4CD18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8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072A-926D-4197-AD94-50CF0FA3B1B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035E-C663-41E3-A817-6FB4CD18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5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072A-926D-4197-AD94-50CF0FA3B1B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035E-C663-41E3-A817-6FB4CD18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8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072A-926D-4197-AD94-50CF0FA3B1B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035E-C663-41E3-A817-6FB4CD18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072A-926D-4197-AD94-50CF0FA3B1B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035E-C663-41E3-A817-6FB4CD18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072A-926D-4197-AD94-50CF0FA3B1B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035E-C663-41E3-A817-6FB4CD18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0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072A-926D-4197-AD94-50CF0FA3B1B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035E-C663-41E3-A817-6FB4CD18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7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072A-926D-4197-AD94-50CF0FA3B1B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035E-C663-41E3-A817-6FB4CD18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3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072A-926D-4197-AD94-50CF0FA3B1B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035E-C663-41E3-A817-6FB4CD18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9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072A-926D-4197-AD94-50CF0FA3B1B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035E-C663-41E3-A817-6FB4CD18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7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2072A-926D-4197-AD94-50CF0FA3B1B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4035E-C663-41E3-A817-6FB4CD18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2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mailto:symarksracic@ysu.edu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649073" y="616320"/>
            <a:ext cx="2690603" cy="228599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68534"/>
              </p:ext>
            </p:extLst>
          </p:nvPr>
        </p:nvGraphicFramePr>
        <p:xfrm>
          <a:off x="228600" y="610570"/>
          <a:ext cx="3251200" cy="14020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20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none" spc="0" dirty="0">
                          <a:ln w="1905"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61% Increase in Student Utilization!</a:t>
                      </a:r>
                      <a:endParaRPr lang="en-US" sz="1600" b="1" i="0" u="none" strike="noStrike" cap="none" spc="0" dirty="0">
                        <a:ln w="1905"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Visits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Fall 2017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Fall 2016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Difference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Tutoring Sessions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7911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5875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Final Exam Reviews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715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186%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E-tutoring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15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POTA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Total Visits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9503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6920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61%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194286"/>
              </p:ext>
            </p:extLst>
          </p:nvPr>
        </p:nvGraphicFramePr>
        <p:xfrm>
          <a:off x="228600" y="2154958"/>
          <a:ext cx="3238500" cy="179675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6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none" spc="0" dirty="0">
                          <a:ln w="1905"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36% Increase in Students Served!</a:t>
                      </a:r>
                      <a:endParaRPr lang="en-US" sz="1600" b="1" i="0" u="none" strike="noStrike" cap="none" spc="0" dirty="0">
                        <a:ln w="1905"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Students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Fall 2017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Fall 2016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Difference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Tutoring Sessions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711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Final Exam Reviews*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483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118%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E-tutoring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-45%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POTA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27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 Students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1322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969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36%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99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*This number includes students who had already been coming in for weekly tutoring sessions. This service brought in an additional 205 students who had not been using the CSP.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038095"/>
              </p:ext>
            </p:extLst>
          </p:nvPr>
        </p:nvGraphicFramePr>
        <p:xfrm>
          <a:off x="228600" y="4152900"/>
          <a:ext cx="3251200" cy="141541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20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01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none" spc="0" dirty="0">
                          <a:ln w="1905"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All services provided with just </a:t>
                      </a:r>
                      <a:r>
                        <a:rPr lang="en-US" sz="1600" b="1" u="none" strike="noStrike" cap="none" spc="0" dirty="0" smtClean="0">
                          <a:ln w="1905"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8 </a:t>
                      </a:r>
                      <a:r>
                        <a:rPr lang="en-US" sz="1600" b="1" u="none" strike="noStrike" cap="none" spc="0" dirty="0">
                          <a:ln w="1905"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additional tutors!</a:t>
                      </a:r>
                      <a:endParaRPr lang="en-US" sz="1600" b="1" i="0" u="none" strike="noStrike" cap="none" spc="0" dirty="0">
                        <a:ln w="1905"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Scheduling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Fall 2017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Fall 2016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Difference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Tutors on Staff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Requests Scheduled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1172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1121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42%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Unmet Requests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-91%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Review Sessions Offered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119%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6457959" y="616315"/>
            <a:ext cx="2457951" cy="2285997"/>
            <a:chOff x="108819755" y="108820440"/>
            <a:chExt cx="2730895" cy="2729513"/>
          </a:xfrm>
        </p:grpSpPr>
        <p:sp>
          <p:nvSpPr>
            <p:cNvPr id="13" name="Rectangle 4" hidden="1"/>
            <p:cNvSpPr>
              <a:spLocks noChangeArrowheads="1"/>
            </p:cNvSpPr>
            <p:nvPr/>
          </p:nvSpPr>
          <p:spPr bwMode="auto">
            <a:xfrm>
              <a:off x="108819755" y="108820446"/>
              <a:ext cx="2730889" cy="27295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108819761" y="108820440"/>
              <a:ext cx="2730889" cy="2729507"/>
              <a:chOff x="108819761" y="108820440"/>
              <a:chExt cx="2730889" cy="2729507"/>
            </a:xfrm>
          </p:grpSpPr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108819761" y="108820440"/>
                <a:ext cx="2730889" cy="2729507"/>
              </a:xfrm>
              <a:prstGeom prst="rect">
                <a:avLst/>
              </a:prstGeom>
              <a:solidFill>
                <a:srgbClr val="FFFFFF"/>
              </a:solidFill>
              <a:ln w="19050" algn="ctr">
                <a:solidFill>
                  <a:srgbClr val="DF322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21212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08976133" y="108987717"/>
                <a:ext cx="2457542" cy="773487"/>
              </a:xfrm>
              <a:prstGeom prst="rect">
                <a:avLst/>
              </a:prstGeom>
              <a:solidFill>
                <a:srgbClr val="E2322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DF322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21212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 Box 8"/>
              <p:cNvSpPr txBox="1">
                <a:spLocks noChangeArrowheads="1"/>
              </p:cNvSpPr>
              <p:nvPr/>
            </p:nvSpPr>
            <p:spPr bwMode="auto">
              <a:xfrm>
                <a:off x="109031367" y="109761204"/>
                <a:ext cx="2307675" cy="16771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dist="107763" dir="2700000" algn="ctr" rotWithShape="0">
                  <a:srgbClr val="E9E9E9"/>
                </a:outerShdw>
              </a:effectLst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dirty="0" smtClean="0">
                    <a:ln>
                      <a:noFill/>
                    </a:ln>
                    <a:solidFill>
                      <a:srgbClr val="212120"/>
                    </a:solidFill>
                    <a:effectLst/>
                    <a:latin typeface="Calibri" pitchFamily="34" charset="0"/>
                    <a:cs typeface="Arial" pitchFamily="34" charset="0"/>
                  </a:rPr>
                  <a:t>458 students completed a 11 question mid-term survey asking them to rate their experience with tutoring.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dirty="0" smtClean="0">
                    <a:ln>
                      <a:noFill/>
                    </a:ln>
                    <a:solidFill>
                      <a:srgbClr val="212120"/>
                    </a:solidFill>
                    <a:effectLst/>
                    <a:latin typeface="Calibri" pitchFamily="34" charset="0"/>
                    <a:cs typeface="Arial" pitchFamily="34" charset="0"/>
                  </a:rPr>
                  <a:t>98%-100% agreed or strongly agreed </a:t>
                </a:r>
                <a:r>
                  <a:rPr kumimoji="0" lang="en-US" altLang="en-US" sz="1000" b="0" i="1" u="none" strike="noStrike" cap="none" normalizeH="0" baseline="0" dirty="0" smtClean="0">
                    <a:ln>
                      <a:noFill/>
                    </a:ln>
                    <a:solidFill>
                      <a:srgbClr val="212120"/>
                    </a:solidFill>
                    <a:effectLst/>
                    <a:latin typeface="Calibri" pitchFamily="34" charset="0"/>
                    <a:cs typeface="Arial" pitchFamily="34" charset="0"/>
                  </a:rPr>
                  <a:t>that they benefitted from tutoring, would use the service again and would recommend the service to other students.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AutoShape 9"/>
              <p:cNvSpPr>
                <a:spLocks/>
              </p:cNvSpPr>
              <p:nvPr/>
            </p:nvSpPr>
            <p:spPr bwMode="auto">
              <a:xfrm>
                <a:off x="109072437" y="109117036"/>
                <a:ext cx="171450" cy="533160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21212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AutoShape 10"/>
              <p:cNvSpPr>
                <a:spLocks/>
              </p:cNvSpPr>
              <p:nvPr/>
            </p:nvSpPr>
            <p:spPr bwMode="auto">
              <a:xfrm rot="10800000">
                <a:off x="111125634" y="109122153"/>
                <a:ext cx="171450" cy="533166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21212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auto">
              <a:xfrm>
                <a:off x="109197720" y="109073847"/>
                <a:ext cx="1988081" cy="6417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21212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pitchFamily="18" charset="0"/>
                    <a:cs typeface="Arial" pitchFamily="34" charset="0"/>
                  </a:rPr>
                  <a:t>Student Survey Results</a:t>
                </a:r>
                <a:endPara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4" t="30169" r="11550" b="6343"/>
          <a:stretch/>
        </p:blipFill>
        <p:spPr bwMode="auto">
          <a:xfrm>
            <a:off x="3687173" y="1365922"/>
            <a:ext cx="2630154" cy="150944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638550" y="3067050"/>
            <a:ext cx="5277360" cy="25146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779805" y="3505200"/>
            <a:ext cx="49555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1212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rgbClr val="21212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Calibri" pitchFamily="34" charset="0"/>
                <a:cs typeface="Arial" pitchFamily="34" charset="0"/>
              </a:rPr>
              <a:t>Students attending 10+ sessions</a:t>
            </a:r>
            <a:r>
              <a:rPr kumimoji="0" lang="en-US" altLang="en-US" sz="1000" b="1" i="1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Calibri" pitchFamily="34" charset="0"/>
                <a:cs typeface="Arial" pitchFamily="34" charset="0"/>
              </a:rPr>
              <a:t>earned a higher percentage of passing grades (87% passed with A, B, or C), higher avg. grades in the course tutored (2.72) and re-enrolled in the subsequent semester at higher rates (96%) than students attending 0-9 sessions.  This is consistent with outcomes from previous semesters.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039207"/>
              </p:ext>
            </p:extLst>
          </p:nvPr>
        </p:nvGraphicFramePr>
        <p:xfrm>
          <a:off x="3817780" y="4305300"/>
          <a:ext cx="4907728" cy="1184173"/>
        </p:xfrm>
        <a:graphic>
          <a:graphicData uri="http://schemas.openxmlformats.org/drawingml/2006/table">
            <a:tbl>
              <a:tblPr/>
              <a:tblGrid>
                <a:gridCol w="602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64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 of </a:t>
                      </a:r>
                      <a:endParaRPr lang="en-US" sz="1000" kern="1400" dirty="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visits</a:t>
                      </a:r>
                      <a:endParaRPr lang="en-US" sz="1000" kern="1400" dirty="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22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 of students/</a:t>
                      </a:r>
                      <a:endParaRPr lang="en-US" sz="1000" kern="1400" dirty="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of Total</a:t>
                      </a:r>
                      <a:endParaRPr lang="en-US" sz="1000" kern="1400" dirty="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22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Avg. 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Grade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22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DFW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22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Re-enrolled 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S18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22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Avg. Term GPA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358"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 dirty="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10+</a:t>
                      </a:r>
                      <a:endParaRPr lang="en-US" sz="1000" kern="1400" dirty="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368/ 33%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2.72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13%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96%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3.08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85"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5-9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370/ 33%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2.38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24%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92%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2.90</a:t>
                      </a:r>
                      <a:endParaRPr lang="en-US" sz="1000" kern="1400" dirty="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85"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1-4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294/ 27%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2.24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33%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85%</a:t>
                      </a:r>
                      <a:endParaRPr lang="en-US" sz="1000" kern="1400" dirty="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2.65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597"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79/7%</a:t>
                      </a:r>
                      <a:endParaRPr lang="en-US" sz="1000" kern="1400" dirty="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1.68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53%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81%</a:t>
                      </a:r>
                      <a:endParaRPr lang="en-US" sz="1000" kern="140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212120"/>
                          </a:solidFill>
                          <a:effectLst/>
                          <a:latin typeface="Calibri"/>
                        </a:rPr>
                        <a:t>2.53</a:t>
                      </a:r>
                      <a:endParaRPr lang="en-US" sz="1000" kern="1400" dirty="0">
                        <a:solidFill>
                          <a:srgbClr val="21212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Control 15"/>
          <p:cNvSpPr>
            <a:spLocks noChangeArrowheads="1" noChangeShapeType="1"/>
          </p:cNvSpPr>
          <p:nvPr/>
        </p:nvSpPr>
        <p:spPr bwMode="auto">
          <a:xfrm>
            <a:off x="3171825" y="8364538"/>
            <a:ext cx="4038600" cy="1298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1212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817536" y="762089"/>
            <a:ext cx="2362200" cy="647804"/>
          </a:xfrm>
          <a:prstGeom prst="rect">
            <a:avLst/>
          </a:prstGeom>
          <a:solidFill>
            <a:srgbClr val="E232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DF32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1212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3984181" y="820947"/>
            <a:ext cx="2029093" cy="3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1212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mbria" pitchFamily="18" charset="0"/>
                <a:cs typeface="Arial" pitchFamily="34" charset="0"/>
              </a:rPr>
              <a:t>Top 5 High Demand Subject Areas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utoShape 9"/>
          <p:cNvSpPr>
            <a:spLocks/>
          </p:cNvSpPr>
          <p:nvPr/>
        </p:nvSpPr>
        <p:spPr bwMode="auto">
          <a:xfrm>
            <a:off x="3911501" y="862245"/>
            <a:ext cx="154314" cy="446527"/>
          </a:xfrm>
          <a:prstGeom prst="leftBrace">
            <a:avLst>
              <a:gd name="adj1" fmla="val 0"/>
              <a:gd name="adj2" fmla="val 50000"/>
            </a:avLst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1212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/>
          </p:cNvSpPr>
          <p:nvPr/>
        </p:nvSpPr>
        <p:spPr bwMode="auto">
          <a:xfrm rot="10800000">
            <a:off x="5936117" y="862240"/>
            <a:ext cx="154314" cy="446532"/>
          </a:xfrm>
          <a:prstGeom prst="leftBrace">
            <a:avLst>
              <a:gd name="adj1" fmla="val 0"/>
              <a:gd name="adj2" fmla="val 50000"/>
            </a:avLst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1212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3799478" y="3182428"/>
            <a:ext cx="4935834" cy="381000"/>
          </a:xfrm>
          <a:prstGeom prst="rect">
            <a:avLst/>
          </a:prstGeom>
          <a:solidFill>
            <a:srgbClr val="E232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DF32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1212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altLang="en-US" sz="16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F17 Grade Outcomes/Re-enrollment % Comparison </a:t>
            </a:r>
            <a:r>
              <a:rPr kumimoji="0" lang="en-US" altLang="en-US" sz="16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36" name="AutoShape 9"/>
          <p:cNvSpPr>
            <a:spLocks/>
          </p:cNvSpPr>
          <p:nvPr/>
        </p:nvSpPr>
        <p:spPr bwMode="auto">
          <a:xfrm>
            <a:off x="3998861" y="3253292"/>
            <a:ext cx="77157" cy="228601"/>
          </a:xfrm>
          <a:prstGeom prst="leftBrace">
            <a:avLst>
              <a:gd name="adj1" fmla="val 0"/>
              <a:gd name="adj2" fmla="val 50000"/>
            </a:avLst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1212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0"/>
          <p:cNvSpPr>
            <a:spLocks/>
          </p:cNvSpPr>
          <p:nvPr/>
        </p:nvSpPr>
        <p:spPr bwMode="auto">
          <a:xfrm rot="10800000">
            <a:off x="8457049" y="3258627"/>
            <a:ext cx="67632" cy="223266"/>
          </a:xfrm>
          <a:prstGeom prst="leftBrace">
            <a:avLst>
              <a:gd name="adj1" fmla="val 0"/>
              <a:gd name="adj2" fmla="val 50000"/>
            </a:avLst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1212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676594" y="62375"/>
            <a:ext cx="518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CSP Student Tutorial Services</a:t>
            </a:r>
            <a:endParaRPr lang="en-US" sz="2800" b="1" i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152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Impact" panose="020B0806030902050204" pitchFamily="34" charset="0"/>
              </a:rPr>
              <a:t>2017-2018 Fact Sheet</a:t>
            </a: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346888"/>
              </p:ext>
            </p:extLst>
          </p:nvPr>
        </p:nvGraphicFramePr>
        <p:xfrm>
          <a:off x="3638550" y="5715000"/>
          <a:ext cx="5286376" cy="914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75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5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 w="1905"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Some Quick Notes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 w="1905"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About the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 w="1905"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Spring Semester:</a:t>
                      </a:r>
                      <a:endParaRPr kumimoji="0" lang="en-US" sz="1400" b="1" i="0" u="none" strike="noStrike" kern="1200" cap="none" spc="0" normalizeH="0" baseline="0" noProof="0" dirty="0">
                        <a:ln w="1905"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Data through Week 12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Spring 2018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Spring 2017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Difference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Visits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5250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3101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69%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Students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809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461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75%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Requests Scheduled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1144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Tutors on Staff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5791200"/>
            <a:ext cx="1809750" cy="77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52400" y="5719047"/>
            <a:ext cx="1386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Prepared By:</a:t>
            </a:r>
          </a:p>
          <a:p>
            <a:r>
              <a:rPr lang="en-US" sz="900" dirty="0" smtClean="0"/>
              <a:t>Michael Greco, MA</a:t>
            </a:r>
          </a:p>
          <a:p>
            <a:r>
              <a:rPr lang="en-US" sz="900" dirty="0" smtClean="0"/>
              <a:t>Assistant Director</a:t>
            </a:r>
          </a:p>
          <a:p>
            <a:r>
              <a:rPr lang="en-US" sz="900" dirty="0" smtClean="0"/>
              <a:t>Student Tutorial Services</a:t>
            </a:r>
          </a:p>
          <a:p>
            <a:r>
              <a:rPr lang="en-US" sz="900" dirty="0" smtClean="0"/>
              <a:t>(330) 941-2956</a:t>
            </a:r>
          </a:p>
          <a:p>
            <a:r>
              <a:rPr lang="en-US" sz="900" dirty="0" smtClean="0"/>
              <a:t>magreco01@ysu.edu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1271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71" y="5996226"/>
            <a:ext cx="31225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 F17, students who regularly and actively participated in SI services outperformed non participants by an average of </a:t>
            </a:r>
            <a:r>
              <a:rPr lang="en-US" sz="1400" b="1" dirty="0"/>
              <a:t>.94</a:t>
            </a:r>
            <a:r>
              <a:rPr lang="en-US" sz="1200" b="1" dirty="0"/>
              <a:t> letter grade!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1" y="6059269"/>
            <a:ext cx="317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 F17, 90% of the regularly attending SI participants earned an A, B or C in the course!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621" y="762000"/>
            <a:ext cx="8890759" cy="2739211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76200">
              <a:schemeClr val="tx2">
                <a:alpha val="2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00" dirty="0"/>
              <a:t>Within SI sessions, students learn how-to-learn not just what to learn!  Study skills are modelled and integrated into the collaborative learning process, created and facilitated by the peer SI Leader.</a:t>
            </a:r>
          </a:p>
          <a:p>
            <a:endParaRPr lang="en-US" sz="1600" dirty="0"/>
          </a:p>
          <a:p>
            <a:r>
              <a:rPr lang="en-US" sz="1600" dirty="0"/>
              <a:t>In </a:t>
            </a:r>
            <a:r>
              <a:rPr lang="en-US" sz="1600" b="1" dirty="0"/>
              <a:t>Fall 2017</a:t>
            </a:r>
            <a:r>
              <a:rPr lang="en-US" sz="1600" dirty="0"/>
              <a:t>, with </a:t>
            </a:r>
            <a:r>
              <a:rPr lang="en-US" sz="1600" b="1" dirty="0"/>
              <a:t>20</a:t>
            </a:r>
            <a:r>
              <a:rPr lang="en-US" sz="1600" dirty="0"/>
              <a:t> </a:t>
            </a:r>
            <a:r>
              <a:rPr lang="en-US" sz="1600" b="1" dirty="0"/>
              <a:t>SI Leaders </a:t>
            </a:r>
            <a:r>
              <a:rPr lang="en-US" sz="1600" dirty="0"/>
              <a:t>on staff: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Offered support to </a:t>
            </a:r>
            <a:r>
              <a:rPr lang="en-US" sz="1600" b="1" dirty="0"/>
              <a:t>21 courses</a:t>
            </a:r>
            <a:r>
              <a:rPr lang="en-US" sz="1600" dirty="0"/>
              <a:t>, </a:t>
            </a:r>
            <a:r>
              <a:rPr lang="en-US" sz="1600" b="1" dirty="0"/>
              <a:t>33 CRNs</a:t>
            </a:r>
            <a:r>
              <a:rPr lang="en-US" sz="1600" dirty="0"/>
              <a:t>, within </a:t>
            </a:r>
            <a:r>
              <a:rPr lang="en-US" sz="1600" b="1" dirty="0"/>
              <a:t>8 departments </a:t>
            </a:r>
            <a:r>
              <a:rPr lang="en-US" sz="1200" dirty="0"/>
              <a:t>(Accounting, Biology, Chemistry, Economics, Mathematics, Nursing, Psychology and Sociology)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Assisted </a:t>
            </a:r>
            <a:r>
              <a:rPr lang="en-US" sz="1600" b="1" dirty="0"/>
              <a:t>1236 students</a:t>
            </a:r>
            <a:r>
              <a:rPr lang="en-US" sz="1600" dirty="0"/>
              <a:t>, accounting for </a:t>
            </a:r>
            <a:r>
              <a:rPr lang="en-US" sz="1600" b="1" dirty="0"/>
              <a:t>7636</a:t>
            </a:r>
            <a:r>
              <a:rPr lang="en-US" sz="1600" dirty="0"/>
              <a:t> </a:t>
            </a:r>
            <a:r>
              <a:rPr lang="en-US" sz="1600" b="1" dirty="0"/>
              <a:t>face-to-face contacts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b="1" dirty="0"/>
          </a:p>
          <a:p>
            <a:r>
              <a:rPr lang="en-US" sz="1600" dirty="0"/>
              <a:t>In </a:t>
            </a:r>
            <a:r>
              <a:rPr lang="en-US" sz="1600" b="1" dirty="0"/>
              <a:t>Spring </a:t>
            </a:r>
            <a:r>
              <a:rPr lang="en-US" sz="1600" b="1" dirty="0" smtClean="0"/>
              <a:t>2018 </a:t>
            </a:r>
            <a:r>
              <a:rPr lang="en-US" sz="1200" dirty="0" smtClean="0"/>
              <a:t>(to date)</a:t>
            </a:r>
            <a:r>
              <a:rPr lang="en-US" sz="1600" dirty="0" smtClean="0"/>
              <a:t>, </a:t>
            </a:r>
            <a:r>
              <a:rPr lang="en-US" sz="1600" dirty="0"/>
              <a:t>with </a:t>
            </a:r>
            <a:r>
              <a:rPr lang="en-US" sz="1600" b="1" dirty="0"/>
              <a:t>14</a:t>
            </a:r>
            <a:r>
              <a:rPr lang="en-US" sz="1600" dirty="0"/>
              <a:t> </a:t>
            </a:r>
            <a:r>
              <a:rPr lang="en-US" sz="1600" b="1" dirty="0"/>
              <a:t>SI Leaders </a:t>
            </a:r>
            <a:r>
              <a:rPr lang="en-US" sz="1600" dirty="0"/>
              <a:t>on staff: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Offered support to </a:t>
            </a:r>
            <a:r>
              <a:rPr lang="en-US" sz="1600" b="1" dirty="0"/>
              <a:t>14 courses</a:t>
            </a:r>
            <a:r>
              <a:rPr lang="en-US" sz="1600" dirty="0"/>
              <a:t>, </a:t>
            </a:r>
            <a:r>
              <a:rPr lang="en-US" sz="1600" b="1" dirty="0"/>
              <a:t>17 CRNs</a:t>
            </a:r>
            <a:r>
              <a:rPr lang="en-US" sz="1600" dirty="0"/>
              <a:t>, within </a:t>
            </a:r>
            <a:r>
              <a:rPr lang="en-US" sz="1600" b="1" dirty="0"/>
              <a:t>4</a:t>
            </a:r>
            <a:r>
              <a:rPr lang="en-US" sz="1600" dirty="0"/>
              <a:t> </a:t>
            </a:r>
            <a:r>
              <a:rPr lang="en-US" sz="1600" b="1" dirty="0"/>
              <a:t>departments </a:t>
            </a:r>
            <a:r>
              <a:rPr lang="en-US" sz="1200" dirty="0"/>
              <a:t>(Biology, Chemistry, Mathematics, and Psychology)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Assisted </a:t>
            </a:r>
            <a:r>
              <a:rPr lang="en-US" sz="1600" b="1" dirty="0" smtClean="0"/>
              <a:t>767+ </a:t>
            </a:r>
            <a:r>
              <a:rPr lang="en-US" sz="1600" b="1" dirty="0"/>
              <a:t>students</a:t>
            </a:r>
            <a:r>
              <a:rPr lang="en-US" sz="1600" dirty="0"/>
              <a:t>, accounting for </a:t>
            </a:r>
            <a:r>
              <a:rPr lang="en-US" sz="1600" b="1" dirty="0"/>
              <a:t>4452+</a:t>
            </a:r>
            <a:r>
              <a:rPr lang="en-US" sz="1600" dirty="0"/>
              <a:t> </a:t>
            </a:r>
            <a:r>
              <a:rPr lang="en-US" sz="1600" b="1" dirty="0"/>
              <a:t>face-to-face </a:t>
            </a:r>
            <a:r>
              <a:rPr lang="en-US" sz="1600" b="1" dirty="0" smtClean="0"/>
              <a:t>contacts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515" y="3694512"/>
            <a:ext cx="3108960" cy="23005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21" y="3713699"/>
            <a:ext cx="3108960" cy="2262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CSP Supplemental Instruction Services</a:t>
            </a:r>
          </a:p>
          <a:p>
            <a:pPr algn="r"/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Sue Mark-Sracic, Assistant Director</a:t>
            </a:r>
          </a:p>
          <a:p>
            <a:pPr algn="r"/>
            <a:r>
              <a:rPr lang="en-US" sz="1200" b="1" dirty="0" smtClean="0">
                <a:solidFill>
                  <a:schemeClr val="bg1"/>
                </a:solidFill>
                <a:latin typeface="+mj-lt"/>
                <a:hlinkClick r:id="rId5"/>
              </a:rPr>
              <a:t>symarksracic@ysu.edu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  (330) 941-2375  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2333"/>
            <a:ext cx="4869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2017-2018 SI Highlights</a:t>
            </a:r>
            <a:endParaRPr lang="en-US" sz="30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673" y="3694651"/>
            <a:ext cx="2468880" cy="24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79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328</TotalTime>
  <Words>603</Words>
  <Application>Microsoft Office PowerPoint</Application>
  <PresentationFormat>On-screen Show (4:3)</PresentationFormat>
  <Paragraphs>161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Cambria</vt:lpstr>
      <vt:lpstr>Impact</vt:lpstr>
      <vt:lpstr>Times New Roman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Susan Y Mark-Sracic</cp:lastModifiedBy>
  <cp:revision>22</cp:revision>
  <cp:lastPrinted>2018-04-05T16:25:23Z</cp:lastPrinted>
  <dcterms:created xsi:type="dcterms:W3CDTF">2018-04-05T12:06:02Z</dcterms:created>
  <dcterms:modified xsi:type="dcterms:W3CDTF">2018-04-06T16:34:28Z</dcterms:modified>
</cp:coreProperties>
</file>