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1" r:id="rId8"/>
    <p:sldId id="267" r:id="rId9"/>
    <p:sldId id="268" r:id="rId10"/>
    <p:sldId id="262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055" y="5692622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on </a:t>
            </a:r>
            <a:b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 </a:t>
            </a:r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Mandates </a:t>
            </a:r>
            <a:b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Mike Costarell, P.E.</a:t>
            </a: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Technology</a:t>
            </a: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10.6.21 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Collateral Damage of Our National Policy?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5800" y="2484197"/>
            <a:ext cx="10394950" cy="2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Collateral Damage of Our National Policy?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“Overall</a:t>
            </a:r>
            <a:r>
              <a:rPr lang="en-US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estimated 40.9% of U.S. adults have avoided medical care during the pandemic because of concerns about COVID-19”</a:t>
            </a:r>
            <a:endParaRPr lang="en-US" sz="18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Collateral Damage of Our National Policy?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57890" y="2063750"/>
            <a:ext cx="1005077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Collateral Damage of Our National Policy?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60774" y="2347274"/>
            <a:ext cx="8245549" cy="26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Collateral Damage of Our National Policy?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9497" y="2701947"/>
            <a:ext cx="79750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persistence and scope of this deadly disease has caused much stress and anxiety and taken a terrible toll on the mental health of so many across the nation and the world, including college students whose lives both on and off campus …,” said Ann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Jaronski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 of Student Counseling Services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Nov 2020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4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Effective is the Vaccine in Israel?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885813" y="2441543"/>
            <a:ext cx="6871688" cy="1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4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Effective is the Vaccine in Israel?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07862" y="2318994"/>
            <a:ext cx="8293718" cy="17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4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Effective is the Vaccine in Israel?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61215" y="2425679"/>
            <a:ext cx="8356989" cy="8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5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Effective is the Vaccine </a:t>
            </a:r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Harvard?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57460" y="2616172"/>
            <a:ext cx="7739406" cy="22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5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Effective is the Vaccine </a:t>
            </a:r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Harvard?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71960" y="1951349"/>
            <a:ext cx="7714841" cy="16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04" y="5681605"/>
            <a:ext cx="1028700" cy="6286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ethod </a:t>
            </a:r>
            <a:endParaRPr lang="en-US" sz="3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Asking questions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Observing data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a model or data analysis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conclusions or theories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5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Effective is the Vaccine </a:t>
            </a:r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Harvard?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58977" y="2073896"/>
            <a:ext cx="8683121" cy="18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College-Age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Going to the Hospital?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b="22405"/>
          <a:stretch/>
        </p:blipFill>
        <p:spPr>
          <a:xfrm>
            <a:off x="2217959" y="1226347"/>
            <a:ext cx="6926041" cy="41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College-Age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Going to the Hospital?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55423" y="2241496"/>
            <a:ext cx="8814062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age group for traditional college students has hospitalization rates that are 1/4 to 1/3 of the national average.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seniors over 65, 110x less chance of going to the hospital for COVID 19.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7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Rate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College-Age Students Dying??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0363410"/>
              </p:ext>
            </p:extLst>
          </p:nvPr>
        </p:nvGraphicFramePr>
        <p:xfrm>
          <a:off x="2577835" y="2247257"/>
          <a:ext cx="6612813" cy="3345692"/>
        </p:xfrm>
        <a:graphic>
          <a:graphicData uri="http://schemas.openxmlformats.org/drawingml/2006/table">
            <a:tbl>
              <a:tblPr firstRow="1" firstCol="1" bandRow="1"/>
              <a:tblGrid>
                <a:gridCol w="1157393">
                  <a:extLst>
                    <a:ext uri="{9D8B030D-6E8A-4147-A177-3AD203B41FA5}">
                      <a16:colId xmlns:a16="http://schemas.microsoft.com/office/drawing/2014/main" val="341448294"/>
                    </a:ext>
                  </a:extLst>
                </a:gridCol>
                <a:gridCol w="1832539">
                  <a:extLst>
                    <a:ext uri="{9D8B030D-6E8A-4147-A177-3AD203B41FA5}">
                      <a16:colId xmlns:a16="http://schemas.microsoft.com/office/drawing/2014/main" val="2828320256"/>
                    </a:ext>
                  </a:extLst>
                </a:gridCol>
                <a:gridCol w="1669780">
                  <a:extLst>
                    <a:ext uri="{9D8B030D-6E8A-4147-A177-3AD203B41FA5}">
                      <a16:colId xmlns:a16="http://schemas.microsoft.com/office/drawing/2014/main" val="1892991108"/>
                    </a:ext>
                  </a:extLst>
                </a:gridCol>
                <a:gridCol w="1953101">
                  <a:extLst>
                    <a:ext uri="{9D8B030D-6E8A-4147-A177-3AD203B41FA5}">
                      <a16:colId xmlns:a16="http://schemas.microsoft.com/office/drawing/2014/main" val="2204874706"/>
                    </a:ext>
                  </a:extLst>
                </a:gridCol>
              </a:tblGrid>
              <a:tr h="997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deaths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Deaths per 100K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Times less likely to die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75855"/>
                  </a:ext>
                </a:extLst>
              </a:tr>
              <a:tr h="358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3,358,814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828.7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44473"/>
                  </a:ext>
                </a:extLst>
              </a:tr>
              <a:tr h="34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15–24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35,470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10601"/>
                  </a:ext>
                </a:extLst>
              </a:tr>
              <a:tr h="34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25–34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72,678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157.9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182" marR="100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88722"/>
                  </a:ext>
                </a:extLst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85801" y="1514002"/>
            <a:ext cx="5086538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Death </a:t>
            </a:r>
            <a:r>
              <a:rPr lang="en-US" sz="24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all causes</a:t>
            </a:r>
          </a:p>
          <a:p>
            <a:pPr marL="0" indent="0">
              <a:buNone/>
            </a:pPr>
            <a:endParaRPr lang="en-US" sz="2400" b="1" cap="none" dirty="0">
              <a:solidFill>
                <a:srgbClr val="B80E0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 from all causes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7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Rate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College-Age Students Dying??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85801" y="1514002"/>
            <a:ext cx="5086538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Death </a:t>
            </a:r>
            <a:r>
              <a:rPr lang="en-US" sz="24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endParaRPr lang="en-US" sz="2400" b="1" cap="none" dirty="0">
              <a:solidFill>
                <a:srgbClr val="B80E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>
              <a:solidFill>
                <a:srgbClr val="B80E0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 from all causes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0025186"/>
              </p:ext>
            </p:extLst>
          </p:nvPr>
        </p:nvGraphicFramePr>
        <p:xfrm>
          <a:off x="3582186" y="1968844"/>
          <a:ext cx="5684362" cy="3526151"/>
        </p:xfrm>
        <a:graphic>
          <a:graphicData uri="http://schemas.openxmlformats.org/drawingml/2006/table">
            <a:tbl>
              <a:tblPr firstRow="1" firstCol="1" bandRow="1"/>
              <a:tblGrid>
                <a:gridCol w="1147410">
                  <a:extLst>
                    <a:ext uri="{9D8B030D-6E8A-4147-A177-3AD203B41FA5}">
                      <a16:colId xmlns:a16="http://schemas.microsoft.com/office/drawing/2014/main" val="2054978906"/>
                    </a:ext>
                  </a:extLst>
                </a:gridCol>
                <a:gridCol w="1498658">
                  <a:extLst>
                    <a:ext uri="{9D8B030D-6E8A-4147-A177-3AD203B41FA5}">
                      <a16:colId xmlns:a16="http://schemas.microsoft.com/office/drawing/2014/main" val="888896321"/>
                    </a:ext>
                  </a:extLst>
                </a:gridCol>
                <a:gridCol w="1563054">
                  <a:extLst>
                    <a:ext uri="{9D8B030D-6E8A-4147-A177-3AD203B41FA5}">
                      <a16:colId xmlns:a16="http://schemas.microsoft.com/office/drawing/2014/main" val="2301358806"/>
                    </a:ext>
                  </a:extLst>
                </a:gridCol>
                <a:gridCol w="1475240">
                  <a:extLst>
                    <a:ext uri="{9D8B030D-6E8A-4147-A177-3AD203B41FA5}">
                      <a16:colId xmlns:a16="http://schemas.microsoft.com/office/drawing/2014/main" val="774811304"/>
                    </a:ext>
                  </a:extLst>
                </a:gridCol>
              </a:tblGrid>
              <a:tr h="117804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COVID-19 deaths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Deaths per 100K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Times less likely to die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26042"/>
                  </a:ext>
                </a:extLst>
              </a:tr>
              <a:tr h="7343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337,883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57205"/>
                  </a:ext>
                </a:extLst>
              </a:tr>
              <a:tr h="7343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15–24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587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793221"/>
                  </a:ext>
                </a:extLst>
              </a:tr>
              <a:tr h="7343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25–34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2,527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8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Valid to Reason that a COVID Vaccine is just like any other vaccine?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5153" y="2432115"/>
            <a:ext cx="7025284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date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discovered: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Pox 			3,000 years ago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			1.5 years ago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8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Valid to Reason that a COVID Vaccine is just like any other vaccine?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4897" y="1837765"/>
            <a:ext cx="75908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 that a vaccine has been available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Pox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	First use 1801 (2,640 months ago)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	Global use – eradicated in 1975 (552 months ago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95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8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Valid to Reason that a COVID Vaccine is just like any other vaccine?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4897" y="1837765"/>
            <a:ext cx="75908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 that a vaccine has been available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	Emergency use Dec 2020 (10 months ago)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	Full approval August 2021 (3 months ago)</a:t>
            </a:r>
          </a:p>
        </p:txBody>
      </p:sp>
    </p:spTree>
    <p:extLst>
      <p:ext uri="{BB962C8B-B14F-4D97-AF65-F5344CB8AC3E}">
        <p14:creationId xmlns:p14="http://schemas.microsoft.com/office/powerpoint/2010/main" val="23397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8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Valid to Reason that a COVID Vaccine is just like any other vaccine?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4897" y="1837765"/>
            <a:ext cx="75908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lethality of each disease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Small Pox 			30% death rate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			&lt;1% death rate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8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Valid to Reason that a COVID Vaccine is just like any other vaccine?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4897" y="1837765"/>
            <a:ext cx="7590892" cy="37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COVID is a new virus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COVID is 30 x less lethal than Small Pox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COVID vaccines have been around for months,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Pox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vaccines have been around for decades.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87" y="5659572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 – </a:t>
            </a:r>
            <a:r>
              <a:rPr lang="en-US" sz="27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the March 2020 Prediction of 2,200,000 </a:t>
            </a:r>
            <a:r>
              <a:rPr lang="en-US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deaths in </a:t>
            </a:r>
            <a:r>
              <a:rPr lang="en-US" sz="27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 Come True?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965407" y="2063750"/>
            <a:ext cx="583573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9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Underlying Conditions </a:t>
            </a:r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in Hospitalizations?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153970" y="2063750"/>
            <a:ext cx="745861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9 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Underlying Conditions Factors in Hospitalizations?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Hypertension and disorders of lipid metabolism were the most frequent, whereas obesity, diabetes with complication, and anxiety disorders were the strongest risk factors for severe COVID-19 illness. Careful evaluation and management of underlying conditions among patients with COVID-19 can help stratify risk for severe illness.”</a:t>
            </a:r>
            <a:endParaRPr lang="en-US" sz="18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9 – </a:t>
            </a:r>
            <a:r>
              <a:rPr lang="en-US" sz="24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Underlying Conditions Factors in Hospitalizations?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Conclusions:</a:t>
            </a:r>
            <a:endParaRPr lang="en-US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Masks and vaccines are not the only variables in reducing COVID infections, hospitalizations and deaths.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factors, such as Body Mass Index are of 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concern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individuals have some control over diet and exercise.</a:t>
            </a:r>
            <a:endParaRPr lang="en-US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Variables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Vaccinations</a:t>
            </a:r>
          </a:p>
          <a:p>
            <a:pPr marL="0" indent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Masks</a:t>
            </a:r>
          </a:p>
          <a:p>
            <a:pPr marL="0" indent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Isolation </a:t>
            </a:r>
          </a:p>
          <a:p>
            <a:pPr marL="0" indent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Age</a:t>
            </a:r>
          </a:p>
          <a:p>
            <a:pPr marL="0" indent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Body mass index 25+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comorbidities</a:t>
            </a:r>
          </a:p>
          <a:p>
            <a:pPr marL="0" indent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Personal hygiene</a:t>
            </a:r>
          </a:p>
          <a:p>
            <a:pPr marL="0" indent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Population density</a:t>
            </a:r>
          </a:p>
          <a:p>
            <a:pPr marL="0" indent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Climate</a:t>
            </a:r>
          </a:p>
          <a:p>
            <a:pPr marL="0" indent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Local and international travel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agree with the recommendations as listed in the Great Barrington Declaration, prepared by notable medical and epidemiology scholars from Harvard, Stanford, and Oxford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cap="none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Focused Protection is the proper balance between caution and continuing with normal life.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Spreads like the Flu. Mask use indoors should be based on Ohio or Mahoning County hospitalizations, not infections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cap="none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Vaccinations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an option based on a person’s individual circumstances.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Promote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actions: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temperature daily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Stay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home if you have symptoms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hands </a:t>
            </a:r>
            <a:endParaRPr lang="en-US" cap="none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 smoking and alcohol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LcPeriod" startAt="3"/>
            </a:pPr>
            <a:endParaRPr lang="en-US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3" y="5670589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cap="none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Promote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actions: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temperature daily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Stay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home if you have symptoms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hands </a:t>
            </a:r>
            <a:endParaRPr lang="en-US" cap="none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cap="none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 smoking 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alcohol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LcPeriod" startAt="3"/>
            </a:pPr>
            <a:endParaRPr lang="en-US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06" y="5692622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 – </a:t>
            </a:r>
            <a:r>
              <a:rPr lang="en-US" sz="24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the March 2020 Prediction of 2,200,000 deaths in America Come True?</a:t>
            </a:r>
            <a:endParaRPr lang="en-US" cap="none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234055" y="2063750"/>
            <a:ext cx="529844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06" y="5692622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 – </a:t>
            </a:r>
            <a:r>
              <a:rPr lang="en-US" sz="24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the March 2020 Prediction of 2,200,000 deaths in America Come True?</a:t>
            </a:r>
            <a:endParaRPr lang="en-US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total, 182 patients were treated aboard USNS Comfort; 70% of them were 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positive </a:t>
            </a:r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“No </a:t>
            </a:r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had been referred to USNS Comfort after April 21, and the last patient 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aboard was </a:t>
            </a:r>
            <a:r>
              <a:rPr lang="en-US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discharged on Sunday, April 26.”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06" y="5692622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 – </a:t>
            </a:r>
            <a:r>
              <a:rPr lang="en-US" sz="24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the March 2020 Prediction of 2,200,000 deaths in America Come True?</a:t>
            </a:r>
            <a:endParaRPr lang="en-US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was not accurate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5972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04" y="5692622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2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Vaccine the Only Path to Lower COVID Numbers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s://www.cdc.gov/coronavirus/2019-ncov/covid-data/covidview/06252021/images/cases-06252021.jpg?noic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56" y="2243579"/>
            <a:ext cx="6023728" cy="305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2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04" y="5692622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2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Vaccine the Only Path to Lower COVID Numbers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Dividing 35 million positive cases (June 2021) over the 331 million Americans figures at 10.5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June 2021, only 53% of the population was vaccinated.</a:t>
            </a:r>
            <a:endParaRPr lang="en-US" sz="18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04" y="5692622"/>
            <a:ext cx="1028700" cy="62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2 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cap="none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Vaccine the Only Path to Lower COVID Numbers</a:t>
            </a:r>
            <a:r>
              <a:rPr lang="en-US" sz="27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Somehow,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90% of the population has never tested positive for COVID-19, 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half of the population vaccinated, 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 the </a:t>
            </a: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levels dropped to very low levels. </a:t>
            </a:r>
            <a:endParaRPr lang="en-US" cap="none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indicates that other factors are in play, including natural immunity, or that people may get the infection and not have severe symptoms</a:t>
            </a:r>
            <a:r>
              <a:rPr lang="en-US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252</TotalTime>
  <Words>1233</Words>
  <Application>Microsoft Office PowerPoint</Application>
  <PresentationFormat>Widescreen</PresentationFormat>
  <Paragraphs>149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Impact</vt:lpstr>
      <vt:lpstr>Symbol</vt:lpstr>
      <vt:lpstr>Times New Roman</vt:lpstr>
      <vt:lpstr>Main Event</vt:lpstr>
      <vt:lpstr>    Discussion on  Mask Mandates  at YSU  </vt:lpstr>
      <vt:lpstr>Scientific Method </vt:lpstr>
      <vt:lpstr>Question 1 – Did the March 2020 Prediction of 2,200,000 deaths in America Come True? </vt:lpstr>
      <vt:lpstr>Question 1 – Did the March 2020 Prediction of 2,200,000 deaths in America Come True?</vt:lpstr>
      <vt:lpstr>Question 1 – Did the March 2020 Prediction of 2,200,000 deaths in America Come True?</vt:lpstr>
      <vt:lpstr>Question 1 – Did the March 2020 Prediction of 2,200,000 deaths in America Come True?</vt:lpstr>
      <vt:lpstr>Question 2 – Is the Vaccine the Only Path to Lower COVID Numbers? </vt:lpstr>
      <vt:lpstr>Question 2 – Is the Vaccine the Only Path to Lower COVID Numbers? </vt:lpstr>
      <vt:lpstr>Question 2 – Is the Vaccine the Only Path to Lower COVID Numbers? </vt:lpstr>
      <vt:lpstr>Question 3 – What is the Collateral Damage of Our National Policy? </vt:lpstr>
      <vt:lpstr>Question 3 – What is the Collateral Damage of Our National Policy? </vt:lpstr>
      <vt:lpstr>Question 3 – What is the Collateral Damage of Our National Policy? </vt:lpstr>
      <vt:lpstr>Question 3 – What is the Collateral Damage of Our National Policy? </vt:lpstr>
      <vt:lpstr>Question 3 – What is the Collateral Damage of Our National Policy? </vt:lpstr>
      <vt:lpstr>Question 4 – How Effective is the Vaccine in Israel?  </vt:lpstr>
      <vt:lpstr>Question 4 – How Effective is the Vaccine in Israel?  </vt:lpstr>
      <vt:lpstr>Question 4 – How Effective is the Vaccine in Israel?  </vt:lpstr>
      <vt:lpstr>Question 5 – How Effective is the Vaccine at Harvard?  </vt:lpstr>
      <vt:lpstr>Question 5 – How Effective is the Vaccine at Harvard?  </vt:lpstr>
      <vt:lpstr>Question 5 – How Effective is the Vaccine at Harvard?  </vt:lpstr>
      <vt:lpstr>Question 6 – Are College-Age Students Going to the Hospital?  </vt:lpstr>
      <vt:lpstr>Question 6 – Are College-Age Students Going to the Hospital?  </vt:lpstr>
      <vt:lpstr>Question 7 – At What Rate are College-Age Students Dying??  </vt:lpstr>
      <vt:lpstr>Question 7 – At What Rate are College-Age Students Dying??  </vt:lpstr>
      <vt:lpstr>Question 8 – Is it Valid to Reason that a COVID Vaccine is just like any other vaccine?  </vt:lpstr>
      <vt:lpstr>Question 8 – Is it Valid to Reason that a COVID Vaccine is just like any other vaccine?  </vt:lpstr>
      <vt:lpstr>Question 8 – Is it Valid to Reason that a COVID Vaccine is just like any other vaccine?  </vt:lpstr>
      <vt:lpstr>Question 8 – Is it Valid to Reason that a COVID Vaccine is just like any other vaccine?  </vt:lpstr>
      <vt:lpstr>Question 8 – Is it Valid to Reason that a COVID Vaccine is just like any other vaccine?  </vt:lpstr>
      <vt:lpstr>Question 9 – Are Underlying Conditions Factors in Hospitalizations?  </vt:lpstr>
      <vt:lpstr>Question 9 – Are Underlying Conditions Factors in Hospitalizations?  </vt:lpstr>
      <vt:lpstr>Question 9 – Are Underlying Conditions Factors in Hospitalizations? </vt:lpstr>
      <vt:lpstr>Summary of Variables </vt:lpstr>
      <vt:lpstr>Recommendations  </vt:lpstr>
      <vt:lpstr>Recommendations  </vt:lpstr>
      <vt:lpstr>Recommendations  </vt:lpstr>
      <vt:lpstr>Recommendations  </vt:lpstr>
    </vt:vector>
  </TitlesOfParts>
  <Company>Youngstown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Technology</dc:title>
  <dc:creator>Carol M. Lamb</dc:creator>
  <cp:lastModifiedBy>Professor Costarell</cp:lastModifiedBy>
  <cp:revision>26</cp:revision>
  <dcterms:created xsi:type="dcterms:W3CDTF">2016-06-17T15:03:57Z</dcterms:created>
  <dcterms:modified xsi:type="dcterms:W3CDTF">2021-10-04T22:25:38Z</dcterms:modified>
</cp:coreProperties>
</file>