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dium_renders/pag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1828800"/>
            <a:ext cx="7863840" cy="914400"/>
          </a:xfrm>
          <a:prstGeom prst="rect">
            <a:avLst/>
          </a:prstGeom>
          <a:solidFill>
            <a:srgbClr val="43B7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60120" y="1947672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Career Accelerator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1874520" y="3703320"/>
            <a:ext cx="4937760" cy="640080"/>
          </a:xfrm>
          <a:prstGeom prst="rect">
            <a:avLst/>
          </a:prstGeom>
          <a:solidFill>
            <a:srgbClr val="11111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938528" y="3785616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Youngstown State University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3977640" y="44074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June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2222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Experiential is essential.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274320" y="1243584"/>
            <a:ext cx="530352" cy="530352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316736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60120" y="1078992"/>
            <a:ext cx="2148840" cy="960120"/>
          </a:xfrm>
          <a:prstGeom prst="rect">
            <a:avLst/>
          </a:prstGeom>
          <a:solidFill>
            <a:srgbClr val="E754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1216152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students,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 is 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ticket to ROI.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108960" y="1078992"/>
            <a:ext cx="8412480" cy="960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46120" y="1188720"/>
            <a:ext cx="8138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</a:rPr>
              <a:t>Recent research by the Burning Glass Institute and Strada Education Foundation found that students who have an internship while in college are at substantially lower risk of long-term underemployment compared to those without one.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274320" y="2596896"/>
            <a:ext cx="530352" cy="530352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2670048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60120" y="2432304"/>
            <a:ext cx="2148840" cy="960120"/>
          </a:xfrm>
          <a:prstGeom prst="rect">
            <a:avLst/>
          </a:prstGeom>
          <a:solidFill>
            <a:srgbClr val="43B7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4128" y="2569464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universities,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experiential boosts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success.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108960" y="2432304"/>
            <a:ext cx="8412480" cy="960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46120" y="2542032"/>
            <a:ext cx="8138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</a:rPr>
              <a:t>Our partners at ASU measured a 10-14% increase in persistence for students who completed Podium experiences. This is consistent with broader research from NACE and SUNY, correlating high-impact practices (HIPs) with higher GPA as well as increased retention.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274320" y="3950208"/>
            <a:ext cx="530352" cy="530352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4023360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960120" y="3785616"/>
            <a:ext cx="2148840" cy="960120"/>
          </a:xfrm>
          <a:prstGeom prst="rect">
            <a:avLst/>
          </a:prstGeom>
          <a:solidFill>
            <a:srgbClr val="3D91B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24128" y="3922776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But, HIPs are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difficult to scale…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108960" y="3785616"/>
            <a:ext cx="8412480" cy="960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46120" y="3895344"/>
            <a:ext cx="8138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</a:rPr>
              <a:t>HIPs (e.g., internships, study abroad) are not widely scalable or accessible - Gallup reported that only 4 in 10 college grads landed an internship before graduation (and just 27% for first gen students).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274320" y="5303520"/>
            <a:ext cx="530352" cy="530352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" y="5376672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960120" y="5138928"/>
            <a:ext cx="2148840" cy="960120"/>
          </a:xfrm>
          <a:prstGeom prst="rect">
            <a:avLst/>
          </a:prstGeom>
          <a:solidFill>
            <a:srgbClr val="F6C3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24128" y="527608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…and supply is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shrinking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108960" y="5138928"/>
            <a:ext cx="8412480" cy="960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46120" y="5248656"/>
            <a:ext cx="8138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</a:rPr>
              <a:t>BHEF reports that there are 8M students that want an internship this year, and only 2M internships available. We expect AI to continue to compress entry-level hiring.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28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Podium is closing the college to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gap at scale.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84048" y="150876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•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58368" y="1508760"/>
            <a:ext cx="1828800" cy="274320"/>
          </a:xfrm>
          <a:prstGeom prst="rect">
            <a:avLst/>
          </a:prstGeom>
          <a:solidFill>
            <a:srgbClr val="43B7A5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</a:rPr>
              <a:t>What we do.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58368" y="1801368"/>
            <a:ext cx="7452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Podium Education partners with universities to deliver fully-digital experiential learning for undergraduate students; our Global Career Accelerator and Career Discovery experiences bring industry into the classroom without major demands on faculty.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84048" y="265176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•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8368" y="2651760"/>
            <a:ext cx="1828800" cy="274320"/>
          </a:xfrm>
          <a:prstGeom prst="rect">
            <a:avLst/>
          </a:prstGeom>
          <a:solidFill>
            <a:srgbClr val="E75480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Expansive Network.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" y="2944368"/>
            <a:ext cx="7452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Our 90+ active university partners range from large R1s, to access-oriented publics, to selective privates.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84048" y="379476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•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" y="3794760"/>
            <a:ext cx="1828800" cy="274320"/>
          </a:xfrm>
          <a:prstGeom prst="rect">
            <a:avLst/>
          </a:prstGeom>
          <a:solidFill>
            <a:srgbClr val="3D91B6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</a:rPr>
              <a:t>Student access.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" y="4087368"/>
            <a:ext cx="7452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1.7M+ students, 520K+ of whom are Pell, are eligible to enroll in a Podium experience today. This enables universities and employers to collectively provide high-impact, work-based learning opportunities for credit, included in tuition/aid, and at-scale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84048" y="493776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•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58368" y="4937760"/>
            <a:ext cx="1828800" cy="274320"/>
          </a:xfrm>
          <a:prstGeom prst="rect">
            <a:avLst/>
          </a:prstGeom>
          <a:solidFill>
            <a:srgbClr val="F6C33D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</a:rPr>
              <a:t>Strong results.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8368" y="5230368"/>
            <a:ext cx="7452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Preliminary research shows significantly higher persistence for students who participated in the Accelerator vs. did not; 95% of alumni report career benefits, and 74% think the Accelerator made their degree more valuable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549640" y="868680"/>
            <a:ext cx="3639312" cy="5989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23960" y="107899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network of 120+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university partners…</a:t>
            </a:r>
            <a:endParaRPr lang="en-US" sz="1800" dirty="0"/>
          </a:p>
        </p:txBody>
      </p:sp>
      <p:pic>
        <p:nvPicPr>
          <p:cNvPr id="18" name="Image 0" descr="/mnt/data/podium_renders/pag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3960" y="1828800"/>
            <a:ext cx="2926080" cy="42976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pic>
        <p:nvPicPr>
          <p:cNvPr id="3" name="Image 0" descr="/mnt/data/podium_renders/pag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6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3108960"/>
            <a:ext cx="3657600" cy="374904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370332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Design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principles.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457200" y="498348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build all of our experiences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guided by these three pillars.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251960" y="1234440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754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251960" y="1362456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1.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29200" y="1216152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Immersive project design.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0" y="1673352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gain ‘insider’ access to 60+ industry partners.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251960" y="2834640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6C33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51960" y="2962656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2.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29200" y="2816352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Authentic challenges.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029200" y="3273552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problems, never case studies.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251960" y="4434840"/>
            <a:ext cx="566928" cy="56692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D91B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51960" y="4562856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3.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029200" y="4416552"/>
            <a:ext cx="6217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interaction with industry.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5029200" y="4873752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90-minute synchronous sessions.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Industry Experiences.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projects are filmed on-site, bringing the world-of-work to life for students.</a:t>
            </a:r>
            <a:endParaRPr lang="en-US" sz="1800" dirty="0"/>
          </a:p>
        </p:txBody>
      </p:sp>
      <p:pic>
        <p:nvPicPr>
          <p:cNvPr id="6" name="Image 0" descr="/mnt/data/podium_renders/pag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691640"/>
            <a:ext cx="11155680" cy="45262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Offerings.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5212080" cy="5166360"/>
          </a:xfrm>
          <a:prstGeom prst="rect">
            <a:avLst/>
          </a:prstGeom>
          <a:solidFill>
            <a:srgbClr val="FFFFFF"/>
          </a:solidFill>
          <a:ln w="25400">
            <a:solidFill>
              <a:srgbClr val="36E2A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188720"/>
            <a:ext cx="777240" cy="777240"/>
          </a:xfrm>
          <a:prstGeom prst="rect">
            <a:avLst/>
          </a:prstGeom>
          <a:solidFill>
            <a:srgbClr val="36E2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389888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1.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138988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Career Discovery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43000" y="24231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Exploration-focused First Year seminar or success experience.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3000" y="33375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to inspire students and help build a sense of purpose through hands on exposure.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42519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credit course.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3000" y="51663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Retention-specific goals.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09360" y="1188720"/>
            <a:ext cx="5212080" cy="5166360"/>
          </a:xfrm>
          <a:prstGeom prst="rect">
            <a:avLst/>
          </a:prstGeom>
          <a:solidFill>
            <a:srgbClr val="FFFFFF"/>
          </a:solidFill>
          <a:ln w="25400">
            <a:solidFill>
              <a:srgbClr val="8B4F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09360" y="1188720"/>
            <a:ext cx="777240" cy="777240"/>
          </a:xfrm>
          <a:prstGeom prst="rect">
            <a:avLst/>
          </a:prstGeom>
          <a:solidFill>
            <a:srgbClr val="8B4F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1389888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23760" y="138988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Global Career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Accelerator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903720" y="24231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Resume-building field experience through co-designed industry projects.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03720" y="33375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3-6 credit course. Open to all but most popular with upperclassmen.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03720" y="4251960"/>
            <a:ext cx="41605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 or state-specific employer opportunities.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8D48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Accelerator. How it Works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91B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Real-world Projects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173736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have direct interaction as they work on projects with companies like L’Oreal &amp; OpenAI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2743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91B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LiveLabs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315468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collaborate in hand-formed teams and interact directly with industry in a weekly session.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41605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91B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Industry Tools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360" y="457200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gain proficiency &amp; earn micro-credentials in employer-demanded tools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617720" y="1234440"/>
            <a:ext cx="0" cy="5029200"/>
          </a:xfrm>
          <a:prstGeom prst="line">
            <a:avLst/>
          </a:prstGeom>
          <a:noFill/>
          <a:ln w="12700">
            <a:solidFill>
              <a:srgbClr val="BBBBB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74920" y="1325880"/>
            <a:ext cx="62179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flagship offering is called The Global Career Accelerator and is offered across the institution.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074920" y="2468880"/>
            <a:ext cx="62179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Fully-digital, semester-long experience that runs year-round and aligns with the academic calendar.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74920" y="3611880"/>
            <a:ext cx="62179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university a) identifies a special topics or experiential course code to offer the Accelerator under and b) a faculty member to serve as the Instructor of Record.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074920" y="4754880"/>
            <a:ext cx="62179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Financials: the university pays Podium a percentage of its tuition &amp; fees for each student that signs up; alternatively we offer a flat fee for a large cohort of students.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pic>
        <p:nvPicPr>
          <p:cNvPr id="3" name="Image 0" descr="/mnt/data/podium_renders/pag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75488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3383280"/>
            <a:ext cx="4754880" cy="347472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37490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average student enrolls in college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3 careers in mind. We help them: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02920" y="45720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754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♥  Discover what they love by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754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exploring &amp; reflecting.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02920" y="539496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6C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⚡  Declare an academic and career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6C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pathway with confidence.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212080" y="960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Year Offering: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212080" y="1508760"/>
            <a:ext cx="4206240" cy="640080"/>
          </a:xfrm>
          <a:prstGeom prst="rect">
            <a:avLst/>
          </a:prstGeom>
          <a:solidFill>
            <a:srgbClr val="28DFA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257800" y="1572768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Discovery</a:t>
            </a:r>
            <a:endParaRPr lang="en-US" sz="2900" dirty="0"/>
          </a:p>
        </p:txBody>
      </p:sp>
      <p:sp>
        <p:nvSpPr>
          <p:cNvPr id="11" name="Shape 8"/>
          <p:cNvSpPr/>
          <p:nvPr/>
        </p:nvSpPr>
        <p:spPr>
          <a:xfrm>
            <a:off x="5212080" y="2240280"/>
            <a:ext cx="2926080" cy="640080"/>
          </a:xfrm>
          <a:prstGeom prst="rect">
            <a:avLst/>
          </a:prstGeom>
          <a:solidFill>
            <a:srgbClr val="28DFA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57800" y="230428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5212080" y="31546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Engaging with the future, from the start.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126480" y="5257800"/>
            <a:ext cx="4206240" cy="0"/>
          </a:xfrm>
          <a:prstGeom prst="line">
            <a:avLst/>
          </a:prstGeom>
          <a:noFill/>
          <a:ln w="25400">
            <a:solidFill>
              <a:srgbClr val="222222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217920" y="4617720"/>
            <a:ext cx="109728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2222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0" y="47365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MAJOR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SELECTION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7726680" y="4617720"/>
            <a:ext cx="1097280" cy="640080"/>
          </a:xfrm>
          <a:prstGeom prst="rect">
            <a:avLst/>
          </a:prstGeom>
          <a:solidFill>
            <a:srgbClr val="3D91B6"/>
          </a:solidFill>
          <a:ln w="19050">
            <a:solidFill>
              <a:srgbClr val="22222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26680" y="47365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EXPERIENCE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9235440" y="4617720"/>
            <a:ext cx="109728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2222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235440" y="47365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GRADUATION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&amp; CAREER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Discovery. How it Works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Fully-digital, semester-long experience including a 75-minute weekly live meeting with the industry partner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194560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 credit course designed for First Year Students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154680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University-led strategy for populations like Exploratory/Undecided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diverse industries and immersive projects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5074920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Customizable institutional-specific reflections and cohort sessions to meet first-year seminar requirements.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Retention | UC Irvine Analysis Results.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0515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55555"/>
                </a:solidFill>
              </a:rPr>
              <a:t>FOR INTERNAL DISCUSSION ONLY: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50876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Richard Arum &amp; team’s study of ~3,000 ASU Accelerator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points to significant positive impact on retention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514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88720" y="25146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Career Accelerator participation was associated with increased retention rates across the three academic years studied: Accelerator students were ~6-10pp more likely to retain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657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8720" y="36576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Retention rates for Accelerator participating students remained higher than peers after accounting for demographic and academic factors that affect dropout risk, including first generation and URM status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800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88720" y="48006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Retention remained higher in a matched-sample analysis, which reflects the strongest available controls: Accelerator students were ~4pp more likely to retain than their matched peers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Retention | UC Irvine Analysis Results.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85800" y="109728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Consistent and significant impact: Higher ed rarely achieves this degree of impact in increasing retention, and it is very consistent across diverse cohorts.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2021-2022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011680" y="18105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91B6"/>
                </a:solidFill>
              </a:rPr>
              <a:t>10% increase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188720" y="2523744"/>
            <a:ext cx="960120" cy="3374136"/>
          </a:xfrm>
          <a:prstGeom prst="rect">
            <a:avLst/>
          </a:prstGeom>
          <a:solidFill>
            <a:srgbClr val="3D91B6"/>
          </a:solidFill>
          <a:ln w="12700">
            <a:solidFill>
              <a:srgbClr val="3D91B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88720" y="275234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82%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5156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did not enroll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514600" y="2112264"/>
            <a:ext cx="960120" cy="3785616"/>
          </a:xfrm>
          <a:prstGeom prst="rect">
            <a:avLst/>
          </a:prstGeom>
          <a:solidFill>
            <a:srgbClr val="3D91B6"/>
          </a:solidFill>
          <a:ln w="12700">
            <a:solidFill>
              <a:srgbClr val="3D91B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14600" y="234086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92%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37744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enrolled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960120" y="5897880"/>
            <a:ext cx="2926080" cy="0"/>
          </a:xfrm>
          <a:prstGeom prst="line">
            <a:avLst/>
          </a:prstGeom>
          <a:noFill/>
          <a:ln w="19050">
            <a:solidFill>
              <a:srgbClr val="2222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0" y="18745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2022-2023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06440" y="18105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75480"/>
                </a:solidFill>
              </a:rPr>
              <a:t>6% increase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482596"/>
            <a:ext cx="960120" cy="3415284"/>
          </a:xfrm>
          <a:prstGeom prst="rect">
            <a:avLst/>
          </a:prstGeom>
          <a:solidFill>
            <a:srgbClr val="E75480"/>
          </a:solidFill>
          <a:ln w="12700">
            <a:solidFill>
              <a:srgbClr val="E7548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711196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83%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84632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did not enroll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309360" y="2235708"/>
            <a:ext cx="960120" cy="3662172"/>
          </a:xfrm>
          <a:prstGeom prst="rect">
            <a:avLst/>
          </a:prstGeom>
          <a:solidFill>
            <a:srgbClr val="E75480"/>
          </a:solidFill>
          <a:ln w="12700">
            <a:solidFill>
              <a:srgbClr val="E7548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2464308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89%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17220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enrolled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4754880" y="5897880"/>
            <a:ext cx="2926080" cy="0"/>
          </a:xfrm>
          <a:prstGeom prst="line">
            <a:avLst/>
          </a:prstGeom>
          <a:noFill/>
          <a:ln w="19050">
            <a:solidFill>
              <a:srgbClr val="2222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75320" y="18745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2023-2024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601200" y="18105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B7A5"/>
                </a:solidFill>
              </a:rPr>
              <a:t>6% increase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778240" y="2523744"/>
            <a:ext cx="960120" cy="3374136"/>
          </a:xfrm>
          <a:prstGeom prst="rect">
            <a:avLst/>
          </a:prstGeom>
          <a:solidFill>
            <a:srgbClr val="43B7A5"/>
          </a:solidFill>
          <a:ln w="12700">
            <a:solidFill>
              <a:srgbClr val="43B7A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778240" y="275234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82%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64108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did not enroll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10104120" y="2276856"/>
            <a:ext cx="960120" cy="3621024"/>
          </a:xfrm>
          <a:prstGeom prst="rect">
            <a:avLst/>
          </a:prstGeom>
          <a:solidFill>
            <a:srgbClr val="43B7A5"/>
          </a:solidFill>
          <a:ln w="12700">
            <a:solidFill>
              <a:srgbClr val="43B7A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04120" y="2505456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88%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9966960" y="598932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enrolled in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Accelerator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8549640" y="5897880"/>
            <a:ext cx="2926080" cy="0"/>
          </a:xfrm>
          <a:prstGeom prst="line">
            <a:avLst/>
          </a:prstGeom>
          <a:noFill/>
          <a:ln w="19050">
            <a:solidFill>
              <a:srgbClr val="222222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6459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Accelerator Partner Models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strongest partnerships have launched the Accelerator with support from university-wide undergraduate education offices.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874520" y="16916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UC Riverside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297680" y="16916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Michigan State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720840" y="16916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University of Oregon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144000" y="16916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Kent State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28600" y="22402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University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Structure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28600" y="3026664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Academic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Home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8600" y="3813048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# of Summer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Credits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28600" y="4599432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Financial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Model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28600" y="5385816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Annual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Enrollment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828800" y="2148840"/>
            <a:ext cx="2423160" cy="786384"/>
          </a:xfrm>
          <a:prstGeom prst="rect">
            <a:avLst/>
          </a:prstGeom>
          <a:solidFill>
            <a:srgbClr val="2463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01952" y="22585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Centralized Budget Model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Run out of Provost Office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251960" y="2148840"/>
            <a:ext cx="2423160" cy="786384"/>
          </a:xfrm>
          <a:prstGeom prst="rect">
            <a:avLst/>
          </a:prstGeom>
          <a:solidFill>
            <a:srgbClr val="174D3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25112" y="22585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Vice Provost of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Undergraduate Education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75120" y="2148840"/>
            <a:ext cx="2423160" cy="786384"/>
          </a:xfrm>
          <a:prstGeom prst="rect">
            <a:avLst/>
          </a:prstGeom>
          <a:solidFill>
            <a:srgbClr val="477D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48272" y="22585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Centralized Budget Model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Led by Provost Office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9098280" y="2148840"/>
            <a:ext cx="2423160" cy="786384"/>
          </a:xfrm>
          <a:prstGeom prst="rect">
            <a:avLst/>
          </a:prstGeom>
          <a:solidFill>
            <a:srgbClr val="315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71432" y="22585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Centralized Budget Model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Led by Provost Office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828800" y="2935224"/>
            <a:ext cx="2423160" cy="786384"/>
          </a:xfrm>
          <a:prstGeom prst="rect">
            <a:avLst/>
          </a:prstGeom>
          <a:solidFill>
            <a:srgbClr val="2463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901952" y="3044952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Career Services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251960" y="2935224"/>
            <a:ext cx="2423160" cy="786384"/>
          </a:xfrm>
          <a:prstGeom prst="rect">
            <a:avLst/>
          </a:prstGeom>
          <a:solidFill>
            <a:srgbClr val="174D3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25112" y="3044952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Office of Undergraduate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Education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675120" y="2935224"/>
            <a:ext cx="2423160" cy="786384"/>
          </a:xfrm>
          <a:prstGeom prst="rect">
            <a:avLst/>
          </a:prstGeom>
          <a:solidFill>
            <a:srgbClr val="477D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748272" y="3044952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Provost Office, following a pilot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launch out of Business and A&amp;S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098280" y="2935224"/>
            <a:ext cx="2423160" cy="786384"/>
          </a:xfrm>
          <a:prstGeom prst="rect">
            <a:avLst/>
          </a:prstGeom>
          <a:solidFill>
            <a:srgbClr val="315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171432" y="3044952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Provost Office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1828800" y="3721608"/>
            <a:ext cx="2423160" cy="786384"/>
          </a:xfrm>
          <a:prstGeom prst="rect">
            <a:avLst/>
          </a:prstGeom>
          <a:solidFill>
            <a:srgbClr val="2463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901952" y="3831336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8 units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251960" y="3721608"/>
            <a:ext cx="2423160" cy="786384"/>
          </a:xfrm>
          <a:prstGeom prst="rect">
            <a:avLst/>
          </a:prstGeom>
          <a:solidFill>
            <a:srgbClr val="174D3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325112" y="3831336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6 credits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6675120" y="3721608"/>
            <a:ext cx="2423160" cy="786384"/>
          </a:xfrm>
          <a:prstGeom prst="rect">
            <a:avLst/>
          </a:prstGeom>
          <a:solidFill>
            <a:srgbClr val="477D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748272" y="3831336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4 credits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9098280" y="3721608"/>
            <a:ext cx="2423160" cy="786384"/>
          </a:xfrm>
          <a:prstGeom prst="rect">
            <a:avLst/>
          </a:prstGeom>
          <a:solidFill>
            <a:srgbClr val="315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171432" y="3831336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3-6 credits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1828800" y="4507992"/>
            <a:ext cx="2423160" cy="786384"/>
          </a:xfrm>
          <a:prstGeom prst="rect">
            <a:avLst/>
          </a:prstGeom>
          <a:solidFill>
            <a:srgbClr val="2463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901952" y="46177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50/50 Blended Tuition Split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4251960" y="4507992"/>
            <a:ext cx="2423160" cy="786384"/>
          </a:xfrm>
          <a:prstGeom prst="rect">
            <a:avLst/>
          </a:prstGeom>
          <a:solidFill>
            <a:srgbClr val="174D3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25112" y="46177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50/50 Blended Tuition Split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6675120" y="4507992"/>
            <a:ext cx="2423160" cy="786384"/>
          </a:xfrm>
          <a:prstGeom prst="rect">
            <a:avLst/>
          </a:prstGeom>
          <a:solidFill>
            <a:srgbClr val="477D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748272" y="46177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50/50 Blended Tuition Split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9098280" y="4507992"/>
            <a:ext cx="2423160" cy="786384"/>
          </a:xfrm>
          <a:prstGeom prst="rect">
            <a:avLst/>
          </a:prstGeom>
          <a:solidFill>
            <a:srgbClr val="315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171432" y="46177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50/50 Blended Tuition Split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1828800" y="5294376"/>
            <a:ext cx="2423160" cy="786384"/>
          </a:xfrm>
          <a:prstGeom prst="rect">
            <a:avLst/>
          </a:prstGeom>
          <a:solidFill>
            <a:srgbClr val="2463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901952" y="5404104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1,100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4251960" y="5294376"/>
            <a:ext cx="2423160" cy="786384"/>
          </a:xfrm>
          <a:prstGeom prst="rect">
            <a:avLst/>
          </a:prstGeom>
          <a:solidFill>
            <a:srgbClr val="174D3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325112" y="5404104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800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675120" y="5294376"/>
            <a:ext cx="2423160" cy="786384"/>
          </a:xfrm>
          <a:prstGeom prst="rect">
            <a:avLst/>
          </a:prstGeom>
          <a:solidFill>
            <a:srgbClr val="477D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48272" y="5404104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800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9098280" y="5294376"/>
            <a:ext cx="2423160" cy="786384"/>
          </a:xfrm>
          <a:prstGeom prst="rect">
            <a:avLst/>
          </a:prstGeom>
          <a:solidFill>
            <a:srgbClr val="315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171432" y="5404104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300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0"/>
            <a:ext cx="4645152" cy="6858000"/>
          </a:xfrm>
          <a:prstGeom prst="rect">
            <a:avLst/>
          </a:prstGeom>
          <a:solidFill>
            <a:srgbClr val="15132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1148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recognize the benefits of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participation in the Accelerator.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11480" y="15087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94%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600200" y="15087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they would recommend The Global Career Accelerator to their friends &amp; peers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11480" y="26517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83%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600200" y="26517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The Global Career Accelerator gave them experiences and skills that they weren’t able to gain through their regular college coursework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" y="37947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1600200" y="37947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The Global Career Accelerator made them a more competitive candidate for jobs, internships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11480" y="49377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74%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1600200" y="49377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“The Global Career Accelerator made my college degree more valuable”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" y="621792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55555"/>
                </a:solidFill>
              </a:rPr>
              <a:t>SOURCE: 2025 Podium student surveys and enrollment data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909560" y="6400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8412480" y="109728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loved every bit of it! Our mentors were amazing, and the work was exactly what I needed to jumpstart my career.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09560" y="28346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4200" dirty="0"/>
          </a:p>
        </p:txBody>
      </p:sp>
      <p:sp>
        <p:nvSpPr>
          <p:cNvPr id="17" name="Text 15"/>
          <p:cNvSpPr/>
          <p:nvPr/>
        </p:nvSpPr>
        <p:spPr>
          <a:xfrm>
            <a:off x="8412480" y="3246120"/>
            <a:ext cx="2971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thoroughly enjoyed the experience. I learned new skills that will help me access better opportunities in my career search and I have much more confidence in presenting myself to prospective employers.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28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14630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834640" y="100584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us close the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2880360" y="1783080"/>
            <a:ext cx="4572000" cy="685800"/>
          </a:xfrm>
          <a:prstGeom prst="rect">
            <a:avLst/>
          </a:prstGeom>
          <a:solidFill>
            <a:srgbClr val="43B7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944368" y="185623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college to career gap.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0" y="4251960"/>
            <a:ext cx="12191695" cy="26060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46120" y="5166360"/>
            <a:ext cx="5669280" cy="384048"/>
          </a:xfrm>
          <a:prstGeom prst="rect">
            <a:avLst/>
          </a:prstGeom>
          <a:solidFill>
            <a:srgbClr val="BCE8DE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Melissa Buerkett, Head of Partnerships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886200" y="57150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melissa@podiumeducation.com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537960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Youngstown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Career Accelerator - Youngstown State University</dc:title>
  <dc:subject>Editable conversion of Podium Education YSU PDF</dc:subject>
  <dc:creator>OpenAI</dc:creator>
  <cp:lastModifiedBy>OpenAI</cp:lastModifiedBy>
  <cp:revision>1</cp:revision>
  <dcterms:created xsi:type="dcterms:W3CDTF">2026-10-07T16:31:57Z</dcterms:created>
  <dcterms:modified xsi:type="dcterms:W3CDTF">2026-10-07T16:31:57Z</dcterms:modified>
</cp:coreProperties>
</file>