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8"/>
  </p:notesMasterIdLst>
  <p:handoutMasterIdLst>
    <p:handoutMasterId r:id="rId9"/>
  </p:handoutMasterIdLst>
  <p:sldIdLst>
    <p:sldId id="294" r:id="rId2"/>
    <p:sldId id="342" r:id="rId3"/>
    <p:sldId id="341" r:id="rId4"/>
    <p:sldId id="340" r:id="rId5"/>
    <p:sldId id="336" r:id="rId6"/>
    <p:sldId id="29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A Kulisek" initials="MA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2" autoAdjust="0"/>
    <p:restoredTop sz="81891" autoAdjust="0"/>
  </p:normalViewPr>
  <p:slideViewPr>
    <p:cSldViewPr snapToGrid="0" snapToObjects="1">
      <p:cViewPr>
        <p:scale>
          <a:sx n="130" d="100"/>
          <a:sy n="130" d="100"/>
        </p:scale>
        <p:origin x="504" y="-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96"/>
    </p:cViewPr>
  </p:sorterViewPr>
  <p:notesViewPr>
    <p:cSldViewPr snapToGrid="0" snapToObjects="1">
      <p:cViewPr varScale="1">
        <p:scale>
          <a:sx n="47" d="100"/>
          <a:sy n="47" d="100"/>
        </p:scale>
        <p:origin x="1922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36D48-51E7-0D43-9D31-ADAD036F4499}" type="datetimeFigureOut">
              <a:rPr lang="en-US" smtClean="0"/>
              <a:t>8/25/21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BE44F-B563-F84A-89ED-6DBEC5870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33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5E0B4-20F5-EE45-A393-03EF8AF7D08D}" type="datetimeFigureOut">
              <a:rPr lang="en-US" smtClean="0"/>
              <a:pPr/>
              <a:t>8/25/21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366C3-2C5B-5643-8C8B-5C32D3DA0E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61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Versus course transfer we use now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366C3-2C5B-5643-8C8B-5C32D3DA0E8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133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66C3-2C5B-5643-8C8B-5C32D3DA0E8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17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OAA</a:t>
            </a:r>
            <a:r>
              <a:rPr lang="en-US" baseline="0" dirty="0" smtClean="0"/>
              <a:t> hears about some barriers to Student Success.  Among them are: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Serve </a:t>
            </a:r>
            <a:r>
              <a:rPr lang="en-US" dirty="0" smtClean="0"/>
              <a:t>as a transitional step to New programs without having to design all the courses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Think about how many students that has been over the years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66C3-2C5B-5643-8C8B-5C32D3DA0E8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0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Consortial</a:t>
            </a:r>
            <a:r>
              <a:rPr lang="en-US" baseline="0" dirty="0" smtClean="0"/>
              <a:t> course sharing is like taking course at home institution so financial aid can be used versus Course transfer </a:t>
            </a:r>
          </a:p>
          <a:p>
            <a:r>
              <a:rPr lang="en-US" baseline="0" dirty="0" err="1" smtClean="0"/>
              <a:t>Consortial</a:t>
            </a:r>
            <a:r>
              <a:rPr lang="en-US" baseline="0" dirty="0" smtClean="0"/>
              <a:t> sharing automates everything - including transcripts and payment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66C3-2C5B-5643-8C8B-5C32D3DA0E8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00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66C3-2C5B-5643-8C8B-5C32D3DA0E8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12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366C3-2C5B-5643-8C8B-5C32D3DA0E8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32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0BEC-83D7-B148-ADB9-3F79CD0FABD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A494-860A-1548-9C9A-AD8D2AA7C96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engu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90235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" y="6385196"/>
            <a:ext cx="9290235" cy="472804"/>
          </a:xfrm>
          <a:prstGeom prst="rect">
            <a:avLst/>
          </a:prstGeom>
          <a:gradFill flip="none" rotWithShape="1">
            <a:gsLst>
              <a:gs pos="29000">
                <a:srgbClr val="AC0425"/>
              </a:gs>
              <a:gs pos="100000">
                <a:schemeClr val="bg1">
                  <a:lumMod val="75000"/>
                  <a:alpha val="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9" name="Picture 8" descr="y_alon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7102" y="6167931"/>
            <a:ext cx="891427" cy="5510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0BEC-83D7-B148-ADB9-3F79CD0FABD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A494-860A-1548-9C9A-AD8D2AA7C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0BEC-83D7-B148-ADB9-3F79CD0FABD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A494-860A-1548-9C9A-AD8D2AA7C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0BEC-83D7-B148-ADB9-3F79CD0FABD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A494-860A-1548-9C9A-AD8D2AA7C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0BEC-83D7-B148-ADB9-3F79CD0FABD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A494-860A-1548-9C9A-AD8D2AA7C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0BEC-83D7-B148-ADB9-3F79CD0FABD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A494-860A-1548-9C9A-AD8D2AA7C96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engu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90235" cy="6858000"/>
          </a:xfrm>
          <a:prstGeom prst="rect">
            <a:avLst/>
          </a:prstGeom>
        </p:spPr>
      </p:pic>
      <p:pic>
        <p:nvPicPr>
          <p:cNvPr id="6" name="Picture 5" descr="YandProud_lrg_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583" y="2481081"/>
            <a:ext cx="6674833" cy="18958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0BEC-83D7-B148-ADB9-3F79CD0FABD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A494-860A-1548-9C9A-AD8D2AA7C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0BEC-83D7-B148-ADB9-3F79CD0FABD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A494-860A-1548-9C9A-AD8D2AA7C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0BEC-83D7-B148-ADB9-3F79CD0FABD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A494-860A-1548-9C9A-AD8D2AA7C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0BEC-83D7-B148-ADB9-3F79CD0FABD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A494-860A-1548-9C9A-AD8D2AA7C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0BEC-83D7-B148-ADB9-3F79CD0FABD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A494-860A-1548-9C9A-AD8D2AA7C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0BEC-83D7-B148-ADB9-3F79CD0FABD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A494-860A-1548-9C9A-AD8D2AA7C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0BEC-83D7-B148-ADB9-3F79CD0FABD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A494-860A-1548-9C9A-AD8D2AA7C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6385196"/>
            <a:ext cx="9144001" cy="472804"/>
          </a:xfrm>
          <a:prstGeom prst="rect">
            <a:avLst/>
          </a:prstGeom>
          <a:gradFill flip="none" rotWithShape="1">
            <a:gsLst>
              <a:gs pos="29000">
                <a:srgbClr val="AC0425"/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15278"/>
            <a:ext cx="8229600" cy="66172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pPr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y_alon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7102" y="6167931"/>
            <a:ext cx="877395" cy="55100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553359" y="1416050"/>
            <a:ext cx="9125857" cy="1588"/>
          </a:xfrm>
          <a:prstGeom prst="line">
            <a:avLst/>
          </a:prstGeom>
          <a:ln>
            <a:solidFill>
              <a:srgbClr val="A7002A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02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334980"/>
            <a:ext cx="4547681" cy="3596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ubtitle 3"/>
          <p:cNvSpPr txBox="1">
            <a:spLocks/>
          </p:cNvSpPr>
          <p:nvPr/>
        </p:nvSpPr>
        <p:spPr>
          <a:xfrm>
            <a:off x="457199" y="3114955"/>
            <a:ext cx="8228013" cy="2571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0082" y="2122602"/>
            <a:ext cx="6173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Sharing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Transfer &amp; Course Sharing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Course Transfer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Cons:</a:t>
            </a:r>
          </a:p>
          <a:p>
            <a:pPr lvl="1"/>
            <a:r>
              <a:rPr lang="en-US" dirty="0"/>
              <a:t>Requires manual entry of transcripts</a:t>
            </a:r>
          </a:p>
          <a:p>
            <a:pPr lvl="1"/>
            <a:r>
              <a:rPr lang="en-US" dirty="0"/>
              <a:t>Residency requirement is in </a:t>
            </a:r>
            <a:r>
              <a:rPr lang="en-US" dirty="0" smtClean="0"/>
              <a:t>place</a:t>
            </a:r>
          </a:p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Degree Audit</a:t>
            </a:r>
          </a:p>
          <a:p>
            <a:pPr lvl="2"/>
            <a:r>
              <a:rPr lang="en-US" dirty="0" smtClean="0"/>
              <a:t>Currently </a:t>
            </a:r>
            <a:r>
              <a:rPr lang="en-US" dirty="0"/>
              <a:t>150,000+ courses approved </a:t>
            </a:r>
          </a:p>
          <a:p>
            <a:pPr lvl="1"/>
            <a:r>
              <a:rPr lang="en-US" dirty="0" smtClean="0"/>
              <a:t>Online or Brick and Mortar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47503"/>
            <a:ext cx="4041775" cy="639762"/>
          </a:xfrm>
        </p:spPr>
        <p:txBody>
          <a:bodyPr/>
          <a:lstStyle/>
          <a:p>
            <a:r>
              <a:rPr lang="en-US" dirty="0" smtClean="0"/>
              <a:t>Course Sharing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4" y="2011435"/>
            <a:ext cx="4041775" cy="395128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Automated system of transcript processing</a:t>
            </a:r>
          </a:p>
          <a:p>
            <a:pPr lvl="1"/>
            <a:r>
              <a:rPr lang="en-US" dirty="0" smtClean="0"/>
              <a:t>Residency requirements are waived</a:t>
            </a:r>
          </a:p>
          <a:p>
            <a:pPr lvl="1"/>
            <a:r>
              <a:rPr lang="en-US" dirty="0" smtClean="0"/>
              <a:t>Can build off existing Degree Audit system</a:t>
            </a:r>
          </a:p>
          <a:p>
            <a:pPr lvl="1"/>
            <a:r>
              <a:rPr lang="en-US" dirty="0" smtClean="0"/>
              <a:t>Ability to turn on/off course availability</a:t>
            </a:r>
          </a:p>
          <a:p>
            <a:pPr lvl="1"/>
            <a:r>
              <a:rPr lang="en-US" dirty="0" smtClean="0"/>
              <a:t>Can recruit students into an online course</a:t>
            </a:r>
          </a:p>
          <a:p>
            <a:pPr lvl="2"/>
            <a:r>
              <a:rPr lang="en-US" dirty="0" smtClean="0"/>
              <a:t>Get access as if YSU student</a:t>
            </a:r>
          </a:p>
          <a:p>
            <a:r>
              <a:rPr lang="en-US" dirty="0" smtClean="0"/>
              <a:t>Con:</a:t>
            </a:r>
          </a:p>
          <a:p>
            <a:pPr lvl="1"/>
            <a:r>
              <a:rPr lang="en-US" dirty="0" smtClean="0"/>
              <a:t>Online courses only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05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Program level: New Program</a:t>
            </a:r>
          </a:p>
          <a:p>
            <a:r>
              <a:rPr lang="en-US" dirty="0" smtClean="0"/>
              <a:t>Course level: Lack of resources</a:t>
            </a:r>
            <a:endParaRPr lang="en-US" dirty="0"/>
          </a:p>
          <a:p>
            <a:pPr lvl="1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faculty member </a:t>
            </a:r>
            <a:r>
              <a:rPr lang="en-US" dirty="0" smtClean="0"/>
              <a:t>is on leave and the department needs to </a:t>
            </a:r>
            <a:r>
              <a:rPr lang="en-US" dirty="0"/>
              <a:t>cover a </a:t>
            </a:r>
            <a:r>
              <a:rPr lang="en-US" dirty="0" smtClean="0"/>
              <a:t>given </a:t>
            </a:r>
            <a:r>
              <a:rPr lang="en-US" dirty="0" smtClean="0"/>
              <a:t>course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Faculty member feels they can’t </a:t>
            </a:r>
            <a:r>
              <a:rPr lang="en-US" dirty="0"/>
              <a:t>take FIL because no one else can teach </a:t>
            </a:r>
            <a:r>
              <a:rPr lang="en-US" dirty="0" smtClean="0"/>
              <a:t>a specific</a:t>
            </a:r>
            <a:r>
              <a:rPr lang="en-US" dirty="0" smtClean="0"/>
              <a:t> </a:t>
            </a:r>
            <a:r>
              <a:rPr lang="en-US" dirty="0"/>
              <a:t>course</a:t>
            </a:r>
          </a:p>
          <a:p>
            <a:pPr lvl="1"/>
            <a:r>
              <a:rPr lang="en-US" dirty="0"/>
              <a:t>Push off research professorship because no one else can teach </a:t>
            </a:r>
            <a:r>
              <a:rPr lang="en-US" dirty="0" smtClean="0"/>
              <a:t>a specific</a:t>
            </a:r>
            <a:r>
              <a:rPr lang="en-US" dirty="0" smtClean="0"/>
              <a:t> </a:t>
            </a:r>
            <a:r>
              <a:rPr lang="en-US" dirty="0" smtClean="0"/>
              <a:t>course</a:t>
            </a:r>
          </a:p>
          <a:p>
            <a:r>
              <a:rPr lang="en-US" dirty="0" smtClean="0"/>
              <a:t>Student level: minimal credits needed to graduate</a:t>
            </a:r>
          </a:p>
          <a:p>
            <a:pPr lvl="1"/>
            <a:r>
              <a:rPr lang="en-US" dirty="0" smtClean="0"/>
              <a:t>These students either have to wait for a course or we have to design an IS </a:t>
            </a:r>
          </a:p>
        </p:txBody>
      </p:sp>
    </p:spTree>
    <p:extLst>
      <p:ext uri="{BB962C8B-B14F-4D97-AF65-F5344CB8AC3E}">
        <p14:creationId xmlns:p14="http://schemas.microsoft.com/office/powerpoint/2010/main" val="54791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Adding Course Sharing: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Institution</a:t>
            </a:r>
          </a:p>
          <a:p>
            <a:pPr lvl="1"/>
            <a:r>
              <a:rPr lang="en-US" dirty="0"/>
              <a:t>Registrar office</a:t>
            </a:r>
          </a:p>
          <a:p>
            <a:pPr lvl="2"/>
            <a:r>
              <a:rPr lang="en-US" dirty="0"/>
              <a:t>Transcripts and manual entry</a:t>
            </a:r>
          </a:p>
          <a:p>
            <a:pPr lvl="1"/>
            <a:r>
              <a:rPr lang="en-US" dirty="0" smtClean="0"/>
              <a:t>Keeps </a:t>
            </a:r>
            <a:r>
              <a:rPr lang="en-US" dirty="0" smtClean="0"/>
              <a:t>students looking at YSU catalog</a:t>
            </a:r>
          </a:p>
          <a:p>
            <a:pPr lvl="1"/>
            <a:r>
              <a:rPr lang="en-US" dirty="0" smtClean="0"/>
              <a:t>Penguin Tuition Promise</a:t>
            </a:r>
          </a:p>
          <a:p>
            <a:pPr lvl="1"/>
            <a:r>
              <a:rPr lang="en-US" dirty="0" smtClean="0"/>
              <a:t>Enrollment in courses  </a:t>
            </a:r>
          </a:p>
          <a:p>
            <a:r>
              <a:rPr lang="en-US" dirty="0" smtClean="0"/>
              <a:t>Students</a:t>
            </a:r>
          </a:p>
          <a:p>
            <a:pPr lvl="1"/>
            <a:r>
              <a:rPr lang="en-US" dirty="0" smtClean="0"/>
              <a:t>Financial Aid can be used in a Consortium model</a:t>
            </a:r>
          </a:p>
          <a:p>
            <a:pPr lvl="1"/>
            <a:r>
              <a:rPr lang="en-US" dirty="0" smtClean="0"/>
              <a:t>Less hassle with transcripts/enrolling at a new </a:t>
            </a:r>
            <a:r>
              <a:rPr lang="en-US" dirty="0" smtClean="0"/>
              <a:t>institution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97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39CE4AF-690C-0541-9D9D-46E094764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0585"/>
            <a:ext cx="8229600" cy="1231106"/>
          </a:xfrm>
        </p:spPr>
        <p:txBody>
          <a:bodyPr/>
          <a:lstStyle/>
          <a:p>
            <a:r>
              <a:rPr lang="en-US" dirty="0" smtClean="0"/>
              <a:t>When our students succeed, </a:t>
            </a:r>
            <a:br>
              <a:rPr lang="en-US" dirty="0" smtClean="0"/>
            </a:br>
            <a:r>
              <a:rPr lang="en-US" dirty="0" smtClean="0"/>
              <a:t>so do we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92825"/>
            <a:ext cx="7315200" cy="4483510"/>
          </a:xfrm>
        </p:spPr>
      </p:pic>
    </p:spTree>
    <p:extLst>
      <p:ext uri="{BB962C8B-B14F-4D97-AF65-F5344CB8AC3E}">
        <p14:creationId xmlns:p14="http://schemas.microsoft.com/office/powerpoint/2010/main" val="87839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SU_Template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37357</TotalTime>
  <Words>291</Words>
  <Application>Microsoft Macintosh PowerPoint</Application>
  <PresentationFormat>On-screen Show (4:3)</PresentationFormat>
  <Paragraphs>54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Times New Roman</vt:lpstr>
      <vt:lpstr>Arial</vt:lpstr>
      <vt:lpstr>YSU_Template2016</vt:lpstr>
      <vt:lpstr>PowerPoint Presentation</vt:lpstr>
      <vt:lpstr>Course Transfer &amp; Course Sharing</vt:lpstr>
      <vt:lpstr>Student Success</vt:lpstr>
      <vt:lpstr>Benefits of Adding Course Sharing:</vt:lpstr>
      <vt:lpstr>When our students succeed,  so do we</vt:lpstr>
      <vt:lpstr>PowerPoint Presentation</vt:lpstr>
    </vt:vector>
  </TitlesOfParts>
  <Company>Youngstown State University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“Moving Forward” from the Therapist’s Eye…</dc:title>
  <dc:creator>Information Technology Services</dc:creator>
  <cp:lastModifiedBy>Jennifer A Pintar</cp:lastModifiedBy>
  <cp:revision>289</cp:revision>
  <cp:lastPrinted>2021-08-23T20:37:04Z</cp:lastPrinted>
  <dcterms:created xsi:type="dcterms:W3CDTF">2016-04-07T14:49:18Z</dcterms:created>
  <dcterms:modified xsi:type="dcterms:W3CDTF">2021-08-25T18:19:08Z</dcterms:modified>
</cp:coreProperties>
</file>