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6" r:id="rId5"/>
    <p:sldId id="260" r:id="rId6"/>
    <p:sldId id="267" r:id="rId7"/>
    <p:sldId id="269" r:id="rId8"/>
    <p:sldId id="270" r:id="rId9"/>
    <p:sldId id="261" r:id="rId10"/>
    <p:sldId id="273" r:id="rId11"/>
    <p:sldId id="263" r:id="rId12"/>
    <p:sldId id="268" r:id="rId13"/>
    <p:sldId id="272" r:id="rId14"/>
    <p:sldId id="265" r:id="rId15"/>
    <p:sldId id="25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03C13-CA9E-9DAD-D9DF-E74B408890C3}" v="494" dt="2021-08-23T19:03:58.352"/>
    <p1510:client id="{BCE3B9BE-142C-995B-990D-A81E5DD31780}" v="309" dt="2021-08-25T13:46:25.343"/>
    <p1510:client id="{FA96CD16-1976-5C1E-9A7D-312E0678BC2D}" v="6" dt="2021-08-25T14:35:02.715"/>
    <p1510:client id="{E9BF5E9F-6427-4519-8C30-3F13200B5A3B}" v="1085" dt="2021-08-23T19:48:11.4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A22D0-34C7-4F84-A5D1-5013C5571CE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7C4A2-B808-40A8-8913-99697F9C4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/>
              <a:t>Teaching Station Desktop Computer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err="1"/>
              <a:t>Airtame</a:t>
            </a:r>
            <a:r>
              <a:rPr lang="en-US" sz="1200"/>
              <a:t> (to connect and share wirelessly with devices such as laptops)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/>
              <a:t>Push Button Control Panel on Teaching Station to switch between Desktop Computer and </a:t>
            </a:r>
            <a:r>
              <a:rPr lang="en-US" sz="1200" err="1"/>
              <a:t>Airtame</a:t>
            </a:r>
            <a:endParaRPr lang="en-US" sz="12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/>
              <a:t>Laser Projector and Screen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/>
              <a:t>Webcam with Built-In Mic on adjustable gooseneck stand (doubles as document camera)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/>
              <a:t>Built in Room Speakers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7C4A2-B808-40A8-8913-99697F9C40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7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/>
              <a:t>Teaching Station Desktop Computer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err="1"/>
              <a:t>Airtame</a:t>
            </a:r>
            <a:r>
              <a:rPr lang="en-US" sz="1200"/>
              <a:t> (to connect and share wirelessly with devices such as laptops)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/>
              <a:t>Push Button Control Panel on Teaching Station to switch between Desktop Computer and </a:t>
            </a:r>
            <a:r>
              <a:rPr lang="en-US" sz="1200" err="1"/>
              <a:t>Airtame</a:t>
            </a:r>
            <a:endParaRPr lang="en-US" sz="12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/>
              <a:t>Laser Projector and Screen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/>
              <a:t>Webcam with Built-In Mic on adjustable gooseneck stand (doubles as document camera)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/>
              <a:t>Built in Room Speakers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7C4A2-B808-40A8-8913-99697F9C40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03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 RFPs for this project</a:t>
            </a:r>
          </a:p>
          <a:p>
            <a:r>
              <a:rPr lang="en-US"/>
              <a:t>Expected start date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7C4A2-B808-40A8-8913-99697F9C40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05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5-year plan to right size to University for physical lab configurations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7C4A2-B808-40A8-8913-99697F9C40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9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98BB2-BA9C-5248-AE22-46A7627F5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CA0E2-E91B-A943-B43B-33B6289EA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0BBA6-DDEC-3A40-8083-FAC840AA2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9A57-8D73-2248-9DDC-1A7E3B59F32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763D-8D53-EE4F-8A49-31C923BC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D0BE3-4C3A-F64C-8D4C-8A90A491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CF3D-EBD8-CB4F-A593-FAEAB3313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6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AA940-DE5B-8A4F-BBED-439752C4A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35A8D-2374-584F-BF19-1D0963463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E940B-1440-7C4B-A2F7-2848F56F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9A57-8D73-2248-9DDC-1A7E3B59F32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A93C6-4988-844A-8D1A-97094B0D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7AF4C-ADED-784F-B744-15D325C4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CF3D-EBD8-CB4F-A593-FAEAB3313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1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3C08BC-F0A1-A048-B029-6E2519D24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E3B5E-77BD-0A48-981A-C35BBCCD7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0E7D1-5F28-8440-A2B0-112A6DCC1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9A57-8D73-2248-9DDC-1A7E3B59F32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3D03B-B033-C54C-A856-EC7ED43AE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76EFB-AFF5-784F-8DF8-5BA761F7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CF3D-EBD8-CB4F-A593-FAEAB3313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4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F1B9-BB2D-FB48-A685-BF4BEA9D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D6AB7-32C7-E341-9DD2-0013B4DA9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10ED9-2B7C-5E48-A73D-DC4DBC727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9A57-8D73-2248-9DDC-1A7E3B59F32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199B8-752E-FC40-A7D1-A66034B43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/>
              <a:t>DRAFT – Please Remove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69BEF-58CE-4747-8EE8-9788D020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CF3D-EBD8-CB4F-A593-FAEAB3313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8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ACC96-ACBE-4441-AFCB-8289C649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301B8-3A81-514D-88F1-172914F8D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699B7-D3B8-464D-9968-2AD02DF17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9A57-8D73-2248-9DDC-1A7E3B59F32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5C39B-9E9D-F34E-B481-F7124C204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C3833-4875-3D46-8785-DE7482393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CF3D-EBD8-CB4F-A593-FAEAB3313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5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5E27-9E4D-3B4B-98C4-F89D26F64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20DC4-69E3-9943-A545-003CA768A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24ABD-C8EA-D24E-8607-1BA8DFCE6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A90F4-450A-4C4A-804E-B675D8586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9A57-8D73-2248-9DDC-1A7E3B59F32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2A3D6-2CA1-7543-8DAA-23C15283C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A67D6-3080-2D44-A386-75CF2DC9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CF3D-EBD8-CB4F-A593-FAEAB3313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5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FBE99-5704-4F49-A868-1A302CFB0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1DA89-6330-BD41-8EA0-48390ADFE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FAF37-2943-9B40-A1C8-51BE593F6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F7515-5BA9-A14B-9891-2F26AE426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D88282-4C9F-E840-871D-6268011BF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E620D5-5259-514E-B9BD-99C33621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9A57-8D73-2248-9DDC-1A7E3B59F32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1B2DF-7854-954D-B767-F8677890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716B7-ED7B-264F-9113-B8ADAF0A1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CF3D-EBD8-CB4F-A593-FAEAB3313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2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45810-D873-2844-A97C-A243A7BBD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030A13-2792-2E4D-8D77-817ADD4C2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9A57-8D73-2248-9DDC-1A7E3B59F32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6277C4-506B-0049-950E-9D1E7562A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6A2823-E500-8141-9183-F96FFF37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CF3D-EBD8-CB4F-A593-FAEAB3313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6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5EB8F-2E3B-4D48-A5ED-DB45DF03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9A57-8D73-2248-9DDC-1A7E3B59F32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F9E187-52D0-B844-9F19-0263D268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C815B-BCF1-0A4F-A2F0-5F28B2EC5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CF3D-EBD8-CB4F-A593-FAEAB3313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7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233E-E30F-9046-B2BC-C02B73DA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89E62-1DBB-0246-B4D0-18A66E830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5BD71-AB3D-5F45-A4E7-4BCA1C7C1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E6776-3F8F-6A4F-A091-A190E2409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9A57-8D73-2248-9DDC-1A7E3B59F32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DDF82-F1D0-CA47-AAE1-AE9CF4963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1346A-5736-784A-90E3-E3114A62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CF3D-EBD8-CB4F-A593-FAEAB3313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6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5767F-EB4D-4443-86AE-72A649E95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FB6E9A-5138-914B-82A2-4589BD99F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22E27-FC60-9D47-8877-45A634C42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A74B7-5FF8-A14F-BC52-CC474140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9A57-8D73-2248-9DDC-1A7E3B59F32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A8B7E-F161-9949-80C9-E0F5507A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E43E0-0D37-5045-AAAA-9B6848655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CF3D-EBD8-CB4F-A593-FAEAB3313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6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F89F21-F97D-5343-8574-976181A8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8B3C1-878F-E548-A724-D4DF212F8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D4E3C-8FF7-384E-821C-0A6CE446E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79A57-8D73-2248-9DDC-1A7E3B59F32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5B635-2164-3C48-AC3C-C779DADF1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014D1-C901-674E-A767-D51A4A4A7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BCF3D-EBD8-CB4F-A593-FAEAB33131BE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D210487A-6D6C-0641-9CF3-A844E638D71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26BB1705-A550-A74D-9A7F-D1659D542A7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87216" y="6060831"/>
            <a:ext cx="2299502" cy="64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su.teamdynamix.com/TDClient/2000/Portal/Hom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su.edu/information-technology-services/it-governance-areas#EAAC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tags" Target="../tags/tag8.xml"/><Relationship Id="rId7" Type="http://schemas.openxmlformats.org/officeDocument/2006/relationships/image" Target="../media/image1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20FD6D-E1D1-0B49-A19E-7FA3C95C0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D1F625AF-3510-3D4A-B735-3595E1520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4916BD-02E4-9B45-81F4-42714DC9C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9883" y="2776843"/>
            <a:ext cx="8018585" cy="1304314"/>
          </a:xfrm>
        </p:spPr>
        <p:txBody>
          <a:bodyPr>
            <a:normAutofit fontScale="90000"/>
          </a:bodyPr>
          <a:lstStyle/>
          <a:p>
            <a:r>
              <a:rPr lang="en-US"/>
              <a:t>Classroom Technology Upgrades</a:t>
            </a:r>
            <a:br>
              <a:rPr lang="en-US"/>
            </a:br>
            <a:r>
              <a:rPr lang="en-US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628DA-325A-DC42-9662-0DE95534C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56822" y="4412884"/>
            <a:ext cx="9578577" cy="2639595"/>
          </a:xfrm>
        </p:spPr>
        <p:txBody>
          <a:bodyPr>
            <a:normAutofit/>
          </a:bodyPr>
          <a:lstStyle/>
          <a:p>
            <a:r>
              <a:rPr lang="en-US" b="1"/>
              <a:t>Jim Yukech</a:t>
            </a:r>
            <a:br>
              <a:rPr lang="en-US"/>
            </a:br>
            <a:r>
              <a:rPr lang="en-US"/>
              <a:t>CIO &amp; AVP </a:t>
            </a:r>
            <a:br>
              <a:rPr lang="en-US"/>
            </a:br>
            <a:r>
              <a:rPr lang="en-US"/>
              <a:t>Information Technology Services</a:t>
            </a:r>
          </a:p>
        </p:txBody>
      </p:sp>
      <p:pic>
        <p:nvPicPr>
          <p:cNvPr id="14" name="Picture 13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0D8F4B44-0907-CF4E-A7E0-7D9EAA598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260" y="5852332"/>
            <a:ext cx="2534377" cy="71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81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BD3B7-D5E8-9548-BAAF-BBA7CC23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59" y="-217787"/>
            <a:ext cx="10515600" cy="1325563"/>
          </a:xfrm>
        </p:spPr>
        <p:txBody>
          <a:bodyPr/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BYOD Hybrid Locations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DFCB454-ACAE-4D8A-9875-6648CFAD0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94689" y="1896177"/>
            <a:ext cx="3331379" cy="333137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1E70FE-F6A9-4894-8E2C-2F29C74F2467}"/>
              </a:ext>
            </a:extLst>
          </p:cNvPr>
          <p:cNvSpPr txBox="1"/>
          <p:nvPr/>
        </p:nvSpPr>
        <p:spPr>
          <a:xfrm>
            <a:off x="318967" y="816657"/>
            <a:ext cx="11775274" cy="6093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Use a YSU device or bring your own computing devices to charge, work, and print.</a:t>
            </a:r>
          </a:p>
          <a:p>
            <a:r>
              <a:rPr lang="en-US" sz="2800" b="1">
                <a:cs typeface="Calibri"/>
              </a:rPr>
              <a:t>Labs contain</a:t>
            </a:r>
            <a:r>
              <a:rPr lang="en-US" sz="2800">
                <a:cs typeface="Calibri"/>
              </a:rPr>
              <a:t>: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2800">
                <a:cs typeface="Calibri"/>
              </a:rPr>
              <a:t>Monitor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2800">
                <a:cs typeface="Calibri"/>
              </a:rPr>
              <a:t>HDMI Cord / Display Cable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2800">
                <a:cs typeface="Calibri"/>
              </a:rPr>
              <a:t>Power Strip with USB outlet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2800">
                <a:cs typeface="Calibri"/>
              </a:rPr>
              <a:t>High-capacity Wi-Fi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2800">
                <a:cs typeface="Calibri"/>
              </a:rPr>
              <a:t>Computers with monitors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endParaRPr lang="en-US" sz="2800">
              <a:cs typeface="Calibri"/>
            </a:endParaRPr>
          </a:p>
          <a:p>
            <a:r>
              <a:rPr lang="en-US" sz="2800" b="1">
                <a:cs typeface="Calibri"/>
              </a:rPr>
              <a:t>Hybrid Locations:</a:t>
            </a:r>
            <a:r>
              <a:rPr lang="en-US" sz="2800">
                <a:cs typeface="Calibri"/>
              </a:rPr>
              <a:t>  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2800">
                <a:cs typeface="Calibri"/>
              </a:rPr>
              <a:t>Bliss B05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2800">
                <a:cs typeface="Calibri"/>
              </a:rPr>
              <a:t>Moser 2380</a:t>
            </a:r>
            <a:endParaRPr lang="en-US"/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603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BD3B7-D5E8-9548-BAAF-BBA7CC23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25" y="-228150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Calibri"/>
                <a:ea typeface="Calibri" panose="020F0502020204030204" pitchFamily="34" charset="0"/>
                <a:cs typeface="Lato"/>
                <a:hlinkClick r:id="rId2"/>
              </a:rPr>
              <a:t>Technology Support Portal</a:t>
            </a:r>
            <a:r>
              <a:rPr lang="en-US">
                <a:latin typeface="Calibri"/>
                <a:ea typeface="Calibri" panose="020F0502020204030204" pitchFamily="34" charset="0"/>
                <a:cs typeface="Lato"/>
              </a:rPr>
              <a:t> </a:t>
            </a:r>
            <a:endParaRPr lang="en-US"/>
          </a:p>
        </p:txBody>
      </p:sp>
      <p:pic>
        <p:nvPicPr>
          <p:cNvPr id="4" name="Picture 4">
            <a:hlinkClick r:id="rId2"/>
            <a:extLst>
              <a:ext uri="{FF2B5EF4-FFF2-40B4-BE49-F238E27FC236}">
                <a16:creationId xmlns:a16="http://schemas.microsoft.com/office/drawing/2014/main" id="{34B1C1ED-E41E-4A45-BBC9-1F901F4A3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4199" t="-497" r="5055" b="497"/>
          <a:stretch/>
        </p:blipFill>
        <p:spPr>
          <a:xfrm>
            <a:off x="2361979" y="986164"/>
            <a:ext cx="8667255" cy="4515589"/>
          </a:xfrm>
        </p:spPr>
      </p:pic>
    </p:spTree>
    <p:extLst>
      <p:ext uri="{BB962C8B-B14F-4D97-AF65-F5344CB8AC3E}">
        <p14:creationId xmlns:p14="http://schemas.microsoft.com/office/powerpoint/2010/main" val="701936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BD3B7-D5E8-9548-BAAF-BBA7CC23A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Wi-Fi Enhancements</a:t>
            </a:r>
            <a:b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E211C-3B14-DA46-8DBD-F8352677C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923" y="125642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Lato"/>
                <a:ea typeface="Lato"/>
                <a:cs typeface="Lato"/>
              </a:rPr>
              <a:t>YSU has worked to upgrade and remediate the Wi-Fi across campus.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457200" indent="-457200"/>
            <a:r>
              <a:rPr lang="en-US">
                <a:latin typeface="Lato"/>
                <a:ea typeface="Lato"/>
                <a:cs typeface="Lato"/>
              </a:rPr>
              <a:t>Capacity has doubled.</a:t>
            </a:r>
          </a:p>
          <a:p>
            <a:pPr marL="457200" indent="-457200"/>
            <a:r>
              <a:rPr lang="en-US">
                <a:latin typeface="Lato"/>
                <a:ea typeface="Lato"/>
                <a:cs typeface="Lato"/>
              </a:rPr>
              <a:t>Using all new equipment.</a:t>
            </a:r>
          </a:p>
          <a:p>
            <a:pPr marL="457200" indent="-457200"/>
            <a:r>
              <a:rPr lang="en-US">
                <a:latin typeface="Lato"/>
                <a:ea typeface="Lato"/>
                <a:cs typeface="Lato"/>
              </a:rPr>
              <a:t>Available in certain areas outside</a:t>
            </a:r>
          </a:p>
          <a:p>
            <a:pPr marL="914400" lvl="1" indent="-457200"/>
            <a:r>
              <a:rPr lang="en-US">
                <a:latin typeface="Lato"/>
                <a:ea typeface="Lato"/>
                <a:cs typeface="Lato"/>
              </a:rPr>
              <a:t>Area around the fountain</a:t>
            </a:r>
            <a:endParaRPr lang="en-US"/>
          </a:p>
          <a:p>
            <a:pPr marL="914400" lvl="1" indent="-457200"/>
            <a:r>
              <a:rPr lang="en-US">
                <a:latin typeface="Lato"/>
                <a:ea typeface="Lato"/>
                <a:cs typeface="Lato"/>
              </a:rPr>
              <a:t>M70 parking lot (Look for the Y-Fi Zones)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C353762D-C549-400A-9573-4EB7C23C2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965" y="2350614"/>
            <a:ext cx="3952249" cy="39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7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C2F8-E81A-4074-800E-0090D00F7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 Governance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F9AB113-B03B-4244-9FC5-EA4F7305E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3915" y="133349"/>
            <a:ext cx="6179691" cy="672465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D86195-1658-4305-9CB3-10994CDA4A92}"/>
              </a:ext>
            </a:extLst>
          </p:cNvPr>
          <p:cNvSpPr txBox="1"/>
          <p:nvPr/>
        </p:nvSpPr>
        <p:spPr>
          <a:xfrm>
            <a:off x="1028700" y="2238375"/>
            <a:ext cx="42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We would like your participation on a </a:t>
            </a:r>
            <a:r>
              <a:rPr lang="en-US">
                <a:hlinkClick r:id="rId3"/>
              </a:rPr>
              <a:t>governance committee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0530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72F087-BD72-42EA-9DEC-B38AED7876F6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86400" y="602187"/>
            <a:ext cx="1219200" cy="5101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442184-5CC2-425A-9ECF-911DE727714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714500"/>
            <a:ext cx="1219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424242"/>
                </a:solidFill>
              </a:rPr>
              <a:t>Audience Q&amp;A Session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B0DBB9-0E2C-4582-9D24-2A10748E469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143500"/>
            <a:ext cx="12192000" cy="1714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rgbClr val="39AC37"/>
                </a:solidFill>
              </a:rPr>
              <a:t>ⓘ</a:t>
            </a:r>
            <a:r>
              <a:rPr lang="en-US" sz="1400">
                <a:solidFill>
                  <a:srgbClr val="424242"/>
                </a:solidFill>
              </a:rPr>
              <a:t> Start presenting to display the audience questions on this slide.</a:t>
            </a:r>
          </a:p>
        </p:txBody>
      </p:sp>
      <p:pic>
        <p:nvPicPr>
          <p:cNvPr id="6" name="Content Placeholder 4" descr="Questions outline">
            <a:extLst>
              <a:ext uri="{FF2B5EF4-FFF2-40B4-BE49-F238E27FC236}">
                <a16:creationId xmlns:a16="http://schemas.microsoft.com/office/drawing/2014/main" id="{2CD90B72-B8F9-4258-9D60-1A1B491335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0894" y="-80828"/>
            <a:ext cx="2896830" cy="2896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7914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20FD6D-E1D1-0B49-A19E-7FA3C95C0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D1F625AF-3510-3D4A-B735-3595E1520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4916BD-02E4-9B45-81F4-42714DC9C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31" y="1065907"/>
            <a:ext cx="8018585" cy="1304314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628DA-325A-DC42-9662-0DE95534C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74232"/>
            <a:ext cx="8018584" cy="1696798"/>
          </a:xfrm>
        </p:spPr>
        <p:txBody>
          <a:bodyPr/>
          <a:lstStyle/>
          <a:p>
            <a:r>
              <a:rPr lang="en-US"/>
              <a:t>Contact the IT Service Desk </a:t>
            </a:r>
            <a:br>
              <a:rPr lang="en-US"/>
            </a:br>
            <a:endParaRPr lang="en-US"/>
          </a:p>
          <a:p>
            <a:r>
              <a:rPr lang="en-US"/>
              <a:t>Phone: (330) 941-1595</a:t>
            </a:r>
            <a:br>
              <a:rPr lang="en-US"/>
            </a:br>
            <a:r>
              <a:rPr lang="en-US"/>
              <a:t>Visit: </a:t>
            </a:r>
            <a:r>
              <a:rPr lang="en-US" err="1"/>
              <a:t>Kilcawley</a:t>
            </a:r>
            <a:r>
              <a:rPr lang="en-US"/>
              <a:t> Center 1</a:t>
            </a:r>
            <a:r>
              <a:rPr lang="en-US" baseline="30000"/>
              <a:t>st</a:t>
            </a:r>
            <a:r>
              <a:rPr lang="en-US"/>
              <a:t> Floor </a:t>
            </a:r>
          </a:p>
        </p:txBody>
      </p:sp>
      <p:pic>
        <p:nvPicPr>
          <p:cNvPr id="14" name="Picture 13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0D8F4B44-0907-CF4E-A7E0-7D9EAA598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260" y="5416262"/>
            <a:ext cx="4079631" cy="115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1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BD3B7-D5E8-9548-BAAF-BBA7CC23A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E211C-3B14-DA46-8DBD-F8352677C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>
                <a:latin typeface="Calibri"/>
                <a:ea typeface="Calibri" panose="020F0502020204030204" pitchFamily="34" charset="0"/>
                <a:cs typeface="Lato"/>
              </a:rPr>
              <a:t>Multimedia Classroom Refresh (MMCR) </a:t>
            </a:r>
            <a:r>
              <a:rPr lang="en-US" sz="3600">
                <a:effectLst/>
                <a:latin typeface="Calibri"/>
                <a:ea typeface="Calibri" panose="020F0502020204030204" pitchFamily="34" charset="0"/>
                <a:cs typeface="Lato"/>
              </a:rPr>
              <a:t>Phase 1</a:t>
            </a:r>
            <a:r>
              <a:rPr lang="en-US" sz="3600">
                <a:latin typeface="Calibri"/>
                <a:ea typeface="Calibri" panose="020F0502020204030204" pitchFamily="34" charset="0"/>
                <a:cs typeface="Lato"/>
              </a:rPr>
              <a:t>  </a:t>
            </a:r>
            <a:endParaRPr lang="en-US" sz="3600">
              <a:effectLst/>
              <a:latin typeface="Calibri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600">
                <a:latin typeface="Lato"/>
                <a:ea typeface="Lato"/>
                <a:cs typeface="Lato"/>
              </a:rPr>
              <a:t>Multimedia Classroom Refresh (</a:t>
            </a:r>
            <a:r>
              <a:rPr lang="en-US" sz="3600">
                <a:latin typeface="Calibri"/>
                <a:ea typeface="Lato"/>
                <a:cs typeface="Lato"/>
              </a:rPr>
              <a:t>MMCR)</a:t>
            </a:r>
            <a:r>
              <a:rPr lang="en-US" sz="3600">
                <a:latin typeface="Calibri"/>
                <a:ea typeface="Calibri" panose="020F0502020204030204" pitchFamily="34" charset="0"/>
                <a:cs typeface="Lato"/>
              </a:rPr>
              <a:t> </a:t>
            </a:r>
            <a:r>
              <a:rPr lang="en-US" sz="3600">
                <a:effectLst/>
                <a:latin typeface="Calibri"/>
                <a:ea typeface="Calibri" panose="020F0502020204030204" pitchFamily="34" charset="0"/>
                <a:cs typeface="Lato"/>
              </a:rPr>
              <a:t>Phase 2</a:t>
            </a:r>
            <a:r>
              <a:rPr lang="en-US" sz="3600">
                <a:latin typeface="Calibri"/>
                <a:ea typeface="Calibri" panose="020F0502020204030204" pitchFamily="34" charset="0"/>
                <a:cs typeface="Lato"/>
              </a:rPr>
              <a:t>  </a:t>
            </a:r>
            <a:endParaRPr lang="en-US" sz="3600">
              <a:effectLst/>
              <a:latin typeface="Calibri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600">
                <a:latin typeface="Calibri"/>
                <a:ea typeface="Calibri" panose="020F0502020204030204" pitchFamily="34" charset="0"/>
                <a:cs typeface="Lato"/>
              </a:rPr>
              <a:t>Bring Your Own Device (BYOD)  </a:t>
            </a:r>
            <a:endParaRPr lang="en-US" sz="3600">
              <a:effectLst/>
              <a:latin typeface="Calibri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Technology Support Portal  </a:t>
            </a:r>
          </a:p>
          <a:p>
            <a:pPr>
              <a:spcBef>
                <a:spcPts val="0"/>
              </a:spcBef>
            </a:pPr>
            <a:r>
              <a:rPr lang="en-US" sz="3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Wi-Fi Enhancements  </a:t>
            </a:r>
          </a:p>
          <a:p>
            <a:pPr>
              <a:spcBef>
                <a:spcPts val="0"/>
              </a:spcBef>
            </a:pPr>
            <a:r>
              <a:rPr lang="en-US" sz="3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Q&amp;A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2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BD3B7-D5E8-9548-BAAF-BBA7CC23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32" y="365125"/>
            <a:ext cx="10515600" cy="1325563"/>
          </a:xfrm>
        </p:spPr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E211C-3B14-DA46-8DBD-F8352677C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81BFDF2-82AF-45D3-BB78-867C411E32CD}"/>
              </a:ext>
            </a:extLst>
          </p:cNvPr>
          <p:cNvSpPr txBox="1">
            <a:spLocks/>
          </p:cNvSpPr>
          <p:nvPr/>
        </p:nvSpPr>
        <p:spPr>
          <a:xfrm>
            <a:off x="749329" y="1424539"/>
            <a:ext cx="10935739" cy="522651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latin typeface="Lato"/>
                <a:ea typeface="Lato"/>
                <a:cs typeface="Lato"/>
              </a:rPr>
              <a:t>Rosalyn Donaldson </a:t>
            </a:r>
            <a:br>
              <a:rPr lang="en-US"/>
            </a:br>
            <a:r>
              <a:rPr lang="en-US">
                <a:latin typeface="Lato"/>
                <a:ea typeface="Lato"/>
                <a:cs typeface="Lato"/>
              </a:rPr>
              <a:t>Director, IT Training Services &amp; Academic Continuity Team</a:t>
            </a:r>
            <a:br>
              <a:rPr lang="en-US">
                <a:latin typeface="Lato"/>
                <a:ea typeface="Lato"/>
                <a:cs typeface="Lato"/>
              </a:rPr>
            </a:br>
            <a:r>
              <a:rPr lang="en-US">
                <a:latin typeface="Lato"/>
                <a:ea typeface="Lato"/>
                <a:cs typeface="Lato"/>
              </a:rPr>
              <a:t> Program Manager</a:t>
            </a:r>
          </a:p>
          <a:p>
            <a:pPr marL="0" indent="0" algn="ctr">
              <a:buNone/>
            </a:pPr>
            <a:endParaRPr lang="en-US" b="1"/>
          </a:p>
          <a:p>
            <a:pPr algn="ctr">
              <a:buNone/>
            </a:pPr>
            <a:r>
              <a:rPr lang="en-US" b="1">
                <a:latin typeface="Lato"/>
                <a:ea typeface="Lato"/>
                <a:cs typeface="Lato"/>
              </a:rPr>
              <a:t>Tasha Wells</a:t>
            </a:r>
            <a:br>
              <a:rPr lang="en-US" b="1">
                <a:latin typeface="Lato"/>
                <a:ea typeface="Lato"/>
                <a:cs typeface="Lato"/>
              </a:rPr>
            </a:br>
            <a:r>
              <a:rPr lang="en-US">
                <a:latin typeface="Lato"/>
                <a:ea typeface="Lato"/>
                <a:cs typeface="Lato"/>
              </a:rPr>
              <a:t>Manager, Campus Technology Support </a:t>
            </a:r>
          </a:p>
          <a:p>
            <a:pPr algn="ctr">
              <a:buNone/>
            </a:pPr>
            <a:endParaRPr lang="en-US">
              <a:latin typeface="Lato"/>
              <a:ea typeface="Lato"/>
              <a:cs typeface="Lato"/>
            </a:endParaRPr>
          </a:p>
          <a:p>
            <a:pPr marL="0" indent="0" algn="ctr">
              <a:buNone/>
            </a:pPr>
            <a:r>
              <a:rPr lang="en-US" b="1">
                <a:latin typeface="Lato"/>
                <a:ea typeface="Lato"/>
                <a:cs typeface="Lato"/>
              </a:rPr>
              <a:t>Jeff Wormley</a:t>
            </a:r>
            <a:br>
              <a:rPr lang="en-US"/>
            </a:br>
            <a:r>
              <a:rPr lang="en-US">
                <a:latin typeface="Lato"/>
                <a:ea typeface="Lato"/>
                <a:cs typeface="Lato"/>
              </a:rPr>
              <a:t>Project Manager, IT Customer Services</a:t>
            </a:r>
            <a:br>
              <a:rPr lang="en-US">
                <a:latin typeface="Lato"/>
                <a:ea typeface="Lato"/>
                <a:cs typeface="Lato"/>
              </a:rPr>
            </a:br>
            <a:endParaRPr lang="en-US"/>
          </a:p>
          <a:p>
            <a:pPr marL="0" indent="0" algn="ctr">
              <a:buNone/>
            </a:pPr>
            <a:r>
              <a:rPr lang="en-US" b="1"/>
              <a:t>Sharyn Zembower</a:t>
            </a:r>
            <a:br>
              <a:rPr lang="en-US"/>
            </a:br>
            <a:r>
              <a:rPr lang="en-US"/>
              <a:t>Manager, IT Service Desk</a:t>
            </a:r>
          </a:p>
        </p:txBody>
      </p:sp>
    </p:spTree>
    <p:extLst>
      <p:ext uri="{BB962C8B-B14F-4D97-AF65-F5344CB8AC3E}">
        <p14:creationId xmlns:p14="http://schemas.microsoft.com/office/powerpoint/2010/main" val="1313769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D090F4-0606-419E-A994-D787767E1581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86400" y="602187"/>
            <a:ext cx="1219200" cy="5101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85A319-7EDF-4D8C-8A54-85BC66AA38C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714500"/>
            <a:ext cx="1219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424242"/>
                </a:solidFill>
              </a:rPr>
              <a:t>What was the subject of your last request from ITS?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59FE22-264A-449E-BA39-8E7F47AD990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143500"/>
            <a:ext cx="12192000" cy="1714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rgbClr val="39AC37"/>
                </a:solidFill>
              </a:rPr>
              <a:t>ⓘ</a:t>
            </a:r>
            <a:r>
              <a:rPr lang="en-US" sz="1400">
                <a:solidFill>
                  <a:srgbClr val="424242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53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BD3B7-D5E8-9548-BAAF-BBA7CC23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5245"/>
            <a:ext cx="10515600" cy="1325563"/>
          </a:xfrm>
        </p:spPr>
        <p:txBody>
          <a:bodyPr/>
          <a:lstStyle/>
          <a:p>
            <a:r>
              <a:rPr lang="en-US"/>
              <a:t>Multimedia Classroom - Phase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E211C-3B14-DA46-8DBD-F8352677C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94B760-E657-4EC1-A22C-ED76015A988A}"/>
              </a:ext>
            </a:extLst>
          </p:cNvPr>
          <p:cNvSpPr txBox="1"/>
          <p:nvPr/>
        </p:nvSpPr>
        <p:spPr>
          <a:xfrm>
            <a:off x="558952" y="1329538"/>
            <a:ext cx="500218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err="1"/>
              <a:t>Airtame</a:t>
            </a: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Desktop Computer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Push Button Control Panel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Laser Projector and Screen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Webcam with Built-In Mic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Built in Room Speakers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D3787F-721F-46E1-B5A4-A374C01E9183}"/>
              </a:ext>
            </a:extLst>
          </p:cNvPr>
          <p:cNvSpPr/>
          <p:nvPr/>
        </p:nvSpPr>
        <p:spPr>
          <a:xfrm>
            <a:off x="5589639" y="1047135"/>
            <a:ext cx="6279520" cy="435133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8AD741-24D6-4292-B6A2-04AEB26D2586}"/>
              </a:ext>
            </a:extLst>
          </p:cNvPr>
          <p:cNvSpPr/>
          <p:nvPr/>
        </p:nvSpPr>
        <p:spPr>
          <a:xfrm>
            <a:off x="6096000" y="1637071"/>
            <a:ext cx="5341849" cy="3284762"/>
          </a:xfrm>
          <a:prstGeom prst="rect">
            <a:avLst/>
          </a:prstGeom>
          <a:blipFill>
            <a:blip r:embed="rId3"/>
            <a:stretch>
              <a:fillRect l="-26951" t="-31045" r="-15700" b="-1552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4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BD3B7-D5E8-9548-BAAF-BBA7CC23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5245"/>
            <a:ext cx="10515600" cy="1325563"/>
          </a:xfrm>
        </p:spPr>
        <p:txBody>
          <a:bodyPr/>
          <a:lstStyle/>
          <a:p>
            <a:r>
              <a:rPr lang="en-US" sz="4400"/>
              <a:t>Push Button Control Panels</a:t>
            </a:r>
            <a:br>
              <a:rPr lang="en-US" sz="4400"/>
            </a:br>
            <a:r>
              <a:rPr lang="en-US" sz="2000"/>
              <a:t>Multimedia Classroom - Phase 1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E211C-3B14-DA46-8DBD-F8352677C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63AEB8F-130F-4CB7-A6A1-2C228B984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928410"/>
              </p:ext>
            </p:extLst>
          </p:nvPr>
        </p:nvGraphicFramePr>
        <p:xfrm>
          <a:off x="1644060" y="1262284"/>
          <a:ext cx="8886289" cy="4791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959">
                  <a:extLst>
                    <a:ext uri="{9D8B030D-6E8A-4147-A177-3AD203B41FA5}">
                      <a16:colId xmlns:a16="http://schemas.microsoft.com/office/drawing/2014/main" val="2080125666"/>
                    </a:ext>
                  </a:extLst>
                </a:gridCol>
                <a:gridCol w="2972165">
                  <a:extLst>
                    <a:ext uri="{9D8B030D-6E8A-4147-A177-3AD203B41FA5}">
                      <a16:colId xmlns:a16="http://schemas.microsoft.com/office/drawing/2014/main" val="1207656654"/>
                    </a:ext>
                  </a:extLst>
                </a:gridCol>
                <a:gridCol w="2972165">
                  <a:extLst>
                    <a:ext uri="{9D8B030D-6E8A-4147-A177-3AD203B41FA5}">
                      <a16:colId xmlns:a16="http://schemas.microsoft.com/office/drawing/2014/main" val="2134601676"/>
                    </a:ext>
                  </a:extLst>
                </a:gridCol>
              </a:tblGrid>
              <a:tr h="404284">
                <a:tc>
                  <a:txBody>
                    <a:bodyPr/>
                    <a:lstStyle/>
                    <a:p>
                      <a:pPr algn="ctr"/>
                      <a:r>
                        <a:rPr lang="en-US" sz="2800" err="1"/>
                        <a:t>Airtame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err="1"/>
                        <a:t>Airtame</a:t>
                      </a:r>
                      <a:r>
                        <a:rPr lang="en-US" sz="2800"/>
                        <a:t> Touch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err="1"/>
                        <a:t>Airtame</a:t>
                      </a:r>
                      <a:r>
                        <a:rPr lang="en-US" sz="2800"/>
                        <a:t> Auditorium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9084653"/>
                  </a:ext>
                </a:extLst>
              </a:tr>
              <a:tr h="38470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070953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electronics, white, screenshot&#10;&#10;Description automatically generated">
            <a:extLst>
              <a:ext uri="{FF2B5EF4-FFF2-40B4-BE49-F238E27FC236}">
                <a16:creationId xmlns:a16="http://schemas.microsoft.com/office/drawing/2014/main" id="{80277205-A2FB-4B2A-8AFF-10F6FA4A6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272" y="2201298"/>
            <a:ext cx="2457450" cy="3848100"/>
          </a:xfrm>
          <a:prstGeom prst="rect">
            <a:avLst/>
          </a:prstGeom>
        </p:spPr>
      </p:pic>
      <p:pic>
        <p:nvPicPr>
          <p:cNvPr id="10" name="Picture 9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C8A7DFA-0519-499D-868E-1F5586337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695" y="2206107"/>
            <a:ext cx="2973028" cy="3848100"/>
          </a:xfrm>
          <a:prstGeom prst="rect">
            <a:avLst/>
          </a:prstGeom>
        </p:spPr>
      </p:pic>
      <p:pic>
        <p:nvPicPr>
          <p:cNvPr id="12" name="Picture 11" descr="Airtame Touch">
            <a:extLst>
              <a:ext uri="{FF2B5EF4-FFF2-40B4-BE49-F238E27FC236}">
                <a16:creationId xmlns:a16="http://schemas.microsoft.com/office/drawing/2014/main" id="{C8E2B518-98D0-49EA-9C63-BC20FABF04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022" b="24249"/>
          <a:stretch/>
        </p:blipFill>
        <p:spPr>
          <a:xfrm>
            <a:off x="4852560" y="2291572"/>
            <a:ext cx="2457450" cy="1930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id-FBB6ED97-18AE-4C31-861E-807191D2360D" descr="Image.jpeg">
            <a:extLst>
              <a:ext uri="{FF2B5EF4-FFF2-40B4-BE49-F238E27FC236}">
                <a16:creationId xmlns:a16="http://schemas.microsoft.com/office/drawing/2014/main" id="{0998E711-711D-4970-93B2-5827C10DD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9" t="13525" r="21456" b="14300"/>
          <a:stretch/>
        </p:blipFill>
        <p:spPr bwMode="auto">
          <a:xfrm>
            <a:off x="4835390" y="4316863"/>
            <a:ext cx="2489890" cy="1719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32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5E196-C14B-4579-B579-57C0F12D4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Download Airtame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Qr code for airtame download&#10;&#10;Description automatically generated">
            <a:extLst>
              <a:ext uri="{FF2B5EF4-FFF2-40B4-BE49-F238E27FC236}">
                <a16:creationId xmlns:a16="http://schemas.microsoft.com/office/drawing/2014/main" id="{F64D5964-06A2-4812-A905-EF3DE70A1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8724" y="640080"/>
            <a:ext cx="5585760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3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BD3B7-D5E8-9548-BAAF-BBA7CC23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40" y="210880"/>
            <a:ext cx="10515600" cy="1325563"/>
          </a:xfrm>
        </p:spPr>
        <p:txBody>
          <a:bodyPr/>
          <a:lstStyle/>
          <a:p>
            <a:r>
              <a:rPr lang="en-US"/>
              <a:t>MMCR Phase 2*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E211C-3B14-DA46-8DBD-F8352677C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974" y="1417299"/>
            <a:ext cx="10515600" cy="566338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>
                <a:latin typeface="Calibri" panose="020F0502020204030204" pitchFamily="34" charset="0"/>
                <a:ea typeface="Calibri" panose="020F0502020204030204" pitchFamily="34" charset="0"/>
              </a:rPr>
              <a:t>Estimating costs to determine fiscal viability using Federal funding</a:t>
            </a:r>
          </a:p>
          <a:p>
            <a:pPr>
              <a:spcBef>
                <a:spcPts val="0"/>
              </a:spcBef>
            </a:pPr>
            <a:r>
              <a:rPr lang="en-US" sz="3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Leveraging standard </a:t>
            </a:r>
            <a:r>
              <a:rPr lang="en-US" sz="36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Webex</a:t>
            </a:r>
            <a:r>
              <a:rPr lang="en-US" sz="3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configuration</a:t>
            </a:r>
          </a:p>
          <a:p>
            <a:pPr>
              <a:spcBef>
                <a:spcPts val="0"/>
              </a:spcBef>
            </a:pPr>
            <a:r>
              <a:rPr lang="en-US" sz="3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Single or dual camera configuration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>
                <a:latin typeface="Calibri" panose="020F0502020204030204" pitchFamily="34" charset="0"/>
              </a:rPr>
              <a:t>Single camera (rear) – instructor focused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>
                <a:latin typeface="Calibri"/>
                <a:ea typeface="Calibri" panose="020F0502020204030204" pitchFamily="34" charset="0"/>
                <a:cs typeface="Lato"/>
              </a:rPr>
              <a:t>Dual camera (front) - projects classroom view &amp;</a:t>
            </a:r>
            <a:endParaRPr lang="en-US" sz="2800">
              <a:latin typeface="Calibri"/>
              <a:ea typeface="Calibri" panose="020F0502020204030204" pitchFamily="34" charset="0"/>
            </a:endParaRPr>
          </a:p>
          <a:p>
            <a:pPr marL="914400" lvl="2" indent="0">
              <a:spcBef>
                <a:spcPts val="0"/>
              </a:spcBef>
              <a:buNone/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</a:rPr>
              <a:t>	               (rear) – instructor focused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Ceiling mounted microphones included in both options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</a:rPr>
              <a:t>Laser projector and screen</a:t>
            </a:r>
            <a:endParaRPr lang="en-US" sz="2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Target Completion Date – May 2022</a:t>
            </a: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7A74F-00B1-4DD1-9439-AA58EFC6F5D5}"/>
              </a:ext>
            </a:extLst>
          </p:cNvPr>
          <p:cNvSpPr txBox="1"/>
          <p:nvPr/>
        </p:nvSpPr>
        <p:spPr>
          <a:xfrm flipH="1">
            <a:off x="5945074" y="6488668"/>
            <a:ext cx="624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*Estimated cost determines classrooms updated in FY22</a:t>
            </a:r>
          </a:p>
        </p:txBody>
      </p:sp>
    </p:spTree>
    <p:extLst>
      <p:ext uri="{BB962C8B-B14F-4D97-AF65-F5344CB8AC3E}">
        <p14:creationId xmlns:p14="http://schemas.microsoft.com/office/powerpoint/2010/main" val="266465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BD3B7-D5E8-9548-BAAF-BBA7CC23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59" y="-217787"/>
            <a:ext cx="10515600" cy="1325563"/>
          </a:xfrm>
        </p:spPr>
        <p:txBody>
          <a:bodyPr/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BYOD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DFCB454-ACAE-4D8A-9875-6648CFAD0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4689" y="1896177"/>
            <a:ext cx="3331379" cy="333137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1E70FE-F6A9-4894-8E2C-2F29C74F2467}"/>
              </a:ext>
            </a:extLst>
          </p:cNvPr>
          <p:cNvSpPr txBox="1"/>
          <p:nvPr/>
        </p:nvSpPr>
        <p:spPr>
          <a:xfrm>
            <a:off x="318967" y="816657"/>
            <a:ext cx="10418283" cy="65248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BYOD Labs enable you to bring your own computing devices to charge, work, and print.</a:t>
            </a:r>
          </a:p>
          <a:p>
            <a:r>
              <a:rPr lang="en-US" sz="2800" b="1">
                <a:cs typeface="Calibri"/>
              </a:rPr>
              <a:t>Labs contain</a:t>
            </a:r>
            <a:r>
              <a:rPr lang="en-US" sz="2800">
                <a:cs typeface="Calibri"/>
              </a:rPr>
              <a:t>: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2800">
                <a:cs typeface="Calibri"/>
              </a:rPr>
              <a:t>Monitor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2800">
                <a:cs typeface="Calibri"/>
              </a:rPr>
              <a:t>HDMI Cord / Display Cable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2800">
                <a:cs typeface="Calibri"/>
              </a:rPr>
              <a:t>Power Strip with USB outlet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2800">
                <a:cs typeface="Calibri"/>
              </a:rPr>
              <a:t>High-capacity </a:t>
            </a:r>
            <a:r>
              <a:rPr lang="en-US" sz="2800" err="1">
                <a:cs typeface="Calibri"/>
              </a:rPr>
              <a:t>WiFi</a:t>
            </a:r>
            <a:endParaRPr lang="en-US" sz="2800">
              <a:cs typeface="Calibri"/>
            </a:endParaRPr>
          </a:p>
          <a:p>
            <a:r>
              <a:rPr lang="en-US" sz="2800" b="1">
                <a:cs typeface="Calibri"/>
              </a:rPr>
              <a:t>Locations:</a:t>
            </a:r>
            <a:r>
              <a:rPr lang="en-US" sz="2800">
                <a:cs typeface="Calibri"/>
              </a:rPr>
              <a:t>  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2800">
                <a:cs typeface="Calibri"/>
              </a:rPr>
              <a:t>Beeghley Hall 1310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2800">
                <a:cs typeface="Calibri"/>
              </a:rPr>
              <a:t>Bliss Hall (Beecher Lab) 4017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2800">
                <a:cs typeface="Calibri"/>
              </a:rPr>
              <a:t>DeBartolo B35, B28, B45, B48, 558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2800">
                <a:cs typeface="Calibri"/>
              </a:rPr>
              <a:t>Lincoln Hall 403, 408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2800">
                <a:cs typeface="Calibri"/>
              </a:rPr>
              <a:t>Maag Library 406A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089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8.4.1921"/>
  <p:tag name="SLIDO_PRESENTATION_ID" val="00000000-0000-0000-0000-000000000000"/>
  <p:tag name="SLIDO_EVENT_UUID" val="ba6b76d4-b802-481d-a40b-2e1501574e60"/>
  <p:tag name="SLIDO_EVENT_SECTION_UUID" val="84825fec-f1b7-4173-9433-36b0a9a4d9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jg3ODUzNTJ9"/>
  <p:tag name="SLIDO_TYPE" val="SlidoPoll"/>
  <p:tag name="SLIDO_POLL_UUID" val="e2f5876d-97e7-4484-a184-f6c074a49a5b"/>
  <p:tag name="SLIDO_TIMELINE" val="W3sicG9sbFF1ZXN0aW9uVXVpZCI6IjBlNzEzYWZiLWVjMGMtNDE1NC05YzhkLTE0ODQxNjg4MGUyYSIsInNob3dSZXN1bHRzIjpmYWxzZSwic2hvd0NvcnJlY3RBbnN3ZXJzIjpmYWxzZSwidm90aW5nTG9ja2VkIjpmYWxzZX0seyJwb2xsUXVlc3Rpb25VdWlkIjoiMGU3MTNhZmItZWMwYy00MTU0LTljOGQtMTQ4NDE2ODgwZTJhIiwic2hvd1Jlc3VsdHMiOnRydWUsInNob3dDb3JyZWN0QW5zd2VycyI6ZmFsc2UsInZvdGluZ0xvY2tlZCI6ZmFsc2V9XQ=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jg3ODUxMjV9"/>
  <p:tag name="SLIDO_TYPE" val="SlidoQ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Widescreen</PresentationFormat>
  <Paragraphs>116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Lato</vt:lpstr>
      <vt:lpstr>Wingdings</vt:lpstr>
      <vt:lpstr>Office Theme</vt:lpstr>
      <vt:lpstr>Classroom Technology Upgrades  </vt:lpstr>
      <vt:lpstr>ITS Updates</vt:lpstr>
      <vt:lpstr>Introductions</vt:lpstr>
      <vt:lpstr>PowerPoint Presentation</vt:lpstr>
      <vt:lpstr>Multimedia Classroom - Phase 1</vt:lpstr>
      <vt:lpstr>Push Button Control Panels Multimedia Classroom - Phase 1</vt:lpstr>
      <vt:lpstr>Download Airtame</vt:lpstr>
      <vt:lpstr>MMCR Phase 2*</vt:lpstr>
      <vt:lpstr>BYOD</vt:lpstr>
      <vt:lpstr>BYOD Hybrid Locations</vt:lpstr>
      <vt:lpstr>Technology Support Portal </vt:lpstr>
      <vt:lpstr>Wi-Fi Enhancements </vt:lpstr>
      <vt:lpstr>IT Governance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L Morrone</dc:creator>
  <cp:lastModifiedBy>Rosalyn Donaldson</cp:lastModifiedBy>
  <cp:revision>1</cp:revision>
  <dcterms:created xsi:type="dcterms:W3CDTF">2021-04-16T18:05:15Z</dcterms:created>
  <dcterms:modified xsi:type="dcterms:W3CDTF">2021-08-25T21:31:06Z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0.18.4.1921</vt:lpwstr>
  </property>
</Properties>
</file>