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9144000" cy="5143500" type="screen16x9"/>
  <p:notesSz cx="6858000" cy="9144000"/>
  <p:embeddedFontLst>
    <p:embeddedFont>
      <p:font typeface="Proxima Nova Extrabold" panose="020B0604020202020204" charset="0"/>
      <p:bold r:id="rId47"/>
    </p:embeddedFont>
    <p:embeddedFont>
      <p:font typeface="Calibri" panose="020F0502020204030204" pitchFamily="34" charset="0"/>
      <p:regular r:id="rId48"/>
      <p:bold r:id="rId49"/>
      <p:italic r:id="rId50"/>
      <p:boldItalic r:id="rId51"/>
    </p:embeddedFont>
    <p:embeddedFont>
      <p:font typeface="Proxima Nova" panose="020B0604020202020204" charset="0"/>
      <p:regular r:id="rId52"/>
      <p:bold r:id="rId53"/>
      <p:italic r:id="rId54"/>
      <p:boldItalic r:id="rId55"/>
    </p:embeddedFont>
    <p:embeddedFont>
      <p:font typeface="Proxima Nova Semibold" panose="020B0604020202020204" charset="0"/>
      <p:regular r:id="rId56"/>
      <p:bold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02" y="3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9c8f79df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9c8f79df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e9c8f79df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e9c8f79df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1e5a87bd8b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1e5a87bd8b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1e5a87bd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1e5a87bd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e815ba164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e815ba164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9c8f79df9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e9c8f79df9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e9c8f79df9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e9c8f79df9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815ba16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e815ba16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815ba164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e815ba164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e815ba164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e815ba164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Student-Ready College--the challenge and the reality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e5a87bd8b_0_57:notes"/>
          <p:cNvSpPr txBox="1">
            <a:spLocks noGrp="1"/>
          </p:cNvSpPr>
          <p:nvPr>
            <p:ph type="body" idx="1"/>
          </p:nvPr>
        </p:nvSpPr>
        <p:spPr>
          <a:xfrm>
            <a:off x="685795" y="4343395"/>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g11e5a87bd8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e815ba164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e815ba164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Student-Ready College--the challenge and the reality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815ba1647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815ba1647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815ba1647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815ba1647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9de4b0d8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e9de4b0d8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e9de4b0d8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e9de4b0d8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e9de4b0d8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e9de4b0d8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9de4b0d8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9de4b0d8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9de4b0d8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e9de4b0d8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9de4b0d8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e9de4b0d8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e9de4b0d8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e9de4b0d8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1e5a87bd8b_0_78:notes"/>
          <p:cNvSpPr txBox="1">
            <a:spLocks noGrp="1"/>
          </p:cNvSpPr>
          <p:nvPr>
            <p:ph type="body" idx="1"/>
          </p:nvPr>
        </p:nvSpPr>
        <p:spPr>
          <a:xfrm>
            <a:off x="685795" y="4343395"/>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11e5a87bd8b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9de4b0d8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9de4b0d8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e9de4b0d8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e9de4b0d8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9de4b0d8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e9de4b0d8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e9de4b0d8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e9de4b0d8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e9de4b0d89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e9de4b0d89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e9de4b0d89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e9de4b0d8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9de4b0d89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e9de4b0d8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9de4b0d8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e9de4b0d8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e9de4b0d8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e9de4b0d8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e9de4b0d8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e9de4b0d8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e5a87bd8b_0_83:notes"/>
          <p:cNvSpPr txBox="1">
            <a:spLocks noGrp="1"/>
          </p:cNvSpPr>
          <p:nvPr>
            <p:ph type="body" idx="1"/>
          </p:nvPr>
        </p:nvSpPr>
        <p:spPr>
          <a:xfrm>
            <a:off x="685795" y="4343395"/>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11e5a87bd8b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e9de4b0d89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e9de4b0d8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815ba1647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e815ba1647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e9de4b0d89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e9de4b0d89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9c8f79df9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9c8f79df9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1e5a87bd8b_0_87:notes"/>
          <p:cNvSpPr txBox="1">
            <a:spLocks noGrp="1"/>
          </p:cNvSpPr>
          <p:nvPr>
            <p:ph type="body" idx="1"/>
          </p:nvPr>
        </p:nvSpPr>
        <p:spPr>
          <a:xfrm>
            <a:off x="685795" y="4343395"/>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11e5a87bd8b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1e5a87bd8b_0_92:notes"/>
          <p:cNvSpPr txBox="1">
            <a:spLocks noGrp="1"/>
          </p:cNvSpPr>
          <p:nvPr>
            <p:ph type="body" idx="1"/>
          </p:nvPr>
        </p:nvSpPr>
        <p:spPr>
          <a:xfrm>
            <a:off x="685795" y="4343395"/>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11e5a87bd8b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1e5a87bd8b_0_97:notes"/>
          <p:cNvSpPr txBox="1">
            <a:spLocks noGrp="1"/>
          </p:cNvSpPr>
          <p:nvPr>
            <p:ph type="body" idx="1"/>
          </p:nvPr>
        </p:nvSpPr>
        <p:spPr>
          <a:xfrm>
            <a:off x="685795" y="4343395"/>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11e5a87bd8b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e5a87bd8b_0_102:notes"/>
          <p:cNvSpPr txBox="1">
            <a:spLocks noGrp="1"/>
          </p:cNvSpPr>
          <p:nvPr>
            <p:ph type="body" idx="1"/>
          </p:nvPr>
        </p:nvSpPr>
        <p:spPr>
          <a:xfrm>
            <a:off x="685795" y="4343395"/>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11e5a87bd8b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9c8f79df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9c8f79df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Proxima Nova"/>
              <a:buNone/>
              <a:defRPr sz="5200">
                <a:latin typeface="Proxima Nova"/>
                <a:ea typeface="Proxima Nova"/>
                <a:cs typeface="Proxima Nova"/>
                <a:sym typeface="Proxima Nova"/>
              </a:defRPr>
            </a:lvl1pPr>
            <a:lvl2pPr lvl="1" algn="ctr" rtl="0">
              <a:spcBef>
                <a:spcPts val="0"/>
              </a:spcBef>
              <a:spcAft>
                <a:spcPts val="0"/>
              </a:spcAft>
              <a:buSzPts val="5200"/>
              <a:buFont typeface="Proxima Nova"/>
              <a:buNone/>
              <a:defRPr sz="5200">
                <a:latin typeface="Proxima Nova"/>
                <a:ea typeface="Proxima Nova"/>
                <a:cs typeface="Proxima Nova"/>
                <a:sym typeface="Proxima Nova"/>
              </a:defRPr>
            </a:lvl2pPr>
            <a:lvl3pPr lvl="2" algn="ctr" rtl="0">
              <a:spcBef>
                <a:spcPts val="0"/>
              </a:spcBef>
              <a:spcAft>
                <a:spcPts val="0"/>
              </a:spcAft>
              <a:buSzPts val="5200"/>
              <a:buFont typeface="Proxima Nova"/>
              <a:buNone/>
              <a:defRPr sz="5200">
                <a:latin typeface="Proxima Nova"/>
                <a:ea typeface="Proxima Nova"/>
                <a:cs typeface="Proxima Nova"/>
                <a:sym typeface="Proxima Nova"/>
              </a:defRPr>
            </a:lvl3pPr>
            <a:lvl4pPr lvl="3" algn="ctr" rtl="0">
              <a:spcBef>
                <a:spcPts val="0"/>
              </a:spcBef>
              <a:spcAft>
                <a:spcPts val="0"/>
              </a:spcAft>
              <a:buSzPts val="5200"/>
              <a:buFont typeface="Proxima Nova"/>
              <a:buNone/>
              <a:defRPr sz="5200">
                <a:latin typeface="Proxima Nova"/>
                <a:ea typeface="Proxima Nova"/>
                <a:cs typeface="Proxima Nova"/>
                <a:sym typeface="Proxima Nova"/>
              </a:defRPr>
            </a:lvl4pPr>
            <a:lvl5pPr lvl="4" algn="ctr" rtl="0">
              <a:spcBef>
                <a:spcPts val="0"/>
              </a:spcBef>
              <a:spcAft>
                <a:spcPts val="0"/>
              </a:spcAft>
              <a:buSzPts val="5200"/>
              <a:buFont typeface="Proxima Nova"/>
              <a:buNone/>
              <a:defRPr sz="5200">
                <a:latin typeface="Proxima Nova"/>
                <a:ea typeface="Proxima Nova"/>
                <a:cs typeface="Proxima Nova"/>
                <a:sym typeface="Proxima Nova"/>
              </a:defRPr>
            </a:lvl5pPr>
            <a:lvl6pPr lvl="5" algn="ctr" rtl="0">
              <a:spcBef>
                <a:spcPts val="0"/>
              </a:spcBef>
              <a:spcAft>
                <a:spcPts val="0"/>
              </a:spcAft>
              <a:buSzPts val="5200"/>
              <a:buFont typeface="Proxima Nova"/>
              <a:buNone/>
              <a:defRPr sz="5200">
                <a:latin typeface="Proxima Nova"/>
                <a:ea typeface="Proxima Nova"/>
                <a:cs typeface="Proxima Nova"/>
                <a:sym typeface="Proxima Nova"/>
              </a:defRPr>
            </a:lvl6pPr>
            <a:lvl7pPr lvl="6" algn="ctr" rtl="0">
              <a:spcBef>
                <a:spcPts val="0"/>
              </a:spcBef>
              <a:spcAft>
                <a:spcPts val="0"/>
              </a:spcAft>
              <a:buSzPts val="5200"/>
              <a:buFont typeface="Proxima Nova"/>
              <a:buNone/>
              <a:defRPr sz="5200">
                <a:latin typeface="Proxima Nova"/>
                <a:ea typeface="Proxima Nova"/>
                <a:cs typeface="Proxima Nova"/>
                <a:sym typeface="Proxima Nova"/>
              </a:defRPr>
            </a:lvl7pPr>
            <a:lvl8pPr lvl="7" algn="ctr" rtl="0">
              <a:spcBef>
                <a:spcPts val="0"/>
              </a:spcBef>
              <a:spcAft>
                <a:spcPts val="0"/>
              </a:spcAft>
              <a:buSzPts val="5200"/>
              <a:buFont typeface="Proxima Nova"/>
              <a:buNone/>
              <a:defRPr sz="5200">
                <a:latin typeface="Proxima Nova"/>
                <a:ea typeface="Proxima Nova"/>
                <a:cs typeface="Proxima Nova"/>
                <a:sym typeface="Proxima Nova"/>
              </a:defRPr>
            </a:lvl8pPr>
            <a:lvl9pPr lvl="8" algn="ctr" rtl="0">
              <a:spcBef>
                <a:spcPts val="0"/>
              </a:spcBef>
              <a:spcAft>
                <a:spcPts val="0"/>
              </a:spcAft>
              <a:buSzPts val="5200"/>
              <a:buFont typeface="Proxima Nova"/>
              <a:buNone/>
              <a:defRPr sz="5200">
                <a:latin typeface="Proxima Nova"/>
                <a:ea typeface="Proxima Nova"/>
                <a:cs typeface="Proxima Nova"/>
                <a:sym typeface="Proxima Nova"/>
              </a:defRPr>
            </a:lvl9pPr>
          </a:lstStyle>
          <a:p>
            <a:endParaRPr/>
          </a:p>
        </p:txBody>
      </p:sp>
      <p:sp>
        <p:nvSpPr>
          <p:cNvPr id="62" name="Google Shape;62;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1pPr>
            <a:lvl2pPr lvl="1"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2pPr>
            <a:lvl3pPr lvl="2"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3pPr>
            <a:lvl4pPr lvl="3"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4pPr>
            <a:lvl5pPr lvl="4"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5pPr>
            <a:lvl6pPr lvl="5"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6pPr>
            <a:lvl7pPr lvl="6"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7pPr>
            <a:lvl8pPr lvl="7"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8pPr>
            <a:lvl9pPr lvl="8" algn="ctr" rtl="0">
              <a:lnSpc>
                <a:spcPct val="100000"/>
              </a:lnSpc>
              <a:spcBef>
                <a:spcPts val="0"/>
              </a:spcBef>
              <a:spcAft>
                <a:spcPts val="0"/>
              </a:spcAft>
              <a:buSzPts val="2800"/>
              <a:buFont typeface="Proxima Nova"/>
              <a:buNone/>
              <a:defRPr sz="2800">
                <a:latin typeface="Proxima Nova"/>
                <a:ea typeface="Proxima Nova"/>
                <a:cs typeface="Proxima Nova"/>
                <a:sym typeface="Proxima Nova"/>
              </a:defRPr>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roxima Nova"/>
                <a:ea typeface="Proxima Nova"/>
                <a:cs typeface="Proxima Nova"/>
                <a:sym typeface="Proxima Nova"/>
              </a:defRPr>
            </a:lvl1pPr>
            <a:lvl2pPr lvl="1" rtl="0">
              <a:buNone/>
              <a:defRPr>
                <a:latin typeface="Proxima Nova"/>
                <a:ea typeface="Proxima Nova"/>
                <a:cs typeface="Proxima Nova"/>
                <a:sym typeface="Proxima Nova"/>
              </a:defRPr>
            </a:lvl2pPr>
            <a:lvl3pPr lvl="2" rtl="0">
              <a:buNone/>
              <a:defRPr>
                <a:latin typeface="Proxima Nova"/>
                <a:ea typeface="Proxima Nova"/>
                <a:cs typeface="Proxima Nova"/>
                <a:sym typeface="Proxima Nova"/>
              </a:defRPr>
            </a:lvl3pPr>
            <a:lvl4pPr lvl="3" rtl="0">
              <a:buNone/>
              <a:defRPr>
                <a:latin typeface="Proxima Nova"/>
                <a:ea typeface="Proxima Nova"/>
                <a:cs typeface="Proxima Nova"/>
                <a:sym typeface="Proxima Nova"/>
              </a:defRPr>
            </a:lvl4pPr>
            <a:lvl5pPr lvl="4" rtl="0">
              <a:buNone/>
              <a:defRPr>
                <a:latin typeface="Proxima Nova"/>
                <a:ea typeface="Proxima Nova"/>
                <a:cs typeface="Proxima Nova"/>
                <a:sym typeface="Proxima Nova"/>
              </a:defRPr>
            </a:lvl5pPr>
            <a:lvl6pPr lvl="5" rtl="0">
              <a:buNone/>
              <a:defRPr>
                <a:latin typeface="Proxima Nova"/>
                <a:ea typeface="Proxima Nova"/>
                <a:cs typeface="Proxima Nova"/>
                <a:sym typeface="Proxima Nova"/>
              </a:defRPr>
            </a:lvl6pPr>
            <a:lvl7pPr lvl="6" rtl="0">
              <a:buNone/>
              <a:defRPr>
                <a:latin typeface="Proxima Nova"/>
                <a:ea typeface="Proxima Nova"/>
                <a:cs typeface="Proxima Nova"/>
                <a:sym typeface="Proxima Nova"/>
              </a:defRPr>
            </a:lvl7pPr>
            <a:lvl8pPr lvl="7" rtl="0">
              <a:buNone/>
              <a:defRPr>
                <a:latin typeface="Proxima Nova"/>
                <a:ea typeface="Proxima Nova"/>
                <a:cs typeface="Proxima Nova"/>
                <a:sym typeface="Proxima Nova"/>
              </a:defRPr>
            </a:lvl8pPr>
            <a:lvl9pPr lvl="8" rtl="0">
              <a:buNone/>
              <a:defRPr>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Proxima Nova"/>
              <a:buNone/>
              <a:defRPr sz="3600">
                <a:latin typeface="Proxima Nova"/>
                <a:ea typeface="Proxima Nova"/>
                <a:cs typeface="Proxima Nova"/>
                <a:sym typeface="Proxima Nov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Font typeface="Proxima Nova"/>
              <a:buNone/>
              <a:defRPr>
                <a:latin typeface="Proxima Nova"/>
                <a:ea typeface="Proxima Nova"/>
                <a:cs typeface="Proxima Nova"/>
                <a:sym typeface="Proxima Nova"/>
              </a:defRPr>
            </a:lvl2pPr>
            <a:lvl3pPr lvl="2" rtl="0">
              <a:spcBef>
                <a:spcPts val="0"/>
              </a:spcBef>
              <a:spcAft>
                <a:spcPts val="0"/>
              </a:spcAft>
              <a:buSzPts val="2800"/>
              <a:buFont typeface="Proxima Nova"/>
              <a:buNone/>
              <a:defRPr>
                <a:latin typeface="Proxima Nova"/>
                <a:ea typeface="Proxima Nova"/>
                <a:cs typeface="Proxima Nova"/>
                <a:sym typeface="Proxima Nova"/>
              </a:defRPr>
            </a:lvl3pPr>
            <a:lvl4pPr lvl="3" rtl="0">
              <a:spcBef>
                <a:spcPts val="0"/>
              </a:spcBef>
              <a:spcAft>
                <a:spcPts val="0"/>
              </a:spcAft>
              <a:buSzPts val="2800"/>
              <a:buFont typeface="Proxima Nova"/>
              <a:buNone/>
              <a:defRPr>
                <a:latin typeface="Proxima Nova"/>
                <a:ea typeface="Proxima Nova"/>
                <a:cs typeface="Proxima Nova"/>
                <a:sym typeface="Proxima Nova"/>
              </a:defRPr>
            </a:lvl4pPr>
            <a:lvl5pPr lvl="4" rtl="0">
              <a:spcBef>
                <a:spcPts val="0"/>
              </a:spcBef>
              <a:spcAft>
                <a:spcPts val="0"/>
              </a:spcAft>
              <a:buSzPts val="2800"/>
              <a:buFont typeface="Proxima Nova"/>
              <a:buNone/>
              <a:defRPr>
                <a:latin typeface="Proxima Nova"/>
                <a:ea typeface="Proxima Nova"/>
                <a:cs typeface="Proxima Nova"/>
                <a:sym typeface="Proxima Nova"/>
              </a:defRPr>
            </a:lvl5pPr>
            <a:lvl6pPr lvl="5" rtl="0">
              <a:spcBef>
                <a:spcPts val="0"/>
              </a:spcBef>
              <a:spcAft>
                <a:spcPts val="0"/>
              </a:spcAft>
              <a:buSzPts val="2800"/>
              <a:buFont typeface="Proxima Nova"/>
              <a:buNone/>
              <a:defRPr>
                <a:latin typeface="Proxima Nova"/>
                <a:ea typeface="Proxima Nova"/>
                <a:cs typeface="Proxima Nova"/>
                <a:sym typeface="Proxima Nova"/>
              </a:defRPr>
            </a:lvl6pPr>
            <a:lvl7pPr lvl="6" rtl="0">
              <a:spcBef>
                <a:spcPts val="0"/>
              </a:spcBef>
              <a:spcAft>
                <a:spcPts val="0"/>
              </a:spcAft>
              <a:buSzPts val="2800"/>
              <a:buFont typeface="Proxima Nova"/>
              <a:buNone/>
              <a:defRPr>
                <a:latin typeface="Proxima Nova"/>
                <a:ea typeface="Proxima Nova"/>
                <a:cs typeface="Proxima Nova"/>
                <a:sym typeface="Proxima Nova"/>
              </a:defRPr>
            </a:lvl7pPr>
            <a:lvl8pPr lvl="7" rtl="0">
              <a:spcBef>
                <a:spcPts val="0"/>
              </a:spcBef>
              <a:spcAft>
                <a:spcPts val="0"/>
              </a:spcAft>
              <a:buSzPts val="2800"/>
              <a:buFont typeface="Proxima Nova"/>
              <a:buNone/>
              <a:defRPr>
                <a:latin typeface="Proxima Nova"/>
                <a:ea typeface="Proxima Nova"/>
                <a:cs typeface="Proxima Nova"/>
                <a:sym typeface="Proxima Nova"/>
              </a:defRPr>
            </a:lvl8pPr>
            <a:lvl9pPr lvl="8" rtl="0">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69" name="Google Shape;6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Proxima Nova"/>
              <a:buChar char="●"/>
              <a:defRPr>
                <a:latin typeface="Proxima Nova"/>
                <a:ea typeface="Proxima Nova"/>
                <a:cs typeface="Proxima Nova"/>
                <a:sym typeface="Proxima Nova"/>
              </a:defRPr>
            </a:lvl1pPr>
            <a:lvl2pPr marL="914400" lvl="1" indent="-317500" rtl="0">
              <a:spcBef>
                <a:spcPts val="1600"/>
              </a:spcBef>
              <a:spcAft>
                <a:spcPts val="0"/>
              </a:spcAft>
              <a:buSzPts val="1400"/>
              <a:buFont typeface="Proxima Nova"/>
              <a:buChar char="○"/>
              <a:defRPr>
                <a:latin typeface="Proxima Nova"/>
                <a:ea typeface="Proxima Nova"/>
                <a:cs typeface="Proxima Nova"/>
                <a:sym typeface="Proxima Nova"/>
              </a:defRPr>
            </a:lvl2pPr>
            <a:lvl3pPr marL="1371600" lvl="2" indent="-317500" rtl="0">
              <a:spcBef>
                <a:spcPts val="1600"/>
              </a:spcBef>
              <a:spcAft>
                <a:spcPts val="0"/>
              </a:spcAft>
              <a:buSzPts val="1400"/>
              <a:buFont typeface="Proxima Nova"/>
              <a:buChar char="■"/>
              <a:defRPr>
                <a:latin typeface="Proxima Nova"/>
                <a:ea typeface="Proxima Nova"/>
                <a:cs typeface="Proxima Nova"/>
                <a:sym typeface="Proxima Nova"/>
              </a:defRPr>
            </a:lvl3pPr>
            <a:lvl4pPr marL="1828800" lvl="3" indent="-317500" rtl="0">
              <a:spcBef>
                <a:spcPts val="1600"/>
              </a:spcBef>
              <a:spcAft>
                <a:spcPts val="0"/>
              </a:spcAft>
              <a:buSzPts val="1400"/>
              <a:buFont typeface="Proxima Nova"/>
              <a:buChar char="●"/>
              <a:defRPr>
                <a:latin typeface="Proxima Nova"/>
                <a:ea typeface="Proxima Nova"/>
                <a:cs typeface="Proxima Nova"/>
                <a:sym typeface="Proxima Nova"/>
              </a:defRPr>
            </a:lvl4pPr>
            <a:lvl5pPr marL="2286000" lvl="4" indent="-317500" rtl="0">
              <a:spcBef>
                <a:spcPts val="1600"/>
              </a:spcBef>
              <a:spcAft>
                <a:spcPts val="0"/>
              </a:spcAft>
              <a:buSzPts val="1400"/>
              <a:buFont typeface="Proxima Nova"/>
              <a:buChar char="○"/>
              <a:defRPr>
                <a:latin typeface="Proxima Nova"/>
                <a:ea typeface="Proxima Nova"/>
                <a:cs typeface="Proxima Nova"/>
                <a:sym typeface="Proxima Nova"/>
              </a:defRPr>
            </a:lvl5pPr>
            <a:lvl6pPr marL="2743200" lvl="5" indent="-317500" rtl="0">
              <a:spcBef>
                <a:spcPts val="1600"/>
              </a:spcBef>
              <a:spcAft>
                <a:spcPts val="0"/>
              </a:spcAft>
              <a:buSzPts val="1400"/>
              <a:buFont typeface="Proxima Nova"/>
              <a:buChar char="■"/>
              <a:defRPr>
                <a:latin typeface="Proxima Nova"/>
                <a:ea typeface="Proxima Nova"/>
                <a:cs typeface="Proxima Nova"/>
                <a:sym typeface="Proxima Nova"/>
              </a:defRPr>
            </a:lvl6pPr>
            <a:lvl7pPr marL="3200400" lvl="6" indent="-317500" rtl="0">
              <a:spcBef>
                <a:spcPts val="1600"/>
              </a:spcBef>
              <a:spcAft>
                <a:spcPts val="0"/>
              </a:spcAft>
              <a:buSzPts val="1400"/>
              <a:buFont typeface="Proxima Nova"/>
              <a:buChar char="●"/>
              <a:defRPr>
                <a:latin typeface="Proxima Nova"/>
                <a:ea typeface="Proxima Nova"/>
                <a:cs typeface="Proxima Nova"/>
                <a:sym typeface="Proxima Nova"/>
              </a:defRPr>
            </a:lvl7pPr>
            <a:lvl8pPr marL="3657600" lvl="7" indent="-317500" rtl="0">
              <a:spcBef>
                <a:spcPts val="1600"/>
              </a:spcBef>
              <a:spcAft>
                <a:spcPts val="0"/>
              </a:spcAft>
              <a:buSzPts val="1400"/>
              <a:buFont typeface="Proxima Nova"/>
              <a:buChar char="○"/>
              <a:defRPr>
                <a:latin typeface="Proxima Nova"/>
                <a:ea typeface="Proxima Nova"/>
                <a:cs typeface="Proxima Nova"/>
                <a:sym typeface="Proxima Nova"/>
              </a:defRPr>
            </a:lvl8pPr>
            <a:lvl9pPr marL="4114800" lvl="8" indent="-317500" rtl="0">
              <a:spcBef>
                <a:spcPts val="1600"/>
              </a:spcBef>
              <a:spcAft>
                <a:spcPts val="1600"/>
              </a:spcAft>
              <a:buSzPts val="1400"/>
              <a:buFont typeface="Proxima Nova"/>
              <a:buChar char="■"/>
              <a:defRPr>
                <a:latin typeface="Proxima Nova"/>
                <a:ea typeface="Proxima Nova"/>
                <a:cs typeface="Proxima Nova"/>
                <a:sym typeface="Proxima Nova"/>
              </a:defRPr>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roxima Nova"/>
                <a:ea typeface="Proxima Nova"/>
                <a:cs typeface="Proxima Nova"/>
                <a:sym typeface="Proxima Nova"/>
              </a:defRPr>
            </a:lvl1pPr>
            <a:lvl2pPr lvl="1" rtl="0">
              <a:buNone/>
              <a:defRPr>
                <a:latin typeface="Proxima Nova"/>
                <a:ea typeface="Proxima Nova"/>
                <a:cs typeface="Proxima Nova"/>
                <a:sym typeface="Proxima Nova"/>
              </a:defRPr>
            </a:lvl2pPr>
            <a:lvl3pPr lvl="2" rtl="0">
              <a:buNone/>
              <a:defRPr>
                <a:latin typeface="Proxima Nova"/>
                <a:ea typeface="Proxima Nova"/>
                <a:cs typeface="Proxima Nova"/>
                <a:sym typeface="Proxima Nova"/>
              </a:defRPr>
            </a:lvl3pPr>
            <a:lvl4pPr lvl="3" rtl="0">
              <a:buNone/>
              <a:defRPr>
                <a:latin typeface="Proxima Nova"/>
                <a:ea typeface="Proxima Nova"/>
                <a:cs typeface="Proxima Nova"/>
                <a:sym typeface="Proxima Nova"/>
              </a:defRPr>
            </a:lvl4pPr>
            <a:lvl5pPr lvl="4" rtl="0">
              <a:buNone/>
              <a:defRPr>
                <a:latin typeface="Proxima Nova"/>
                <a:ea typeface="Proxima Nova"/>
                <a:cs typeface="Proxima Nova"/>
                <a:sym typeface="Proxima Nova"/>
              </a:defRPr>
            </a:lvl5pPr>
            <a:lvl6pPr lvl="5" rtl="0">
              <a:buNone/>
              <a:defRPr>
                <a:latin typeface="Proxima Nova"/>
                <a:ea typeface="Proxima Nova"/>
                <a:cs typeface="Proxima Nova"/>
                <a:sym typeface="Proxima Nova"/>
              </a:defRPr>
            </a:lvl6pPr>
            <a:lvl7pPr lvl="6" rtl="0">
              <a:buNone/>
              <a:defRPr>
                <a:latin typeface="Proxima Nova"/>
                <a:ea typeface="Proxima Nova"/>
                <a:cs typeface="Proxima Nova"/>
                <a:sym typeface="Proxima Nova"/>
              </a:defRPr>
            </a:lvl7pPr>
            <a:lvl8pPr lvl="7" rtl="0">
              <a:buNone/>
              <a:defRPr>
                <a:latin typeface="Proxima Nova"/>
                <a:ea typeface="Proxima Nova"/>
                <a:cs typeface="Proxima Nova"/>
                <a:sym typeface="Proxima Nova"/>
              </a:defRPr>
            </a:lvl8pPr>
            <a:lvl9pPr lvl="8" rtl="0">
              <a:buNone/>
              <a:defRPr>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Font typeface="Proxima Nova"/>
              <a:buNone/>
              <a:defRPr>
                <a:latin typeface="Proxima Nova"/>
                <a:ea typeface="Proxima Nova"/>
                <a:cs typeface="Proxima Nova"/>
                <a:sym typeface="Proxima Nova"/>
              </a:defRPr>
            </a:lvl2pPr>
            <a:lvl3pPr lvl="2" rtl="0">
              <a:spcBef>
                <a:spcPts val="0"/>
              </a:spcBef>
              <a:spcAft>
                <a:spcPts val="0"/>
              </a:spcAft>
              <a:buSzPts val="2800"/>
              <a:buFont typeface="Proxima Nova"/>
              <a:buNone/>
              <a:defRPr>
                <a:latin typeface="Proxima Nova"/>
                <a:ea typeface="Proxima Nova"/>
                <a:cs typeface="Proxima Nova"/>
                <a:sym typeface="Proxima Nova"/>
              </a:defRPr>
            </a:lvl3pPr>
            <a:lvl4pPr lvl="3" rtl="0">
              <a:spcBef>
                <a:spcPts val="0"/>
              </a:spcBef>
              <a:spcAft>
                <a:spcPts val="0"/>
              </a:spcAft>
              <a:buSzPts val="2800"/>
              <a:buFont typeface="Proxima Nova"/>
              <a:buNone/>
              <a:defRPr>
                <a:latin typeface="Proxima Nova"/>
                <a:ea typeface="Proxima Nova"/>
                <a:cs typeface="Proxima Nova"/>
                <a:sym typeface="Proxima Nova"/>
              </a:defRPr>
            </a:lvl4pPr>
            <a:lvl5pPr lvl="4" rtl="0">
              <a:spcBef>
                <a:spcPts val="0"/>
              </a:spcBef>
              <a:spcAft>
                <a:spcPts val="0"/>
              </a:spcAft>
              <a:buSzPts val="2800"/>
              <a:buFont typeface="Proxima Nova"/>
              <a:buNone/>
              <a:defRPr>
                <a:latin typeface="Proxima Nova"/>
                <a:ea typeface="Proxima Nova"/>
                <a:cs typeface="Proxima Nova"/>
                <a:sym typeface="Proxima Nova"/>
              </a:defRPr>
            </a:lvl5pPr>
            <a:lvl6pPr lvl="5" rtl="0">
              <a:spcBef>
                <a:spcPts val="0"/>
              </a:spcBef>
              <a:spcAft>
                <a:spcPts val="0"/>
              </a:spcAft>
              <a:buSzPts val="2800"/>
              <a:buFont typeface="Proxima Nova"/>
              <a:buNone/>
              <a:defRPr>
                <a:latin typeface="Proxima Nova"/>
                <a:ea typeface="Proxima Nova"/>
                <a:cs typeface="Proxima Nova"/>
                <a:sym typeface="Proxima Nova"/>
              </a:defRPr>
            </a:lvl6pPr>
            <a:lvl7pPr lvl="6" rtl="0">
              <a:spcBef>
                <a:spcPts val="0"/>
              </a:spcBef>
              <a:spcAft>
                <a:spcPts val="0"/>
              </a:spcAft>
              <a:buSzPts val="2800"/>
              <a:buFont typeface="Proxima Nova"/>
              <a:buNone/>
              <a:defRPr>
                <a:latin typeface="Proxima Nova"/>
                <a:ea typeface="Proxima Nova"/>
                <a:cs typeface="Proxima Nova"/>
                <a:sym typeface="Proxima Nova"/>
              </a:defRPr>
            </a:lvl7pPr>
            <a:lvl8pPr lvl="7" rtl="0">
              <a:spcBef>
                <a:spcPts val="0"/>
              </a:spcBef>
              <a:spcAft>
                <a:spcPts val="0"/>
              </a:spcAft>
              <a:buSzPts val="2800"/>
              <a:buFont typeface="Proxima Nova"/>
              <a:buNone/>
              <a:defRPr>
                <a:latin typeface="Proxima Nova"/>
                <a:ea typeface="Proxima Nova"/>
                <a:cs typeface="Proxima Nova"/>
                <a:sym typeface="Proxima Nova"/>
              </a:defRPr>
            </a:lvl8pPr>
            <a:lvl9pPr lvl="8" rtl="0">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73" name="Google Shape;73;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Proxima Nova"/>
              <a:buChar char="●"/>
              <a:defRPr sz="1400">
                <a:latin typeface="Proxima Nova"/>
                <a:ea typeface="Proxima Nova"/>
                <a:cs typeface="Proxima Nova"/>
                <a:sym typeface="Proxima Nova"/>
              </a:defRPr>
            </a:lvl1pPr>
            <a:lvl2pPr marL="914400" lvl="1" indent="-304800" rtl="0">
              <a:spcBef>
                <a:spcPts val="1600"/>
              </a:spcBef>
              <a:spcAft>
                <a:spcPts val="0"/>
              </a:spcAft>
              <a:buSzPts val="1200"/>
              <a:buFont typeface="Proxima Nova"/>
              <a:buChar char="○"/>
              <a:defRPr sz="1200">
                <a:latin typeface="Proxima Nova"/>
                <a:ea typeface="Proxima Nova"/>
                <a:cs typeface="Proxima Nova"/>
                <a:sym typeface="Proxima Nova"/>
              </a:defRPr>
            </a:lvl2pPr>
            <a:lvl3pPr marL="1371600" lvl="2" indent="-304800" rtl="0">
              <a:spcBef>
                <a:spcPts val="1600"/>
              </a:spcBef>
              <a:spcAft>
                <a:spcPts val="0"/>
              </a:spcAft>
              <a:buSzPts val="1200"/>
              <a:buFont typeface="Proxima Nova"/>
              <a:buChar char="■"/>
              <a:defRPr sz="1200">
                <a:latin typeface="Proxima Nova"/>
                <a:ea typeface="Proxima Nova"/>
                <a:cs typeface="Proxima Nova"/>
                <a:sym typeface="Proxima Nova"/>
              </a:defRPr>
            </a:lvl3pPr>
            <a:lvl4pPr marL="1828800" lvl="3" indent="-304800" rtl="0">
              <a:spcBef>
                <a:spcPts val="1600"/>
              </a:spcBef>
              <a:spcAft>
                <a:spcPts val="0"/>
              </a:spcAft>
              <a:buSzPts val="1200"/>
              <a:buFont typeface="Proxima Nova"/>
              <a:buChar char="●"/>
              <a:defRPr sz="1200">
                <a:latin typeface="Proxima Nova"/>
                <a:ea typeface="Proxima Nova"/>
                <a:cs typeface="Proxima Nova"/>
                <a:sym typeface="Proxima Nova"/>
              </a:defRPr>
            </a:lvl4pPr>
            <a:lvl5pPr marL="2286000" lvl="4" indent="-304800" rtl="0">
              <a:spcBef>
                <a:spcPts val="1600"/>
              </a:spcBef>
              <a:spcAft>
                <a:spcPts val="0"/>
              </a:spcAft>
              <a:buSzPts val="1200"/>
              <a:buFont typeface="Proxima Nova"/>
              <a:buChar char="○"/>
              <a:defRPr sz="1200">
                <a:latin typeface="Proxima Nova"/>
                <a:ea typeface="Proxima Nova"/>
                <a:cs typeface="Proxima Nova"/>
                <a:sym typeface="Proxima Nova"/>
              </a:defRPr>
            </a:lvl5pPr>
            <a:lvl6pPr marL="2743200" lvl="5" indent="-304800" rtl="0">
              <a:spcBef>
                <a:spcPts val="1600"/>
              </a:spcBef>
              <a:spcAft>
                <a:spcPts val="0"/>
              </a:spcAft>
              <a:buSzPts val="1200"/>
              <a:buFont typeface="Proxima Nova"/>
              <a:buChar char="■"/>
              <a:defRPr sz="1200">
                <a:latin typeface="Proxima Nova"/>
                <a:ea typeface="Proxima Nova"/>
                <a:cs typeface="Proxima Nova"/>
                <a:sym typeface="Proxima Nova"/>
              </a:defRPr>
            </a:lvl6pPr>
            <a:lvl7pPr marL="3200400" lvl="6" indent="-304800" rtl="0">
              <a:spcBef>
                <a:spcPts val="1600"/>
              </a:spcBef>
              <a:spcAft>
                <a:spcPts val="0"/>
              </a:spcAft>
              <a:buSzPts val="1200"/>
              <a:buFont typeface="Proxima Nova"/>
              <a:buChar char="●"/>
              <a:defRPr sz="1200">
                <a:latin typeface="Proxima Nova"/>
                <a:ea typeface="Proxima Nova"/>
                <a:cs typeface="Proxima Nova"/>
                <a:sym typeface="Proxima Nova"/>
              </a:defRPr>
            </a:lvl7pPr>
            <a:lvl8pPr marL="3657600" lvl="7" indent="-304800" rtl="0">
              <a:spcBef>
                <a:spcPts val="1600"/>
              </a:spcBef>
              <a:spcAft>
                <a:spcPts val="0"/>
              </a:spcAft>
              <a:buSzPts val="1200"/>
              <a:buFont typeface="Proxima Nova"/>
              <a:buChar char="○"/>
              <a:defRPr sz="1200">
                <a:latin typeface="Proxima Nova"/>
                <a:ea typeface="Proxima Nova"/>
                <a:cs typeface="Proxima Nova"/>
                <a:sym typeface="Proxima Nova"/>
              </a:defRPr>
            </a:lvl8pPr>
            <a:lvl9pPr marL="4114800" lvl="8" indent="-304800" rtl="0">
              <a:spcBef>
                <a:spcPts val="1600"/>
              </a:spcBef>
              <a:spcAft>
                <a:spcPts val="1600"/>
              </a:spcAft>
              <a:buSzPts val="1200"/>
              <a:buFont typeface="Proxima Nova"/>
              <a:buChar char="■"/>
              <a:defRPr sz="1200">
                <a:latin typeface="Proxima Nova"/>
                <a:ea typeface="Proxima Nova"/>
                <a:cs typeface="Proxima Nova"/>
                <a:sym typeface="Proxima Nova"/>
              </a:defRPr>
            </a:lvl9pPr>
          </a:lstStyle>
          <a:p>
            <a:endParaRPr/>
          </a:p>
        </p:txBody>
      </p:sp>
      <p:sp>
        <p:nvSpPr>
          <p:cNvPr id="74" name="Google Shape;74;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Proxima Nova"/>
              <a:buChar char="●"/>
              <a:defRPr sz="1400">
                <a:latin typeface="Proxima Nova"/>
                <a:ea typeface="Proxima Nova"/>
                <a:cs typeface="Proxima Nova"/>
                <a:sym typeface="Proxima Nova"/>
              </a:defRPr>
            </a:lvl1pPr>
            <a:lvl2pPr marL="914400" lvl="1" indent="-304800" rtl="0">
              <a:spcBef>
                <a:spcPts val="1600"/>
              </a:spcBef>
              <a:spcAft>
                <a:spcPts val="0"/>
              </a:spcAft>
              <a:buSzPts val="1200"/>
              <a:buFont typeface="Proxima Nova"/>
              <a:buChar char="○"/>
              <a:defRPr sz="1200">
                <a:latin typeface="Proxima Nova"/>
                <a:ea typeface="Proxima Nova"/>
                <a:cs typeface="Proxima Nova"/>
                <a:sym typeface="Proxima Nova"/>
              </a:defRPr>
            </a:lvl2pPr>
            <a:lvl3pPr marL="1371600" lvl="2" indent="-304800" rtl="0">
              <a:spcBef>
                <a:spcPts val="1600"/>
              </a:spcBef>
              <a:spcAft>
                <a:spcPts val="0"/>
              </a:spcAft>
              <a:buSzPts val="1200"/>
              <a:buFont typeface="Proxima Nova"/>
              <a:buChar char="■"/>
              <a:defRPr sz="1200">
                <a:latin typeface="Proxima Nova"/>
                <a:ea typeface="Proxima Nova"/>
                <a:cs typeface="Proxima Nova"/>
                <a:sym typeface="Proxima Nova"/>
              </a:defRPr>
            </a:lvl3pPr>
            <a:lvl4pPr marL="1828800" lvl="3" indent="-304800" rtl="0">
              <a:spcBef>
                <a:spcPts val="1600"/>
              </a:spcBef>
              <a:spcAft>
                <a:spcPts val="0"/>
              </a:spcAft>
              <a:buSzPts val="1200"/>
              <a:buFont typeface="Proxima Nova"/>
              <a:buChar char="●"/>
              <a:defRPr sz="1200">
                <a:latin typeface="Proxima Nova"/>
                <a:ea typeface="Proxima Nova"/>
                <a:cs typeface="Proxima Nova"/>
                <a:sym typeface="Proxima Nova"/>
              </a:defRPr>
            </a:lvl4pPr>
            <a:lvl5pPr marL="2286000" lvl="4" indent="-304800" rtl="0">
              <a:spcBef>
                <a:spcPts val="1600"/>
              </a:spcBef>
              <a:spcAft>
                <a:spcPts val="0"/>
              </a:spcAft>
              <a:buSzPts val="1200"/>
              <a:buFont typeface="Proxima Nova"/>
              <a:buChar char="○"/>
              <a:defRPr sz="1200">
                <a:latin typeface="Proxima Nova"/>
                <a:ea typeface="Proxima Nova"/>
                <a:cs typeface="Proxima Nova"/>
                <a:sym typeface="Proxima Nova"/>
              </a:defRPr>
            </a:lvl5pPr>
            <a:lvl6pPr marL="2743200" lvl="5" indent="-304800" rtl="0">
              <a:spcBef>
                <a:spcPts val="1600"/>
              </a:spcBef>
              <a:spcAft>
                <a:spcPts val="0"/>
              </a:spcAft>
              <a:buSzPts val="1200"/>
              <a:buFont typeface="Proxima Nova"/>
              <a:buChar char="■"/>
              <a:defRPr sz="1200">
                <a:latin typeface="Proxima Nova"/>
                <a:ea typeface="Proxima Nova"/>
                <a:cs typeface="Proxima Nova"/>
                <a:sym typeface="Proxima Nova"/>
              </a:defRPr>
            </a:lvl6pPr>
            <a:lvl7pPr marL="3200400" lvl="6" indent="-304800" rtl="0">
              <a:spcBef>
                <a:spcPts val="1600"/>
              </a:spcBef>
              <a:spcAft>
                <a:spcPts val="0"/>
              </a:spcAft>
              <a:buSzPts val="1200"/>
              <a:buFont typeface="Proxima Nova"/>
              <a:buChar char="●"/>
              <a:defRPr sz="1200">
                <a:latin typeface="Proxima Nova"/>
                <a:ea typeface="Proxima Nova"/>
                <a:cs typeface="Proxima Nova"/>
                <a:sym typeface="Proxima Nova"/>
              </a:defRPr>
            </a:lvl7pPr>
            <a:lvl8pPr marL="3657600" lvl="7" indent="-304800" rtl="0">
              <a:spcBef>
                <a:spcPts val="1600"/>
              </a:spcBef>
              <a:spcAft>
                <a:spcPts val="0"/>
              </a:spcAft>
              <a:buSzPts val="1200"/>
              <a:buFont typeface="Proxima Nova"/>
              <a:buChar char="○"/>
              <a:defRPr sz="1200">
                <a:latin typeface="Proxima Nova"/>
                <a:ea typeface="Proxima Nova"/>
                <a:cs typeface="Proxima Nova"/>
                <a:sym typeface="Proxima Nova"/>
              </a:defRPr>
            </a:lvl8pPr>
            <a:lvl9pPr marL="4114800" lvl="8" indent="-304800" rtl="0">
              <a:spcBef>
                <a:spcPts val="1600"/>
              </a:spcBef>
              <a:spcAft>
                <a:spcPts val="1600"/>
              </a:spcAft>
              <a:buSzPts val="1200"/>
              <a:buFont typeface="Proxima Nova"/>
              <a:buChar char="■"/>
              <a:defRPr sz="1200">
                <a:latin typeface="Proxima Nova"/>
                <a:ea typeface="Proxima Nova"/>
                <a:cs typeface="Proxima Nova"/>
                <a:sym typeface="Proxima Nova"/>
              </a:defRPr>
            </a:lvl9pPr>
          </a:lstStyle>
          <a:p>
            <a:endParaRPr/>
          </a:p>
        </p:txBody>
      </p:sp>
      <p:sp>
        <p:nvSpPr>
          <p:cNvPr id="75" name="Google Shape;7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roxima Nova"/>
                <a:ea typeface="Proxima Nova"/>
                <a:cs typeface="Proxima Nova"/>
                <a:sym typeface="Proxima Nova"/>
              </a:defRPr>
            </a:lvl1pPr>
            <a:lvl2pPr lvl="1" rtl="0">
              <a:buNone/>
              <a:defRPr>
                <a:latin typeface="Proxima Nova"/>
                <a:ea typeface="Proxima Nova"/>
                <a:cs typeface="Proxima Nova"/>
                <a:sym typeface="Proxima Nova"/>
              </a:defRPr>
            </a:lvl2pPr>
            <a:lvl3pPr lvl="2" rtl="0">
              <a:buNone/>
              <a:defRPr>
                <a:latin typeface="Proxima Nova"/>
                <a:ea typeface="Proxima Nova"/>
                <a:cs typeface="Proxima Nova"/>
                <a:sym typeface="Proxima Nova"/>
              </a:defRPr>
            </a:lvl3pPr>
            <a:lvl4pPr lvl="3" rtl="0">
              <a:buNone/>
              <a:defRPr>
                <a:latin typeface="Proxima Nova"/>
                <a:ea typeface="Proxima Nova"/>
                <a:cs typeface="Proxima Nova"/>
                <a:sym typeface="Proxima Nova"/>
              </a:defRPr>
            </a:lvl4pPr>
            <a:lvl5pPr lvl="4" rtl="0">
              <a:buNone/>
              <a:defRPr>
                <a:latin typeface="Proxima Nova"/>
                <a:ea typeface="Proxima Nova"/>
                <a:cs typeface="Proxima Nova"/>
                <a:sym typeface="Proxima Nova"/>
              </a:defRPr>
            </a:lvl5pPr>
            <a:lvl6pPr lvl="5" rtl="0">
              <a:buNone/>
              <a:defRPr>
                <a:latin typeface="Proxima Nova"/>
                <a:ea typeface="Proxima Nova"/>
                <a:cs typeface="Proxima Nova"/>
                <a:sym typeface="Proxima Nova"/>
              </a:defRPr>
            </a:lvl6pPr>
            <a:lvl7pPr lvl="6" rtl="0">
              <a:buNone/>
              <a:defRPr>
                <a:latin typeface="Proxima Nova"/>
                <a:ea typeface="Proxima Nova"/>
                <a:cs typeface="Proxima Nova"/>
                <a:sym typeface="Proxima Nova"/>
              </a:defRPr>
            </a:lvl7pPr>
            <a:lvl8pPr lvl="7" rtl="0">
              <a:buNone/>
              <a:defRPr>
                <a:latin typeface="Proxima Nova"/>
                <a:ea typeface="Proxima Nova"/>
                <a:cs typeface="Proxima Nova"/>
                <a:sym typeface="Proxima Nova"/>
              </a:defRPr>
            </a:lvl8pPr>
            <a:lvl9pPr lvl="8" rtl="0">
              <a:buNone/>
              <a:defRPr>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roxima Nova"/>
              <a:buNone/>
              <a:defRPr sz="2400">
                <a:latin typeface="Proxima Nova"/>
                <a:ea typeface="Proxima Nova"/>
                <a:cs typeface="Proxima Nova"/>
                <a:sym typeface="Proxima Nova"/>
              </a:defRPr>
            </a:lvl1pPr>
            <a:lvl2pPr lvl="1" rtl="0">
              <a:spcBef>
                <a:spcPts val="0"/>
              </a:spcBef>
              <a:spcAft>
                <a:spcPts val="0"/>
              </a:spcAft>
              <a:buSzPts val="2400"/>
              <a:buFont typeface="Proxima Nova"/>
              <a:buNone/>
              <a:defRPr sz="2400">
                <a:latin typeface="Proxima Nova"/>
                <a:ea typeface="Proxima Nova"/>
                <a:cs typeface="Proxima Nova"/>
                <a:sym typeface="Proxima Nova"/>
              </a:defRPr>
            </a:lvl2pPr>
            <a:lvl3pPr lvl="2" rtl="0">
              <a:spcBef>
                <a:spcPts val="0"/>
              </a:spcBef>
              <a:spcAft>
                <a:spcPts val="0"/>
              </a:spcAft>
              <a:buSzPts val="2400"/>
              <a:buFont typeface="Proxima Nova"/>
              <a:buNone/>
              <a:defRPr sz="2400">
                <a:latin typeface="Proxima Nova"/>
                <a:ea typeface="Proxima Nova"/>
                <a:cs typeface="Proxima Nova"/>
                <a:sym typeface="Proxima Nova"/>
              </a:defRPr>
            </a:lvl3pPr>
            <a:lvl4pPr lvl="3" rtl="0">
              <a:spcBef>
                <a:spcPts val="0"/>
              </a:spcBef>
              <a:spcAft>
                <a:spcPts val="0"/>
              </a:spcAft>
              <a:buSzPts val="2400"/>
              <a:buFont typeface="Proxima Nova"/>
              <a:buNone/>
              <a:defRPr sz="2400">
                <a:latin typeface="Proxima Nova"/>
                <a:ea typeface="Proxima Nova"/>
                <a:cs typeface="Proxima Nova"/>
                <a:sym typeface="Proxima Nova"/>
              </a:defRPr>
            </a:lvl4pPr>
            <a:lvl5pPr lvl="4" rtl="0">
              <a:spcBef>
                <a:spcPts val="0"/>
              </a:spcBef>
              <a:spcAft>
                <a:spcPts val="0"/>
              </a:spcAft>
              <a:buSzPts val="2400"/>
              <a:buFont typeface="Proxima Nova"/>
              <a:buNone/>
              <a:defRPr sz="2400">
                <a:latin typeface="Proxima Nova"/>
                <a:ea typeface="Proxima Nova"/>
                <a:cs typeface="Proxima Nova"/>
                <a:sym typeface="Proxima Nova"/>
              </a:defRPr>
            </a:lvl5pPr>
            <a:lvl6pPr lvl="5" rtl="0">
              <a:spcBef>
                <a:spcPts val="0"/>
              </a:spcBef>
              <a:spcAft>
                <a:spcPts val="0"/>
              </a:spcAft>
              <a:buSzPts val="2400"/>
              <a:buFont typeface="Proxima Nova"/>
              <a:buNone/>
              <a:defRPr sz="2400">
                <a:latin typeface="Proxima Nova"/>
                <a:ea typeface="Proxima Nova"/>
                <a:cs typeface="Proxima Nova"/>
                <a:sym typeface="Proxima Nova"/>
              </a:defRPr>
            </a:lvl6pPr>
            <a:lvl7pPr lvl="6" rtl="0">
              <a:spcBef>
                <a:spcPts val="0"/>
              </a:spcBef>
              <a:spcAft>
                <a:spcPts val="0"/>
              </a:spcAft>
              <a:buSzPts val="2400"/>
              <a:buFont typeface="Proxima Nova"/>
              <a:buNone/>
              <a:defRPr sz="2400">
                <a:latin typeface="Proxima Nova"/>
                <a:ea typeface="Proxima Nova"/>
                <a:cs typeface="Proxima Nova"/>
                <a:sym typeface="Proxima Nova"/>
              </a:defRPr>
            </a:lvl7pPr>
            <a:lvl8pPr lvl="7" rtl="0">
              <a:spcBef>
                <a:spcPts val="0"/>
              </a:spcBef>
              <a:spcAft>
                <a:spcPts val="0"/>
              </a:spcAft>
              <a:buSzPts val="2400"/>
              <a:buFont typeface="Proxima Nova"/>
              <a:buNone/>
              <a:defRPr sz="2400">
                <a:latin typeface="Proxima Nova"/>
                <a:ea typeface="Proxima Nova"/>
                <a:cs typeface="Proxima Nova"/>
                <a:sym typeface="Proxima Nova"/>
              </a:defRPr>
            </a:lvl8pPr>
            <a:lvl9pPr lvl="8" rtl="0">
              <a:spcBef>
                <a:spcPts val="0"/>
              </a:spcBef>
              <a:spcAft>
                <a:spcPts val="0"/>
              </a:spcAft>
              <a:buSzPts val="2400"/>
              <a:buFont typeface="Proxima Nova"/>
              <a:buNone/>
              <a:defRPr sz="2400">
                <a:latin typeface="Proxima Nova"/>
                <a:ea typeface="Proxima Nova"/>
                <a:cs typeface="Proxima Nova"/>
                <a:sym typeface="Proxima Nova"/>
              </a:defRPr>
            </a:lvl9pPr>
          </a:lstStyle>
          <a:p>
            <a:endParaRPr/>
          </a:p>
        </p:txBody>
      </p:sp>
      <p:sp>
        <p:nvSpPr>
          <p:cNvPr id="81" name="Google Shape;81;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Proxima Nova"/>
              <a:buChar char="●"/>
              <a:defRPr sz="1200">
                <a:latin typeface="Proxima Nova"/>
                <a:ea typeface="Proxima Nova"/>
                <a:cs typeface="Proxima Nova"/>
                <a:sym typeface="Proxima Nova"/>
              </a:defRPr>
            </a:lvl1pPr>
            <a:lvl2pPr marL="914400" lvl="1" indent="-304800" rtl="0">
              <a:spcBef>
                <a:spcPts val="1600"/>
              </a:spcBef>
              <a:spcAft>
                <a:spcPts val="0"/>
              </a:spcAft>
              <a:buSzPts val="1200"/>
              <a:buFont typeface="Proxima Nova"/>
              <a:buChar char="○"/>
              <a:defRPr sz="1200">
                <a:latin typeface="Proxima Nova"/>
                <a:ea typeface="Proxima Nova"/>
                <a:cs typeface="Proxima Nova"/>
                <a:sym typeface="Proxima Nova"/>
              </a:defRPr>
            </a:lvl2pPr>
            <a:lvl3pPr marL="1371600" lvl="2" indent="-304800" rtl="0">
              <a:spcBef>
                <a:spcPts val="1600"/>
              </a:spcBef>
              <a:spcAft>
                <a:spcPts val="0"/>
              </a:spcAft>
              <a:buSzPts val="1200"/>
              <a:buFont typeface="Proxima Nova"/>
              <a:buChar char="■"/>
              <a:defRPr sz="1200">
                <a:latin typeface="Proxima Nova"/>
                <a:ea typeface="Proxima Nova"/>
                <a:cs typeface="Proxima Nova"/>
                <a:sym typeface="Proxima Nova"/>
              </a:defRPr>
            </a:lvl3pPr>
            <a:lvl4pPr marL="1828800" lvl="3" indent="-304800" rtl="0">
              <a:spcBef>
                <a:spcPts val="1600"/>
              </a:spcBef>
              <a:spcAft>
                <a:spcPts val="0"/>
              </a:spcAft>
              <a:buSzPts val="1200"/>
              <a:buFont typeface="Proxima Nova"/>
              <a:buChar char="●"/>
              <a:defRPr sz="1200">
                <a:latin typeface="Proxima Nova"/>
                <a:ea typeface="Proxima Nova"/>
                <a:cs typeface="Proxima Nova"/>
                <a:sym typeface="Proxima Nova"/>
              </a:defRPr>
            </a:lvl4pPr>
            <a:lvl5pPr marL="2286000" lvl="4" indent="-304800" rtl="0">
              <a:spcBef>
                <a:spcPts val="1600"/>
              </a:spcBef>
              <a:spcAft>
                <a:spcPts val="0"/>
              </a:spcAft>
              <a:buSzPts val="1200"/>
              <a:buFont typeface="Proxima Nova"/>
              <a:buChar char="○"/>
              <a:defRPr sz="1200">
                <a:latin typeface="Proxima Nova"/>
                <a:ea typeface="Proxima Nova"/>
                <a:cs typeface="Proxima Nova"/>
                <a:sym typeface="Proxima Nova"/>
              </a:defRPr>
            </a:lvl5pPr>
            <a:lvl6pPr marL="2743200" lvl="5" indent="-304800" rtl="0">
              <a:spcBef>
                <a:spcPts val="1600"/>
              </a:spcBef>
              <a:spcAft>
                <a:spcPts val="0"/>
              </a:spcAft>
              <a:buSzPts val="1200"/>
              <a:buFont typeface="Proxima Nova"/>
              <a:buChar char="■"/>
              <a:defRPr sz="1200">
                <a:latin typeface="Proxima Nova"/>
                <a:ea typeface="Proxima Nova"/>
                <a:cs typeface="Proxima Nova"/>
                <a:sym typeface="Proxima Nova"/>
              </a:defRPr>
            </a:lvl6pPr>
            <a:lvl7pPr marL="3200400" lvl="6" indent="-304800" rtl="0">
              <a:spcBef>
                <a:spcPts val="1600"/>
              </a:spcBef>
              <a:spcAft>
                <a:spcPts val="0"/>
              </a:spcAft>
              <a:buSzPts val="1200"/>
              <a:buFont typeface="Proxima Nova"/>
              <a:buChar char="●"/>
              <a:defRPr sz="1200">
                <a:latin typeface="Proxima Nova"/>
                <a:ea typeface="Proxima Nova"/>
                <a:cs typeface="Proxima Nova"/>
                <a:sym typeface="Proxima Nova"/>
              </a:defRPr>
            </a:lvl7pPr>
            <a:lvl8pPr marL="3657600" lvl="7" indent="-304800" rtl="0">
              <a:spcBef>
                <a:spcPts val="1600"/>
              </a:spcBef>
              <a:spcAft>
                <a:spcPts val="0"/>
              </a:spcAft>
              <a:buSzPts val="1200"/>
              <a:buFont typeface="Proxima Nova"/>
              <a:buChar char="○"/>
              <a:defRPr sz="1200">
                <a:latin typeface="Proxima Nova"/>
                <a:ea typeface="Proxima Nova"/>
                <a:cs typeface="Proxima Nova"/>
                <a:sym typeface="Proxima Nova"/>
              </a:defRPr>
            </a:lvl8pPr>
            <a:lvl9pPr marL="4114800" lvl="8" indent="-304800" rtl="0">
              <a:spcBef>
                <a:spcPts val="1600"/>
              </a:spcBef>
              <a:spcAft>
                <a:spcPts val="1600"/>
              </a:spcAft>
              <a:buSzPts val="1200"/>
              <a:buFont typeface="Proxima Nova"/>
              <a:buChar char="■"/>
              <a:defRPr sz="1200">
                <a:latin typeface="Proxima Nova"/>
                <a:ea typeface="Proxima Nova"/>
                <a:cs typeface="Proxima Nova"/>
                <a:sym typeface="Proxima Nova"/>
              </a:defRPr>
            </a:lvl9pPr>
          </a:lstStyle>
          <a:p>
            <a:endParaRPr/>
          </a:p>
        </p:txBody>
      </p:sp>
      <p:sp>
        <p:nvSpPr>
          <p:cNvPr id="82" name="Google Shape;8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roxima Nova"/>
                <a:ea typeface="Proxima Nova"/>
                <a:cs typeface="Proxima Nova"/>
                <a:sym typeface="Proxima Nova"/>
              </a:defRPr>
            </a:lvl1pPr>
            <a:lvl2pPr lvl="1" rtl="0">
              <a:buNone/>
              <a:defRPr>
                <a:latin typeface="Proxima Nova"/>
                <a:ea typeface="Proxima Nova"/>
                <a:cs typeface="Proxima Nova"/>
                <a:sym typeface="Proxima Nova"/>
              </a:defRPr>
            </a:lvl2pPr>
            <a:lvl3pPr lvl="2" rtl="0">
              <a:buNone/>
              <a:defRPr>
                <a:latin typeface="Proxima Nova"/>
                <a:ea typeface="Proxima Nova"/>
                <a:cs typeface="Proxima Nova"/>
                <a:sym typeface="Proxima Nova"/>
              </a:defRPr>
            </a:lvl3pPr>
            <a:lvl4pPr lvl="3" rtl="0">
              <a:buNone/>
              <a:defRPr>
                <a:latin typeface="Proxima Nova"/>
                <a:ea typeface="Proxima Nova"/>
                <a:cs typeface="Proxima Nova"/>
                <a:sym typeface="Proxima Nova"/>
              </a:defRPr>
            </a:lvl4pPr>
            <a:lvl5pPr lvl="4" rtl="0">
              <a:buNone/>
              <a:defRPr>
                <a:latin typeface="Proxima Nova"/>
                <a:ea typeface="Proxima Nova"/>
                <a:cs typeface="Proxima Nova"/>
                <a:sym typeface="Proxima Nova"/>
              </a:defRPr>
            </a:lvl5pPr>
            <a:lvl6pPr lvl="5" rtl="0">
              <a:buNone/>
              <a:defRPr>
                <a:latin typeface="Proxima Nova"/>
                <a:ea typeface="Proxima Nova"/>
                <a:cs typeface="Proxima Nova"/>
                <a:sym typeface="Proxima Nova"/>
              </a:defRPr>
            </a:lvl6pPr>
            <a:lvl7pPr lvl="6" rtl="0">
              <a:buNone/>
              <a:defRPr>
                <a:latin typeface="Proxima Nova"/>
                <a:ea typeface="Proxima Nova"/>
                <a:cs typeface="Proxima Nova"/>
                <a:sym typeface="Proxima Nova"/>
              </a:defRPr>
            </a:lvl7pPr>
            <a:lvl8pPr lvl="7" rtl="0">
              <a:buNone/>
              <a:defRPr>
                <a:latin typeface="Proxima Nova"/>
                <a:ea typeface="Proxima Nova"/>
                <a:cs typeface="Proxima Nova"/>
                <a:sym typeface="Proxima Nova"/>
              </a:defRPr>
            </a:lvl8pPr>
            <a:lvl9pPr lvl="8" rtl="0">
              <a:buNone/>
              <a:defRPr>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Font typeface="Proxima Nova"/>
              <a:buNone/>
              <a:defRPr sz="4800">
                <a:latin typeface="Proxima Nova"/>
                <a:ea typeface="Proxima Nova"/>
                <a:cs typeface="Proxima Nova"/>
                <a:sym typeface="Proxima Nova"/>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
        <p:nvSpPr>
          <p:cNvPr id="88" name="Google Shape;88;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Proxima Nova"/>
              <a:buNone/>
              <a:defRPr sz="4200">
                <a:latin typeface="Proxima Nova"/>
                <a:ea typeface="Proxima Nova"/>
                <a:cs typeface="Proxima Nova"/>
                <a:sym typeface="Proxima Nova"/>
              </a:defRPr>
            </a:lvl1pPr>
            <a:lvl2pPr lvl="1" algn="ctr" rtl="0">
              <a:spcBef>
                <a:spcPts val="0"/>
              </a:spcBef>
              <a:spcAft>
                <a:spcPts val="0"/>
              </a:spcAft>
              <a:buSzPts val="4200"/>
              <a:buFont typeface="Proxima Nova"/>
              <a:buNone/>
              <a:defRPr sz="4200">
                <a:latin typeface="Proxima Nova"/>
                <a:ea typeface="Proxima Nova"/>
                <a:cs typeface="Proxima Nova"/>
                <a:sym typeface="Proxima Nova"/>
              </a:defRPr>
            </a:lvl2pPr>
            <a:lvl3pPr lvl="2" algn="ctr" rtl="0">
              <a:spcBef>
                <a:spcPts val="0"/>
              </a:spcBef>
              <a:spcAft>
                <a:spcPts val="0"/>
              </a:spcAft>
              <a:buSzPts val="4200"/>
              <a:buFont typeface="Proxima Nova"/>
              <a:buNone/>
              <a:defRPr sz="4200">
                <a:latin typeface="Proxima Nova"/>
                <a:ea typeface="Proxima Nova"/>
                <a:cs typeface="Proxima Nova"/>
                <a:sym typeface="Proxima Nova"/>
              </a:defRPr>
            </a:lvl3pPr>
            <a:lvl4pPr lvl="3" algn="ctr" rtl="0">
              <a:spcBef>
                <a:spcPts val="0"/>
              </a:spcBef>
              <a:spcAft>
                <a:spcPts val="0"/>
              </a:spcAft>
              <a:buSzPts val="4200"/>
              <a:buFont typeface="Proxima Nova"/>
              <a:buNone/>
              <a:defRPr sz="4200">
                <a:latin typeface="Proxima Nova"/>
                <a:ea typeface="Proxima Nova"/>
                <a:cs typeface="Proxima Nova"/>
                <a:sym typeface="Proxima Nova"/>
              </a:defRPr>
            </a:lvl4pPr>
            <a:lvl5pPr lvl="4" algn="ctr" rtl="0">
              <a:spcBef>
                <a:spcPts val="0"/>
              </a:spcBef>
              <a:spcAft>
                <a:spcPts val="0"/>
              </a:spcAft>
              <a:buSzPts val="4200"/>
              <a:buFont typeface="Proxima Nova"/>
              <a:buNone/>
              <a:defRPr sz="4200">
                <a:latin typeface="Proxima Nova"/>
                <a:ea typeface="Proxima Nova"/>
                <a:cs typeface="Proxima Nova"/>
                <a:sym typeface="Proxima Nova"/>
              </a:defRPr>
            </a:lvl5pPr>
            <a:lvl6pPr lvl="5" algn="ctr" rtl="0">
              <a:spcBef>
                <a:spcPts val="0"/>
              </a:spcBef>
              <a:spcAft>
                <a:spcPts val="0"/>
              </a:spcAft>
              <a:buSzPts val="4200"/>
              <a:buFont typeface="Proxima Nova"/>
              <a:buNone/>
              <a:defRPr sz="4200">
                <a:latin typeface="Proxima Nova"/>
                <a:ea typeface="Proxima Nova"/>
                <a:cs typeface="Proxima Nova"/>
                <a:sym typeface="Proxima Nova"/>
              </a:defRPr>
            </a:lvl6pPr>
            <a:lvl7pPr lvl="6" algn="ctr" rtl="0">
              <a:spcBef>
                <a:spcPts val="0"/>
              </a:spcBef>
              <a:spcAft>
                <a:spcPts val="0"/>
              </a:spcAft>
              <a:buSzPts val="4200"/>
              <a:buFont typeface="Proxima Nova"/>
              <a:buNone/>
              <a:defRPr sz="4200">
                <a:latin typeface="Proxima Nova"/>
                <a:ea typeface="Proxima Nova"/>
                <a:cs typeface="Proxima Nova"/>
                <a:sym typeface="Proxima Nova"/>
              </a:defRPr>
            </a:lvl7pPr>
            <a:lvl8pPr lvl="7" algn="ctr" rtl="0">
              <a:spcBef>
                <a:spcPts val="0"/>
              </a:spcBef>
              <a:spcAft>
                <a:spcPts val="0"/>
              </a:spcAft>
              <a:buSzPts val="4200"/>
              <a:buFont typeface="Proxima Nova"/>
              <a:buNone/>
              <a:defRPr sz="4200">
                <a:latin typeface="Proxima Nova"/>
                <a:ea typeface="Proxima Nova"/>
                <a:cs typeface="Proxima Nova"/>
                <a:sym typeface="Proxima Nova"/>
              </a:defRPr>
            </a:lvl8pPr>
            <a:lvl9pPr lvl="8" algn="ctr" rtl="0">
              <a:spcBef>
                <a:spcPts val="0"/>
              </a:spcBef>
              <a:spcAft>
                <a:spcPts val="0"/>
              </a:spcAft>
              <a:buSzPts val="4200"/>
              <a:buFont typeface="Proxima Nova"/>
              <a:buNone/>
              <a:defRPr sz="4200">
                <a:latin typeface="Proxima Nova"/>
                <a:ea typeface="Proxima Nova"/>
                <a:cs typeface="Proxima Nova"/>
                <a:sym typeface="Proxima Nova"/>
              </a:defRPr>
            </a:lvl9pPr>
          </a:lstStyle>
          <a:p>
            <a:endParaRPr/>
          </a:p>
        </p:txBody>
      </p:sp>
      <p:sp>
        <p:nvSpPr>
          <p:cNvPr id="89" name="Google Shape;89;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2pPr>
            <a:lvl3pPr lvl="2"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3pPr>
            <a:lvl4pPr lvl="3"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4pPr>
            <a:lvl5pPr lvl="4"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5pPr>
            <a:lvl6pPr lvl="5"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6pPr>
            <a:lvl7pPr lvl="6"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7pPr>
            <a:lvl8pPr lvl="7"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8pPr>
            <a:lvl9pPr lvl="8" algn="ctr"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9pPr>
          </a:lstStyle>
          <a:p>
            <a:endParaRPr/>
          </a:p>
        </p:txBody>
      </p:sp>
      <p:sp>
        <p:nvSpPr>
          <p:cNvPr id="90" name="Google Shape;90;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Proxima Nova"/>
              <a:buChar char="●"/>
              <a:defRPr>
                <a:latin typeface="Proxima Nova"/>
                <a:ea typeface="Proxima Nova"/>
                <a:cs typeface="Proxima Nova"/>
                <a:sym typeface="Proxima Nova"/>
              </a:defRPr>
            </a:lvl1pPr>
            <a:lvl2pPr marL="914400" lvl="1" indent="-317500" rtl="0">
              <a:spcBef>
                <a:spcPts val="1600"/>
              </a:spcBef>
              <a:spcAft>
                <a:spcPts val="0"/>
              </a:spcAft>
              <a:buSzPts val="1400"/>
              <a:buFont typeface="Proxima Nova"/>
              <a:buChar char="○"/>
              <a:defRPr>
                <a:latin typeface="Proxima Nova"/>
                <a:ea typeface="Proxima Nova"/>
                <a:cs typeface="Proxima Nova"/>
                <a:sym typeface="Proxima Nova"/>
              </a:defRPr>
            </a:lvl2pPr>
            <a:lvl3pPr marL="1371600" lvl="2" indent="-317500" rtl="0">
              <a:spcBef>
                <a:spcPts val="1600"/>
              </a:spcBef>
              <a:spcAft>
                <a:spcPts val="0"/>
              </a:spcAft>
              <a:buSzPts val="1400"/>
              <a:buFont typeface="Proxima Nova"/>
              <a:buChar char="■"/>
              <a:defRPr>
                <a:latin typeface="Proxima Nova"/>
                <a:ea typeface="Proxima Nova"/>
                <a:cs typeface="Proxima Nova"/>
                <a:sym typeface="Proxima Nova"/>
              </a:defRPr>
            </a:lvl3pPr>
            <a:lvl4pPr marL="1828800" lvl="3" indent="-317500" rtl="0">
              <a:spcBef>
                <a:spcPts val="1600"/>
              </a:spcBef>
              <a:spcAft>
                <a:spcPts val="0"/>
              </a:spcAft>
              <a:buSzPts val="1400"/>
              <a:buFont typeface="Proxima Nova"/>
              <a:buChar char="●"/>
              <a:defRPr>
                <a:latin typeface="Proxima Nova"/>
                <a:ea typeface="Proxima Nova"/>
                <a:cs typeface="Proxima Nova"/>
                <a:sym typeface="Proxima Nova"/>
              </a:defRPr>
            </a:lvl4pPr>
            <a:lvl5pPr marL="2286000" lvl="4" indent="-317500" rtl="0">
              <a:spcBef>
                <a:spcPts val="1600"/>
              </a:spcBef>
              <a:spcAft>
                <a:spcPts val="0"/>
              </a:spcAft>
              <a:buSzPts val="1400"/>
              <a:buFont typeface="Proxima Nova"/>
              <a:buChar char="○"/>
              <a:defRPr>
                <a:latin typeface="Proxima Nova"/>
                <a:ea typeface="Proxima Nova"/>
                <a:cs typeface="Proxima Nova"/>
                <a:sym typeface="Proxima Nova"/>
              </a:defRPr>
            </a:lvl5pPr>
            <a:lvl6pPr marL="2743200" lvl="5" indent="-317500" rtl="0">
              <a:spcBef>
                <a:spcPts val="1600"/>
              </a:spcBef>
              <a:spcAft>
                <a:spcPts val="0"/>
              </a:spcAft>
              <a:buSzPts val="1400"/>
              <a:buFont typeface="Proxima Nova"/>
              <a:buChar char="■"/>
              <a:defRPr>
                <a:latin typeface="Proxima Nova"/>
                <a:ea typeface="Proxima Nova"/>
                <a:cs typeface="Proxima Nova"/>
                <a:sym typeface="Proxima Nova"/>
              </a:defRPr>
            </a:lvl6pPr>
            <a:lvl7pPr marL="3200400" lvl="6" indent="-317500" rtl="0">
              <a:spcBef>
                <a:spcPts val="1600"/>
              </a:spcBef>
              <a:spcAft>
                <a:spcPts val="0"/>
              </a:spcAft>
              <a:buSzPts val="1400"/>
              <a:buFont typeface="Proxima Nova"/>
              <a:buChar char="●"/>
              <a:defRPr>
                <a:latin typeface="Proxima Nova"/>
                <a:ea typeface="Proxima Nova"/>
                <a:cs typeface="Proxima Nova"/>
                <a:sym typeface="Proxima Nova"/>
              </a:defRPr>
            </a:lvl7pPr>
            <a:lvl8pPr marL="3657600" lvl="7" indent="-317500" rtl="0">
              <a:spcBef>
                <a:spcPts val="1600"/>
              </a:spcBef>
              <a:spcAft>
                <a:spcPts val="0"/>
              </a:spcAft>
              <a:buSzPts val="1400"/>
              <a:buFont typeface="Proxima Nova"/>
              <a:buChar char="○"/>
              <a:defRPr>
                <a:latin typeface="Proxima Nova"/>
                <a:ea typeface="Proxima Nova"/>
                <a:cs typeface="Proxima Nova"/>
                <a:sym typeface="Proxima Nova"/>
              </a:defRPr>
            </a:lvl8pPr>
            <a:lvl9pPr marL="4114800" lvl="8" indent="-317500" rtl="0">
              <a:spcBef>
                <a:spcPts val="1600"/>
              </a:spcBef>
              <a:spcAft>
                <a:spcPts val="1600"/>
              </a:spcAft>
              <a:buSzPts val="1400"/>
              <a:buFont typeface="Proxima Nova"/>
              <a:buChar char="■"/>
              <a:defRPr>
                <a:latin typeface="Proxima Nova"/>
                <a:ea typeface="Proxima Nova"/>
                <a:cs typeface="Proxima Nova"/>
                <a:sym typeface="Proxima Nova"/>
              </a:defRPr>
            </a:lvl9pPr>
          </a:lstStyle>
          <a:p>
            <a:endParaRPr/>
          </a:p>
        </p:txBody>
      </p:sp>
      <p:sp>
        <p:nvSpPr>
          <p:cNvPr id="91" name="Google Shape;9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roxima Nova"/>
                <a:ea typeface="Proxima Nova"/>
                <a:cs typeface="Proxima Nova"/>
                <a:sym typeface="Proxima Nova"/>
              </a:defRPr>
            </a:lvl1pPr>
            <a:lvl2pPr lvl="1" rtl="0">
              <a:buNone/>
              <a:defRPr>
                <a:latin typeface="Proxima Nova"/>
                <a:ea typeface="Proxima Nova"/>
                <a:cs typeface="Proxima Nova"/>
                <a:sym typeface="Proxima Nova"/>
              </a:defRPr>
            </a:lvl2pPr>
            <a:lvl3pPr lvl="2" rtl="0">
              <a:buNone/>
              <a:defRPr>
                <a:latin typeface="Proxima Nova"/>
                <a:ea typeface="Proxima Nova"/>
                <a:cs typeface="Proxima Nova"/>
                <a:sym typeface="Proxima Nova"/>
              </a:defRPr>
            </a:lvl3pPr>
            <a:lvl4pPr lvl="3" rtl="0">
              <a:buNone/>
              <a:defRPr>
                <a:latin typeface="Proxima Nova"/>
                <a:ea typeface="Proxima Nova"/>
                <a:cs typeface="Proxima Nova"/>
                <a:sym typeface="Proxima Nova"/>
              </a:defRPr>
            </a:lvl4pPr>
            <a:lvl5pPr lvl="4" rtl="0">
              <a:buNone/>
              <a:defRPr>
                <a:latin typeface="Proxima Nova"/>
                <a:ea typeface="Proxima Nova"/>
                <a:cs typeface="Proxima Nova"/>
                <a:sym typeface="Proxima Nova"/>
              </a:defRPr>
            </a:lvl5pPr>
            <a:lvl6pPr lvl="5" rtl="0">
              <a:buNone/>
              <a:defRPr>
                <a:latin typeface="Proxima Nova"/>
                <a:ea typeface="Proxima Nova"/>
                <a:cs typeface="Proxima Nova"/>
                <a:sym typeface="Proxima Nova"/>
              </a:defRPr>
            </a:lvl6pPr>
            <a:lvl7pPr lvl="6" rtl="0">
              <a:buNone/>
              <a:defRPr>
                <a:latin typeface="Proxima Nova"/>
                <a:ea typeface="Proxima Nova"/>
                <a:cs typeface="Proxima Nova"/>
                <a:sym typeface="Proxima Nova"/>
              </a:defRPr>
            </a:lvl7pPr>
            <a:lvl8pPr lvl="7" rtl="0">
              <a:buNone/>
              <a:defRPr>
                <a:latin typeface="Proxima Nova"/>
                <a:ea typeface="Proxima Nova"/>
                <a:cs typeface="Proxima Nova"/>
                <a:sym typeface="Proxima Nova"/>
              </a:defRPr>
            </a:lvl8pPr>
            <a:lvl9pPr lvl="8" rtl="0">
              <a:buNone/>
              <a:defRPr>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a:endParaRPr/>
          </a:p>
        </p:txBody>
      </p:sp>
      <p:sp>
        <p:nvSpPr>
          <p:cNvPr id="94" name="Google Shape;9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7" name="Google Shape;97;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Font typeface="Proxima Nova"/>
              <a:buChar char="●"/>
              <a:defRPr>
                <a:latin typeface="Proxima Nova"/>
                <a:ea typeface="Proxima Nova"/>
                <a:cs typeface="Proxima Nova"/>
                <a:sym typeface="Proxima Nova"/>
              </a:defRPr>
            </a:lvl1pPr>
            <a:lvl2pPr marL="914400" lvl="1" indent="-317500" algn="ctr" rtl="0">
              <a:spcBef>
                <a:spcPts val="1600"/>
              </a:spcBef>
              <a:spcAft>
                <a:spcPts val="0"/>
              </a:spcAft>
              <a:buSzPts val="1400"/>
              <a:buFont typeface="Proxima Nova"/>
              <a:buChar char="○"/>
              <a:defRPr>
                <a:latin typeface="Proxima Nova"/>
                <a:ea typeface="Proxima Nova"/>
                <a:cs typeface="Proxima Nova"/>
                <a:sym typeface="Proxima Nova"/>
              </a:defRPr>
            </a:lvl2pPr>
            <a:lvl3pPr marL="1371600" lvl="2" indent="-317500" algn="ctr" rtl="0">
              <a:spcBef>
                <a:spcPts val="1600"/>
              </a:spcBef>
              <a:spcAft>
                <a:spcPts val="0"/>
              </a:spcAft>
              <a:buSzPts val="1400"/>
              <a:buFont typeface="Proxima Nova"/>
              <a:buChar char="■"/>
              <a:defRPr>
                <a:latin typeface="Proxima Nova"/>
                <a:ea typeface="Proxima Nova"/>
                <a:cs typeface="Proxima Nova"/>
                <a:sym typeface="Proxima Nova"/>
              </a:defRPr>
            </a:lvl3pPr>
            <a:lvl4pPr marL="1828800" lvl="3" indent="-317500" algn="ctr" rtl="0">
              <a:spcBef>
                <a:spcPts val="1600"/>
              </a:spcBef>
              <a:spcAft>
                <a:spcPts val="0"/>
              </a:spcAft>
              <a:buSzPts val="1400"/>
              <a:buFont typeface="Proxima Nova"/>
              <a:buChar char="●"/>
              <a:defRPr>
                <a:latin typeface="Proxima Nova"/>
                <a:ea typeface="Proxima Nova"/>
                <a:cs typeface="Proxima Nova"/>
                <a:sym typeface="Proxima Nova"/>
              </a:defRPr>
            </a:lvl4pPr>
            <a:lvl5pPr marL="2286000" lvl="4" indent="-317500" algn="ctr" rtl="0">
              <a:spcBef>
                <a:spcPts val="1600"/>
              </a:spcBef>
              <a:spcAft>
                <a:spcPts val="0"/>
              </a:spcAft>
              <a:buSzPts val="1400"/>
              <a:buFont typeface="Proxima Nova"/>
              <a:buChar char="○"/>
              <a:defRPr>
                <a:latin typeface="Proxima Nova"/>
                <a:ea typeface="Proxima Nova"/>
                <a:cs typeface="Proxima Nova"/>
                <a:sym typeface="Proxima Nova"/>
              </a:defRPr>
            </a:lvl5pPr>
            <a:lvl6pPr marL="2743200" lvl="5" indent="-317500" algn="ctr" rtl="0">
              <a:spcBef>
                <a:spcPts val="1600"/>
              </a:spcBef>
              <a:spcAft>
                <a:spcPts val="0"/>
              </a:spcAft>
              <a:buSzPts val="1400"/>
              <a:buFont typeface="Proxima Nova"/>
              <a:buChar char="■"/>
              <a:defRPr>
                <a:latin typeface="Proxima Nova"/>
                <a:ea typeface="Proxima Nova"/>
                <a:cs typeface="Proxima Nova"/>
                <a:sym typeface="Proxima Nova"/>
              </a:defRPr>
            </a:lvl6pPr>
            <a:lvl7pPr marL="3200400" lvl="6" indent="-317500" algn="ctr" rtl="0">
              <a:spcBef>
                <a:spcPts val="1600"/>
              </a:spcBef>
              <a:spcAft>
                <a:spcPts val="0"/>
              </a:spcAft>
              <a:buSzPts val="1400"/>
              <a:buFont typeface="Proxima Nova"/>
              <a:buChar char="●"/>
              <a:defRPr>
                <a:latin typeface="Proxima Nova"/>
                <a:ea typeface="Proxima Nova"/>
                <a:cs typeface="Proxima Nova"/>
                <a:sym typeface="Proxima Nova"/>
              </a:defRPr>
            </a:lvl7pPr>
            <a:lvl8pPr marL="3657600" lvl="7" indent="-317500" algn="ctr" rtl="0">
              <a:spcBef>
                <a:spcPts val="1600"/>
              </a:spcBef>
              <a:spcAft>
                <a:spcPts val="0"/>
              </a:spcAft>
              <a:buSzPts val="1400"/>
              <a:buFont typeface="Proxima Nova"/>
              <a:buChar char="○"/>
              <a:defRPr>
                <a:latin typeface="Proxima Nova"/>
                <a:ea typeface="Proxima Nova"/>
                <a:cs typeface="Proxima Nova"/>
                <a:sym typeface="Proxima Nova"/>
              </a:defRPr>
            </a:lvl8pPr>
            <a:lvl9pPr marL="4114800" lvl="8" indent="-317500" algn="ctr" rtl="0">
              <a:spcBef>
                <a:spcPts val="1600"/>
              </a:spcBef>
              <a:spcAft>
                <a:spcPts val="1600"/>
              </a:spcAft>
              <a:buSzPts val="1400"/>
              <a:buFont typeface="Proxima Nova"/>
              <a:buChar char="■"/>
              <a:defRPr>
                <a:latin typeface="Proxima Nova"/>
                <a:ea typeface="Proxima Nova"/>
                <a:cs typeface="Proxima Nova"/>
                <a:sym typeface="Proxima Nova"/>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612648" y="171450"/>
            <a:ext cx="8153400" cy="742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03" name="Google Shape;103;p26"/>
          <p:cNvSpPr txBox="1">
            <a:spLocks noGrp="1"/>
          </p:cNvSpPr>
          <p:nvPr>
            <p:ph type="body" idx="1"/>
          </p:nvPr>
        </p:nvSpPr>
        <p:spPr>
          <a:xfrm>
            <a:off x="612648" y="1200150"/>
            <a:ext cx="8153400" cy="3372000"/>
          </a:xfrm>
          <a:prstGeom prst="rect">
            <a:avLst/>
          </a:prstGeom>
          <a:noFill/>
          <a:ln>
            <a:noFill/>
          </a:ln>
        </p:spPr>
        <p:txBody>
          <a:bodyPr spcFirstLastPara="1" wrap="square" lIns="91425" tIns="45700" rIns="91425" bIns="45700" anchor="t" anchorCtr="0">
            <a:noAutofit/>
          </a:bodyPr>
          <a:lstStyle>
            <a:lvl1pPr marL="457200" lvl="0" indent="-297180" algn="l" rtl="0">
              <a:spcBef>
                <a:spcPts val="700"/>
              </a:spcBef>
              <a:spcAft>
                <a:spcPts val="0"/>
              </a:spcAft>
              <a:buSzPts val="1080"/>
              <a:buChar char="●"/>
              <a:defRPr/>
            </a:lvl1pPr>
            <a:lvl2pPr marL="914400" lvl="1" indent="-308610" algn="l" rtl="0">
              <a:spcBef>
                <a:spcPts val="550"/>
              </a:spcBef>
              <a:spcAft>
                <a:spcPts val="0"/>
              </a:spcAft>
              <a:buSzPts val="1260"/>
              <a:buChar char="○"/>
              <a:defRPr/>
            </a:lvl2pPr>
            <a:lvl3pPr marL="1371600" lvl="2" indent="-314325" algn="l" rtl="0">
              <a:spcBef>
                <a:spcPts val="500"/>
              </a:spcBef>
              <a:spcAft>
                <a:spcPts val="0"/>
              </a:spcAft>
              <a:buSzPts val="1350"/>
              <a:buChar char="■"/>
              <a:defRPr/>
            </a:lvl3pPr>
            <a:lvl4pPr marL="1828800" lvl="3" indent="-314325" algn="l" rtl="0">
              <a:spcBef>
                <a:spcPts val="400"/>
              </a:spcBef>
              <a:spcAft>
                <a:spcPts val="0"/>
              </a:spcAft>
              <a:buSzPts val="1350"/>
              <a:buChar char="●"/>
              <a:defRPr/>
            </a:lvl4pPr>
            <a:lvl5pPr marL="2286000" lvl="4" indent="-302895" algn="l" rtl="0">
              <a:spcBef>
                <a:spcPts val="400"/>
              </a:spcBef>
              <a:spcAft>
                <a:spcPts val="0"/>
              </a:spcAft>
              <a:buSzPts val="1170"/>
              <a:buChar char="○"/>
              <a:defRPr/>
            </a:lvl5pPr>
            <a:lvl6pPr marL="2743200" lvl="5" indent="-342900" algn="l" rtl="0">
              <a:spcBef>
                <a:spcPts val="360"/>
              </a:spcBef>
              <a:spcAft>
                <a:spcPts val="0"/>
              </a:spcAft>
              <a:buSzPts val="1800"/>
              <a:buChar char="■"/>
              <a:defRPr/>
            </a:lvl6pPr>
            <a:lvl7pPr marL="3200400" lvl="6" indent="-342900" algn="l" rtl="0">
              <a:spcBef>
                <a:spcPts val="1600"/>
              </a:spcBef>
              <a:spcAft>
                <a:spcPts val="0"/>
              </a:spcAft>
              <a:buSzPts val="180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
        <p:nvSpPr>
          <p:cNvPr id="104" name="Google Shape;104;p26"/>
          <p:cNvSpPr txBox="1">
            <a:spLocks noGrp="1"/>
          </p:cNvSpPr>
          <p:nvPr>
            <p:ph type="dt" idx="10"/>
          </p:nvPr>
        </p:nvSpPr>
        <p:spPr>
          <a:xfrm>
            <a:off x="6096000" y="4686300"/>
            <a:ext cx="26670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6"/>
          <p:cNvSpPr txBox="1">
            <a:spLocks noGrp="1"/>
          </p:cNvSpPr>
          <p:nvPr>
            <p:ph type="ftr" idx="11"/>
          </p:nvPr>
        </p:nvSpPr>
        <p:spPr>
          <a:xfrm>
            <a:off x="609600" y="4686300"/>
            <a:ext cx="54213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p26"/>
          <p:cNvSpPr txBox="1">
            <a:spLocks noGrp="1"/>
          </p:cNvSpPr>
          <p:nvPr>
            <p:ph type="sldNum" idx="12"/>
          </p:nvPr>
        </p:nvSpPr>
        <p:spPr>
          <a:xfrm>
            <a:off x="0" y="953691"/>
            <a:ext cx="533400" cy="1833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rtl="0">
              <a:spcBef>
                <a:spcPts val="0"/>
              </a:spcBef>
              <a:spcAft>
                <a:spcPts val="0"/>
              </a:spcAft>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roxima Nova"/>
              <a:buNone/>
              <a:defRPr>
                <a:latin typeface="Proxima Nova"/>
                <a:ea typeface="Proxima Nova"/>
                <a:cs typeface="Proxima Nova"/>
                <a:sym typeface="Proxima Nova"/>
              </a:defRPr>
            </a:lvl1pPr>
            <a:lvl2pPr lvl="1">
              <a:spcBef>
                <a:spcPts val="0"/>
              </a:spcBef>
              <a:spcAft>
                <a:spcPts val="0"/>
              </a:spcAft>
              <a:buSzPts val="2800"/>
              <a:buFont typeface="Proxima Nova"/>
              <a:buNone/>
              <a:defRPr>
                <a:latin typeface="Proxima Nova"/>
                <a:ea typeface="Proxima Nova"/>
                <a:cs typeface="Proxima Nova"/>
                <a:sym typeface="Proxima Nova"/>
              </a:defRPr>
            </a:lvl2pPr>
            <a:lvl3pPr lvl="2">
              <a:spcBef>
                <a:spcPts val="0"/>
              </a:spcBef>
              <a:spcAft>
                <a:spcPts val="0"/>
              </a:spcAft>
              <a:buSzPts val="2800"/>
              <a:buFont typeface="Proxima Nova"/>
              <a:buNone/>
              <a:defRPr>
                <a:latin typeface="Proxima Nova"/>
                <a:ea typeface="Proxima Nova"/>
                <a:cs typeface="Proxima Nova"/>
                <a:sym typeface="Proxima Nova"/>
              </a:defRPr>
            </a:lvl3pPr>
            <a:lvl4pPr lvl="3">
              <a:spcBef>
                <a:spcPts val="0"/>
              </a:spcBef>
              <a:spcAft>
                <a:spcPts val="0"/>
              </a:spcAft>
              <a:buSzPts val="2800"/>
              <a:buFont typeface="Proxima Nova"/>
              <a:buNone/>
              <a:defRPr>
                <a:latin typeface="Proxima Nova"/>
                <a:ea typeface="Proxima Nova"/>
                <a:cs typeface="Proxima Nova"/>
                <a:sym typeface="Proxima Nova"/>
              </a:defRPr>
            </a:lvl4pPr>
            <a:lvl5pPr lvl="4">
              <a:spcBef>
                <a:spcPts val="0"/>
              </a:spcBef>
              <a:spcAft>
                <a:spcPts val="0"/>
              </a:spcAft>
              <a:buSzPts val="2800"/>
              <a:buFont typeface="Proxima Nova"/>
              <a:buNone/>
              <a:defRPr>
                <a:latin typeface="Proxima Nova"/>
                <a:ea typeface="Proxima Nova"/>
                <a:cs typeface="Proxima Nova"/>
                <a:sym typeface="Proxima Nova"/>
              </a:defRPr>
            </a:lvl5pPr>
            <a:lvl6pPr lvl="5">
              <a:spcBef>
                <a:spcPts val="0"/>
              </a:spcBef>
              <a:spcAft>
                <a:spcPts val="0"/>
              </a:spcAft>
              <a:buSzPts val="2800"/>
              <a:buFont typeface="Proxima Nova"/>
              <a:buNone/>
              <a:defRPr>
                <a:latin typeface="Proxima Nova"/>
                <a:ea typeface="Proxima Nova"/>
                <a:cs typeface="Proxima Nova"/>
                <a:sym typeface="Proxima Nova"/>
              </a:defRPr>
            </a:lvl6pPr>
            <a:lvl7pPr lvl="6">
              <a:spcBef>
                <a:spcPts val="0"/>
              </a:spcBef>
              <a:spcAft>
                <a:spcPts val="0"/>
              </a:spcAft>
              <a:buSzPts val="2800"/>
              <a:buFont typeface="Proxima Nova"/>
              <a:buNone/>
              <a:defRPr>
                <a:latin typeface="Proxima Nova"/>
                <a:ea typeface="Proxima Nova"/>
                <a:cs typeface="Proxima Nova"/>
                <a:sym typeface="Proxima Nova"/>
              </a:defRPr>
            </a:lvl7pPr>
            <a:lvl8pPr lvl="7">
              <a:spcBef>
                <a:spcPts val="0"/>
              </a:spcBef>
              <a:spcAft>
                <a:spcPts val="0"/>
              </a:spcAft>
              <a:buSzPts val="2800"/>
              <a:buFont typeface="Proxima Nova"/>
              <a:buNone/>
              <a:defRPr>
                <a:latin typeface="Proxima Nova"/>
                <a:ea typeface="Proxima Nova"/>
                <a:cs typeface="Proxima Nova"/>
                <a:sym typeface="Proxima Nova"/>
              </a:defRPr>
            </a:lvl8pPr>
            <a:lvl9pPr lvl="8">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Proxima Nova"/>
              <a:buChar char="●"/>
              <a:defRPr>
                <a:latin typeface="Proxima Nova"/>
                <a:ea typeface="Proxima Nova"/>
                <a:cs typeface="Proxima Nova"/>
                <a:sym typeface="Proxima Nova"/>
              </a:defRPr>
            </a:lvl1pPr>
            <a:lvl2pPr marL="914400" lvl="1" indent="-317500">
              <a:spcBef>
                <a:spcPts val="0"/>
              </a:spcBef>
              <a:spcAft>
                <a:spcPts val="0"/>
              </a:spcAft>
              <a:buSzPts val="1400"/>
              <a:buFont typeface="Proxima Nova"/>
              <a:buChar char="○"/>
              <a:defRPr>
                <a:latin typeface="Proxima Nova"/>
                <a:ea typeface="Proxima Nova"/>
                <a:cs typeface="Proxima Nova"/>
                <a:sym typeface="Proxima Nova"/>
              </a:defRPr>
            </a:lvl2pPr>
            <a:lvl3pPr marL="1371600" lvl="2" indent="-317500">
              <a:spcBef>
                <a:spcPts val="0"/>
              </a:spcBef>
              <a:spcAft>
                <a:spcPts val="0"/>
              </a:spcAft>
              <a:buSzPts val="1400"/>
              <a:buFont typeface="Proxima Nova"/>
              <a:buChar char="■"/>
              <a:defRPr>
                <a:latin typeface="Proxima Nova"/>
                <a:ea typeface="Proxima Nova"/>
                <a:cs typeface="Proxima Nova"/>
                <a:sym typeface="Proxima Nova"/>
              </a:defRPr>
            </a:lvl3pPr>
            <a:lvl4pPr marL="1828800" lvl="3" indent="-317500">
              <a:spcBef>
                <a:spcPts val="0"/>
              </a:spcBef>
              <a:spcAft>
                <a:spcPts val="0"/>
              </a:spcAft>
              <a:buSzPts val="1400"/>
              <a:buFont typeface="Proxima Nova"/>
              <a:buChar char="●"/>
              <a:defRPr>
                <a:latin typeface="Proxima Nova"/>
                <a:ea typeface="Proxima Nova"/>
                <a:cs typeface="Proxima Nova"/>
                <a:sym typeface="Proxima Nova"/>
              </a:defRPr>
            </a:lvl4pPr>
            <a:lvl5pPr marL="2286000" lvl="4" indent="-317500">
              <a:spcBef>
                <a:spcPts val="0"/>
              </a:spcBef>
              <a:spcAft>
                <a:spcPts val="0"/>
              </a:spcAft>
              <a:buSzPts val="1400"/>
              <a:buFont typeface="Proxima Nova"/>
              <a:buChar char="○"/>
              <a:defRPr>
                <a:latin typeface="Proxima Nova"/>
                <a:ea typeface="Proxima Nova"/>
                <a:cs typeface="Proxima Nova"/>
                <a:sym typeface="Proxima Nova"/>
              </a:defRPr>
            </a:lvl5pPr>
            <a:lvl6pPr marL="2743200" lvl="5" indent="-317500">
              <a:spcBef>
                <a:spcPts val="0"/>
              </a:spcBef>
              <a:spcAft>
                <a:spcPts val="0"/>
              </a:spcAft>
              <a:buSzPts val="1400"/>
              <a:buFont typeface="Proxima Nova"/>
              <a:buChar char="■"/>
              <a:defRPr>
                <a:latin typeface="Proxima Nova"/>
                <a:ea typeface="Proxima Nova"/>
                <a:cs typeface="Proxima Nova"/>
                <a:sym typeface="Proxima Nova"/>
              </a:defRPr>
            </a:lvl6pPr>
            <a:lvl7pPr marL="3200400" lvl="6" indent="-317500">
              <a:spcBef>
                <a:spcPts val="0"/>
              </a:spcBef>
              <a:spcAft>
                <a:spcPts val="0"/>
              </a:spcAft>
              <a:buSzPts val="1400"/>
              <a:buFont typeface="Proxima Nova"/>
              <a:buChar char="●"/>
              <a:defRPr>
                <a:latin typeface="Proxima Nova"/>
                <a:ea typeface="Proxima Nova"/>
                <a:cs typeface="Proxima Nova"/>
                <a:sym typeface="Proxima Nova"/>
              </a:defRPr>
            </a:lvl7pPr>
            <a:lvl8pPr marL="3657600" lvl="7" indent="-317500">
              <a:spcBef>
                <a:spcPts val="0"/>
              </a:spcBef>
              <a:spcAft>
                <a:spcPts val="0"/>
              </a:spcAft>
              <a:buSzPts val="1400"/>
              <a:buFont typeface="Proxima Nova"/>
              <a:buChar char="○"/>
              <a:defRPr>
                <a:latin typeface="Proxima Nova"/>
                <a:ea typeface="Proxima Nova"/>
                <a:cs typeface="Proxima Nova"/>
                <a:sym typeface="Proxima Nova"/>
              </a:defRPr>
            </a:lvl8pPr>
            <a:lvl9pPr marL="4114800" lvl="8" indent="-317500">
              <a:spcBef>
                <a:spcPts val="0"/>
              </a:spcBef>
              <a:spcAft>
                <a:spcPts val="0"/>
              </a:spcAft>
              <a:buSzPts val="1400"/>
              <a:buFont typeface="Proxima Nova"/>
              <a:buChar char="■"/>
              <a:defRPr>
                <a:latin typeface="Proxima Nova"/>
                <a:ea typeface="Proxima Nova"/>
                <a:cs typeface="Proxima Nova"/>
                <a:sym typeface="Proxima Nova"/>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Proxima Nova"/>
                <a:ea typeface="Proxima Nova"/>
                <a:cs typeface="Proxima Nova"/>
                <a:sym typeface="Proxima Nova"/>
              </a:defRPr>
            </a:lvl1pPr>
            <a:lvl2pPr lvl="1">
              <a:buNone/>
              <a:defRPr>
                <a:latin typeface="Proxima Nova"/>
                <a:ea typeface="Proxima Nova"/>
                <a:cs typeface="Proxima Nova"/>
                <a:sym typeface="Proxima Nova"/>
              </a:defRPr>
            </a:lvl2pPr>
            <a:lvl3pPr lvl="2">
              <a:buNone/>
              <a:defRPr>
                <a:latin typeface="Proxima Nova"/>
                <a:ea typeface="Proxima Nova"/>
                <a:cs typeface="Proxima Nova"/>
                <a:sym typeface="Proxima Nova"/>
              </a:defRPr>
            </a:lvl3pPr>
            <a:lvl4pPr lvl="3">
              <a:buNone/>
              <a:defRPr>
                <a:latin typeface="Proxima Nova"/>
                <a:ea typeface="Proxima Nova"/>
                <a:cs typeface="Proxima Nova"/>
                <a:sym typeface="Proxima Nova"/>
              </a:defRPr>
            </a:lvl4pPr>
            <a:lvl5pPr lvl="4">
              <a:buNone/>
              <a:defRPr>
                <a:latin typeface="Proxima Nova"/>
                <a:ea typeface="Proxima Nova"/>
                <a:cs typeface="Proxima Nova"/>
                <a:sym typeface="Proxima Nova"/>
              </a:defRPr>
            </a:lvl5pPr>
            <a:lvl6pPr lvl="5">
              <a:buNone/>
              <a:defRPr>
                <a:latin typeface="Proxima Nova"/>
                <a:ea typeface="Proxima Nova"/>
                <a:cs typeface="Proxima Nova"/>
                <a:sym typeface="Proxima Nova"/>
              </a:defRPr>
            </a:lvl6pPr>
            <a:lvl7pPr lvl="6">
              <a:buNone/>
              <a:defRPr>
                <a:latin typeface="Proxima Nova"/>
                <a:ea typeface="Proxima Nova"/>
                <a:cs typeface="Proxima Nova"/>
                <a:sym typeface="Proxima Nova"/>
              </a:defRPr>
            </a:lvl7pPr>
            <a:lvl8pPr lvl="7">
              <a:buNone/>
              <a:defRPr>
                <a:latin typeface="Proxima Nova"/>
                <a:ea typeface="Proxima Nova"/>
                <a:cs typeface="Proxima Nova"/>
                <a:sym typeface="Proxima Nova"/>
              </a:defRPr>
            </a:lvl8pPr>
            <a:lvl9pPr lvl="8">
              <a:buNone/>
              <a:defRPr>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58" name="Google Shape;5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Proxima Nova"/>
                <a:ea typeface="Proxima Nova"/>
                <a:cs typeface="Proxima Nova"/>
                <a:sym typeface="Proxima Nova"/>
              </a:defRPr>
            </a:lvl1pPr>
            <a:lvl2pPr lvl="1" algn="r" rtl="0">
              <a:buNone/>
              <a:defRPr sz="1000">
                <a:solidFill>
                  <a:schemeClr val="dk2"/>
                </a:solidFill>
                <a:latin typeface="Proxima Nova"/>
                <a:ea typeface="Proxima Nova"/>
                <a:cs typeface="Proxima Nova"/>
                <a:sym typeface="Proxima Nova"/>
              </a:defRPr>
            </a:lvl2pPr>
            <a:lvl3pPr lvl="2" algn="r" rtl="0">
              <a:buNone/>
              <a:defRPr sz="1000">
                <a:solidFill>
                  <a:schemeClr val="dk2"/>
                </a:solidFill>
                <a:latin typeface="Proxima Nova"/>
                <a:ea typeface="Proxima Nova"/>
                <a:cs typeface="Proxima Nova"/>
                <a:sym typeface="Proxima Nova"/>
              </a:defRPr>
            </a:lvl3pPr>
            <a:lvl4pPr lvl="3" algn="r" rtl="0">
              <a:buNone/>
              <a:defRPr sz="1000">
                <a:solidFill>
                  <a:schemeClr val="dk2"/>
                </a:solidFill>
                <a:latin typeface="Proxima Nova"/>
                <a:ea typeface="Proxima Nova"/>
                <a:cs typeface="Proxima Nova"/>
                <a:sym typeface="Proxima Nova"/>
              </a:defRPr>
            </a:lvl4pPr>
            <a:lvl5pPr lvl="4" algn="r" rtl="0">
              <a:buNone/>
              <a:defRPr sz="1000">
                <a:solidFill>
                  <a:schemeClr val="dk2"/>
                </a:solidFill>
                <a:latin typeface="Proxima Nova"/>
                <a:ea typeface="Proxima Nova"/>
                <a:cs typeface="Proxima Nova"/>
                <a:sym typeface="Proxima Nova"/>
              </a:defRPr>
            </a:lvl5pPr>
            <a:lvl6pPr lvl="5" algn="r" rtl="0">
              <a:buNone/>
              <a:defRPr sz="1000">
                <a:solidFill>
                  <a:schemeClr val="dk2"/>
                </a:solidFill>
                <a:latin typeface="Proxima Nova"/>
                <a:ea typeface="Proxima Nova"/>
                <a:cs typeface="Proxima Nova"/>
                <a:sym typeface="Proxima Nova"/>
              </a:defRPr>
            </a:lvl6pPr>
            <a:lvl7pPr lvl="6" algn="r" rtl="0">
              <a:buNone/>
              <a:defRPr sz="1000">
                <a:solidFill>
                  <a:schemeClr val="dk2"/>
                </a:solidFill>
                <a:latin typeface="Proxima Nova"/>
                <a:ea typeface="Proxima Nova"/>
                <a:cs typeface="Proxima Nova"/>
                <a:sym typeface="Proxima Nova"/>
              </a:defRPr>
            </a:lvl7pPr>
            <a:lvl8pPr lvl="7" algn="r" rtl="0">
              <a:buNone/>
              <a:defRPr sz="1000">
                <a:solidFill>
                  <a:schemeClr val="dk2"/>
                </a:solidFill>
                <a:latin typeface="Proxima Nova"/>
                <a:ea typeface="Proxima Nova"/>
                <a:cs typeface="Proxima Nova"/>
                <a:sym typeface="Proxima Nova"/>
              </a:defRPr>
            </a:lvl8pPr>
            <a:lvl9pPr lvl="8" algn="r" rtl="0">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psycnet.apa.org/record/2006-23056-00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hyperlink" Target="https://www.routledge.com/College-Students-Sense-of-Belonging-A-Key-to-Educational-Success-for-All/Strayhorn/p/book/978113823855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www.jstor.org/stable/30185121?seq=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aacu.org/publications-research/publications/becoming-student-ready-college-new-culture-leadership-student"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aacu.org/publications-research/publications/becoming-student-ready-college-new-culture-leadership-student"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aacu.org/publications-research/publications/becoming-student-ready-college-new-culture-leadership-student"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aacu.org/publications-research/publications/becoming-student-ready-college-new-culture-leadership-student"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hyperlink" Target="https://scholar.harvard.edu/files/sendhil/files/scientificamericanmind0114-58.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hyperlink" Target="https://styluspub.presswarehouse.com/browse/book/9781620366059/Bandwidth-Recover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www.amazon.com/Come-Shore-Will-Kill-Eat/dp/1596911271"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https://counsellingresource.com/features/2008/02/07/racism-cognitive-effects/" TargetMode="External"/><Relationship Id="rId4" Type="http://schemas.openxmlformats.org/officeDocument/2006/relationships/hyperlink" Target="https://www.psychologicalscience.org/onlyhuman/2007/09/racisms-cognitive-toll.cf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s://styluspub.presswarehouse.com/browse/book/9781620366059/Bandwidth-Recover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hyperlink" Target="https://drive.google.com/open?id=1-dukeAvxbOyoitCqIMIyXQhfErihU1aC"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7"/>
          <p:cNvSpPr txBox="1"/>
          <p:nvPr/>
        </p:nvSpPr>
        <p:spPr>
          <a:xfrm>
            <a:off x="14850" y="506900"/>
            <a:ext cx="9114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latin typeface="Proxima Nova"/>
                <a:ea typeface="Proxima Nova"/>
                <a:cs typeface="Proxima Nova"/>
                <a:sym typeface="Proxima Nova"/>
              </a:rPr>
              <a:t>Listening Is Not Enough: Sustaining a Culture of Belonging</a:t>
            </a:r>
            <a:endParaRPr sz="2600" b="1">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6" descr="Celebration" title="Party"/>
          <p:cNvPicPr preferRelativeResize="0"/>
          <p:nvPr/>
        </p:nvPicPr>
        <p:blipFill>
          <a:blip r:embed="rId3">
            <a:alphaModFix/>
          </a:blip>
          <a:stretch>
            <a:fillRect/>
          </a:stretch>
        </p:blipFill>
        <p:spPr>
          <a:xfrm>
            <a:off x="100975" y="75250"/>
            <a:ext cx="3744751" cy="2496500"/>
          </a:xfrm>
          <a:prstGeom prst="rect">
            <a:avLst/>
          </a:prstGeom>
          <a:noFill/>
          <a:ln>
            <a:noFill/>
          </a:ln>
        </p:spPr>
      </p:pic>
      <p:pic>
        <p:nvPicPr>
          <p:cNvPr id="178" name="Google Shape;178;p36" descr="Welcome Week Spring 2020 Flier" title="Welcome Week"/>
          <p:cNvPicPr preferRelativeResize="0"/>
          <p:nvPr/>
        </p:nvPicPr>
        <p:blipFill>
          <a:blip r:embed="rId4">
            <a:alphaModFix/>
          </a:blip>
          <a:stretch>
            <a:fillRect/>
          </a:stretch>
        </p:blipFill>
        <p:spPr>
          <a:xfrm>
            <a:off x="474825" y="1811175"/>
            <a:ext cx="2251225" cy="3180300"/>
          </a:xfrm>
          <a:prstGeom prst="rect">
            <a:avLst/>
          </a:prstGeom>
          <a:noFill/>
          <a:ln>
            <a:noFill/>
          </a:ln>
        </p:spPr>
      </p:pic>
      <p:pic>
        <p:nvPicPr>
          <p:cNvPr id="179" name="Google Shape;179;p36" descr="Mascott in image promotional" title="Mascot"/>
          <p:cNvPicPr preferRelativeResize="0"/>
          <p:nvPr/>
        </p:nvPicPr>
        <p:blipFill>
          <a:blip r:embed="rId5">
            <a:alphaModFix/>
          </a:blip>
          <a:stretch>
            <a:fillRect/>
          </a:stretch>
        </p:blipFill>
        <p:spPr>
          <a:xfrm>
            <a:off x="2906100" y="409575"/>
            <a:ext cx="3449475" cy="2250775"/>
          </a:xfrm>
          <a:prstGeom prst="rect">
            <a:avLst/>
          </a:prstGeom>
          <a:noFill/>
          <a:ln>
            <a:noFill/>
          </a:ln>
        </p:spPr>
      </p:pic>
      <p:pic>
        <p:nvPicPr>
          <p:cNvPr id="180" name="Google Shape;180;p36" descr="Welcome Week 2020" title="Welcome Week"/>
          <p:cNvPicPr preferRelativeResize="0"/>
          <p:nvPr/>
        </p:nvPicPr>
        <p:blipFill>
          <a:blip r:embed="rId6">
            <a:alphaModFix/>
          </a:blip>
          <a:stretch>
            <a:fillRect/>
          </a:stretch>
        </p:blipFill>
        <p:spPr>
          <a:xfrm>
            <a:off x="1952625" y="2118375"/>
            <a:ext cx="4784301" cy="2690800"/>
          </a:xfrm>
          <a:prstGeom prst="rect">
            <a:avLst/>
          </a:prstGeom>
          <a:noFill/>
          <a:ln>
            <a:noFill/>
          </a:ln>
        </p:spPr>
      </p:pic>
      <p:pic>
        <p:nvPicPr>
          <p:cNvPr id="181" name="Google Shape;181;p36" descr="Welcome Week 2020" title="Welcome Week"/>
          <p:cNvPicPr preferRelativeResize="0"/>
          <p:nvPr/>
        </p:nvPicPr>
        <p:blipFill>
          <a:blip r:embed="rId7">
            <a:alphaModFix/>
          </a:blip>
          <a:stretch>
            <a:fillRect/>
          </a:stretch>
        </p:blipFill>
        <p:spPr>
          <a:xfrm>
            <a:off x="6107875" y="0"/>
            <a:ext cx="2742251" cy="3547776"/>
          </a:xfrm>
          <a:prstGeom prst="rect">
            <a:avLst/>
          </a:prstGeom>
          <a:noFill/>
          <a:ln>
            <a:noFill/>
          </a:ln>
        </p:spPr>
      </p:pic>
      <p:pic>
        <p:nvPicPr>
          <p:cNvPr id="182" name="Google Shape;182;p36" descr="Welcome Week Promotional" title="Welcome Week"/>
          <p:cNvPicPr preferRelativeResize="0"/>
          <p:nvPr/>
        </p:nvPicPr>
        <p:blipFill>
          <a:blip r:embed="rId8">
            <a:alphaModFix/>
          </a:blip>
          <a:stretch>
            <a:fillRect/>
          </a:stretch>
        </p:blipFill>
        <p:spPr>
          <a:xfrm>
            <a:off x="3703300" y="463600"/>
            <a:ext cx="5238276" cy="2750100"/>
          </a:xfrm>
          <a:prstGeom prst="rect">
            <a:avLst/>
          </a:prstGeom>
          <a:noFill/>
          <a:ln>
            <a:noFill/>
          </a:ln>
        </p:spPr>
      </p:pic>
      <p:pic>
        <p:nvPicPr>
          <p:cNvPr id="183" name="Google Shape;183;p36" descr="People Smiling at the camera while eating at a table" title="People Smiling"/>
          <p:cNvPicPr preferRelativeResize="0"/>
          <p:nvPr/>
        </p:nvPicPr>
        <p:blipFill>
          <a:blip r:embed="rId9">
            <a:alphaModFix/>
          </a:blip>
          <a:stretch>
            <a:fillRect/>
          </a:stretch>
        </p:blipFill>
        <p:spPr>
          <a:xfrm>
            <a:off x="4410425" y="1972575"/>
            <a:ext cx="4531150" cy="3018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10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10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
                                        </p:tgtEl>
                                        <p:attrNameLst>
                                          <p:attrName>style.visibility</p:attrName>
                                        </p:attrNameLst>
                                      </p:cBhvr>
                                      <p:to>
                                        <p:strVal val="visible"/>
                                      </p:to>
                                    </p:set>
                                    <p:animEffect transition="in" filter="fade">
                                      <p:cBhvr>
                                        <p:cTn id="27" dur="1000"/>
                                        <p:tgtEl>
                                          <p:spTgt spid="1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2"/>
                                        </p:tgtEl>
                                        <p:attrNameLst>
                                          <p:attrName>style.visibility</p:attrName>
                                        </p:attrNameLst>
                                      </p:cBhvr>
                                      <p:to>
                                        <p:strVal val="visible"/>
                                      </p:to>
                                    </p:set>
                                    <p:animEffect transition="in" filter="fade">
                                      <p:cBhvr>
                                        <p:cTn id="32" dur="1000"/>
                                        <p:tgtEl>
                                          <p:spTgt spid="1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fade">
                                      <p:cBhvr>
                                        <p:cTn id="3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
        <p:nvSpPr>
          <p:cNvPr id="188" name="Google Shape;188;p37"/>
          <p:cNvSpPr txBox="1"/>
          <p:nvPr/>
        </p:nvSpPr>
        <p:spPr>
          <a:xfrm>
            <a:off x="86050" y="4101425"/>
            <a:ext cx="8948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latin typeface="Proxima Nova"/>
                <a:ea typeface="Proxima Nova"/>
                <a:cs typeface="Proxima Nova"/>
                <a:sym typeface="Proxima Nova"/>
              </a:rPr>
              <a:t>How do our students know they belong here?</a:t>
            </a:r>
            <a:endParaRPr sz="3300">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8"/>
          <p:cNvSpPr txBox="1"/>
          <p:nvPr/>
        </p:nvSpPr>
        <p:spPr>
          <a:xfrm>
            <a:off x="-14900" y="447250"/>
            <a:ext cx="9144000" cy="7080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a:solidFill>
                  <a:schemeClr val="lt1"/>
                </a:solidFill>
                <a:latin typeface="Proxima Nova"/>
                <a:ea typeface="Proxima Nova"/>
                <a:cs typeface="Proxima Nova"/>
                <a:sym typeface="Proxima Nova"/>
              </a:rPr>
              <a:t>“College Customs”</a:t>
            </a:r>
            <a:endParaRPr sz="3400">
              <a:solidFill>
                <a:schemeClr val="lt1"/>
              </a:solidFill>
              <a:latin typeface="Proxima Nova"/>
              <a:ea typeface="Proxima Nova"/>
              <a:cs typeface="Proxima Nova"/>
              <a:sym typeface="Proxima Nova"/>
            </a:endParaRPr>
          </a:p>
        </p:txBody>
      </p:sp>
      <p:sp>
        <p:nvSpPr>
          <p:cNvPr id="194" name="Google Shape;194;p38"/>
          <p:cNvSpPr txBox="1"/>
          <p:nvPr/>
        </p:nvSpPr>
        <p:spPr>
          <a:xfrm>
            <a:off x="364425" y="2223775"/>
            <a:ext cx="2400300" cy="7695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Do I have to ask to go to the bathroom?</a:t>
            </a:r>
            <a:endParaRPr sz="1900">
              <a:solidFill>
                <a:schemeClr val="lt1"/>
              </a:solidFill>
              <a:latin typeface="Proxima Nova"/>
              <a:ea typeface="Proxima Nova"/>
              <a:cs typeface="Proxima Nova"/>
              <a:sym typeface="Proxima Nova"/>
            </a:endParaRPr>
          </a:p>
        </p:txBody>
      </p:sp>
      <p:sp>
        <p:nvSpPr>
          <p:cNvPr id="195" name="Google Shape;195;p38"/>
          <p:cNvSpPr txBox="1"/>
          <p:nvPr/>
        </p:nvSpPr>
        <p:spPr>
          <a:xfrm>
            <a:off x="819825" y="1374925"/>
            <a:ext cx="2400300" cy="477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What’s a “Registrar?”</a:t>
            </a:r>
            <a:endParaRPr sz="1900">
              <a:solidFill>
                <a:schemeClr val="lt1"/>
              </a:solidFill>
              <a:latin typeface="Proxima Nova"/>
              <a:ea typeface="Proxima Nova"/>
              <a:cs typeface="Proxima Nova"/>
              <a:sym typeface="Proxima Nova"/>
            </a:endParaRPr>
          </a:p>
        </p:txBody>
      </p:sp>
      <p:sp>
        <p:nvSpPr>
          <p:cNvPr id="196" name="Google Shape;196;p38"/>
          <p:cNvSpPr txBox="1"/>
          <p:nvPr/>
        </p:nvSpPr>
        <p:spPr>
          <a:xfrm>
            <a:off x="592125" y="3490300"/>
            <a:ext cx="2855700" cy="477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Wait..we </a:t>
            </a:r>
            <a:r>
              <a:rPr lang="en" sz="1900" i="1">
                <a:solidFill>
                  <a:schemeClr val="lt1"/>
                </a:solidFill>
                <a:latin typeface="Proxima Nova"/>
                <a:ea typeface="Proxima Nova"/>
                <a:cs typeface="Proxima Nova"/>
                <a:sym typeface="Proxima Nova"/>
              </a:rPr>
              <a:t>buy</a:t>
            </a:r>
            <a:r>
              <a:rPr lang="en" sz="1900">
                <a:solidFill>
                  <a:schemeClr val="lt1"/>
                </a:solidFill>
                <a:latin typeface="Proxima Nova"/>
                <a:ea typeface="Proxima Nova"/>
                <a:cs typeface="Proxima Nova"/>
                <a:sym typeface="Proxima Nova"/>
              </a:rPr>
              <a:t> our books?</a:t>
            </a:r>
            <a:endParaRPr sz="1900">
              <a:solidFill>
                <a:schemeClr val="lt1"/>
              </a:solidFill>
              <a:latin typeface="Proxima Nova"/>
              <a:ea typeface="Proxima Nova"/>
              <a:cs typeface="Proxima Nova"/>
              <a:sym typeface="Proxima Nova"/>
            </a:endParaRPr>
          </a:p>
        </p:txBody>
      </p:sp>
      <p:sp>
        <p:nvSpPr>
          <p:cNvPr id="197" name="Google Shape;197;p38"/>
          <p:cNvSpPr txBox="1"/>
          <p:nvPr/>
        </p:nvSpPr>
        <p:spPr>
          <a:xfrm>
            <a:off x="4050200" y="1456100"/>
            <a:ext cx="4224000" cy="7695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What is this “Blackboard” thing my profs keep talking about?</a:t>
            </a:r>
            <a:endParaRPr sz="1900">
              <a:solidFill>
                <a:schemeClr val="lt1"/>
              </a:solidFill>
              <a:latin typeface="Proxima Nova"/>
              <a:ea typeface="Proxima Nova"/>
              <a:cs typeface="Proxima Nova"/>
              <a:sym typeface="Proxima Nova"/>
            </a:endParaRPr>
          </a:p>
        </p:txBody>
      </p:sp>
      <p:sp>
        <p:nvSpPr>
          <p:cNvPr id="198" name="Google Shape;198;p38"/>
          <p:cNvSpPr txBox="1"/>
          <p:nvPr/>
        </p:nvSpPr>
        <p:spPr>
          <a:xfrm>
            <a:off x="4466125" y="2526450"/>
            <a:ext cx="4224000" cy="7695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What are “office hours?” Do you go when you’re in trouble?</a:t>
            </a:r>
            <a:endParaRPr sz="1900">
              <a:solidFill>
                <a:schemeClr val="lt1"/>
              </a:solidFill>
              <a:latin typeface="Proxima Nova"/>
              <a:ea typeface="Proxima Nova"/>
              <a:cs typeface="Proxima Nova"/>
              <a:sym typeface="Proxima Nova"/>
            </a:endParaRPr>
          </a:p>
        </p:txBody>
      </p:sp>
      <p:sp>
        <p:nvSpPr>
          <p:cNvPr id="199" name="Google Shape;199;p38"/>
          <p:cNvSpPr txBox="1"/>
          <p:nvPr/>
        </p:nvSpPr>
        <p:spPr>
          <a:xfrm>
            <a:off x="3877925" y="3490300"/>
            <a:ext cx="3606300" cy="477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I can drop a class if I’m failing?</a:t>
            </a:r>
            <a:endParaRPr sz="1900">
              <a:solidFill>
                <a:schemeClr val="lt1"/>
              </a:solidFill>
              <a:latin typeface="Proxima Nova"/>
              <a:ea typeface="Proxima Nova"/>
              <a:cs typeface="Proxima Nova"/>
              <a:sym typeface="Proxima Nova"/>
            </a:endParaRPr>
          </a:p>
        </p:txBody>
      </p:sp>
      <p:sp>
        <p:nvSpPr>
          <p:cNvPr id="200" name="Google Shape;200;p38"/>
          <p:cNvSpPr txBox="1"/>
          <p:nvPr/>
        </p:nvSpPr>
        <p:spPr>
          <a:xfrm>
            <a:off x="5070625" y="4101550"/>
            <a:ext cx="3404100" cy="7695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How many classes should I take?</a:t>
            </a:r>
            <a:endParaRPr sz="1900">
              <a:solidFill>
                <a:schemeClr val="lt1"/>
              </a:solidFill>
              <a:latin typeface="Proxima Nova"/>
              <a:ea typeface="Proxima Nova"/>
              <a:cs typeface="Proxima Nova"/>
              <a:sym typeface="Proxima Nova"/>
            </a:endParaRPr>
          </a:p>
        </p:txBody>
      </p:sp>
      <p:sp>
        <p:nvSpPr>
          <p:cNvPr id="201" name="Google Shape;201;p38"/>
          <p:cNvSpPr txBox="1"/>
          <p:nvPr/>
        </p:nvSpPr>
        <p:spPr>
          <a:xfrm>
            <a:off x="432350" y="4253950"/>
            <a:ext cx="3404100" cy="477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Why do I have an “advisor?”</a:t>
            </a:r>
            <a:endParaRPr sz="1900">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10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gtEl>
                                        <p:attrNameLst>
                                          <p:attrName>style.visibility</p:attrName>
                                        </p:attrNameLst>
                                      </p:cBhvr>
                                      <p:to>
                                        <p:strVal val="visible"/>
                                      </p:to>
                                    </p:set>
                                    <p:animEffect transition="in" filter="fade">
                                      <p:cBhvr>
                                        <p:cTn id="17" dur="1000"/>
                                        <p:tgtEl>
                                          <p:spTgt spid="1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fade">
                                      <p:cBhvr>
                                        <p:cTn id="22" dur="1000"/>
                                        <p:tgtEl>
                                          <p:spTgt spid="1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0"/>
                                        </p:tgtEl>
                                        <p:attrNameLst>
                                          <p:attrName>style.visibility</p:attrName>
                                        </p:attrNameLst>
                                      </p:cBhvr>
                                      <p:to>
                                        <p:strVal val="visible"/>
                                      </p:to>
                                    </p:set>
                                    <p:animEffect transition="in" filter="fade">
                                      <p:cBhvr>
                                        <p:cTn id="27" dur="1000"/>
                                        <p:tgtEl>
                                          <p:spTgt spid="2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8"/>
                                        </p:tgtEl>
                                        <p:attrNameLst>
                                          <p:attrName>style.visibility</p:attrName>
                                        </p:attrNameLst>
                                      </p:cBhvr>
                                      <p:to>
                                        <p:strVal val="visible"/>
                                      </p:to>
                                    </p:set>
                                    <p:animEffect transition="in" filter="fade">
                                      <p:cBhvr>
                                        <p:cTn id="32" dur="1000"/>
                                        <p:tgtEl>
                                          <p:spTgt spid="1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1"/>
                                        </p:tgtEl>
                                        <p:attrNameLst>
                                          <p:attrName>style.visibility</p:attrName>
                                        </p:attrNameLst>
                                      </p:cBhvr>
                                      <p:to>
                                        <p:strVal val="visible"/>
                                      </p:to>
                                    </p:set>
                                    <p:animEffect transition="in" filter="fade">
                                      <p:cBhvr>
                                        <p:cTn id="37" dur="1000"/>
                                        <p:tgtEl>
                                          <p:spTgt spid="20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9"/>
                                        </p:tgtEl>
                                        <p:attrNameLst>
                                          <p:attrName>style.visibility</p:attrName>
                                        </p:attrNameLst>
                                      </p:cBhvr>
                                      <p:to>
                                        <p:strVal val="visible"/>
                                      </p:to>
                                    </p:set>
                                    <p:animEffect transition="in" filter="fade">
                                      <p:cBhvr>
                                        <p:cTn id="42"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9"/>
          <p:cNvSpPr txBox="1"/>
          <p:nvPr/>
        </p:nvSpPr>
        <p:spPr>
          <a:xfrm>
            <a:off x="517050" y="269675"/>
            <a:ext cx="8626800" cy="11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latin typeface="Proxima Nova"/>
                <a:ea typeface="Proxima Nova"/>
                <a:cs typeface="Proxima Nova"/>
                <a:sym typeface="Proxima Nova"/>
              </a:rPr>
              <a:t>“Belonging Uncertainty”</a:t>
            </a:r>
            <a:r>
              <a:rPr lang="en" sz="600">
                <a:latin typeface="Proxima Nova"/>
                <a:ea typeface="Proxima Nova"/>
                <a:cs typeface="Proxima Nova"/>
                <a:sym typeface="Proxima Nova"/>
              </a:rPr>
              <a:t>   </a:t>
            </a:r>
            <a:endParaRPr sz="600">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      (</a:t>
            </a:r>
            <a:r>
              <a:rPr lang="en" u="sng">
                <a:solidFill>
                  <a:schemeClr val="dk1"/>
                </a:solidFill>
                <a:latin typeface="Proxima Nova"/>
                <a:ea typeface="Proxima Nova"/>
                <a:cs typeface="Proxima Nova"/>
                <a:sym typeface="Proxima Nov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Walton and Cohen, 2007</a:t>
            </a:r>
            <a:r>
              <a:rPr lang="en">
                <a:latin typeface="Proxima Nova"/>
                <a:ea typeface="Proxima Nova"/>
                <a:cs typeface="Proxima Nova"/>
                <a:sym typeface="Proxima Nova"/>
              </a:rPr>
              <a:t>)</a:t>
            </a:r>
            <a:endParaRPr i="1">
              <a:latin typeface="Proxima Nova"/>
              <a:ea typeface="Proxima Nova"/>
              <a:cs typeface="Proxima Nova"/>
              <a:sym typeface="Proxima Nova"/>
            </a:endParaRPr>
          </a:p>
        </p:txBody>
      </p:sp>
      <p:sp>
        <p:nvSpPr>
          <p:cNvPr id="207" name="Google Shape;207;p39"/>
          <p:cNvSpPr txBox="1"/>
          <p:nvPr/>
        </p:nvSpPr>
        <p:spPr>
          <a:xfrm>
            <a:off x="649175" y="1270775"/>
            <a:ext cx="8109900" cy="15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dk1"/>
                </a:solidFill>
                <a:latin typeface="Proxima Nova"/>
                <a:ea typeface="Proxima Nova"/>
                <a:cs typeface="Proxima Nova"/>
                <a:sym typeface="Proxima Nova"/>
              </a:rPr>
              <a:t>Students frame the hypothesis: </a:t>
            </a:r>
            <a:r>
              <a:rPr lang="en" sz="3000" i="1">
                <a:solidFill>
                  <a:schemeClr val="dk1"/>
                </a:solidFill>
                <a:latin typeface="Proxima Nova"/>
                <a:ea typeface="Proxima Nova"/>
                <a:cs typeface="Proxima Nova"/>
                <a:sym typeface="Proxima Nova"/>
              </a:rPr>
              <a:t>“People like me do not belong here.” </a:t>
            </a:r>
            <a:r>
              <a:rPr lang="en" sz="3000">
                <a:solidFill>
                  <a:schemeClr val="dk1"/>
                </a:solidFill>
                <a:latin typeface="Proxima Nova"/>
                <a:ea typeface="Proxima Nova"/>
                <a:cs typeface="Proxima Nova"/>
                <a:sym typeface="Proxima Nova"/>
              </a:rPr>
              <a:t>Then they look for evidence to support that hypothesis.</a:t>
            </a:r>
            <a:endParaRPr sz="3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208" name="Google Shape;208;p39"/>
          <p:cNvSpPr txBox="1"/>
          <p:nvPr/>
        </p:nvSpPr>
        <p:spPr>
          <a:xfrm>
            <a:off x="1463225" y="4537275"/>
            <a:ext cx="6481800" cy="74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Proxima Nova"/>
                <a:ea typeface="Proxima Nova"/>
                <a:cs typeface="Proxima Nova"/>
                <a:sym typeface="Proxima Nova"/>
              </a:rPr>
              <a:t>They usually find it.</a:t>
            </a:r>
            <a:endParaRPr sz="3000" b="1">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40"/>
          <p:cNvSpPr txBox="1"/>
          <p:nvPr/>
        </p:nvSpPr>
        <p:spPr>
          <a:xfrm>
            <a:off x="0" y="4238475"/>
            <a:ext cx="9144000" cy="9048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solidFill>
                  <a:schemeClr val="lt1"/>
                </a:solidFill>
                <a:latin typeface="Proxima Nova"/>
                <a:ea typeface="Proxima Nova"/>
                <a:cs typeface="Proxima Nova"/>
                <a:sym typeface="Proxima Nova"/>
              </a:rPr>
              <a:t>“In fact, Walton and Cohen found that even a single instance of isolation or rejection can undermine sense of belonging.”  			</a:t>
            </a:r>
            <a:r>
              <a:rPr lang="en" sz="1600" u="sng">
                <a:solidFill>
                  <a:schemeClr val="lt1"/>
                </a:solidFill>
                <a:latin typeface="Proxima Nova"/>
                <a:ea typeface="Proxima Nova"/>
                <a:cs typeface="Proxima Nova"/>
                <a:sym typeface="Proxima Nov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Strayhorn, 2019</a:t>
            </a:r>
            <a:endParaRPr sz="1600">
              <a:solidFill>
                <a:schemeClr val="lt1"/>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1" descr="A close up of buried barbed wire&#10;"/>
          <p:cNvPicPr preferRelativeResize="0"/>
          <p:nvPr/>
        </p:nvPicPr>
        <p:blipFill rotWithShape="1">
          <a:blip r:embed="rId3">
            <a:alphaModFix/>
          </a:blip>
          <a:srcRect l="11765" t="8125" r="7977" b="19125"/>
          <a:stretch/>
        </p:blipFill>
        <p:spPr>
          <a:xfrm>
            <a:off x="0" y="0"/>
            <a:ext cx="9167488" cy="5166122"/>
          </a:xfrm>
          <a:prstGeom prst="rect">
            <a:avLst/>
          </a:prstGeom>
          <a:noFill/>
          <a:ln>
            <a:noFill/>
          </a:ln>
        </p:spPr>
      </p:pic>
      <p:sp>
        <p:nvSpPr>
          <p:cNvPr id="219" name="Google Shape;219;p41"/>
          <p:cNvSpPr txBox="1"/>
          <p:nvPr/>
        </p:nvSpPr>
        <p:spPr>
          <a:xfrm>
            <a:off x="0" y="0"/>
            <a:ext cx="9144000" cy="13863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1900">
                <a:solidFill>
                  <a:srgbClr val="FFFFFF"/>
                </a:solidFill>
                <a:latin typeface="Proxima Nova"/>
                <a:ea typeface="Proxima Nova"/>
                <a:cs typeface="Proxima Nova"/>
                <a:sym typeface="Proxima Nova"/>
              </a:rPr>
              <a:t>The Hidden Curriculum: “those unstated norms, values, and beliefs transmitted to students through the underlying structure...those norms and values usually not talked about in teachers' statements of objectives or goals, even though such norms and values are implicitly and effectively taught in their classrooms.”    		</a:t>
            </a:r>
            <a:r>
              <a:rPr lang="en" sz="1700">
                <a:solidFill>
                  <a:srgbClr val="CFE2F3"/>
                </a:solidFill>
                <a:latin typeface="Proxima Nova"/>
                <a:ea typeface="Proxima Nova"/>
                <a:cs typeface="Proxima Nova"/>
                <a:sym typeface="Proxima Nova"/>
              </a:rPr>
              <a:t>(</a:t>
            </a:r>
            <a:r>
              <a:rPr lang="en" sz="1700" u="sng">
                <a:solidFill>
                  <a:srgbClr val="CFE2F3"/>
                </a:solidFill>
                <a:latin typeface="Proxima Nova"/>
                <a:ea typeface="Proxima Nova"/>
                <a:cs typeface="Proxima Nova"/>
                <a:sym typeface="Proxima Nov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Giroux, 1978</a:t>
            </a:r>
            <a:r>
              <a:rPr lang="en" sz="1700">
                <a:solidFill>
                  <a:srgbClr val="CFE2F3"/>
                </a:solidFill>
                <a:latin typeface="Proxima Nova"/>
                <a:ea typeface="Proxima Nova"/>
                <a:cs typeface="Proxima Nova"/>
                <a:sym typeface="Proxima Nova"/>
              </a:rPr>
              <a:t>)</a:t>
            </a:r>
            <a:endParaRPr sz="800">
              <a:solidFill>
                <a:srgbClr val="CFE2F3"/>
              </a:solidFill>
              <a:latin typeface="Proxima Nova"/>
              <a:ea typeface="Proxima Nova"/>
              <a:cs typeface="Proxima Nova"/>
              <a:sym typeface="Proxima Nova"/>
            </a:endParaRPr>
          </a:p>
        </p:txBody>
      </p:sp>
      <p:sp>
        <p:nvSpPr>
          <p:cNvPr id="220" name="Google Shape;220;p41"/>
          <p:cNvSpPr txBox="1"/>
          <p:nvPr/>
        </p:nvSpPr>
        <p:spPr>
          <a:xfrm>
            <a:off x="7900988" y="4864894"/>
            <a:ext cx="2628900" cy="17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700">
                <a:solidFill>
                  <a:schemeClr val="dk1"/>
                </a:solidFill>
                <a:latin typeface="Calibri"/>
                <a:ea typeface="Calibri"/>
                <a:cs typeface="Calibri"/>
                <a:sym typeface="Calibri"/>
              </a:rPr>
              <a:t>Flickr user Astrid van Veen</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42" descr="College-Ready Student / Student-Ready College" title="Meme"/>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3"/>
          <p:cNvSpPr txBox="1"/>
          <p:nvPr/>
        </p:nvSpPr>
        <p:spPr>
          <a:xfrm>
            <a:off x="566525" y="506900"/>
            <a:ext cx="8125200" cy="422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latin typeface="Proxima Nova"/>
                <a:ea typeface="Proxima Nova"/>
                <a:cs typeface="Proxima Nova"/>
                <a:sym typeface="Proxima Nova"/>
              </a:rPr>
              <a:t>“What does it mean to be a </a:t>
            </a:r>
            <a:r>
              <a:rPr lang="en" sz="2400" b="1">
                <a:solidFill>
                  <a:srgbClr val="4C1130"/>
                </a:solidFill>
                <a:latin typeface="Proxima Nova"/>
                <a:ea typeface="Proxima Nova"/>
                <a:cs typeface="Proxima Nova"/>
                <a:sym typeface="Proxima Nova"/>
              </a:rPr>
              <a:t>student-ready college</a:t>
            </a:r>
            <a:r>
              <a:rPr lang="en" sz="2400">
                <a:latin typeface="Proxima Nova"/>
                <a:ea typeface="Proxima Nova"/>
                <a:cs typeface="Proxima Nova"/>
                <a:sym typeface="Proxima Nova"/>
              </a:rPr>
              <a:t>? Being a student-ready college requires more than a mission or diversity statement that touts philosophical ideals of inclusiveness…[it] means more than expressed commitments to inclusion and student-centeredness. A student-ready college is one that strategically and holistically advances student success, and works tirelessly to educate </a:t>
            </a:r>
            <a:r>
              <a:rPr lang="en" sz="2400" i="1">
                <a:latin typeface="Proxima Nova"/>
                <a:ea typeface="Proxima Nova"/>
                <a:cs typeface="Proxima Nova"/>
                <a:sym typeface="Proxima Nova"/>
              </a:rPr>
              <a:t>all</a:t>
            </a:r>
            <a:r>
              <a:rPr lang="en" sz="2400">
                <a:latin typeface="Proxima Nova"/>
                <a:ea typeface="Proxima Nova"/>
                <a:cs typeface="Proxima Nova"/>
                <a:sym typeface="Proxima Nova"/>
              </a:rPr>
              <a:t> students...”</a:t>
            </a:r>
            <a:endParaRPr sz="2400">
              <a:latin typeface="Proxima Nova"/>
              <a:ea typeface="Proxima Nova"/>
              <a:cs typeface="Proxima Nova"/>
              <a:sym typeface="Proxima Nova"/>
            </a:endParaRPr>
          </a:p>
          <a:p>
            <a:pPr marL="0" lvl="0" indent="0" algn="l" rtl="0">
              <a:lnSpc>
                <a:spcPct val="115000"/>
              </a:lnSpc>
              <a:spcBef>
                <a:spcPts val="0"/>
              </a:spcBef>
              <a:spcAft>
                <a:spcPts val="0"/>
              </a:spcAft>
              <a:buNone/>
            </a:pPr>
            <a:endParaRPr sz="2400">
              <a:latin typeface="Proxima Nova"/>
              <a:ea typeface="Proxima Nova"/>
              <a:cs typeface="Proxima Nova"/>
              <a:sym typeface="Proxima Nova"/>
            </a:endParaRPr>
          </a:p>
          <a:p>
            <a:pPr marL="0" lvl="0" indent="0" algn="l" rtl="0">
              <a:lnSpc>
                <a:spcPct val="115000"/>
              </a:lnSpc>
              <a:spcBef>
                <a:spcPts val="0"/>
              </a:spcBef>
              <a:spcAft>
                <a:spcPts val="0"/>
              </a:spcAft>
              <a:buNone/>
            </a:pPr>
            <a:r>
              <a:rPr lang="en">
                <a:latin typeface="Proxima Nova"/>
                <a:ea typeface="Proxima Nova"/>
                <a:cs typeface="Proxima Nova"/>
                <a:sym typeface="Proxima Nova"/>
              </a:rPr>
              <a:t>(</a:t>
            </a:r>
            <a:r>
              <a:rPr lang="en" u="sng">
                <a:solidFill>
                  <a:srgbClr val="0000FF"/>
                </a:solidFill>
                <a:latin typeface="Proxima Nova"/>
                <a:ea typeface="Proxima Nova"/>
                <a:cs typeface="Proxima Nova"/>
                <a:sym typeface="Proxima Nov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McNair, et al., 2016</a:t>
            </a:r>
            <a:r>
              <a:rPr lang="en">
                <a:latin typeface="Proxima Nova"/>
                <a:ea typeface="Proxima Nova"/>
                <a:cs typeface="Proxima Nova"/>
                <a:sym typeface="Proxima Nova"/>
              </a:rPr>
              <a:t>)</a:t>
            </a:r>
            <a:endParaRPr>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p:nvPr/>
        </p:nvSpPr>
        <p:spPr>
          <a:xfrm>
            <a:off x="566525" y="506900"/>
            <a:ext cx="8125200" cy="422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latin typeface="Proxima Nova"/>
                <a:ea typeface="Proxima Nova"/>
                <a:cs typeface="Proxima Nova"/>
                <a:sym typeface="Proxima Nova"/>
              </a:rPr>
              <a:t>“What does it mean to be a student-ready college? Being a student-ready college requires </a:t>
            </a:r>
            <a:r>
              <a:rPr lang="en" sz="2400">
                <a:solidFill>
                  <a:srgbClr val="0000FF"/>
                </a:solidFill>
                <a:latin typeface="Proxima Nova"/>
                <a:ea typeface="Proxima Nova"/>
                <a:cs typeface="Proxima Nova"/>
                <a:sym typeface="Proxima Nova"/>
              </a:rPr>
              <a:t>more</a:t>
            </a:r>
            <a:r>
              <a:rPr lang="en" sz="2400">
                <a:latin typeface="Proxima Nova"/>
                <a:ea typeface="Proxima Nova"/>
                <a:cs typeface="Proxima Nova"/>
                <a:sym typeface="Proxima Nova"/>
              </a:rPr>
              <a:t> than a mission or diversity statement that touts philosophical ideals of inclusiveness…[it] means </a:t>
            </a:r>
            <a:r>
              <a:rPr lang="en" sz="2400">
                <a:solidFill>
                  <a:srgbClr val="0000FF"/>
                </a:solidFill>
                <a:latin typeface="Proxima Nova"/>
                <a:ea typeface="Proxima Nova"/>
                <a:cs typeface="Proxima Nova"/>
                <a:sym typeface="Proxima Nova"/>
              </a:rPr>
              <a:t>more</a:t>
            </a:r>
            <a:r>
              <a:rPr lang="en" sz="2400">
                <a:latin typeface="Proxima Nova"/>
                <a:ea typeface="Proxima Nova"/>
                <a:cs typeface="Proxima Nova"/>
                <a:sym typeface="Proxima Nova"/>
              </a:rPr>
              <a:t> than expressed commitments to inclusion and student-centeredness. A student-ready college is one that </a:t>
            </a:r>
            <a:r>
              <a:rPr lang="en" sz="2400">
                <a:solidFill>
                  <a:srgbClr val="0000FF"/>
                </a:solidFill>
                <a:latin typeface="Proxima Nova"/>
                <a:ea typeface="Proxima Nova"/>
                <a:cs typeface="Proxima Nova"/>
                <a:sym typeface="Proxima Nova"/>
              </a:rPr>
              <a:t>strategically and holistically advances student success</a:t>
            </a:r>
            <a:r>
              <a:rPr lang="en" sz="2400">
                <a:latin typeface="Proxima Nova"/>
                <a:ea typeface="Proxima Nova"/>
                <a:cs typeface="Proxima Nova"/>
                <a:sym typeface="Proxima Nova"/>
              </a:rPr>
              <a:t>, and works tirelessly to educate </a:t>
            </a:r>
            <a:r>
              <a:rPr lang="en" sz="2400" i="1">
                <a:latin typeface="Proxima Nova"/>
                <a:ea typeface="Proxima Nova"/>
                <a:cs typeface="Proxima Nova"/>
                <a:sym typeface="Proxima Nova"/>
              </a:rPr>
              <a:t>all</a:t>
            </a:r>
            <a:r>
              <a:rPr lang="en" sz="2400">
                <a:latin typeface="Proxima Nova"/>
                <a:ea typeface="Proxima Nova"/>
                <a:cs typeface="Proxima Nova"/>
                <a:sym typeface="Proxima Nova"/>
              </a:rPr>
              <a:t> students...”</a:t>
            </a:r>
            <a:endParaRPr sz="2400">
              <a:latin typeface="Proxima Nova"/>
              <a:ea typeface="Proxima Nova"/>
              <a:cs typeface="Proxima Nova"/>
              <a:sym typeface="Proxima Nova"/>
            </a:endParaRPr>
          </a:p>
          <a:p>
            <a:pPr marL="0" lvl="0" indent="0" algn="l" rtl="0">
              <a:lnSpc>
                <a:spcPct val="115000"/>
              </a:lnSpc>
              <a:spcBef>
                <a:spcPts val="0"/>
              </a:spcBef>
              <a:spcAft>
                <a:spcPts val="0"/>
              </a:spcAft>
              <a:buNone/>
            </a:pPr>
            <a:endParaRPr sz="2400">
              <a:latin typeface="Proxima Nova"/>
              <a:ea typeface="Proxima Nova"/>
              <a:cs typeface="Proxima Nova"/>
              <a:sym typeface="Proxima Nova"/>
            </a:endParaRPr>
          </a:p>
          <a:p>
            <a:pPr marL="0" lvl="0" indent="0" algn="l" rtl="0">
              <a:lnSpc>
                <a:spcPct val="115000"/>
              </a:lnSpc>
              <a:spcBef>
                <a:spcPts val="0"/>
              </a:spcBef>
              <a:spcAft>
                <a:spcPts val="0"/>
              </a:spcAft>
              <a:buNone/>
            </a:pPr>
            <a:r>
              <a:rPr lang="en">
                <a:latin typeface="Proxima Nova"/>
                <a:ea typeface="Proxima Nova"/>
                <a:cs typeface="Proxima Nova"/>
                <a:sym typeface="Proxima Nova"/>
              </a:rPr>
              <a:t>(</a:t>
            </a:r>
            <a:r>
              <a:rPr lang="en" u="sng">
                <a:solidFill>
                  <a:srgbClr val="0000FF"/>
                </a:solidFill>
                <a:latin typeface="Proxima Nova"/>
                <a:ea typeface="Proxima Nova"/>
                <a:cs typeface="Proxima Nova"/>
                <a:sym typeface="Proxima Nov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McNair, et al., 2016</a:t>
            </a:r>
            <a:r>
              <a:rPr lang="en">
                <a:latin typeface="Proxima Nova"/>
                <a:ea typeface="Proxima Nova"/>
                <a:cs typeface="Proxima Nova"/>
                <a:sym typeface="Proxima Nova"/>
              </a:rPr>
              <a:t>)</a:t>
            </a:r>
            <a:endParaRPr>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5"/>
          <p:cNvSpPr txBox="1"/>
          <p:nvPr/>
        </p:nvSpPr>
        <p:spPr>
          <a:xfrm>
            <a:off x="566525" y="506900"/>
            <a:ext cx="8125200" cy="422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latin typeface="Proxima Nova"/>
                <a:ea typeface="Proxima Nova"/>
                <a:cs typeface="Proxima Nova"/>
                <a:sym typeface="Proxima Nova"/>
              </a:rPr>
              <a:t>“At student-ready colleges, all services and activities—from admissions, to the business office, to the classroom, and even campus security—are intentionally designed to facilitate students’ progressive advancement toward college completion and positive post-college outcomes. Student-ready colleges are committed not only to student achievement, but also to organizational learning and institutional improvement.”</a:t>
            </a:r>
            <a:endParaRPr sz="2400">
              <a:latin typeface="Proxima Nova"/>
              <a:ea typeface="Proxima Nova"/>
              <a:cs typeface="Proxima Nova"/>
              <a:sym typeface="Proxima Nova"/>
            </a:endParaRPr>
          </a:p>
          <a:p>
            <a:pPr marL="0" lvl="0" indent="0" algn="l" rtl="0">
              <a:lnSpc>
                <a:spcPct val="115000"/>
              </a:lnSpc>
              <a:spcBef>
                <a:spcPts val="0"/>
              </a:spcBef>
              <a:spcAft>
                <a:spcPts val="0"/>
              </a:spcAft>
              <a:buNone/>
            </a:pPr>
            <a:endParaRPr sz="2400">
              <a:latin typeface="Proxima Nova"/>
              <a:ea typeface="Proxima Nova"/>
              <a:cs typeface="Proxima Nova"/>
              <a:sym typeface="Proxima Nova"/>
            </a:endParaRPr>
          </a:p>
          <a:p>
            <a:pPr marL="0" lvl="0" indent="0" algn="l" rtl="0">
              <a:lnSpc>
                <a:spcPct val="115000"/>
              </a:lnSpc>
              <a:spcBef>
                <a:spcPts val="0"/>
              </a:spcBef>
              <a:spcAft>
                <a:spcPts val="0"/>
              </a:spcAft>
              <a:buNone/>
            </a:pPr>
            <a:r>
              <a:rPr lang="en">
                <a:latin typeface="Proxima Nova"/>
                <a:ea typeface="Proxima Nova"/>
                <a:cs typeface="Proxima Nova"/>
                <a:sym typeface="Proxima Nova"/>
              </a:rPr>
              <a:t>(</a:t>
            </a:r>
            <a:r>
              <a:rPr lang="en" u="sng">
                <a:solidFill>
                  <a:srgbClr val="0000FF"/>
                </a:solidFill>
                <a:latin typeface="Proxima Nova"/>
                <a:ea typeface="Proxima Nova"/>
                <a:cs typeface="Proxima Nova"/>
                <a:sym typeface="Proxima Nov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McNair, et al., 2016</a:t>
            </a:r>
            <a:r>
              <a:rPr lang="en">
                <a:latin typeface="Proxima Nova"/>
                <a:ea typeface="Proxima Nova"/>
                <a:cs typeface="Proxima Nova"/>
                <a:sym typeface="Proxima Nova"/>
              </a:rPr>
              <a:t>)</a:t>
            </a:r>
            <a:endParaRPr>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0" y="262675"/>
            <a:ext cx="9091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sz="3600" b="1">
                <a:latin typeface="Calibri"/>
                <a:ea typeface="Calibri"/>
                <a:cs typeface="Calibri"/>
                <a:sym typeface="Calibri"/>
              </a:rPr>
              <a:t>Counting Vowels in 45 seconds</a:t>
            </a:r>
            <a:endParaRPr sz="3600" b="1">
              <a:latin typeface="Calibri"/>
              <a:ea typeface="Calibri"/>
              <a:cs typeface="Calibri"/>
              <a:sym typeface="Calibri"/>
            </a:endParaRPr>
          </a:p>
        </p:txBody>
      </p:sp>
      <p:sp>
        <p:nvSpPr>
          <p:cNvPr id="117" name="Google Shape;117;p28"/>
          <p:cNvSpPr/>
          <p:nvPr/>
        </p:nvSpPr>
        <p:spPr>
          <a:xfrm>
            <a:off x="2028600" y="2613700"/>
            <a:ext cx="5034300" cy="920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sz="3000" b="1">
                <a:solidFill>
                  <a:srgbClr val="461D7C"/>
                </a:solidFill>
                <a:latin typeface="Proxima Nova"/>
                <a:ea typeface="Proxima Nova"/>
                <a:cs typeface="Proxima Nova"/>
                <a:sym typeface="Proxima Nova"/>
              </a:rPr>
              <a:t>How accurate are you?</a:t>
            </a:r>
            <a:endParaRPr sz="3000">
              <a:latin typeface="Proxima Nova"/>
              <a:ea typeface="Proxima Nova"/>
              <a:cs typeface="Proxima Nova"/>
              <a:sym typeface="Proxima Nova"/>
            </a:endParaRPr>
          </a:p>
        </p:txBody>
      </p:sp>
      <p:pic>
        <p:nvPicPr>
          <p:cNvPr id="118" name="Google Shape;118;p28" descr="Block A" title="A"/>
          <p:cNvPicPr preferRelativeResize="0"/>
          <p:nvPr/>
        </p:nvPicPr>
        <p:blipFill rotWithShape="1">
          <a:blip r:embed="rId3">
            <a:alphaModFix/>
          </a:blip>
          <a:srcRect/>
          <a:stretch/>
        </p:blipFill>
        <p:spPr>
          <a:xfrm>
            <a:off x="1414225" y="1600200"/>
            <a:ext cx="656996" cy="605561"/>
          </a:xfrm>
          <a:prstGeom prst="rect">
            <a:avLst/>
          </a:prstGeom>
          <a:noFill/>
          <a:ln>
            <a:noFill/>
          </a:ln>
        </p:spPr>
      </p:pic>
      <p:pic>
        <p:nvPicPr>
          <p:cNvPr id="119" name="Google Shape;119;p28" descr="Block E " title="Block E"/>
          <p:cNvPicPr preferRelativeResize="0"/>
          <p:nvPr/>
        </p:nvPicPr>
        <p:blipFill rotWithShape="1">
          <a:blip r:embed="rId4">
            <a:alphaModFix/>
          </a:blip>
          <a:srcRect/>
          <a:stretch/>
        </p:blipFill>
        <p:spPr>
          <a:xfrm>
            <a:off x="2815738" y="1600200"/>
            <a:ext cx="656996" cy="605561"/>
          </a:xfrm>
          <a:prstGeom prst="rect">
            <a:avLst/>
          </a:prstGeom>
          <a:noFill/>
          <a:ln>
            <a:noFill/>
          </a:ln>
        </p:spPr>
      </p:pic>
      <p:pic>
        <p:nvPicPr>
          <p:cNvPr id="120" name="Google Shape;120;p28" descr="Block I " title="Block I"/>
          <p:cNvPicPr preferRelativeResize="0"/>
          <p:nvPr/>
        </p:nvPicPr>
        <p:blipFill rotWithShape="1">
          <a:blip r:embed="rId5">
            <a:alphaModFix/>
          </a:blip>
          <a:srcRect/>
          <a:stretch/>
        </p:blipFill>
        <p:spPr>
          <a:xfrm>
            <a:off x="4217250" y="1600200"/>
            <a:ext cx="656996" cy="605561"/>
          </a:xfrm>
          <a:prstGeom prst="rect">
            <a:avLst/>
          </a:prstGeom>
          <a:noFill/>
          <a:ln>
            <a:noFill/>
          </a:ln>
        </p:spPr>
      </p:pic>
      <p:pic>
        <p:nvPicPr>
          <p:cNvPr id="121" name="Google Shape;121;p28" descr="Block U " title="Block U"/>
          <p:cNvPicPr preferRelativeResize="0"/>
          <p:nvPr/>
        </p:nvPicPr>
        <p:blipFill rotWithShape="1">
          <a:blip r:embed="rId6">
            <a:alphaModFix/>
          </a:blip>
          <a:srcRect/>
          <a:stretch/>
        </p:blipFill>
        <p:spPr>
          <a:xfrm>
            <a:off x="7315800" y="1600200"/>
            <a:ext cx="656996" cy="605561"/>
          </a:xfrm>
          <a:prstGeom prst="rect">
            <a:avLst/>
          </a:prstGeom>
          <a:noFill/>
          <a:ln>
            <a:noFill/>
          </a:ln>
        </p:spPr>
      </p:pic>
      <p:sp>
        <p:nvSpPr>
          <p:cNvPr id="122" name="Google Shape;122;p28"/>
          <p:cNvSpPr txBox="1"/>
          <p:nvPr/>
        </p:nvSpPr>
        <p:spPr>
          <a:xfrm>
            <a:off x="1714500" y="3327800"/>
            <a:ext cx="5715000" cy="11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000" i="1" u="none" strike="noStrike" cap="none">
                <a:solidFill>
                  <a:srgbClr val="461D7C"/>
                </a:solidFill>
                <a:latin typeface="Proxima Nova"/>
                <a:ea typeface="Proxima Nova"/>
                <a:cs typeface="Proxima Nova"/>
                <a:sym typeface="Proxima Nova"/>
              </a:rPr>
              <a:t>Count all the vowels </a:t>
            </a:r>
            <a:endParaRPr sz="3000">
              <a:latin typeface="Proxima Nova"/>
              <a:ea typeface="Proxima Nova"/>
              <a:cs typeface="Proxima Nova"/>
              <a:sym typeface="Proxima Nova"/>
            </a:endParaRPr>
          </a:p>
          <a:p>
            <a:pPr marL="0" marR="0" lvl="0" indent="0" algn="ctr" rtl="0">
              <a:spcBef>
                <a:spcPts val="0"/>
              </a:spcBef>
              <a:spcAft>
                <a:spcPts val="0"/>
              </a:spcAft>
              <a:buNone/>
            </a:pPr>
            <a:r>
              <a:rPr lang="en" sz="3000" i="1" u="none" strike="noStrike" cap="none">
                <a:solidFill>
                  <a:srgbClr val="461D7C"/>
                </a:solidFill>
                <a:latin typeface="Proxima Nova"/>
                <a:ea typeface="Proxima Nova"/>
                <a:cs typeface="Proxima Nova"/>
                <a:sym typeface="Proxima Nova"/>
              </a:rPr>
              <a:t>in the words on the next slide</a:t>
            </a:r>
            <a:r>
              <a:rPr lang="en" sz="3000" i="1" u="none" strike="noStrike" cap="none">
                <a:solidFill>
                  <a:schemeClr val="dk1"/>
                </a:solidFill>
                <a:latin typeface="Proxima Nova"/>
                <a:ea typeface="Proxima Nova"/>
                <a:cs typeface="Proxima Nova"/>
                <a:sym typeface="Proxima Nova"/>
              </a:rPr>
              <a:t>.</a:t>
            </a:r>
            <a:endParaRPr sz="3000">
              <a:latin typeface="Proxima Nova"/>
              <a:ea typeface="Proxima Nova"/>
              <a:cs typeface="Proxima Nova"/>
              <a:sym typeface="Proxima Nova"/>
            </a:endParaRPr>
          </a:p>
          <a:p>
            <a:pPr marL="0" marR="0" lvl="0" indent="0" algn="l" rtl="0">
              <a:spcBef>
                <a:spcPts val="0"/>
              </a:spcBef>
              <a:spcAft>
                <a:spcPts val="0"/>
              </a:spcAft>
              <a:buNone/>
            </a:pPr>
            <a:endParaRPr sz="3000">
              <a:solidFill>
                <a:schemeClr val="dk1"/>
              </a:solidFill>
              <a:latin typeface="Proxima Nova"/>
              <a:ea typeface="Proxima Nova"/>
              <a:cs typeface="Proxima Nova"/>
              <a:sym typeface="Proxima Nova"/>
            </a:endParaRPr>
          </a:p>
        </p:txBody>
      </p:sp>
      <p:grpSp>
        <p:nvGrpSpPr>
          <p:cNvPr id="123" name="Google Shape;123;p28" descr="Block O " title="Block O"/>
          <p:cNvGrpSpPr/>
          <p:nvPr/>
        </p:nvGrpSpPr>
        <p:grpSpPr>
          <a:xfrm>
            <a:off x="5618775" y="1600212"/>
            <a:ext cx="952500" cy="714375"/>
            <a:chOff x="3792" y="1344"/>
            <a:chExt cx="600" cy="600"/>
          </a:xfrm>
        </p:grpSpPr>
        <p:sp>
          <p:nvSpPr>
            <p:cNvPr id="124" name="Google Shape;124;p28"/>
            <p:cNvSpPr/>
            <p:nvPr/>
          </p:nvSpPr>
          <p:spPr>
            <a:xfrm>
              <a:off x="3792" y="1344"/>
              <a:ext cx="600" cy="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28"/>
            <p:cNvSpPr/>
            <p:nvPr/>
          </p:nvSpPr>
          <p:spPr>
            <a:xfrm>
              <a:off x="3813" y="1357"/>
              <a:ext cx="512" cy="477"/>
            </a:xfrm>
            <a:custGeom>
              <a:avLst/>
              <a:gdLst/>
              <a:ahLst/>
              <a:cxnLst/>
              <a:rect l="l" t="t" r="r" b="b"/>
              <a:pathLst>
                <a:path w="1023" h="953" extrusionOk="0">
                  <a:moveTo>
                    <a:pt x="4" y="5"/>
                  </a:moveTo>
                  <a:lnTo>
                    <a:pt x="12" y="4"/>
                  </a:lnTo>
                  <a:lnTo>
                    <a:pt x="22" y="2"/>
                  </a:lnTo>
                  <a:lnTo>
                    <a:pt x="32" y="2"/>
                  </a:lnTo>
                  <a:lnTo>
                    <a:pt x="42" y="1"/>
                  </a:lnTo>
                  <a:lnTo>
                    <a:pt x="53" y="1"/>
                  </a:lnTo>
                  <a:lnTo>
                    <a:pt x="63" y="1"/>
                  </a:lnTo>
                  <a:lnTo>
                    <a:pt x="73" y="1"/>
                  </a:lnTo>
                  <a:lnTo>
                    <a:pt x="83" y="2"/>
                  </a:lnTo>
                  <a:lnTo>
                    <a:pt x="93" y="3"/>
                  </a:lnTo>
                  <a:lnTo>
                    <a:pt x="106" y="4"/>
                  </a:lnTo>
                  <a:lnTo>
                    <a:pt x="119" y="4"/>
                  </a:lnTo>
                  <a:lnTo>
                    <a:pt x="136" y="4"/>
                  </a:lnTo>
                  <a:lnTo>
                    <a:pt x="153" y="4"/>
                  </a:lnTo>
                  <a:lnTo>
                    <a:pt x="170" y="3"/>
                  </a:lnTo>
                  <a:lnTo>
                    <a:pt x="187" y="3"/>
                  </a:lnTo>
                  <a:lnTo>
                    <a:pt x="205" y="2"/>
                  </a:lnTo>
                  <a:lnTo>
                    <a:pt x="222" y="1"/>
                  </a:lnTo>
                  <a:lnTo>
                    <a:pt x="242" y="0"/>
                  </a:lnTo>
                  <a:lnTo>
                    <a:pt x="261" y="0"/>
                  </a:lnTo>
                  <a:lnTo>
                    <a:pt x="281" y="0"/>
                  </a:lnTo>
                  <a:lnTo>
                    <a:pt x="300" y="1"/>
                  </a:lnTo>
                  <a:lnTo>
                    <a:pt x="318" y="2"/>
                  </a:lnTo>
                  <a:lnTo>
                    <a:pt x="334" y="4"/>
                  </a:lnTo>
                  <a:lnTo>
                    <a:pt x="348" y="6"/>
                  </a:lnTo>
                  <a:lnTo>
                    <a:pt x="360" y="5"/>
                  </a:lnTo>
                  <a:lnTo>
                    <a:pt x="375" y="4"/>
                  </a:lnTo>
                  <a:lnTo>
                    <a:pt x="394" y="4"/>
                  </a:lnTo>
                  <a:lnTo>
                    <a:pt x="413" y="3"/>
                  </a:lnTo>
                  <a:lnTo>
                    <a:pt x="435" y="3"/>
                  </a:lnTo>
                  <a:lnTo>
                    <a:pt x="458" y="3"/>
                  </a:lnTo>
                  <a:lnTo>
                    <a:pt x="481" y="3"/>
                  </a:lnTo>
                  <a:lnTo>
                    <a:pt x="506" y="4"/>
                  </a:lnTo>
                  <a:lnTo>
                    <a:pt x="529" y="4"/>
                  </a:lnTo>
                  <a:lnTo>
                    <a:pt x="552" y="4"/>
                  </a:lnTo>
                  <a:lnTo>
                    <a:pt x="574" y="5"/>
                  </a:lnTo>
                  <a:lnTo>
                    <a:pt x="594" y="6"/>
                  </a:lnTo>
                  <a:lnTo>
                    <a:pt x="612" y="6"/>
                  </a:lnTo>
                  <a:lnTo>
                    <a:pt x="628" y="8"/>
                  </a:lnTo>
                  <a:lnTo>
                    <a:pt x="640" y="8"/>
                  </a:lnTo>
                  <a:lnTo>
                    <a:pt x="650" y="9"/>
                  </a:lnTo>
                  <a:lnTo>
                    <a:pt x="667" y="6"/>
                  </a:lnTo>
                  <a:lnTo>
                    <a:pt x="686" y="5"/>
                  </a:lnTo>
                  <a:lnTo>
                    <a:pt x="707" y="4"/>
                  </a:lnTo>
                  <a:lnTo>
                    <a:pt x="731" y="3"/>
                  </a:lnTo>
                  <a:lnTo>
                    <a:pt x="756" y="2"/>
                  </a:lnTo>
                  <a:lnTo>
                    <a:pt x="782" y="1"/>
                  </a:lnTo>
                  <a:lnTo>
                    <a:pt x="809" y="1"/>
                  </a:lnTo>
                  <a:lnTo>
                    <a:pt x="836" y="0"/>
                  </a:lnTo>
                  <a:lnTo>
                    <a:pt x="863" y="0"/>
                  </a:lnTo>
                  <a:lnTo>
                    <a:pt x="889" y="0"/>
                  </a:lnTo>
                  <a:lnTo>
                    <a:pt x="916" y="0"/>
                  </a:lnTo>
                  <a:lnTo>
                    <a:pt x="941" y="0"/>
                  </a:lnTo>
                  <a:lnTo>
                    <a:pt x="964" y="0"/>
                  </a:lnTo>
                  <a:lnTo>
                    <a:pt x="986" y="1"/>
                  </a:lnTo>
                  <a:lnTo>
                    <a:pt x="1006" y="1"/>
                  </a:lnTo>
                  <a:lnTo>
                    <a:pt x="1023" y="2"/>
                  </a:lnTo>
                  <a:lnTo>
                    <a:pt x="1018" y="32"/>
                  </a:lnTo>
                  <a:lnTo>
                    <a:pt x="1014" y="70"/>
                  </a:lnTo>
                  <a:lnTo>
                    <a:pt x="1010" y="109"/>
                  </a:lnTo>
                  <a:lnTo>
                    <a:pt x="1009" y="139"/>
                  </a:lnTo>
                  <a:lnTo>
                    <a:pt x="1011" y="170"/>
                  </a:lnTo>
                  <a:lnTo>
                    <a:pt x="1014" y="208"/>
                  </a:lnTo>
                  <a:lnTo>
                    <a:pt x="1015" y="246"/>
                  </a:lnTo>
                  <a:lnTo>
                    <a:pt x="1013" y="274"/>
                  </a:lnTo>
                  <a:lnTo>
                    <a:pt x="1011" y="297"/>
                  </a:lnTo>
                  <a:lnTo>
                    <a:pt x="1011" y="323"/>
                  </a:lnTo>
                  <a:lnTo>
                    <a:pt x="1013" y="349"/>
                  </a:lnTo>
                  <a:lnTo>
                    <a:pt x="1015" y="365"/>
                  </a:lnTo>
                  <a:lnTo>
                    <a:pt x="1017" y="381"/>
                  </a:lnTo>
                  <a:lnTo>
                    <a:pt x="1021" y="405"/>
                  </a:lnTo>
                  <a:lnTo>
                    <a:pt x="1021" y="432"/>
                  </a:lnTo>
                  <a:lnTo>
                    <a:pt x="1018" y="450"/>
                  </a:lnTo>
                  <a:lnTo>
                    <a:pt x="1014" y="464"/>
                  </a:lnTo>
                  <a:lnTo>
                    <a:pt x="1010" y="480"/>
                  </a:lnTo>
                  <a:lnTo>
                    <a:pt x="1010" y="495"/>
                  </a:lnTo>
                  <a:lnTo>
                    <a:pt x="1013" y="511"/>
                  </a:lnTo>
                  <a:lnTo>
                    <a:pt x="1017" y="528"/>
                  </a:lnTo>
                  <a:lnTo>
                    <a:pt x="1020" y="548"/>
                  </a:lnTo>
                  <a:lnTo>
                    <a:pt x="1020" y="568"/>
                  </a:lnTo>
                  <a:lnTo>
                    <a:pt x="1017" y="585"/>
                  </a:lnTo>
                  <a:lnTo>
                    <a:pt x="1015" y="605"/>
                  </a:lnTo>
                  <a:lnTo>
                    <a:pt x="1013" y="628"/>
                  </a:lnTo>
                  <a:lnTo>
                    <a:pt x="1013" y="651"/>
                  </a:lnTo>
                  <a:lnTo>
                    <a:pt x="1015" y="668"/>
                  </a:lnTo>
                  <a:lnTo>
                    <a:pt x="1017" y="687"/>
                  </a:lnTo>
                  <a:lnTo>
                    <a:pt x="1017" y="713"/>
                  </a:lnTo>
                  <a:lnTo>
                    <a:pt x="1015" y="742"/>
                  </a:lnTo>
                  <a:lnTo>
                    <a:pt x="1011" y="767"/>
                  </a:lnTo>
                  <a:lnTo>
                    <a:pt x="1007" y="803"/>
                  </a:lnTo>
                  <a:lnTo>
                    <a:pt x="1005" y="857"/>
                  </a:lnTo>
                  <a:lnTo>
                    <a:pt x="1005" y="911"/>
                  </a:lnTo>
                  <a:lnTo>
                    <a:pt x="1008" y="949"/>
                  </a:lnTo>
                  <a:lnTo>
                    <a:pt x="996" y="949"/>
                  </a:lnTo>
                  <a:lnTo>
                    <a:pt x="983" y="949"/>
                  </a:lnTo>
                  <a:lnTo>
                    <a:pt x="968" y="949"/>
                  </a:lnTo>
                  <a:lnTo>
                    <a:pt x="953" y="949"/>
                  </a:lnTo>
                  <a:lnTo>
                    <a:pt x="938" y="949"/>
                  </a:lnTo>
                  <a:lnTo>
                    <a:pt x="925" y="949"/>
                  </a:lnTo>
                  <a:lnTo>
                    <a:pt x="913" y="951"/>
                  </a:lnTo>
                  <a:lnTo>
                    <a:pt x="905" y="951"/>
                  </a:lnTo>
                  <a:lnTo>
                    <a:pt x="897" y="951"/>
                  </a:lnTo>
                  <a:lnTo>
                    <a:pt x="887" y="952"/>
                  </a:lnTo>
                  <a:lnTo>
                    <a:pt x="875" y="952"/>
                  </a:lnTo>
                  <a:lnTo>
                    <a:pt x="863" y="952"/>
                  </a:lnTo>
                  <a:lnTo>
                    <a:pt x="850" y="952"/>
                  </a:lnTo>
                  <a:lnTo>
                    <a:pt x="837" y="952"/>
                  </a:lnTo>
                  <a:lnTo>
                    <a:pt x="826" y="951"/>
                  </a:lnTo>
                  <a:lnTo>
                    <a:pt x="816" y="949"/>
                  </a:lnTo>
                  <a:lnTo>
                    <a:pt x="806" y="948"/>
                  </a:lnTo>
                  <a:lnTo>
                    <a:pt x="796" y="947"/>
                  </a:lnTo>
                  <a:lnTo>
                    <a:pt x="786" y="946"/>
                  </a:lnTo>
                  <a:lnTo>
                    <a:pt x="775" y="946"/>
                  </a:lnTo>
                  <a:lnTo>
                    <a:pt x="764" y="947"/>
                  </a:lnTo>
                  <a:lnTo>
                    <a:pt x="751" y="947"/>
                  </a:lnTo>
                  <a:lnTo>
                    <a:pt x="739" y="948"/>
                  </a:lnTo>
                  <a:lnTo>
                    <a:pt x="727" y="949"/>
                  </a:lnTo>
                  <a:lnTo>
                    <a:pt x="719" y="949"/>
                  </a:lnTo>
                  <a:lnTo>
                    <a:pt x="708" y="951"/>
                  </a:lnTo>
                  <a:lnTo>
                    <a:pt x="697" y="951"/>
                  </a:lnTo>
                  <a:lnTo>
                    <a:pt x="682" y="952"/>
                  </a:lnTo>
                  <a:lnTo>
                    <a:pt x="666" y="952"/>
                  </a:lnTo>
                  <a:lnTo>
                    <a:pt x="650" y="952"/>
                  </a:lnTo>
                  <a:lnTo>
                    <a:pt x="631" y="953"/>
                  </a:lnTo>
                  <a:lnTo>
                    <a:pt x="614" y="953"/>
                  </a:lnTo>
                  <a:lnTo>
                    <a:pt x="595" y="952"/>
                  </a:lnTo>
                  <a:lnTo>
                    <a:pt x="577" y="952"/>
                  </a:lnTo>
                  <a:lnTo>
                    <a:pt x="561" y="952"/>
                  </a:lnTo>
                  <a:lnTo>
                    <a:pt x="545" y="951"/>
                  </a:lnTo>
                  <a:lnTo>
                    <a:pt x="530" y="949"/>
                  </a:lnTo>
                  <a:lnTo>
                    <a:pt x="518" y="947"/>
                  </a:lnTo>
                  <a:lnTo>
                    <a:pt x="508" y="945"/>
                  </a:lnTo>
                  <a:lnTo>
                    <a:pt x="500" y="943"/>
                  </a:lnTo>
                  <a:lnTo>
                    <a:pt x="481" y="945"/>
                  </a:lnTo>
                  <a:lnTo>
                    <a:pt x="464" y="946"/>
                  </a:lnTo>
                  <a:lnTo>
                    <a:pt x="446" y="947"/>
                  </a:lnTo>
                  <a:lnTo>
                    <a:pt x="428" y="948"/>
                  </a:lnTo>
                  <a:lnTo>
                    <a:pt x="412" y="948"/>
                  </a:lnTo>
                  <a:lnTo>
                    <a:pt x="396" y="949"/>
                  </a:lnTo>
                  <a:lnTo>
                    <a:pt x="380" y="949"/>
                  </a:lnTo>
                  <a:lnTo>
                    <a:pt x="365" y="949"/>
                  </a:lnTo>
                  <a:lnTo>
                    <a:pt x="351" y="949"/>
                  </a:lnTo>
                  <a:lnTo>
                    <a:pt x="338" y="949"/>
                  </a:lnTo>
                  <a:lnTo>
                    <a:pt x="326" y="949"/>
                  </a:lnTo>
                  <a:lnTo>
                    <a:pt x="315" y="948"/>
                  </a:lnTo>
                  <a:lnTo>
                    <a:pt x="305" y="948"/>
                  </a:lnTo>
                  <a:lnTo>
                    <a:pt x="297" y="947"/>
                  </a:lnTo>
                  <a:lnTo>
                    <a:pt x="290" y="947"/>
                  </a:lnTo>
                  <a:lnTo>
                    <a:pt x="284" y="946"/>
                  </a:lnTo>
                  <a:lnTo>
                    <a:pt x="270" y="947"/>
                  </a:lnTo>
                  <a:lnTo>
                    <a:pt x="254" y="948"/>
                  </a:lnTo>
                  <a:lnTo>
                    <a:pt x="235" y="948"/>
                  </a:lnTo>
                  <a:lnTo>
                    <a:pt x="214" y="949"/>
                  </a:lnTo>
                  <a:lnTo>
                    <a:pt x="192" y="949"/>
                  </a:lnTo>
                  <a:lnTo>
                    <a:pt x="170" y="949"/>
                  </a:lnTo>
                  <a:lnTo>
                    <a:pt x="147" y="949"/>
                  </a:lnTo>
                  <a:lnTo>
                    <a:pt x="124" y="949"/>
                  </a:lnTo>
                  <a:lnTo>
                    <a:pt x="102" y="948"/>
                  </a:lnTo>
                  <a:lnTo>
                    <a:pt x="80" y="947"/>
                  </a:lnTo>
                  <a:lnTo>
                    <a:pt x="61" y="946"/>
                  </a:lnTo>
                  <a:lnTo>
                    <a:pt x="43" y="945"/>
                  </a:lnTo>
                  <a:lnTo>
                    <a:pt x="28" y="943"/>
                  </a:lnTo>
                  <a:lnTo>
                    <a:pt x="17" y="941"/>
                  </a:lnTo>
                  <a:lnTo>
                    <a:pt x="9" y="938"/>
                  </a:lnTo>
                  <a:lnTo>
                    <a:pt x="4" y="936"/>
                  </a:lnTo>
                  <a:lnTo>
                    <a:pt x="8" y="906"/>
                  </a:lnTo>
                  <a:lnTo>
                    <a:pt x="10" y="870"/>
                  </a:lnTo>
                  <a:lnTo>
                    <a:pt x="10" y="835"/>
                  </a:lnTo>
                  <a:lnTo>
                    <a:pt x="8" y="812"/>
                  </a:lnTo>
                  <a:lnTo>
                    <a:pt x="7" y="787"/>
                  </a:lnTo>
                  <a:lnTo>
                    <a:pt x="7" y="750"/>
                  </a:lnTo>
                  <a:lnTo>
                    <a:pt x="8" y="714"/>
                  </a:lnTo>
                  <a:lnTo>
                    <a:pt x="11" y="690"/>
                  </a:lnTo>
                  <a:lnTo>
                    <a:pt x="15" y="669"/>
                  </a:lnTo>
                  <a:lnTo>
                    <a:pt x="15" y="637"/>
                  </a:lnTo>
                  <a:lnTo>
                    <a:pt x="13" y="604"/>
                  </a:lnTo>
                  <a:lnTo>
                    <a:pt x="11" y="578"/>
                  </a:lnTo>
                  <a:lnTo>
                    <a:pt x="9" y="556"/>
                  </a:lnTo>
                  <a:lnTo>
                    <a:pt x="7" y="530"/>
                  </a:lnTo>
                  <a:lnTo>
                    <a:pt x="5" y="503"/>
                  </a:lnTo>
                  <a:lnTo>
                    <a:pt x="8" y="480"/>
                  </a:lnTo>
                  <a:lnTo>
                    <a:pt x="9" y="455"/>
                  </a:lnTo>
                  <a:lnTo>
                    <a:pt x="8" y="424"/>
                  </a:lnTo>
                  <a:lnTo>
                    <a:pt x="7" y="394"/>
                  </a:lnTo>
                  <a:lnTo>
                    <a:pt x="8" y="375"/>
                  </a:lnTo>
                  <a:lnTo>
                    <a:pt x="11" y="362"/>
                  </a:lnTo>
                  <a:lnTo>
                    <a:pt x="13" y="344"/>
                  </a:lnTo>
                  <a:lnTo>
                    <a:pt x="15" y="328"/>
                  </a:lnTo>
                  <a:lnTo>
                    <a:pt x="13" y="318"/>
                  </a:lnTo>
                  <a:lnTo>
                    <a:pt x="10" y="298"/>
                  </a:lnTo>
                  <a:lnTo>
                    <a:pt x="5" y="265"/>
                  </a:lnTo>
                  <a:lnTo>
                    <a:pt x="2" y="229"/>
                  </a:lnTo>
                  <a:lnTo>
                    <a:pt x="2" y="205"/>
                  </a:lnTo>
                  <a:lnTo>
                    <a:pt x="5" y="184"/>
                  </a:lnTo>
                  <a:lnTo>
                    <a:pt x="8" y="157"/>
                  </a:lnTo>
                  <a:lnTo>
                    <a:pt x="8" y="131"/>
                  </a:lnTo>
                  <a:lnTo>
                    <a:pt x="7" y="110"/>
                  </a:lnTo>
                  <a:lnTo>
                    <a:pt x="3" y="88"/>
                  </a:lnTo>
                  <a:lnTo>
                    <a:pt x="1" y="57"/>
                  </a:lnTo>
                  <a:lnTo>
                    <a:pt x="0" y="27"/>
                  </a:lnTo>
                  <a:lnTo>
                    <a:pt x="4" y="5"/>
                  </a:lnTo>
                  <a:close/>
                </a:path>
              </a:pathLst>
            </a:custGeom>
            <a:solidFill>
              <a:srgbClr val="0000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28"/>
            <p:cNvSpPr/>
            <p:nvPr/>
          </p:nvSpPr>
          <p:spPr>
            <a:xfrm>
              <a:off x="4142" y="1345"/>
              <a:ext cx="86" cy="8"/>
            </a:xfrm>
            <a:custGeom>
              <a:avLst/>
              <a:gdLst/>
              <a:ahLst/>
              <a:cxnLst/>
              <a:rect l="l" t="t" r="r" b="b"/>
              <a:pathLst>
                <a:path w="171" h="16" extrusionOk="0">
                  <a:moveTo>
                    <a:pt x="0" y="12"/>
                  </a:moveTo>
                  <a:lnTo>
                    <a:pt x="4" y="11"/>
                  </a:lnTo>
                  <a:lnTo>
                    <a:pt x="10" y="9"/>
                  </a:lnTo>
                  <a:lnTo>
                    <a:pt x="18" y="7"/>
                  </a:lnTo>
                  <a:lnTo>
                    <a:pt x="26" y="6"/>
                  </a:lnTo>
                  <a:lnTo>
                    <a:pt x="34" y="4"/>
                  </a:lnTo>
                  <a:lnTo>
                    <a:pt x="41" y="1"/>
                  </a:lnTo>
                  <a:lnTo>
                    <a:pt x="47" y="0"/>
                  </a:lnTo>
                  <a:lnTo>
                    <a:pt x="49" y="0"/>
                  </a:lnTo>
                  <a:lnTo>
                    <a:pt x="51" y="0"/>
                  </a:lnTo>
                  <a:lnTo>
                    <a:pt x="57" y="1"/>
                  </a:lnTo>
                  <a:lnTo>
                    <a:pt x="65" y="1"/>
                  </a:lnTo>
                  <a:lnTo>
                    <a:pt x="74" y="2"/>
                  </a:lnTo>
                  <a:lnTo>
                    <a:pt x="84" y="4"/>
                  </a:lnTo>
                  <a:lnTo>
                    <a:pt x="92" y="4"/>
                  </a:lnTo>
                  <a:lnTo>
                    <a:pt x="99" y="5"/>
                  </a:lnTo>
                  <a:lnTo>
                    <a:pt x="103" y="5"/>
                  </a:lnTo>
                  <a:lnTo>
                    <a:pt x="108" y="5"/>
                  </a:lnTo>
                  <a:lnTo>
                    <a:pt x="116" y="4"/>
                  </a:lnTo>
                  <a:lnTo>
                    <a:pt x="126" y="2"/>
                  </a:lnTo>
                  <a:lnTo>
                    <a:pt x="138" y="2"/>
                  </a:lnTo>
                  <a:lnTo>
                    <a:pt x="148" y="1"/>
                  </a:lnTo>
                  <a:lnTo>
                    <a:pt x="159" y="0"/>
                  </a:lnTo>
                  <a:lnTo>
                    <a:pt x="167" y="0"/>
                  </a:lnTo>
                  <a:lnTo>
                    <a:pt x="171" y="0"/>
                  </a:lnTo>
                  <a:lnTo>
                    <a:pt x="170" y="4"/>
                  </a:lnTo>
                  <a:lnTo>
                    <a:pt x="169" y="8"/>
                  </a:lnTo>
                  <a:lnTo>
                    <a:pt x="165" y="13"/>
                  </a:lnTo>
                  <a:lnTo>
                    <a:pt x="163" y="15"/>
                  </a:lnTo>
                  <a:lnTo>
                    <a:pt x="150" y="14"/>
                  </a:lnTo>
                  <a:lnTo>
                    <a:pt x="137" y="14"/>
                  </a:lnTo>
                  <a:lnTo>
                    <a:pt x="122" y="14"/>
                  </a:lnTo>
                  <a:lnTo>
                    <a:pt x="106" y="13"/>
                  </a:lnTo>
                  <a:lnTo>
                    <a:pt x="91" y="13"/>
                  </a:lnTo>
                  <a:lnTo>
                    <a:pt x="77" y="13"/>
                  </a:lnTo>
                  <a:lnTo>
                    <a:pt x="65" y="14"/>
                  </a:lnTo>
                  <a:lnTo>
                    <a:pt x="56" y="14"/>
                  </a:lnTo>
                  <a:lnTo>
                    <a:pt x="49" y="14"/>
                  </a:lnTo>
                  <a:lnTo>
                    <a:pt x="41" y="15"/>
                  </a:lnTo>
                  <a:lnTo>
                    <a:pt x="33" y="15"/>
                  </a:lnTo>
                  <a:lnTo>
                    <a:pt x="24" y="15"/>
                  </a:lnTo>
                  <a:lnTo>
                    <a:pt x="17" y="16"/>
                  </a:lnTo>
                  <a:lnTo>
                    <a:pt x="10" y="16"/>
                  </a:lnTo>
                  <a:lnTo>
                    <a:pt x="5" y="16"/>
                  </a:lnTo>
                  <a:lnTo>
                    <a:pt x="2" y="16"/>
                  </a:lnTo>
                  <a:lnTo>
                    <a:pt x="0" y="12"/>
                  </a:lnTo>
                  <a:close/>
                </a:path>
              </a:pathLst>
            </a:custGeom>
            <a:solidFill>
              <a:srgbClr val="0000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28"/>
            <p:cNvSpPr/>
            <p:nvPr/>
          </p:nvSpPr>
          <p:spPr>
            <a:xfrm>
              <a:off x="4330" y="1371"/>
              <a:ext cx="13" cy="68"/>
            </a:xfrm>
            <a:custGeom>
              <a:avLst/>
              <a:gdLst/>
              <a:ahLst/>
              <a:cxnLst/>
              <a:rect l="l" t="t" r="r" b="b"/>
              <a:pathLst>
                <a:path w="28" h="137" extrusionOk="0">
                  <a:moveTo>
                    <a:pt x="4" y="0"/>
                  </a:moveTo>
                  <a:lnTo>
                    <a:pt x="9" y="7"/>
                  </a:lnTo>
                  <a:lnTo>
                    <a:pt x="17" y="18"/>
                  </a:lnTo>
                  <a:lnTo>
                    <a:pt x="26" y="29"/>
                  </a:lnTo>
                  <a:lnTo>
                    <a:pt x="28" y="36"/>
                  </a:lnTo>
                  <a:lnTo>
                    <a:pt x="24" y="48"/>
                  </a:lnTo>
                  <a:lnTo>
                    <a:pt x="17" y="74"/>
                  </a:lnTo>
                  <a:lnTo>
                    <a:pt x="12" y="99"/>
                  </a:lnTo>
                  <a:lnTo>
                    <a:pt x="8" y="112"/>
                  </a:lnTo>
                  <a:lnTo>
                    <a:pt x="9" y="118"/>
                  </a:lnTo>
                  <a:lnTo>
                    <a:pt x="11" y="126"/>
                  </a:lnTo>
                  <a:lnTo>
                    <a:pt x="12" y="133"/>
                  </a:lnTo>
                  <a:lnTo>
                    <a:pt x="13" y="137"/>
                  </a:lnTo>
                  <a:lnTo>
                    <a:pt x="0" y="135"/>
                  </a:lnTo>
                  <a:lnTo>
                    <a:pt x="0" y="120"/>
                  </a:lnTo>
                  <a:lnTo>
                    <a:pt x="0" y="101"/>
                  </a:lnTo>
                  <a:lnTo>
                    <a:pt x="0" y="84"/>
                  </a:lnTo>
                  <a:lnTo>
                    <a:pt x="0" y="72"/>
                  </a:lnTo>
                  <a:lnTo>
                    <a:pt x="0" y="57"/>
                  </a:lnTo>
                  <a:lnTo>
                    <a:pt x="0" y="33"/>
                  </a:lnTo>
                  <a:lnTo>
                    <a:pt x="1" y="12"/>
                  </a:lnTo>
                  <a:lnTo>
                    <a:pt x="4" y="0"/>
                  </a:lnTo>
                  <a:close/>
                </a:path>
              </a:pathLst>
            </a:custGeom>
            <a:solidFill>
              <a:srgbClr val="0000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28"/>
            <p:cNvSpPr/>
            <p:nvPr/>
          </p:nvSpPr>
          <p:spPr>
            <a:xfrm>
              <a:off x="4326" y="1448"/>
              <a:ext cx="9" cy="26"/>
            </a:xfrm>
            <a:custGeom>
              <a:avLst/>
              <a:gdLst/>
              <a:ahLst/>
              <a:cxnLst/>
              <a:rect l="l" t="t" r="r" b="b"/>
              <a:pathLst>
                <a:path w="18" h="53" extrusionOk="0">
                  <a:moveTo>
                    <a:pt x="1" y="0"/>
                  </a:moveTo>
                  <a:lnTo>
                    <a:pt x="6" y="12"/>
                  </a:lnTo>
                  <a:lnTo>
                    <a:pt x="12" y="27"/>
                  </a:lnTo>
                  <a:lnTo>
                    <a:pt x="16" y="41"/>
                  </a:lnTo>
                  <a:lnTo>
                    <a:pt x="18" y="49"/>
                  </a:lnTo>
                  <a:lnTo>
                    <a:pt x="15" y="50"/>
                  </a:lnTo>
                  <a:lnTo>
                    <a:pt x="11" y="51"/>
                  </a:lnTo>
                  <a:lnTo>
                    <a:pt x="5" y="53"/>
                  </a:lnTo>
                  <a:lnTo>
                    <a:pt x="3" y="53"/>
                  </a:lnTo>
                  <a:lnTo>
                    <a:pt x="1" y="46"/>
                  </a:lnTo>
                  <a:lnTo>
                    <a:pt x="0" y="31"/>
                  </a:lnTo>
                  <a:lnTo>
                    <a:pt x="0" y="13"/>
                  </a:lnTo>
                  <a:lnTo>
                    <a:pt x="1" y="0"/>
                  </a:lnTo>
                  <a:close/>
                </a:path>
              </a:pathLst>
            </a:custGeom>
            <a:solidFill>
              <a:srgbClr val="0000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28"/>
            <p:cNvSpPr/>
            <p:nvPr/>
          </p:nvSpPr>
          <p:spPr>
            <a:xfrm>
              <a:off x="4326" y="1752"/>
              <a:ext cx="18" cy="75"/>
            </a:xfrm>
            <a:custGeom>
              <a:avLst/>
              <a:gdLst/>
              <a:ahLst/>
              <a:cxnLst/>
              <a:rect l="l" t="t" r="r" b="b"/>
              <a:pathLst>
                <a:path w="37" h="151" extrusionOk="0">
                  <a:moveTo>
                    <a:pt x="8" y="0"/>
                  </a:moveTo>
                  <a:lnTo>
                    <a:pt x="12" y="7"/>
                  </a:lnTo>
                  <a:lnTo>
                    <a:pt x="16" y="21"/>
                  </a:lnTo>
                  <a:lnTo>
                    <a:pt x="19" y="37"/>
                  </a:lnTo>
                  <a:lnTo>
                    <a:pt x="17" y="52"/>
                  </a:lnTo>
                  <a:lnTo>
                    <a:pt x="23" y="70"/>
                  </a:lnTo>
                  <a:lnTo>
                    <a:pt x="29" y="91"/>
                  </a:lnTo>
                  <a:lnTo>
                    <a:pt x="35" y="108"/>
                  </a:lnTo>
                  <a:lnTo>
                    <a:pt x="37" y="119"/>
                  </a:lnTo>
                  <a:lnTo>
                    <a:pt x="28" y="129"/>
                  </a:lnTo>
                  <a:lnTo>
                    <a:pt x="17" y="140"/>
                  </a:lnTo>
                  <a:lnTo>
                    <a:pt x="9" y="148"/>
                  </a:lnTo>
                  <a:lnTo>
                    <a:pt x="4" y="151"/>
                  </a:lnTo>
                  <a:lnTo>
                    <a:pt x="1" y="149"/>
                  </a:lnTo>
                  <a:lnTo>
                    <a:pt x="0" y="143"/>
                  </a:lnTo>
                  <a:lnTo>
                    <a:pt x="0" y="137"/>
                  </a:lnTo>
                  <a:lnTo>
                    <a:pt x="1" y="134"/>
                  </a:lnTo>
                  <a:lnTo>
                    <a:pt x="5" y="130"/>
                  </a:lnTo>
                  <a:lnTo>
                    <a:pt x="9" y="125"/>
                  </a:lnTo>
                  <a:lnTo>
                    <a:pt x="13" y="118"/>
                  </a:lnTo>
                  <a:lnTo>
                    <a:pt x="13" y="112"/>
                  </a:lnTo>
                  <a:lnTo>
                    <a:pt x="10" y="103"/>
                  </a:lnTo>
                  <a:lnTo>
                    <a:pt x="7" y="89"/>
                  </a:lnTo>
                  <a:lnTo>
                    <a:pt x="4" y="74"/>
                  </a:lnTo>
                  <a:lnTo>
                    <a:pt x="2" y="62"/>
                  </a:lnTo>
                  <a:lnTo>
                    <a:pt x="4" y="49"/>
                  </a:lnTo>
                  <a:lnTo>
                    <a:pt x="4" y="29"/>
                  </a:lnTo>
                  <a:lnTo>
                    <a:pt x="6" y="9"/>
                  </a:lnTo>
                  <a:lnTo>
                    <a:pt x="8" y="0"/>
                  </a:lnTo>
                  <a:close/>
                </a:path>
              </a:pathLst>
            </a:custGeom>
            <a:solidFill>
              <a:srgbClr val="0000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28"/>
            <p:cNvSpPr/>
            <p:nvPr/>
          </p:nvSpPr>
          <p:spPr>
            <a:xfrm>
              <a:off x="3820" y="1838"/>
              <a:ext cx="91" cy="15"/>
            </a:xfrm>
            <a:custGeom>
              <a:avLst/>
              <a:gdLst/>
              <a:ahLst/>
              <a:cxnLst/>
              <a:rect l="l" t="t" r="r" b="b"/>
              <a:pathLst>
                <a:path w="183" h="30" extrusionOk="0">
                  <a:moveTo>
                    <a:pt x="174" y="16"/>
                  </a:moveTo>
                  <a:lnTo>
                    <a:pt x="164" y="16"/>
                  </a:lnTo>
                  <a:lnTo>
                    <a:pt x="146" y="17"/>
                  </a:lnTo>
                  <a:lnTo>
                    <a:pt x="121" y="20"/>
                  </a:lnTo>
                  <a:lnTo>
                    <a:pt x="94" y="21"/>
                  </a:lnTo>
                  <a:lnTo>
                    <a:pt x="67" y="23"/>
                  </a:lnTo>
                  <a:lnTo>
                    <a:pt x="43" y="25"/>
                  </a:lnTo>
                  <a:lnTo>
                    <a:pt x="24" y="28"/>
                  </a:lnTo>
                  <a:lnTo>
                    <a:pt x="12" y="30"/>
                  </a:lnTo>
                  <a:lnTo>
                    <a:pt x="5" y="25"/>
                  </a:lnTo>
                  <a:lnTo>
                    <a:pt x="2" y="20"/>
                  </a:lnTo>
                  <a:lnTo>
                    <a:pt x="0" y="12"/>
                  </a:lnTo>
                  <a:lnTo>
                    <a:pt x="6" y="0"/>
                  </a:lnTo>
                  <a:lnTo>
                    <a:pt x="10" y="2"/>
                  </a:lnTo>
                  <a:lnTo>
                    <a:pt x="13" y="3"/>
                  </a:lnTo>
                  <a:lnTo>
                    <a:pt x="18" y="6"/>
                  </a:lnTo>
                  <a:lnTo>
                    <a:pt x="22" y="6"/>
                  </a:lnTo>
                  <a:lnTo>
                    <a:pt x="27" y="7"/>
                  </a:lnTo>
                  <a:lnTo>
                    <a:pt x="32" y="7"/>
                  </a:lnTo>
                  <a:lnTo>
                    <a:pt x="37" y="7"/>
                  </a:lnTo>
                  <a:lnTo>
                    <a:pt x="42" y="7"/>
                  </a:lnTo>
                  <a:lnTo>
                    <a:pt x="49" y="7"/>
                  </a:lnTo>
                  <a:lnTo>
                    <a:pt x="58" y="7"/>
                  </a:lnTo>
                  <a:lnTo>
                    <a:pt x="70" y="8"/>
                  </a:lnTo>
                  <a:lnTo>
                    <a:pt x="82" y="8"/>
                  </a:lnTo>
                  <a:lnTo>
                    <a:pt x="95" y="9"/>
                  </a:lnTo>
                  <a:lnTo>
                    <a:pt x="106" y="10"/>
                  </a:lnTo>
                  <a:lnTo>
                    <a:pt x="117" y="10"/>
                  </a:lnTo>
                  <a:lnTo>
                    <a:pt x="124" y="10"/>
                  </a:lnTo>
                  <a:lnTo>
                    <a:pt x="130" y="10"/>
                  </a:lnTo>
                  <a:lnTo>
                    <a:pt x="138" y="10"/>
                  </a:lnTo>
                  <a:lnTo>
                    <a:pt x="147" y="10"/>
                  </a:lnTo>
                  <a:lnTo>
                    <a:pt x="157" y="9"/>
                  </a:lnTo>
                  <a:lnTo>
                    <a:pt x="165" y="9"/>
                  </a:lnTo>
                  <a:lnTo>
                    <a:pt x="173" y="9"/>
                  </a:lnTo>
                  <a:lnTo>
                    <a:pt x="179" y="9"/>
                  </a:lnTo>
                  <a:lnTo>
                    <a:pt x="183" y="9"/>
                  </a:lnTo>
                  <a:lnTo>
                    <a:pt x="174" y="16"/>
                  </a:lnTo>
                  <a:close/>
                </a:path>
              </a:pathLst>
            </a:custGeom>
            <a:solidFill>
              <a:srgbClr val="0000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28"/>
            <p:cNvSpPr/>
            <p:nvPr/>
          </p:nvSpPr>
          <p:spPr>
            <a:xfrm>
              <a:off x="3792" y="1567"/>
              <a:ext cx="16" cy="89"/>
            </a:xfrm>
            <a:custGeom>
              <a:avLst/>
              <a:gdLst/>
              <a:ahLst/>
              <a:cxnLst/>
              <a:rect l="l" t="t" r="r" b="b"/>
              <a:pathLst>
                <a:path w="32" h="180" extrusionOk="0">
                  <a:moveTo>
                    <a:pt x="30" y="0"/>
                  </a:moveTo>
                  <a:lnTo>
                    <a:pt x="32" y="2"/>
                  </a:lnTo>
                  <a:lnTo>
                    <a:pt x="31" y="8"/>
                  </a:lnTo>
                  <a:lnTo>
                    <a:pt x="29" y="15"/>
                  </a:lnTo>
                  <a:lnTo>
                    <a:pt x="27" y="23"/>
                  </a:lnTo>
                  <a:lnTo>
                    <a:pt x="25" y="31"/>
                  </a:lnTo>
                  <a:lnTo>
                    <a:pt x="27" y="40"/>
                  </a:lnTo>
                  <a:lnTo>
                    <a:pt x="28" y="48"/>
                  </a:lnTo>
                  <a:lnTo>
                    <a:pt x="29" y="55"/>
                  </a:lnTo>
                  <a:lnTo>
                    <a:pt x="29" y="61"/>
                  </a:lnTo>
                  <a:lnTo>
                    <a:pt x="29" y="67"/>
                  </a:lnTo>
                  <a:lnTo>
                    <a:pt x="27" y="74"/>
                  </a:lnTo>
                  <a:lnTo>
                    <a:pt x="22" y="80"/>
                  </a:lnTo>
                  <a:lnTo>
                    <a:pt x="18" y="85"/>
                  </a:lnTo>
                  <a:lnTo>
                    <a:pt x="18" y="91"/>
                  </a:lnTo>
                  <a:lnTo>
                    <a:pt x="21" y="97"/>
                  </a:lnTo>
                  <a:lnTo>
                    <a:pt x="22" y="104"/>
                  </a:lnTo>
                  <a:lnTo>
                    <a:pt x="24" y="116"/>
                  </a:lnTo>
                  <a:lnTo>
                    <a:pt x="25" y="136"/>
                  </a:lnTo>
                  <a:lnTo>
                    <a:pt x="25" y="159"/>
                  </a:lnTo>
                  <a:lnTo>
                    <a:pt x="22" y="180"/>
                  </a:lnTo>
                  <a:lnTo>
                    <a:pt x="17" y="179"/>
                  </a:lnTo>
                  <a:lnTo>
                    <a:pt x="14" y="153"/>
                  </a:lnTo>
                  <a:lnTo>
                    <a:pt x="9" y="119"/>
                  </a:lnTo>
                  <a:lnTo>
                    <a:pt x="3" y="84"/>
                  </a:lnTo>
                  <a:lnTo>
                    <a:pt x="0" y="61"/>
                  </a:lnTo>
                  <a:lnTo>
                    <a:pt x="7" y="44"/>
                  </a:lnTo>
                  <a:lnTo>
                    <a:pt x="14" y="23"/>
                  </a:lnTo>
                  <a:lnTo>
                    <a:pt x="22" y="7"/>
                  </a:lnTo>
                  <a:lnTo>
                    <a:pt x="30" y="0"/>
                  </a:lnTo>
                  <a:close/>
                </a:path>
              </a:pathLst>
            </a:custGeom>
            <a:solidFill>
              <a:srgbClr val="0000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28"/>
            <p:cNvSpPr/>
            <p:nvPr/>
          </p:nvSpPr>
          <p:spPr>
            <a:xfrm>
              <a:off x="3839" y="1375"/>
              <a:ext cx="459" cy="442"/>
            </a:xfrm>
            <a:custGeom>
              <a:avLst/>
              <a:gdLst/>
              <a:ahLst/>
              <a:cxnLst/>
              <a:rect l="l" t="t" r="r" b="b"/>
              <a:pathLst>
                <a:path w="918" h="884" extrusionOk="0">
                  <a:moveTo>
                    <a:pt x="128" y="16"/>
                  </a:moveTo>
                  <a:lnTo>
                    <a:pt x="135" y="23"/>
                  </a:lnTo>
                  <a:lnTo>
                    <a:pt x="141" y="38"/>
                  </a:lnTo>
                  <a:lnTo>
                    <a:pt x="144" y="52"/>
                  </a:lnTo>
                  <a:lnTo>
                    <a:pt x="147" y="59"/>
                  </a:lnTo>
                  <a:lnTo>
                    <a:pt x="149" y="57"/>
                  </a:lnTo>
                  <a:lnTo>
                    <a:pt x="152" y="52"/>
                  </a:lnTo>
                  <a:lnTo>
                    <a:pt x="157" y="46"/>
                  </a:lnTo>
                  <a:lnTo>
                    <a:pt x="162" y="38"/>
                  </a:lnTo>
                  <a:lnTo>
                    <a:pt x="167" y="30"/>
                  </a:lnTo>
                  <a:lnTo>
                    <a:pt x="173" y="24"/>
                  </a:lnTo>
                  <a:lnTo>
                    <a:pt x="179" y="20"/>
                  </a:lnTo>
                  <a:lnTo>
                    <a:pt x="185" y="17"/>
                  </a:lnTo>
                  <a:lnTo>
                    <a:pt x="190" y="20"/>
                  </a:lnTo>
                  <a:lnTo>
                    <a:pt x="195" y="25"/>
                  </a:lnTo>
                  <a:lnTo>
                    <a:pt x="201" y="35"/>
                  </a:lnTo>
                  <a:lnTo>
                    <a:pt x="205" y="44"/>
                  </a:lnTo>
                  <a:lnTo>
                    <a:pt x="210" y="54"/>
                  </a:lnTo>
                  <a:lnTo>
                    <a:pt x="214" y="64"/>
                  </a:lnTo>
                  <a:lnTo>
                    <a:pt x="217" y="69"/>
                  </a:lnTo>
                  <a:lnTo>
                    <a:pt x="219" y="72"/>
                  </a:lnTo>
                  <a:lnTo>
                    <a:pt x="222" y="69"/>
                  </a:lnTo>
                  <a:lnTo>
                    <a:pt x="225" y="62"/>
                  </a:lnTo>
                  <a:lnTo>
                    <a:pt x="230" y="53"/>
                  </a:lnTo>
                  <a:lnTo>
                    <a:pt x="234" y="43"/>
                  </a:lnTo>
                  <a:lnTo>
                    <a:pt x="240" y="32"/>
                  </a:lnTo>
                  <a:lnTo>
                    <a:pt x="246" y="23"/>
                  </a:lnTo>
                  <a:lnTo>
                    <a:pt x="252" y="16"/>
                  </a:lnTo>
                  <a:lnTo>
                    <a:pt x="258" y="14"/>
                  </a:lnTo>
                  <a:lnTo>
                    <a:pt x="269" y="19"/>
                  </a:lnTo>
                  <a:lnTo>
                    <a:pt x="273" y="29"/>
                  </a:lnTo>
                  <a:lnTo>
                    <a:pt x="275" y="39"/>
                  </a:lnTo>
                  <a:lnTo>
                    <a:pt x="278" y="44"/>
                  </a:lnTo>
                  <a:lnTo>
                    <a:pt x="283" y="39"/>
                  </a:lnTo>
                  <a:lnTo>
                    <a:pt x="290" y="29"/>
                  </a:lnTo>
                  <a:lnTo>
                    <a:pt x="299" y="19"/>
                  </a:lnTo>
                  <a:lnTo>
                    <a:pt x="310" y="14"/>
                  </a:lnTo>
                  <a:lnTo>
                    <a:pt x="320" y="21"/>
                  </a:lnTo>
                  <a:lnTo>
                    <a:pt x="325" y="37"/>
                  </a:lnTo>
                  <a:lnTo>
                    <a:pt x="330" y="54"/>
                  </a:lnTo>
                  <a:lnTo>
                    <a:pt x="336" y="61"/>
                  </a:lnTo>
                  <a:lnTo>
                    <a:pt x="339" y="60"/>
                  </a:lnTo>
                  <a:lnTo>
                    <a:pt x="343" y="55"/>
                  </a:lnTo>
                  <a:lnTo>
                    <a:pt x="346" y="50"/>
                  </a:lnTo>
                  <a:lnTo>
                    <a:pt x="350" y="43"/>
                  </a:lnTo>
                  <a:lnTo>
                    <a:pt x="354" y="36"/>
                  </a:lnTo>
                  <a:lnTo>
                    <a:pt x="359" y="30"/>
                  </a:lnTo>
                  <a:lnTo>
                    <a:pt x="363" y="25"/>
                  </a:lnTo>
                  <a:lnTo>
                    <a:pt x="370" y="24"/>
                  </a:lnTo>
                  <a:lnTo>
                    <a:pt x="381" y="30"/>
                  </a:lnTo>
                  <a:lnTo>
                    <a:pt x="388" y="44"/>
                  </a:lnTo>
                  <a:lnTo>
                    <a:pt x="393" y="59"/>
                  </a:lnTo>
                  <a:lnTo>
                    <a:pt x="399" y="65"/>
                  </a:lnTo>
                  <a:lnTo>
                    <a:pt x="403" y="62"/>
                  </a:lnTo>
                  <a:lnTo>
                    <a:pt x="406" y="55"/>
                  </a:lnTo>
                  <a:lnTo>
                    <a:pt x="411" y="45"/>
                  </a:lnTo>
                  <a:lnTo>
                    <a:pt x="415" y="34"/>
                  </a:lnTo>
                  <a:lnTo>
                    <a:pt x="421" y="23"/>
                  </a:lnTo>
                  <a:lnTo>
                    <a:pt x="427" y="13"/>
                  </a:lnTo>
                  <a:lnTo>
                    <a:pt x="434" y="6"/>
                  </a:lnTo>
                  <a:lnTo>
                    <a:pt x="441" y="4"/>
                  </a:lnTo>
                  <a:lnTo>
                    <a:pt x="449" y="6"/>
                  </a:lnTo>
                  <a:lnTo>
                    <a:pt x="456" y="10"/>
                  </a:lnTo>
                  <a:lnTo>
                    <a:pt x="461" y="17"/>
                  </a:lnTo>
                  <a:lnTo>
                    <a:pt x="467" y="25"/>
                  </a:lnTo>
                  <a:lnTo>
                    <a:pt x="472" y="35"/>
                  </a:lnTo>
                  <a:lnTo>
                    <a:pt x="476" y="42"/>
                  </a:lnTo>
                  <a:lnTo>
                    <a:pt x="479" y="46"/>
                  </a:lnTo>
                  <a:lnTo>
                    <a:pt x="481" y="49"/>
                  </a:lnTo>
                  <a:lnTo>
                    <a:pt x="486" y="43"/>
                  </a:lnTo>
                  <a:lnTo>
                    <a:pt x="492" y="31"/>
                  </a:lnTo>
                  <a:lnTo>
                    <a:pt x="502" y="21"/>
                  </a:lnTo>
                  <a:lnTo>
                    <a:pt x="512" y="15"/>
                  </a:lnTo>
                  <a:lnTo>
                    <a:pt x="525" y="22"/>
                  </a:lnTo>
                  <a:lnTo>
                    <a:pt x="530" y="38"/>
                  </a:lnTo>
                  <a:lnTo>
                    <a:pt x="533" y="54"/>
                  </a:lnTo>
                  <a:lnTo>
                    <a:pt x="535" y="62"/>
                  </a:lnTo>
                  <a:lnTo>
                    <a:pt x="537" y="60"/>
                  </a:lnTo>
                  <a:lnTo>
                    <a:pt x="541" y="54"/>
                  </a:lnTo>
                  <a:lnTo>
                    <a:pt x="544" y="45"/>
                  </a:lnTo>
                  <a:lnTo>
                    <a:pt x="550" y="35"/>
                  </a:lnTo>
                  <a:lnTo>
                    <a:pt x="555" y="25"/>
                  </a:lnTo>
                  <a:lnTo>
                    <a:pt x="560" y="16"/>
                  </a:lnTo>
                  <a:lnTo>
                    <a:pt x="566" y="10"/>
                  </a:lnTo>
                  <a:lnTo>
                    <a:pt x="571" y="8"/>
                  </a:lnTo>
                  <a:lnTo>
                    <a:pt x="581" y="16"/>
                  </a:lnTo>
                  <a:lnTo>
                    <a:pt x="592" y="35"/>
                  </a:lnTo>
                  <a:lnTo>
                    <a:pt x="598" y="53"/>
                  </a:lnTo>
                  <a:lnTo>
                    <a:pt x="604" y="61"/>
                  </a:lnTo>
                  <a:lnTo>
                    <a:pt x="607" y="59"/>
                  </a:lnTo>
                  <a:lnTo>
                    <a:pt x="611" y="53"/>
                  </a:lnTo>
                  <a:lnTo>
                    <a:pt x="616" y="44"/>
                  </a:lnTo>
                  <a:lnTo>
                    <a:pt x="621" y="34"/>
                  </a:lnTo>
                  <a:lnTo>
                    <a:pt x="628" y="23"/>
                  </a:lnTo>
                  <a:lnTo>
                    <a:pt x="634" y="14"/>
                  </a:lnTo>
                  <a:lnTo>
                    <a:pt x="641" y="7"/>
                  </a:lnTo>
                  <a:lnTo>
                    <a:pt x="647" y="4"/>
                  </a:lnTo>
                  <a:lnTo>
                    <a:pt x="653" y="5"/>
                  </a:lnTo>
                  <a:lnTo>
                    <a:pt x="658" y="9"/>
                  </a:lnTo>
                  <a:lnTo>
                    <a:pt x="663" y="17"/>
                  </a:lnTo>
                  <a:lnTo>
                    <a:pt x="669" y="25"/>
                  </a:lnTo>
                  <a:lnTo>
                    <a:pt x="672" y="35"/>
                  </a:lnTo>
                  <a:lnTo>
                    <a:pt x="677" y="43"/>
                  </a:lnTo>
                  <a:lnTo>
                    <a:pt x="680" y="49"/>
                  </a:lnTo>
                  <a:lnTo>
                    <a:pt x="683" y="51"/>
                  </a:lnTo>
                  <a:lnTo>
                    <a:pt x="689" y="44"/>
                  </a:lnTo>
                  <a:lnTo>
                    <a:pt x="699" y="29"/>
                  </a:lnTo>
                  <a:lnTo>
                    <a:pt x="707" y="15"/>
                  </a:lnTo>
                  <a:lnTo>
                    <a:pt x="714" y="8"/>
                  </a:lnTo>
                  <a:lnTo>
                    <a:pt x="721" y="16"/>
                  </a:lnTo>
                  <a:lnTo>
                    <a:pt x="729" y="32"/>
                  </a:lnTo>
                  <a:lnTo>
                    <a:pt x="737" y="50"/>
                  </a:lnTo>
                  <a:lnTo>
                    <a:pt x="742" y="58"/>
                  </a:lnTo>
                  <a:lnTo>
                    <a:pt x="745" y="55"/>
                  </a:lnTo>
                  <a:lnTo>
                    <a:pt x="748" y="50"/>
                  </a:lnTo>
                  <a:lnTo>
                    <a:pt x="752" y="42"/>
                  </a:lnTo>
                  <a:lnTo>
                    <a:pt x="756" y="32"/>
                  </a:lnTo>
                  <a:lnTo>
                    <a:pt x="761" y="22"/>
                  </a:lnTo>
                  <a:lnTo>
                    <a:pt x="766" y="14"/>
                  </a:lnTo>
                  <a:lnTo>
                    <a:pt x="771" y="7"/>
                  </a:lnTo>
                  <a:lnTo>
                    <a:pt x="777" y="4"/>
                  </a:lnTo>
                  <a:lnTo>
                    <a:pt x="791" y="8"/>
                  </a:lnTo>
                  <a:lnTo>
                    <a:pt x="799" y="21"/>
                  </a:lnTo>
                  <a:lnTo>
                    <a:pt x="802" y="35"/>
                  </a:lnTo>
                  <a:lnTo>
                    <a:pt x="805" y="42"/>
                  </a:lnTo>
                  <a:lnTo>
                    <a:pt x="807" y="39"/>
                  </a:lnTo>
                  <a:lnTo>
                    <a:pt x="810" y="34"/>
                  </a:lnTo>
                  <a:lnTo>
                    <a:pt x="817" y="27"/>
                  </a:lnTo>
                  <a:lnTo>
                    <a:pt x="824" y="17"/>
                  </a:lnTo>
                  <a:lnTo>
                    <a:pt x="832" y="9"/>
                  </a:lnTo>
                  <a:lnTo>
                    <a:pt x="842" y="4"/>
                  </a:lnTo>
                  <a:lnTo>
                    <a:pt x="852" y="0"/>
                  </a:lnTo>
                  <a:lnTo>
                    <a:pt x="861" y="1"/>
                  </a:lnTo>
                  <a:lnTo>
                    <a:pt x="865" y="5"/>
                  </a:lnTo>
                  <a:lnTo>
                    <a:pt x="862" y="12"/>
                  </a:lnTo>
                  <a:lnTo>
                    <a:pt x="857" y="19"/>
                  </a:lnTo>
                  <a:lnTo>
                    <a:pt x="847" y="28"/>
                  </a:lnTo>
                  <a:lnTo>
                    <a:pt x="839" y="36"/>
                  </a:lnTo>
                  <a:lnTo>
                    <a:pt x="831" y="43"/>
                  </a:lnTo>
                  <a:lnTo>
                    <a:pt x="827" y="49"/>
                  </a:lnTo>
                  <a:lnTo>
                    <a:pt x="827" y="51"/>
                  </a:lnTo>
                  <a:lnTo>
                    <a:pt x="832" y="51"/>
                  </a:lnTo>
                  <a:lnTo>
                    <a:pt x="840" y="47"/>
                  </a:lnTo>
                  <a:lnTo>
                    <a:pt x="852" y="43"/>
                  </a:lnTo>
                  <a:lnTo>
                    <a:pt x="865" y="37"/>
                  </a:lnTo>
                  <a:lnTo>
                    <a:pt x="877" y="32"/>
                  </a:lnTo>
                  <a:lnTo>
                    <a:pt x="890" y="28"/>
                  </a:lnTo>
                  <a:lnTo>
                    <a:pt x="899" y="27"/>
                  </a:lnTo>
                  <a:lnTo>
                    <a:pt x="906" y="29"/>
                  </a:lnTo>
                  <a:lnTo>
                    <a:pt x="908" y="34"/>
                  </a:lnTo>
                  <a:lnTo>
                    <a:pt x="906" y="39"/>
                  </a:lnTo>
                  <a:lnTo>
                    <a:pt x="900" y="46"/>
                  </a:lnTo>
                  <a:lnTo>
                    <a:pt x="892" y="53"/>
                  </a:lnTo>
                  <a:lnTo>
                    <a:pt x="884" y="60"/>
                  </a:lnTo>
                  <a:lnTo>
                    <a:pt x="875" y="65"/>
                  </a:lnTo>
                  <a:lnTo>
                    <a:pt x="868" y="69"/>
                  </a:lnTo>
                  <a:lnTo>
                    <a:pt x="863" y="70"/>
                  </a:lnTo>
                  <a:lnTo>
                    <a:pt x="859" y="70"/>
                  </a:lnTo>
                  <a:lnTo>
                    <a:pt x="854" y="72"/>
                  </a:lnTo>
                  <a:lnTo>
                    <a:pt x="847" y="73"/>
                  </a:lnTo>
                  <a:lnTo>
                    <a:pt x="840" y="73"/>
                  </a:lnTo>
                  <a:lnTo>
                    <a:pt x="834" y="74"/>
                  </a:lnTo>
                  <a:lnTo>
                    <a:pt x="828" y="75"/>
                  </a:lnTo>
                  <a:lnTo>
                    <a:pt x="824" y="77"/>
                  </a:lnTo>
                  <a:lnTo>
                    <a:pt x="823" y="78"/>
                  </a:lnTo>
                  <a:lnTo>
                    <a:pt x="827" y="81"/>
                  </a:lnTo>
                  <a:lnTo>
                    <a:pt x="836" y="83"/>
                  </a:lnTo>
                  <a:lnTo>
                    <a:pt x="849" y="85"/>
                  </a:lnTo>
                  <a:lnTo>
                    <a:pt x="863" y="89"/>
                  </a:lnTo>
                  <a:lnTo>
                    <a:pt x="877" y="93"/>
                  </a:lnTo>
                  <a:lnTo>
                    <a:pt x="891" y="98"/>
                  </a:lnTo>
                  <a:lnTo>
                    <a:pt x="900" y="104"/>
                  </a:lnTo>
                  <a:lnTo>
                    <a:pt x="904" y="112"/>
                  </a:lnTo>
                  <a:lnTo>
                    <a:pt x="903" y="119"/>
                  </a:lnTo>
                  <a:lnTo>
                    <a:pt x="897" y="122"/>
                  </a:lnTo>
                  <a:lnTo>
                    <a:pt x="890" y="125"/>
                  </a:lnTo>
                  <a:lnTo>
                    <a:pt x="882" y="126"/>
                  </a:lnTo>
                  <a:lnTo>
                    <a:pt x="874" y="126"/>
                  </a:lnTo>
                  <a:lnTo>
                    <a:pt x="866" y="126"/>
                  </a:lnTo>
                  <a:lnTo>
                    <a:pt x="861" y="127"/>
                  </a:lnTo>
                  <a:lnTo>
                    <a:pt x="859" y="128"/>
                  </a:lnTo>
                  <a:lnTo>
                    <a:pt x="861" y="129"/>
                  </a:lnTo>
                  <a:lnTo>
                    <a:pt x="865" y="130"/>
                  </a:lnTo>
                  <a:lnTo>
                    <a:pt x="872" y="133"/>
                  </a:lnTo>
                  <a:lnTo>
                    <a:pt x="880" y="134"/>
                  </a:lnTo>
                  <a:lnTo>
                    <a:pt x="887" y="136"/>
                  </a:lnTo>
                  <a:lnTo>
                    <a:pt x="893" y="138"/>
                  </a:lnTo>
                  <a:lnTo>
                    <a:pt x="897" y="142"/>
                  </a:lnTo>
                  <a:lnTo>
                    <a:pt x="899" y="147"/>
                  </a:lnTo>
                  <a:lnTo>
                    <a:pt x="896" y="151"/>
                  </a:lnTo>
                  <a:lnTo>
                    <a:pt x="889" y="153"/>
                  </a:lnTo>
                  <a:lnTo>
                    <a:pt x="877" y="156"/>
                  </a:lnTo>
                  <a:lnTo>
                    <a:pt x="866" y="157"/>
                  </a:lnTo>
                  <a:lnTo>
                    <a:pt x="853" y="158"/>
                  </a:lnTo>
                  <a:lnTo>
                    <a:pt x="842" y="158"/>
                  </a:lnTo>
                  <a:lnTo>
                    <a:pt x="835" y="159"/>
                  </a:lnTo>
                  <a:lnTo>
                    <a:pt x="831" y="160"/>
                  </a:lnTo>
                  <a:lnTo>
                    <a:pt x="835" y="163"/>
                  </a:lnTo>
                  <a:lnTo>
                    <a:pt x="844" y="165"/>
                  </a:lnTo>
                  <a:lnTo>
                    <a:pt x="857" y="168"/>
                  </a:lnTo>
                  <a:lnTo>
                    <a:pt x="870" y="172"/>
                  </a:lnTo>
                  <a:lnTo>
                    <a:pt x="885" y="175"/>
                  </a:lnTo>
                  <a:lnTo>
                    <a:pt x="899" y="180"/>
                  </a:lnTo>
                  <a:lnTo>
                    <a:pt x="908" y="183"/>
                  </a:lnTo>
                  <a:lnTo>
                    <a:pt x="913" y="188"/>
                  </a:lnTo>
                  <a:lnTo>
                    <a:pt x="914" y="196"/>
                  </a:lnTo>
                  <a:lnTo>
                    <a:pt x="913" y="201"/>
                  </a:lnTo>
                  <a:lnTo>
                    <a:pt x="908" y="203"/>
                  </a:lnTo>
                  <a:lnTo>
                    <a:pt x="900" y="205"/>
                  </a:lnTo>
                  <a:lnTo>
                    <a:pt x="893" y="206"/>
                  </a:lnTo>
                  <a:lnTo>
                    <a:pt x="883" y="206"/>
                  </a:lnTo>
                  <a:lnTo>
                    <a:pt x="872" y="208"/>
                  </a:lnTo>
                  <a:lnTo>
                    <a:pt x="860" y="209"/>
                  </a:lnTo>
                  <a:lnTo>
                    <a:pt x="847" y="209"/>
                  </a:lnTo>
                  <a:lnTo>
                    <a:pt x="838" y="210"/>
                  </a:lnTo>
                  <a:lnTo>
                    <a:pt x="831" y="211"/>
                  </a:lnTo>
                  <a:lnTo>
                    <a:pt x="829" y="212"/>
                  </a:lnTo>
                  <a:lnTo>
                    <a:pt x="832" y="213"/>
                  </a:lnTo>
                  <a:lnTo>
                    <a:pt x="840" y="216"/>
                  </a:lnTo>
                  <a:lnTo>
                    <a:pt x="853" y="219"/>
                  </a:lnTo>
                  <a:lnTo>
                    <a:pt x="868" y="223"/>
                  </a:lnTo>
                  <a:lnTo>
                    <a:pt x="882" y="226"/>
                  </a:lnTo>
                  <a:lnTo>
                    <a:pt x="895" y="232"/>
                  </a:lnTo>
                  <a:lnTo>
                    <a:pt x="904" y="238"/>
                  </a:lnTo>
                  <a:lnTo>
                    <a:pt x="907" y="245"/>
                  </a:lnTo>
                  <a:lnTo>
                    <a:pt x="905" y="251"/>
                  </a:lnTo>
                  <a:lnTo>
                    <a:pt x="899" y="256"/>
                  </a:lnTo>
                  <a:lnTo>
                    <a:pt x="891" y="260"/>
                  </a:lnTo>
                  <a:lnTo>
                    <a:pt x="881" y="262"/>
                  </a:lnTo>
                  <a:lnTo>
                    <a:pt x="870" y="263"/>
                  </a:lnTo>
                  <a:lnTo>
                    <a:pt x="861" y="263"/>
                  </a:lnTo>
                  <a:lnTo>
                    <a:pt x="855" y="264"/>
                  </a:lnTo>
                  <a:lnTo>
                    <a:pt x="853" y="265"/>
                  </a:lnTo>
                  <a:lnTo>
                    <a:pt x="855" y="266"/>
                  </a:lnTo>
                  <a:lnTo>
                    <a:pt x="861" y="269"/>
                  </a:lnTo>
                  <a:lnTo>
                    <a:pt x="869" y="271"/>
                  </a:lnTo>
                  <a:lnTo>
                    <a:pt x="880" y="273"/>
                  </a:lnTo>
                  <a:lnTo>
                    <a:pt x="889" y="277"/>
                  </a:lnTo>
                  <a:lnTo>
                    <a:pt x="897" y="280"/>
                  </a:lnTo>
                  <a:lnTo>
                    <a:pt x="903" y="284"/>
                  </a:lnTo>
                  <a:lnTo>
                    <a:pt x="905" y="287"/>
                  </a:lnTo>
                  <a:lnTo>
                    <a:pt x="903" y="292"/>
                  </a:lnTo>
                  <a:lnTo>
                    <a:pt x="896" y="295"/>
                  </a:lnTo>
                  <a:lnTo>
                    <a:pt x="885" y="298"/>
                  </a:lnTo>
                  <a:lnTo>
                    <a:pt x="874" y="299"/>
                  </a:lnTo>
                  <a:lnTo>
                    <a:pt x="862" y="300"/>
                  </a:lnTo>
                  <a:lnTo>
                    <a:pt x="852" y="300"/>
                  </a:lnTo>
                  <a:lnTo>
                    <a:pt x="845" y="300"/>
                  </a:lnTo>
                  <a:lnTo>
                    <a:pt x="843" y="301"/>
                  </a:lnTo>
                  <a:lnTo>
                    <a:pt x="845" y="302"/>
                  </a:lnTo>
                  <a:lnTo>
                    <a:pt x="852" y="304"/>
                  </a:lnTo>
                  <a:lnTo>
                    <a:pt x="861" y="308"/>
                  </a:lnTo>
                  <a:lnTo>
                    <a:pt x="872" y="311"/>
                  </a:lnTo>
                  <a:lnTo>
                    <a:pt x="883" y="316"/>
                  </a:lnTo>
                  <a:lnTo>
                    <a:pt x="892" y="321"/>
                  </a:lnTo>
                  <a:lnTo>
                    <a:pt x="898" y="326"/>
                  </a:lnTo>
                  <a:lnTo>
                    <a:pt x="900" y="333"/>
                  </a:lnTo>
                  <a:lnTo>
                    <a:pt x="897" y="339"/>
                  </a:lnTo>
                  <a:lnTo>
                    <a:pt x="887" y="344"/>
                  </a:lnTo>
                  <a:lnTo>
                    <a:pt x="873" y="347"/>
                  </a:lnTo>
                  <a:lnTo>
                    <a:pt x="858" y="348"/>
                  </a:lnTo>
                  <a:lnTo>
                    <a:pt x="843" y="351"/>
                  </a:lnTo>
                  <a:lnTo>
                    <a:pt x="829" y="352"/>
                  </a:lnTo>
                  <a:lnTo>
                    <a:pt x="820" y="353"/>
                  </a:lnTo>
                  <a:lnTo>
                    <a:pt x="816" y="354"/>
                  </a:lnTo>
                  <a:lnTo>
                    <a:pt x="820" y="356"/>
                  </a:lnTo>
                  <a:lnTo>
                    <a:pt x="828" y="357"/>
                  </a:lnTo>
                  <a:lnTo>
                    <a:pt x="838" y="360"/>
                  </a:lnTo>
                  <a:lnTo>
                    <a:pt x="851" y="362"/>
                  </a:lnTo>
                  <a:lnTo>
                    <a:pt x="863" y="366"/>
                  </a:lnTo>
                  <a:lnTo>
                    <a:pt x="875" y="368"/>
                  </a:lnTo>
                  <a:lnTo>
                    <a:pt x="883" y="369"/>
                  </a:lnTo>
                  <a:lnTo>
                    <a:pt x="885" y="371"/>
                  </a:lnTo>
                  <a:lnTo>
                    <a:pt x="883" y="375"/>
                  </a:lnTo>
                  <a:lnTo>
                    <a:pt x="877" y="377"/>
                  </a:lnTo>
                  <a:lnTo>
                    <a:pt x="870" y="378"/>
                  </a:lnTo>
                  <a:lnTo>
                    <a:pt x="868" y="381"/>
                  </a:lnTo>
                  <a:lnTo>
                    <a:pt x="869" y="382"/>
                  </a:lnTo>
                  <a:lnTo>
                    <a:pt x="874" y="384"/>
                  </a:lnTo>
                  <a:lnTo>
                    <a:pt x="880" y="386"/>
                  </a:lnTo>
                  <a:lnTo>
                    <a:pt x="887" y="390"/>
                  </a:lnTo>
                  <a:lnTo>
                    <a:pt x="893" y="392"/>
                  </a:lnTo>
                  <a:lnTo>
                    <a:pt x="899" y="396"/>
                  </a:lnTo>
                  <a:lnTo>
                    <a:pt x="904" y="399"/>
                  </a:lnTo>
                  <a:lnTo>
                    <a:pt x="905" y="401"/>
                  </a:lnTo>
                  <a:lnTo>
                    <a:pt x="902" y="406"/>
                  </a:lnTo>
                  <a:lnTo>
                    <a:pt x="895" y="409"/>
                  </a:lnTo>
                  <a:lnTo>
                    <a:pt x="883" y="413"/>
                  </a:lnTo>
                  <a:lnTo>
                    <a:pt x="870" y="416"/>
                  </a:lnTo>
                  <a:lnTo>
                    <a:pt x="858" y="420"/>
                  </a:lnTo>
                  <a:lnTo>
                    <a:pt x="846" y="422"/>
                  </a:lnTo>
                  <a:lnTo>
                    <a:pt x="839" y="424"/>
                  </a:lnTo>
                  <a:lnTo>
                    <a:pt x="836" y="426"/>
                  </a:lnTo>
                  <a:lnTo>
                    <a:pt x="839" y="428"/>
                  </a:lnTo>
                  <a:lnTo>
                    <a:pt x="846" y="430"/>
                  </a:lnTo>
                  <a:lnTo>
                    <a:pt x="858" y="432"/>
                  </a:lnTo>
                  <a:lnTo>
                    <a:pt x="870" y="436"/>
                  </a:lnTo>
                  <a:lnTo>
                    <a:pt x="883" y="439"/>
                  </a:lnTo>
                  <a:lnTo>
                    <a:pt x="895" y="442"/>
                  </a:lnTo>
                  <a:lnTo>
                    <a:pt x="902" y="445"/>
                  </a:lnTo>
                  <a:lnTo>
                    <a:pt x="905" y="449"/>
                  </a:lnTo>
                  <a:lnTo>
                    <a:pt x="902" y="451"/>
                  </a:lnTo>
                  <a:lnTo>
                    <a:pt x="892" y="453"/>
                  </a:lnTo>
                  <a:lnTo>
                    <a:pt x="883" y="455"/>
                  </a:lnTo>
                  <a:lnTo>
                    <a:pt x="880" y="458"/>
                  </a:lnTo>
                  <a:lnTo>
                    <a:pt x="884" y="461"/>
                  </a:lnTo>
                  <a:lnTo>
                    <a:pt x="893" y="465"/>
                  </a:lnTo>
                  <a:lnTo>
                    <a:pt x="903" y="470"/>
                  </a:lnTo>
                  <a:lnTo>
                    <a:pt x="907" y="475"/>
                  </a:lnTo>
                  <a:lnTo>
                    <a:pt x="905" y="483"/>
                  </a:lnTo>
                  <a:lnTo>
                    <a:pt x="899" y="489"/>
                  </a:lnTo>
                  <a:lnTo>
                    <a:pt x="889" y="492"/>
                  </a:lnTo>
                  <a:lnTo>
                    <a:pt x="877" y="495"/>
                  </a:lnTo>
                  <a:lnTo>
                    <a:pt x="866" y="495"/>
                  </a:lnTo>
                  <a:lnTo>
                    <a:pt x="857" y="496"/>
                  </a:lnTo>
                  <a:lnTo>
                    <a:pt x="849" y="496"/>
                  </a:lnTo>
                  <a:lnTo>
                    <a:pt x="846" y="497"/>
                  </a:lnTo>
                  <a:lnTo>
                    <a:pt x="850" y="499"/>
                  </a:lnTo>
                  <a:lnTo>
                    <a:pt x="857" y="503"/>
                  </a:lnTo>
                  <a:lnTo>
                    <a:pt x="868" y="506"/>
                  </a:lnTo>
                  <a:lnTo>
                    <a:pt x="881" y="511"/>
                  </a:lnTo>
                  <a:lnTo>
                    <a:pt x="893" y="517"/>
                  </a:lnTo>
                  <a:lnTo>
                    <a:pt x="905" y="522"/>
                  </a:lnTo>
                  <a:lnTo>
                    <a:pt x="912" y="528"/>
                  </a:lnTo>
                  <a:lnTo>
                    <a:pt x="915" y="534"/>
                  </a:lnTo>
                  <a:lnTo>
                    <a:pt x="912" y="541"/>
                  </a:lnTo>
                  <a:lnTo>
                    <a:pt x="902" y="545"/>
                  </a:lnTo>
                  <a:lnTo>
                    <a:pt x="887" y="549"/>
                  </a:lnTo>
                  <a:lnTo>
                    <a:pt x="870" y="552"/>
                  </a:lnTo>
                  <a:lnTo>
                    <a:pt x="853" y="553"/>
                  </a:lnTo>
                  <a:lnTo>
                    <a:pt x="838" y="555"/>
                  </a:lnTo>
                  <a:lnTo>
                    <a:pt x="828" y="556"/>
                  </a:lnTo>
                  <a:lnTo>
                    <a:pt x="824" y="557"/>
                  </a:lnTo>
                  <a:lnTo>
                    <a:pt x="828" y="560"/>
                  </a:lnTo>
                  <a:lnTo>
                    <a:pt x="837" y="564"/>
                  </a:lnTo>
                  <a:lnTo>
                    <a:pt x="852" y="567"/>
                  </a:lnTo>
                  <a:lnTo>
                    <a:pt x="868" y="572"/>
                  </a:lnTo>
                  <a:lnTo>
                    <a:pt x="884" y="575"/>
                  </a:lnTo>
                  <a:lnTo>
                    <a:pt x="898" y="580"/>
                  </a:lnTo>
                  <a:lnTo>
                    <a:pt x="908" y="583"/>
                  </a:lnTo>
                  <a:lnTo>
                    <a:pt x="912" y="587"/>
                  </a:lnTo>
                  <a:lnTo>
                    <a:pt x="910" y="595"/>
                  </a:lnTo>
                  <a:lnTo>
                    <a:pt x="903" y="601"/>
                  </a:lnTo>
                  <a:lnTo>
                    <a:pt x="893" y="604"/>
                  </a:lnTo>
                  <a:lnTo>
                    <a:pt x="883" y="605"/>
                  </a:lnTo>
                  <a:lnTo>
                    <a:pt x="873" y="607"/>
                  </a:lnTo>
                  <a:lnTo>
                    <a:pt x="863" y="608"/>
                  </a:lnTo>
                  <a:lnTo>
                    <a:pt x="857" y="609"/>
                  </a:lnTo>
                  <a:lnTo>
                    <a:pt x="854" y="610"/>
                  </a:lnTo>
                  <a:lnTo>
                    <a:pt x="857" y="612"/>
                  </a:lnTo>
                  <a:lnTo>
                    <a:pt x="862" y="615"/>
                  </a:lnTo>
                  <a:lnTo>
                    <a:pt x="870" y="617"/>
                  </a:lnTo>
                  <a:lnTo>
                    <a:pt x="881" y="620"/>
                  </a:lnTo>
                  <a:lnTo>
                    <a:pt x="890" y="624"/>
                  </a:lnTo>
                  <a:lnTo>
                    <a:pt x="899" y="627"/>
                  </a:lnTo>
                  <a:lnTo>
                    <a:pt x="905" y="633"/>
                  </a:lnTo>
                  <a:lnTo>
                    <a:pt x="907" y="639"/>
                  </a:lnTo>
                  <a:lnTo>
                    <a:pt x="905" y="643"/>
                  </a:lnTo>
                  <a:lnTo>
                    <a:pt x="899" y="647"/>
                  </a:lnTo>
                  <a:lnTo>
                    <a:pt x="890" y="648"/>
                  </a:lnTo>
                  <a:lnTo>
                    <a:pt x="881" y="649"/>
                  </a:lnTo>
                  <a:lnTo>
                    <a:pt x="872" y="649"/>
                  </a:lnTo>
                  <a:lnTo>
                    <a:pt x="862" y="650"/>
                  </a:lnTo>
                  <a:lnTo>
                    <a:pt x="857" y="651"/>
                  </a:lnTo>
                  <a:lnTo>
                    <a:pt x="854" y="655"/>
                  </a:lnTo>
                  <a:lnTo>
                    <a:pt x="857" y="658"/>
                  </a:lnTo>
                  <a:lnTo>
                    <a:pt x="865" y="661"/>
                  </a:lnTo>
                  <a:lnTo>
                    <a:pt x="874" y="663"/>
                  </a:lnTo>
                  <a:lnTo>
                    <a:pt x="887" y="664"/>
                  </a:lnTo>
                  <a:lnTo>
                    <a:pt x="898" y="668"/>
                  </a:lnTo>
                  <a:lnTo>
                    <a:pt x="907" y="670"/>
                  </a:lnTo>
                  <a:lnTo>
                    <a:pt x="915" y="673"/>
                  </a:lnTo>
                  <a:lnTo>
                    <a:pt x="918" y="678"/>
                  </a:lnTo>
                  <a:lnTo>
                    <a:pt x="913" y="683"/>
                  </a:lnTo>
                  <a:lnTo>
                    <a:pt x="903" y="685"/>
                  </a:lnTo>
                  <a:lnTo>
                    <a:pt x="888" y="687"/>
                  </a:lnTo>
                  <a:lnTo>
                    <a:pt x="870" y="690"/>
                  </a:lnTo>
                  <a:lnTo>
                    <a:pt x="852" y="691"/>
                  </a:lnTo>
                  <a:lnTo>
                    <a:pt x="837" y="692"/>
                  </a:lnTo>
                  <a:lnTo>
                    <a:pt x="827" y="694"/>
                  </a:lnTo>
                  <a:lnTo>
                    <a:pt x="822" y="698"/>
                  </a:lnTo>
                  <a:lnTo>
                    <a:pt x="825" y="701"/>
                  </a:lnTo>
                  <a:lnTo>
                    <a:pt x="834" y="703"/>
                  </a:lnTo>
                  <a:lnTo>
                    <a:pt x="846" y="706"/>
                  </a:lnTo>
                  <a:lnTo>
                    <a:pt x="861" y="709"/>
                  </a:lnTo>
                  <a:lnTo>
                    <a:pt x="875" y="711"/>
                  </a:lnTo>
                  <a:lnTo>
                    <a:pt x="888" y="714"/>
                  </a:lnTo>
                  <a:lnTo>
                    <a:pt x="896" y="717"/>
                  </a:lnTo>
                  <a:lnTo>
                    <a:pt x="899" y="721"/>
                  </a:lnTo>
                  <a:lnTo>
                    <a:pt x="896" y="726"/>
                  </a:lnTo>
                  <a:lnTo>
                    <a:pt x="887" y="730"/>
                  </a:lnTo>
                  <a:lnTo>
                    <a:pt x="874" y="732"/>
                  </a:lnTo>
                  <a:lnTo>
                    <a:pt x="860" y="734"/>
                  </a:lnTo>
                  <a:lnTo>
                    <a:pt x="846" y="736"/>
                  </a:lnTo>
                  <a:lnTo>
                    <a:pt x="834" y="737"/>
                  </a:lnTo>
                  <a:lnTo>
                    <a:pt x="825" y="738"/>
                  </a:lnTo>
                  <a:lnTo>
                    <a:pt x="822" y="741"/>
                  </a:lnTo>
                  <a:lnTo>
                    <a:pt x="825" y="744"/>
                  </a:lnTo>
                  <a:lnTo>
                    <a:pt x="835" y="746"/>
                  </a:lnTo>
                  <a:lnTo>
                    <a:pt x="847" y="748"/>
                  </a:lnTo>
                  <a:lnTo>
                    <a:pt x="861" y="751"/>
                  </a:lnTo>
                  <a:lnTo>
                    <a:pt x="875" y="754"/>
                  </a:lnTo>
                  <a:lnTo>
                    <a:pt x="888" y="758"/>
                  </a:lnTo>
                  <a:lnTo>
                    <a:pt x="897" y="763"/>
                  </a:lnTo>
                  <a:lnTo>
                    <a:pt x="900" y="771"/>
                  </a:lnTo>
                  <a:lnTo>
                    <a:pt x="898" y="776"/>
                  </a:lnTo>
                  <a:lnTo>
                    <a:pt x="891" y="779"/>
                  </a:lnTo>
                  <a:lnTo>
                    <a:pt x="882" y="781"/>
                  </a:lnTo>
                  <a:lnTo>
                    <a:pt x="872" y="782"/>
                  </a:lnTo>
                  <a:lnTo>
                    <a:pt x="861" y="783"/>
                  </a:lnTo>
                  <a:lnTo>
                    <a:pt x="852" y="783"/>
                  </a:lnTo>
                  <a:lnTo>
                    <a:pt x="845" y="785"/>
                  </a:lnTo>
                  <a:lnTo>
                    <a:pt x="843" y="788"/>
                  </a:lnTo>
                  <a:lnTo>
                    <a:pt x="845" y="791"/>
                  </a:lnTo>
                  <a:lnTo>
                    <a:pt x="852" y="794"/>
                  </a:lnTo>
                  <a:lnTo>
                    <a:pt x="861" y="798"/>
                  </a:lnTo>
                  <a:lnTo>
                    <a:pt x="872" y="803"/>
                  </a:lnTo>
                  <a:lnTo>
                    <a:pt x="884" y="808"/>
                  </a:lnTo>
                  <a:lnTo>
                    <a:pt x="896" y="816"/>
                  </a:lnTo>
                  <a:lnTo>
                    <a:pt x="906" y="827"/>
                  </a:lnTo>
                  <a:lnTo>
                    <a:pt x="914" y="841"/>
                  </a:lnTo>
                  <a:lnTo>
                    <a:pt x="913" y="845"/>
                  </a:lnTo>
                  <a:lnTo>
                    <a:pt x="908" y="850"/>
                  </a:lnTo>
                  <a:lnTo>
                    <a:pt x="902" y="852"/>
                  </a:lnTo>
                  <a:lnTo>
                    <a:pt x="896" y="852"/>
                  </a:lnTo>
                  <a:lnTo>
                    <a:pt x="891" y="851"/>
                  </a:lnTo>
                  <a:lnTo>
                    <a:pt x="884" y="847"/>
                  </a:lnTo>
                  <a:lnTo>
                    <a:pt x="874" y="844"/>
                  </a:lnTo>
                  <a:lnTo>
                    <a:pt x="863" y="841"/>
                  </a:lnTo>
                  <a:lnTo>
                    <a:pt x="852" y="837"/>
                  </a:lnTo>
                  <a:lnTo>
                    <a:pt x="843" y="834"/>
                  </a:lnTo>
                  <a:lnTo>
                    <a:pt x="835" y="831"/>
                  </a:lnTo>
                  <a:lnTo>
                    <a:pt x="831" y="831"/>
                  </a:lnTo>
                  <a:lnTo>
                    <a:pt x="832" y="837"/>
                  </a:lnTo>
                  <a:lnTo>
                    <a:pt x="838" y="847"/>
                  </a:lnTo>
                  <a:lnTo>
                    <a:pt x="846" y="859"/>
                  </a:lnTo>
                  <a:lnTo>
                    <a:pt x="851" y="867"/>
                  </a:lnTo>
                  <a:lnTo>
                    <a:pt x="853" y="873"/>
                  </a:lnTo>
                  <a:lnTo>
                    <a:pt x="854" y="879"/>
                  </a:lnTo>
                  <a:lnTo>
                    <a:pt x="850" y="883"/>
                  </a:lnTo>
                  <a:lnTo>
                    <a:pt x="839" y="884"/>
                  </a:lnTo>
                  <a:lnTo>
                    <a:pt x="828" y="883"/>
                  </a:lnTo>
                  <a:lnTo>
                    <a:pt x="821" y="879"/>
                  </a:lnTo>
                  <a:lnTo>
                    <a:pt x="817" y="873"/>
                  </a:lnTo>
                  <a:lnTo>
                    <a:pt x="815" y="867"/>
                  </a:lnTo>
                  <a:lnTo>
                    <a:pt x="812" y="858"/>
                  </a:lnTo>
                  <a:lnTo>
                    <a:pt x="808" y="846"/>
                  </a:lnTo>
                  <a:lnTo>
                    <a:pt x="804" y="835"/>
                  </a:lnTo>
                  <a:lnTo>
                    <a:pt x="801" y="830"/>
                  </a:lnTo>
                  <a:lnTo>
                    <a:pt x="797" y="838"/>
                  </a:lnTo>
                  <a:lnTo>
                    <a:pt x="789" y="856"/>
                  </a:lnTo>
                  <a:lnTo>
                    <a:pt x="779" y="874"/>
                  </a:lnTo>
                  <a:lnTo>
                    <a:pt x="768" y="882"/>
                  </a:lnTo>
                  <a:lnTo>
                    <a:pt x="759" y="875"/>
                  </a:lnTo>
                  <a:lnTo>
                    <a:pt x="753" y="858"/>
                  </a:lnTo>
                  <a:lnTo>
                    <a:pt x="748" y="842"/>
                  </a:lnTo>
                  <a:lnTo>
                    <a:pt x="742" y="835"/>
                  </a:lnTo>
                  <a:lnTo>
                    <a:pt x="737" y="839"/>
                  </a:lnTo>
                  <a:lnTo>
                    <a:pt x="732" y="851"/>
                  </a:lnTo>
                  <a:lnTo>
                    <a:pt x="725" y="862"/>
                  </a:lnTo>
                  <a:lnTo>
                    <a:pt x="717" y="867"/>
                  </a:lnTo>
                  <a:lnTo>
                    <a:pt x="710" y="856"/>
                  </a:lnTo>
                  <a:lnTo>
                    <a:pt x="706" y="830"/>
                  </a:lnTo>
                  <a:lnTo>
                    <a:pt x="701" y="806"/>
                  </a:lnTo>
                  <a:lnTo>
                    <a:pt x="695" y="794"/>
                  </a:lnTo>
                  <a:lnTo>
                    <a:pt x="691" y="797"/>
                  </a:lnTo>
                  <a:lnTo>
                    <a:pt x="687" y="806"/>
                  </a:lnTo>
                  <a:lnTo>
                    <a:pt x="683" y="820"/>
                  </a:lnTo>
                  <a:lnTo>
                    <a:pt x="678" y="835"/>
                  </a:lnTo>
                  <a:lnTo>
                    <a:pt x="672" y="850"/>
                  </a:lnTo>
                  <a:lnTo>
                    <a:pt x="666" y="864"/>
                  </a:lnTo>
                  <a:lnTo>
                    <a:pt x="658" y="873"/>
                  </a:lnTo>
                  <a:lnTo>
                    <a:pt x="650" y="876"/>
                  </a:lnTo>
                  <a:lnTo>
                    <a:pt x="639" y="866"/>
                  </a:lnTo>
                  <a:lnTo>
                    <a:pt x="634" y="842"/>
                  </a:lnTo>
                  <a:lnTo>
                    <a:pt x="633" y="818"/>
                  </a:lnTo>
                  <a:lnTo>
                    <a:pt x="627" y="807"/>
                  </a:lnTo>
                  <a:lnTo>
                    <a:pt x="620" y="815"/>
                  </a:lnTo>
                  <a:lnTo>
                    <a:pt x="617" y="831"/>
                  </a:lnTo>
                  <a:lnTo>
                    <a:pt x="610" y="849"/>
                  </a:lnTo>
                  <a:lnTo>
                    <a:pt x="594" y="858"/>
                  </a:lnTo>
                  <a:lnTo>
                    <a:pt x="587" y="854"/>
                  </a:lnTo>
                  <a:lnTo>
                    <a:pt x="582" y="846"/>
                  </a:lnTo>
                  <a:lnTo>
                    <a:pt x="579" y="838"/>
                  </a:lnTo>
                  <a:lnTo>
                    <a:pt x="574" y="834"/>
                  </a:lnTo>
                  <a:lnTo>
                    <a:pt x="567" y="842"/>
                  </a:lnTo>
                  <a:lnTo>
                    <a:pt x="560" y="858"/>
                  </a:lnTo>
                  <a:lnTo>
                    <a:pt x="552" y="874"/>
                  </a:lnTo>
                  <a:lnTo>
                    <a:pt x="541" y="882"/>
                  </a:lnTo>
                  <a:lnTo>
                    <a:pt x="530" y="873"/>
                  </a:lnTo>
                  <a:lnTo>
                    <a:pt x="526" y="854"/>
                  </a:lnTo>
                  <a:lnTo>
                    <a:pt x="521" y="835"/>
                  </a:lnTo>
                  <a:lnTo>
                    <a:pt x="517" y="826"/>
                  </a:lnTo>
                  <a:lnTo>
                    <a:pt x="512" y="828"/>
                  </a:lnTo>
                  <a:lnTo>
                    <a:pt x="509" y="835"/>
                  </a:lnTo>
                  <a:lnTo>
                    <a:pt x="504" y="844"/>
                  </a:lnTo>
                  <a:lnTo>
                    <a:pt x="498" y="854"/>
                  </a:lnTo>
                  <a:lnTo>
                    <a:pt x="492" y="866"/>
                  </a:lnTo>
                  <a:lnTo>
                    <a:pt x="487" y="875"/>
                  </a:lnTo>
                  <a:lnTo>
                    <a:pt x="480" y="882"/>
                  </a:lnTo>
                  <a:lnTo>
                    <a:pt x="473" y="884"/>
                  </a:lnTo>
                  <a:lnTo>
                    <a:pt x="465" y="875"/>
                  </a:lnTo>
                  <a:lnTo>
                    <a:pt x="465" y="854"/>
                  </a:lnTo>
                  <a:lnTo>
                    <a:pt x="465" y="835"/>
                  </a:lnTo>
                  <a:lnTo>
                    <a:pt x="457" y="826"/>
                  </a:lnTo>
                  <a:lnTo>
                    <a:pt x="453" y="828"/>
                  </a:lnTo>
                  <a:lnTo>
                    <a:pt x="450" y="834"/>
                  </a:lnTo>
                  <a:lnTo>
                    <a:pt x="445" y="843"/>
                  </a:lnTo>
                  <a:lnTo>
                    <a:pt x="441" y="853"/>
                  </a:lnTo>
                  <a:lnTo>
                    <a:pt x="435" y="864"/>
                  </a:lnTo>
                  <a:lnTo>
                    <a:pt x="430" y="872"/>
                  </a:lnTo>
                  <a:lnTo>
                    <a:pt x="424" y="879"/>
                  </a:lnTo>
                  <a:lnTo>
                    <a:pt x="420" y="881"/>
                  </a:lnTo>
                  <a:lnTo>
                    <a:pt x="412" y="872"/>
                  </a:lnTo>
                  <a:lnTo>
                    <a:pt x="403" y="852"/>
                  </a:lnTo>
                  <a:lnTo>
                    <a:pt x="396" y="834"/>
                  </a:lnTo>
                  <a:lnTo>
                    <a:pt x="389" y="824"/>
                  </a:lnTo>
                  <a:lnTo>
                    <a:pt x="385" y="827"/>
                  </a:lnTo>
                  <a:lnTo>
                    <a:pt x="381" y="834"/>
                  </a:lnTo>
                  <a:lnTo>
                    <a:pt x="375" y="843"/>
                  </a:lnTo>
                  <a:lnTo>
                    <a:pt x="370" y="854"/>
                  </a:lnTo>
                  <a:lnTo>
                    <a:pt x="365" y="866"/>
                  </a:lnTo>
                  <a:lnTo>
                    <a:pt x="360" y="875"/>
                  </a:lnTo>
                  <a:lnTo>
                    <a:pt x="355" y="882"/>
                  </a:lnTo>
                  <a:lnTo>
                    <a:pt x="351" y="884"/>
                  </a:lnTo>
                  <a:lnTo>
                    <a:pt x="343" y="879"/>
                  </a:lnTo>
                  <a:lnTo>
                    <a:pt x="333" y="866"/>
                  </a:lnTo>
                  <a:lnTo>
                    <a:pt x="324" y="853"/>
                  </a:lnTo>
                  <a:lnTo>
                    <a:pt x="318" y="847"/>
                  </a:lnTo>
                  <a:lnTo>
                    <a:pt x="314" y="852"/>
                  </a:lnTo>
                  <a:lnTo>
                    <a:pt x="307" y="861"/>
                  </a:lnTo>
                  <a:lnTo>
                    <a:pt x="298" y="871"/>
                  </a:lnTo>
                  <a:lnTo>
                    <a:pt x="286" y="875"/>
                  </a:lnTo>
                  <a:lnTo>
                    <a:pt x="276" y="867"/>
                  </a:lnTo>
                  <a:lnTo>
                    <a:pt x="268" y="849"/>
                  </a:lnTo>
                  <a:lnTo>
                    <a:pt x="261" y="830"/>
                  </a:lnTo>
                  <a:lnTo>
                    <a:pt x="255" y="821"/>
                  </a:lnTo>
                  <a:lnTo>
                    <a:pt x="252" y="823"/>
                  </a:lnTo>
                  <a:lnTo>
                    <a:pt x="248" y="829"/>
                  </a:lnTo>
                  <a:lnTo>
                    <a:pt x="244" y="837"/>
                  </a:lnTo>
                  <a:lnTo>
                    <a:pt x="239" y="847"/>
                  </a:lnTo>
                  <a:lnTo>
                    <a:pt x="233" y="857"/>
                  </a:lnTo>
                  <a:lnTo>
                    <a:pt x="227" y="866"/>
                  </a:lnTo>
                  <a:lnTo>
                    <a:pt x="219" y="872"/>
                  </a:lnTo>
                  <a:lnTo>
                    <a:pt x="211" y="874"/>
                  </a:lnTo>
                  <a:lnTo>
                    <a:pt x="197" y="868"/>
                  </a:lnTo>
                  <a:lnTo>
                    <a:pt x="192" y="853"/>
                  </a:lnTo>
                  <a:lnTo>
                    <a:pt x="188" y="839"/>
                  </a:lnTo>
                  <a:lnTo>
                    <a:pt x="186" y="834"/>
                  </a:lnTo>
                  <a:lnTo>
                    <a:pt x="184" y="836"/>
                  </a:lnTo>
                  <a:lnTo>
                    <a:pt x="180" y="842"/>
                  </a:lnTo>
                  <a:lnTo>
                    <a:pt x="176" y="849"/>
                  </a:lnTo>
                  <a:lnTo>
                    <a:pt x="171" y="858"/>
                  </a:lnTo>
                  <a:lnTo>
                    <a:pt x="165" y="867"/>
                  </a:lnTo>
                  <a:lnTo>
                    <a:pt x="158" y="874"/>
                  </a:lnTo>
                  <a:lnTo>
                    <a:pt x="150" y="880"/>
                  </a:lnTo>
                  <a:lnTo>
                    <a:pt x="142" y="882"/>
                  </a:lnTo>
                  <a:lnTo>
                    <a:pt x="133" y="874"/>
                  </a:lnTo>
                  <a:lnTo>
                    <a:pt x="128" y="856"/>
                  </a:lnTo>
                  <a:lnTo>
                    <a:pt x="126" y="837"/>
                  </a:lnTo>
                  <a:lnTo>
                    <a:pt x="120" y="828"/>
                  </a:lnTo>
                  <a:lnTo>
                    <a:pt x="116" y="830"/>
                  </a:lnTo>
                  <a:lnTo>
                    <a:pt x="112" y="836"/>
                  </a:lnTo>
                  <a:lnTo>
                    <a:pt x="106" y="844"/>
                  </a:lnTo>
                  <a:lnTo>
                    <a:pt x="102" y="854"/>
                  </a:lnTo>
                  <a:lnTo>
                    <a:pt x="95" y="864"/>
                  </a:lnTo>
                  <a:lnTo>
                    <a:pt x="89" y="872"/>
                  </a:lnTo>
                  <a:lnTo>
                    <a:pt x="82" y="876"/>
                  </a:lnTo>
                  <a:lnTo>
                    <a:pt x="75" y="877"/>
                  </a:lnTo>
                  <a:lnTo>
                    <a:pt x="71" y="869"/>
                  </a:lnTo>
                  <a:lnTo>
                    <a:pt x="76" y="853"/>
                  </a:lnTo>
                  <a:lnTo>
                    <a:pt x="86" y="837"/>
                  </a:lnTo>
                  <a:lnTo>
                    <a:pt x="93" y="830"/>
                  </a:lnTo>
                  <a:lnTo>
                    <a:pt x="91" y="831"/>
                  </a:lnTo>
                  <a:lnTo>
                    <a:pt x="88" y="834"/>
                  </a:lnTo>
                  <a:lnTo>
                    <a:pt x="81" y="836"/>
                  </a:lnTo>
                  <a:lnTo>
                    <a:pt x="72" y="839"/>
                  </a:lnTo>
                  <a:lnTo>
                    <a:pt x="63" y="842"/>
                  </a:lnTo>
                  <a:lnTo>
                    <a:pt x="52" y="843"/>
                  </a:lnTo>
                  <a:lnTo>
                    <a:pt x="44" y="844"/>
                  </a:lnTo>
                  <a:lnTo>
                    <a:pt x="37" y="842"/>
                  </a:lnTo>
                  <a:lnTo>
                    <a:pt x="28" y="834"/>
                  </a:lnTo>
                  <a:lnTo>
                    <a:pt x="23" y="824"/>
                  </a:lnTo>
                  <a:lnTo>
                    <a:pt x="27" y="816"/>
                  </a:lnTo>
                  <a:lnTo>
                    <a:pt x="37" y="812"/>
                  </a:lnTo>
                  <a:lnTo>
                    <a:pt x="45" y="811"/>
                  </a:lnTo>
                  <a:lnTo>
                    <a:pt x="53" y="808"/>
                  </a:lnTo>
                  <a:lnTo>
                    <a:pt x="63" y="807"/>
                  </a:lnTo>
                  <a:lnTo>
                    <a:pt x="71" y="806"/>
                  </a:lnTo>
                  <a:lnTo>
                    <a:pt x="78" y="804"/>
                  </a:lnTo>
                  <a:lnTo>
                    <a:pt x="83" y="803"/>
                  </a:lnTo>
                  <a:lnTo>
                    <a:pt x="87" y="801"/>
                  </a:lnTo>
                  <a:lnTo>
                    <a:pt x="88" y="800"/>
                  </a:lnTo>
                  <a:lnTo>
                    <a:pt x="86" y="799"/>
                  </a:lnTo>
                  <a:lnTo>
                    <a:pt x="79" y="797"/>
                  </a:lnTo>
                  <a:lnTo>
                    <a:pt x="69" y="794"/>
                  </a:lnTo>
                  <a:lnTo>
                    <a:pt x="59" y="791"/>
                  </a:lnTo>
                  <a:lnTo>
                    <a:pt x="50" y="788"/>
                  </a:lnTo>
                  <a:lnTo>
                    <a:pt x="41" y="784"/>
                  </a:lnTo>
                  <a:lnTo>
                    <a:pt x="35" y="781"/>
                  </a:lnTo>
                  <a:lnTo>
                    <a:pt x="34" y="777"/>
                  </a:lnTo>
                  <a:lnTo>
                    <a:pt x="40" y="773"/>
                  </a:lnTo>
                  <a:lnTo>
                    <a:pt x="50" y="771"/>
                  </a:lnTo>
                  <a:lnTo>
                    <a:pt x="60" y="770"/>
                  </a:lnTo>
                  <a:lnTo>
                    <a:pt x="66" y="768"/>
                  </a:lnTo>
                  <a:lnTo>
                    <a:pt x="65" y="767"/>
                  </a:lnTo>
                  <a:lnTo>
                    <a:pt x="60" y="764"/>
                  </a:lnTo>
                  <a:lnTo>
                    <a:pt x="55" y="763"/>
                  </a:lnTo>
                  <a:lnTo>
                    <a:pt x="46" y="761"/>
                  </a:lnTo>
                  <a:lnTo>
                    <a:pt x="40" y="759"/>
                  </a:lnTo>
                  <a:lnTo>
                    <a:pt x="34" y="755"/>
                  </a:lnTo>
                  <a:lnTo>
                    <a:pt x="30" y="752"/>
                  </a:lnTo>
                  <a:lnTo>
                    <a:pt x="29" y="747"/>
                  </a:lnTo>
                  <a:lnTo>
                    <a:pt x="33" y="743"/>
                  </a:lnTo>
                  <a:lnTo>
                    <a:pt x="42" y="739"/>
                  </a:lnTo>
                  <a:lnTo>
                    <a:pt x="53" y="737"/>
                  </a:lnTo>
                  <a:lnTo>
                    <a:pt x="67" y="734"/>
                  </a:lnTo>
                  <a:lnTo>
                    <a:pt x="80" y="733"/>
                  </a:lnTo>
                  <a:lnTo>
                    <a:pt x="91" y="732"/>
                  </a:lnTo>
                  <a:lnTo>
                    <a:pt x="99" y="731"/>
                  </a:lnTo>
                  <a:lnTo>
                    <a:pt x="103" y="730"/>
                  </a:lnTo>
                  <a:lnTo>
                    <a:pt x="99" y="728"/>
                  </a:lnTo>
                  <a:lnTo>
                    <a:pt x="91" y="726"/>
                  </a:lnTo>
                  <a:lnTo>
                    <a:pt x="80" y="724"/>
                  </a:lnTo>
                  <a:lnTo>
                    <a:pt x="66" y="721"/>
                  </a:lnTo>
                  <a:lnTo>
                    <a:pt x="52" y="718"/>
                  </a:lnTo>
                  <a:lnTo>
                    <a:pt x="41" y="715"/>
                  </a:lnTo>
                  <a:lnTo>
                    <a:pt x="33" y="710"/>
                  </a:lnTo>
                  <a:lnTo>
                    <a:pt x="30" y="706"/>
                  </a:lnTo>
                  <a:lnTo>
                    <a:pt x="33" y="701"/>
                  </a:lnTo>
                  <a:lnTo>
                    <a:pt x="40" y="696"/>
                  </a:lnTo>
                  <a:lnTo>
                    <a:pt x="50" y="693"/>
                  </a:lnTo>
                  <a:lnTo>
                    <a:pt x="60" y="690"/>
                  </a:lnTo>
                  <a:lnTo>
                    <a:pt x="71" y="687"/>
                  </a:lnTo>
                  <a:lnTo>
                    <a:pt x="80" y="686"/>
                  </a:lnTo>
                  <a:lnTo>
                    <a:pt x="87" y="685"/>
                  </a:lnTo>
                  <a:lnTo>
                    <a:pt x="89" y="684"/>
                  </a:lnTo>
                  <a:lnTo>
                    <a:pt x="86" y="683"/>
                  </a:lnTo>
                  <a:lnTo>
                    <a:pt x="78" y="680"/>
                  </a:lnTo>
                  <a:lnTo>
                    <a:pt x="67" y="679"/>
                  </a:lnTo>
                  <a:lnTo>
                    <a:pt x="55" y="677"/>
                  </a:lnTo>
                  <a:lnTo>
                    <a:pt x="42" y="673"/>
                  </a:lnTo>
                  <a:lnTo>
                    <a:pt x="30" y="670"/>
                  </a:lnTo>
                  <a:lnTo>
                    <a:pt x="22" y="665"/>
                  </a:lnTo>
                  <a:lnTo>
                    <a:pt x="20" y="660"/>
                  </a:lnTo>
                  <a:lnTo>
                    <a:pt x="25" y="654"/>
                  </a:lnTo>
                  <a:lnTo>
                    <a:pt x="35" y="649"/>
                  </a:lnTo>
                  <a:lnTo>
                    <a:pt x="51" y="647"/>
                  </a:lnTo>
                  <a:lnTo>
                    <a:pt x="68" y="645"/>
                  </a:lnTo>
                  <a:lnTo>
                    <a:pt x="86" y="642"/>
                  </a:lnTo>
                  <a:lnTo>
                    <a:pt x="102" y="641"/>
                  </a:lnTo>
                  <a:lnTo>
                    <a:pt x="112" y="639"/>
                  </a:lnTo>
                  <a:lnTo>
                    <a:pt x="117" y="636"/>
                  </a:lnTo>
                  <a:lnTo>
                    <a:pt x="113" y="634"/>
                  </a:lnTo>
                  <a:lnTo>
                    <a:pt x="103" y="632"/>
                  </a:lnTo>
                  <a:lnTo>
                    <a:pt x="89" y="630"/>
                  </a:lnTo>
                  <a:lnTo>
                    <a:pt x="73" y="626"/>
                  </a:lnTo>
                  <a:lnTo>
                    <a:pt x="56" y="622"/>
                  </a:lnTo>
                  <a:lnTo>
                    <a:pt x="41" y="616"/>
                  </a:lnTo>
                  <a:lnTo>
                    <a:pt x="30" y="608"/>
                  </a:lnTo>
                  <a:lnTo>
                    <a:pt x="26" y="596"/>
                  </a:lnTo>
                  <a:lnTo>
                    <a:pt x="28" y="590"/>
                  </a:lnTo>
                  <a:lnTo>
                    <a:pt x="34" y="586"/>
                  </a:lnTo>
                  <a:lnTo>
                    <a:pt x="43" y="582"/>
                  </a:lnTo>
                  <a:lnTo>
                    <a:pt x="53" y="580"/>
                  </a:lnTo>
                  <a:lnTo>
                    <a:pt x="64" y="578"/>
                  </a:lnTo>
                  <a:lnTo>
                    <a:pt x="73" y="577"/>
                  </a:lnTo>
                  <a:lnTo>
                    <a:pt x="80" y="575"/>
                  </a:lnTo>
                  <a:lnTo>
                    <a:pt x="82" y="574"/>
                  </a:lnTo>
                  <a:lnTo>
                    <a:pt x="80" y="573"/>
                  </a:lnTo>
                  <a:lnTo>
                    <a:pt x="75" y="572"/>
                  </a:lnTo>
                  <a:lnTo>
                    <a:pt x="68" y="570"/>
                  </a:lnTo>
                  <a:lnTo>
                    <a:pt x="60" y="567"/>
                  </a:lnTo>
                  <a:lnTo>
                    <a:pt x="51" y="564"/>
                  </a:lnTo>
                  <a:lnTo>
                    <a:pt x="44" y="560"/>
                  </a:lnTo>
                  <a:lnTo>
                    <a:pt x="38" y="555"/>
                  </a:lnTo>
                  <a:lnTo>
                    <a:pt x="35" y="548"/>
                  </a:lnTo>
                  <a:lnTo>
                    <a:pt x="37" y="543"/>
                  </a:lnTo>
                  <a:lnTo>
                    <a:pt x="44" y="540"/>
                  </a:lnTo>
                  <a:lnTo>
                    <a:pt x="55" y="537"/>
                  </a:lnTo>
                  <a:lnTo>
                    <a:pt x="66" y="535"/>
                  </a:lnTo>
                  <a:lnTo>
                    <a:pt x="78" y="534"/>
                  </a:lnTo>
                  <a:lnTo>
                    <a:pt x="88" y="532"/>
                  </a:lnTo>
                  <a:lnTo>
                    <a:pt x="96" y="529"/>
                  </a:lnTo>
                  <a:lnTo>
                    <a:pt x="98" y="527"/>
                  </a:lnTo>
                  <a:lnTo>
                    <a:pt x="95" y="525"/>
                  </a:lnTo>
                  <a:lnTo>
                    <a:pt x="87" y="522"/>
                  </a:lnTo>
                  <a:lnTo>
                    <a:pt x="75" y="520"/>
                  </a:lnTo>
                  <a:lnTo>
                    <a:pt x="61" y="518"/>
                  </a:lnTo>
                  <a:lnTo>
                    <a:pt x="48" y="514"/>
                  </a:lnTo>
                  <a:lnTo>
                    <a:pt x="36" y="510"/>
                  </a:lnTo>
                  <a:lnTo>
                    <a:pt x="27" y="503"/>
                  </a:lnTo>
                  <a:lnTo>
                    <a:pt x="23" y="495"/>
                  </a:lnTo>
                  <a:lnTo>
                    <a:pt x="25" y="490"/>
                  </a:lnTo>
                  <a:lnTo>
                    <a:pt x="30" y="487"/>
                  </a:lnTo>
                  <a:lnTo>
                    <a:pt x="38" y="483"/>
                  </a:lnTo>
                  <a:lnTo>
                    <a:pt x="48" y="482"/>
                  </a:lnTo>
                  <a:lnTo>
                    <a:pt x="57" y="480"/>
                  </a:lnTo>
                  <a:lnTo>
                    <a:pt x="65" y="479"/>
                  </a:lnTo>
                  <a:lnTo>
                    <a:pt x="71" y="477"/>
                  </a:lnTo>
                  <a:lnTo>
                    <a:pt x="73" y="476"/>
                  </a:lnTo>
                  <a:lnTo>
                    <a:pt x="71" y="475"/>
                  </a:lnTo>
                  <a:lnTo>
                    <a:pt x="63" y="473"/>
                  </a:lnTo>
                  <a:lnTo>
                    <a:pt x="52" y="470"/>
                  </a:lnTo>
                  <a:lnTo>
                    <a:pt x="41" y="467"/>
                  </a:lnTo>
                  <a:lnTo>
                    <a:pt x="29" y="464"/>
                  </a:lnTo>
                  <a:lnTo>
                    <a:pt x="19" y="460"/>
                  </a:lnTo>
                  <a:lnTo>
                    <a:pt x="11" y="455"/>
                  </a:lnTo>
                  <a:lnTo>
                    <a:pt x="8" y="451"/>
                  </a:lnTo>
                  <a:lnTo>
                    <a:pt x="12" y="446"/>
                  </a:lnTo>
                  <a:lnTo>
                    <a:pt x="21" y="442"/>
                  </a:lnTo>
                  <a:lnTo>
                    <a:pt x="35" y="438"/>
                  </a:lnTo>
                  <a:lnTo>
                    <a:pt x="51" y="436"/>
                  </a:lnTo>
                  <a:lnTo>
                    <a:pt x="66" y="434"/>
                  </a:lnTo>
                  <a:lnTo>
                    <a:pt x="80" y="431"/>
                  </a:lnTo>
                  <a:lnTo>
                    <a:pt x="89" y="429"/>
                  </a:lnTo>
                  <a:lnTo>
                    <a:pt x="93" y="428"/>
                  </a:lnTo>
                  <a:lnTo>
                    <a:pt x="89" y="426"/>
                  </a:lnTo>
                  <a:lnTo>
                    <a:pt x="81" y="423"/>
                  </a:lnTo>
                  <a:lnTo>
                    <a:pt x="68" y="421"/>
                  </a:lnTo>
                  <a:lnTo>
                    <a:pt x="55" y="417"/>
                  </a:lnTo>
                  <a:lnTo>
                    <a:pt x="40" y="414"/>
                  </a:lnTo>
                  <a:lnTo>
                    <a:pt x="27" y="408"/>
                  </a:lnTo>
                  <a:lnTo>
                    <a:pt x="16" y="401"/>
                  </a:lnTo>
                  <a:lnTo>
                    <a:pt x="12" y="393"/>
                  </a:lnTo>
                  <a:lnTo>
                    <a:pt x="13" y="389"/>
                  </a:lnTo>
                  <a:lnTo>
                    <a:pt x="20" y="385"/>
                  </a:lnTo>
                  <a:lnTo>
                    <a:pt x="29" y="383"/>
                  </a:lnTo>
                  <a:lnTo>
                    <a:pt x="41" y="382"/>
                  </a:lnTo>
                  <a:lnTo>
                    <a:pt x="52" y="382"/>
                  </a:lnTo>
                  <a:lnTo>
                    <a:pt x="63" y="382"/>
                  </a:lnTo>
                  <a:lnTo>
                    <a:pt x="71" y="381"/>
                  </a:lnTo>
                  <a:lnTo>
                    <a:pt x="73" y="379"/>
                  </a:lnTo>
                  <a:lnTo>
                    <a:pt x="71" y="378"/>
                  </a:lnTo>
                  <a:lnTo>
                    <a:pt x="64" y="376"/>
                  </a:lnTo>
                  <a:lnTo>
                    <a:pt x="55" y="375"/>
                  </a:lnTo>
                  <a:lnTo>
                    <a:pt x="43" y="372"/>
                  </a:lnTo>
                  <a:lnTo>
                    <a:pt x="31" y="369"/>
                  </a:lnTo>
                  <a:lnTo>
                    <a:pt x="22" y="366"/>
                  </a:lnTo>
                  <a:lnTo>
                    <a:pt x="15" y="361"/>
                  </a:lnTo>
                  <a:lnTo>
                    <a:pt x="13" y="355"/>
                  </a:lnTo>
                  <a:lnTo>
                    <a:pt x="18" y="349"/>
                  </a:lnTo>
                  <a:lnTo>
                    <a:pt x="30" y="344"/>
                  </a:lnTo>
                  <a:lnTo>
                    <a:pt x="49" y="340"/>
                  </a:lnTo>
                  <a:lnTo>
                    <a:pt x="71" y="337"/>
                  </a:lnTo>
                  <a:lnTo>
                    <a:pt x="91" y="334"/>
                  </a:lnTo>
                  <a:lnTo>
                    <a:pt x="110" y="333"/>
                  </a:lnTo>
                  <a:lnTo>
                    <a:pt x="122" y="331"/>
                  </a:lnTo>
                  <a:lnTo>
                    <a:pt x="127" y="330"/>
                  </a:lnTo>
                  <a:lnTo>
                    <a:pt x="122" y="329"/>
                  </a:lnTo>
                  <a:lnTo>
                    <a:pt x="112" y="326"/>
                  </a:lnTo>
                  <a:lnTo>
                    <a:pt x="96" y="324"/>
                  </a:lnTo>
                  <a:lnTo>
                    <a:pt x="78" y="322"/>
                  </a:lnTo>
                  <a:lnTo>
                    <a:pt x="59" y="318"/>
                  </a:lnTo>
                  <a:lnTo>
                    <a:pt x="43" y="314"/>
                  </a:lnTo>
                  <a:lnTo>
                    <a:pt x="31" y="308"/>
                  </a:lnTo>
                  <a:lnTo>
                    <a:pt x="27" y="301"/>
                  </a:lnTo>
                  <a:lnTo>
                    <a:pt x="29" y="296"/>
                  </a:lnTo>
                  <a:lnTo>
                    <a:pt x="34" y="293"/>
                  </a:lnTo>
                  <a:lnTo>
                    <a:pt x="42" y="291"/>
                  </a:lnTo>
                  <a:lnTo>
                    <a:pt x="51" y="288"/>
                  </a:lnTo>
                  <a:lnTo>
                    <a:pt x="59" y="287"/>
                  </a:lnTo>
                  <a:lnTo>
                    <a:pt x="67" y="286"/>
                  </a:lnTo>
                  <a:lnTo>
                    <a:pt x="73" y="285"/>
                  </a:lnTo>
                  <a:lnTo>
                    <a:pt x="75" y="284"/>
                  </a:lnTo>
                  <a:lnTo>
                    <a:pt x="73" y="281"/>
                  </a:lnTo>
                  <a:lnTo>
                    <a:pt x="66" y="279"/>
                  </a:lnTo>
                  <a:lnTo>
                    <a:pt x="56" y="278"/>
                  </a:lnTo>
                  <a:lnTo>
                    <a:pt x="44" y="277"/>
                  </a:lnTo>
                  <a:lnTo>
                    <a:pt x="33" y="274"/>
                  </a:lnTo>
                  <a:lnTo>
                    <a:pt x="21" y="272"/>
                  </a:lnTo>
                  <a:lnTo>
                    <a:pt x="13" y="268"/>
                  </a:lnTo>
                  <a:lnTo>
                    <a:pt x="8" y="261"/>
                  </a:lnTo>
                  <a:lnTo>
                    <a:pt x="12" y="257"/>
                  </a:lnTo>
                  <a:lnTo>
                    <a:pt x="22" y="256"/>
                  </a:lnTo>
                  <a:lnTo>
                    <a:pt x="38" y="254"/>
                  </a:lnTo>
                  <a:lnTo>
                    <a:pt x="56" y="253"/>
                  </a:lnTo>
                  <a:lnTo>
                    <a:pt x="74" y="253"/>
                  </a:lnTo>
                  <a:lnTo>
                    <a:pt x="90" y="250"/>
                  </a:lnTo>
                  <a:lnTo>
                    <a:pt x="102" y="249"/>
                  </a:lnTo>
                  <a:lnTo>
                    <a:pt x="106" y="246"/>
                  </a:lnTo>
                  <a:lnTo>
                    <a:pt x="102" y="240"/>
                  </a:lnTo>
                  <a:lnTo>
                    <a:pt x="90" y="236"/>
                  </a:lnTo>
                  <a:lnTo>
                    <a:pt x="74" y="233"/>
                  </a:lnTo>
                  <a:lnTo>
                    <a:pt x="56" y="231"/>
                  </a:lnTo>
                  <a:lnTo>
                    <a:pt x="37" y="228"/>
                  </a:lnTo>
                  <a:lnTo>
                    <a:pt x="21" y="224"/>
                  </a:lnTo>
                  <a:lnTo>
                    <a:pt x="10" y="218"/>
                  </a:lnTo>
                  <a:lnTo>
                    <a:pt x="5" y="209"/>
                  </a:lnTo>
                  <a:lnTo>
                    <a:pt x="7" y="204"/>
                  </a:lnTo>
                  <a:lnTo>
                    <a:pt x="14" y="202"/>
                  </a:lnTo>
                  <a:lnTo>
                    <a:pt x="23" y="200"/>
                  </a:lnTo>
                  <a:lnTo>
                    <a:pt x="35" y="200"/>
                  </a:lnTo>
                  <a:lnTo>
                    <a:pt x="46" y="198"/>
                  </a:lnTo>
                  <a:lnTo>
                    <a:pt x="56" y="198"/>
                  </a:lnTo>
                  <a:lnTo>
                    <a:pt x="63" y="196"/>
                  </a:lnTo>
                  <a:lnTo>
                    <a:pt x="66" y="194"/>
                  </a:lnTo>
                  <a:lnTo>
                    <a:pt x="64" y="190"/>
                  </a:lnTo>
                  <a:lnTo>
                    <a:pt x="57" y="188"/>
                  </a:lnTo>
                  <a:lnTo>
                    <a:pt x="45" y="186"/>
                  </a:lnTo>
                  <a:lnTo>
                    <a:pt x="34" y="182"/>
                  </a:lnTo>
                  <a:lnTo>
                    <a:pt x="21" y="179"/>
                  </a:lnTo>
                  <a:lnTo>
                    <a:pt x="11" y="174"/>
                  </a:lnTo>
                  <a:lnTo>
                    <a:pt x="3" y="168"/>
                  </a:lnTo>
                  <a:lnTo>
                    <a:pt x="0" y="160"/>
                  </a:lnTo>
                  <a:lnTo>
                    <a:pt x="4" y="153"/>
                  </a:lnTo>
                  <a:lnTo>
                    <a:pt x="14" y="148"/>
                  </a:lnTo>
                  <a:lnTo>
                    <a:pt x="29" y="144"/>
                  </a:lnTo>
                  <a:lnTo>
                    <a:pt x="46" y="142"/>
                  </a:lnTo>
                  <a:lnTo>
                    <a:pt x="63" y="140"/>
                  </a:lnTo>
                  <a:lnTo>
                    <a:pt x="78" y="138"/>
                  </a:lnTo>
                  <a:lnTo>
                    <a:pt x="88" y="137"/>
                  </a:lnTo>
                  <a:lnTo>
                    <a:pt x="91" y="136"/>
                  </a:lnTo>
                  <a:lnTo>
                    <a:pt x="89" y="135"/>
                  </a:lnTo>
                  <a:lnTo>
                    <a:pt x="82" y="133"/>
                  </a:lnTo>
                  <a:lnTo>
                    <a:pt x="73" y="132"/>
                  </a:lnTo>
                  <a:lnTo>
                    <a:pt x="61" y="128"/>
                  </a:lnTo>
                  <a:lnTo>
                    <a:pt x="50" y="125"/>
                  </a:lnTo>
                  <a:lnTo>
                    <a:pt x="38" y="120"/>
                  </a:lnTo>
                  <a:lnTo>
                    <a:pt x="30" y="112"/>
                  </a:lnTo>
                  <a:lnTo>
                    <a:pt x="26" y="103"/>
                  </a:lnTo>
                  <a:lnTo>
                    <a:pt x="27" y="97"/>
                  </a:lnTo>
                  <a:lnTo>
                    <a:pt x="33" y="93"/>
                  </a:lnTo>
                  <a:lnTo>
                    <a:pt x="41" y="91"/>
                  </a:lnTo>
                  <a:lnTo>
                    <a:pt x="50" y="89"/>
                  </a:lnTo>
                  <a:lnTo>
                    <a:pt x="60" y="88"/>
                  </a:lnTo>
                  <a:lnTo>
                    <a:pt x="69" y="87"/>
                  </a:lnTo>
                  <a:lnTo>
                    <a:pt x="75" y="84"/>
                  </a:lnTo>
                  <a:lnTo>
                    <a:pt x="79" y="82"/>
                  </a:lnTo>
                  <a:lnTo>
                    <a:pt x="75" y="78"/>
                  </a:lnTo>
                  <a:lnTo>
                    <a:pt x="65" y="74"/>
                  </a:lnTo>
                  <a:lnTo>
                    <a:pt x="51" y="69"/>
                  </a:lnTo>
                  <a:lnTo>
                    <a:pt x="35" y="62"/>
                  </a:lnTo>
                  <a:lnTo>
                    <a:pt x="20" y="55"/>
                  </a:lnTo>
                  <a:lnTo>
                    <a:pt x="7" y="46"/>
                  </a:lnTo>
                  <a:lnTo>
                    <a:pt x="1" y="36"/>
                  </a:lnTo>
                  <a:lnTo>
                    <a:pt x="3" y="23"/>
                  </a:lnTo>
                  <a:lnTo>
                    <a:pt x="8" y="20"/>
                  </a:lnTo>
                  <a:lnTo>
                    <a:pt x="16" y="22"/>
                  </a:lnTo>
                  <a:lnTo>
                    <a:pt x="28" y="27"/>
                  </a:lnTo>
                  <a:lnTo>
                    <a:pt x="40" y="34"/>
                  </a:lnTo>
                  <a:lnTo>
                    <a:pt x="52" y="40"/>
                  </a:lnTo>
                  <a:lnTo>
                    <a:pt x="63" y="47"/>
                  </a:lnTo>
                  <a:lnTo>
                    <a:pt x="71" y="53"/>
                  </a:lnTo>
                  <a:lnTo>
                    <a:pt x="75" y="54"/>
                  </a:lnTo>
                  <a:lnTo>
                    <a:pt x="74" y="49"/>
                  </a:lnTo>
                  <a:lnTo>
                    <a:pt x="68" y="35"/>
                  </a:lnTo>
                  <a:lnTo>
                    <a:pt x="64" y="22"/>
                  </a:lnTo>
                  <a:lnTo>
                    <a:pt x="68" y="15"/>
                  </a:lnTo>
                  <a:lnTo>
                    <a:pt x="83" y="17"/>
                  </a:lnTo>
                  <a:lnTo>
                    <a:pt x="90" y="27"/>
                  </a:lnTo>
                  <a:lnTo>
                    <a:pt x="94" y="38"/>
                  </a:lnTo>
                  <a:lnTo>
                    <a:pt x="97" y="44"/>
                  </a:lnTo>
                  <a:lnTo>
                    <a:pt x="103" y="40"/>
                  </a:lnTo>
                  <a:lnTo>
                    <a:pt x="110" y="30"/>
                  </a:lnTo>
                  <a:lnTo>
                    <a:pt x="118" y="21"/>
                  </a:lnTo>
                  <a:lnTo>
                    <a:pt x="128" y="1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28"/>
            <p:cNvSpPr/>
            <p:nvPr/>
          </p:nvSpPr>
          <p:spPr>
            <a:xfrm>
              <a:off x="3895" y="1433"/>
              <a:ext cx="355" cy="321"/>
            </a:xfrm>
            <a:custGeom>
              <a:avLst/>
              <a:gdLst/>
              <a:ahLst/>
              <a:cxnLst/>
              <a:rect l="l" t="t" r="r" b="b"/>
              <a:pathLst>
                <a:path w="710" h="641" extrusionOk="0">
                  <a:moveTo>
                    <a:pt x="344" y="506"/>
                  </a:moveTo>
                  <a:lnTo>
                    <a:pt x="377" y="502"/>
                  </a:lnTo>
                  <a:lnTo>
                    <a:pt x="407" y="493"/>
                  </a:lnTo>
                  <a:lnTo>
                    <a:pt x="433" y="477"/>
                  </a:lnTo>
                  <a:lnTo>
                    <a:pt x="456" y="456"/>
                  </a:lnTo>
                  <a:lnTo>
                    <a:pt x="474" y="429"/>
                  </a:lnTo>
                  <a:lnTo>
                    <a:pt x="488" y="394"/>
                  </a:lnTo>
                  <a:lnTo>
                    <a:pt x="496" y="355"/>
                  </a:lnTo>
                  <a:lnTo>
                    <a:pt x="499" y="310"/>
                  </a:lnTo>
                  <a:lnTo>
                    <a:pt x="497" y="271"/>
                  </a:lnTo>
                  <a:lnTo>
                    <a:pt x="490" y="236"/>
                  </a:lnTo>
                  <a:lnTo>
                    <a:pt x="480" y="205"/>
                  </a:lnTo>
                  <a:lnTo>
                    <a:pt x="463" y="180"/>
                  </a:lnTo>
                  <a:lnTo>
                    <a:pt x="445" y="160"/>
                  </a:lnTo>
                  <a:lnTo>
                    <a:pt x="422" y="145"/>
                  </a:lnTo>
                  <a:lnTo>
                    <a:pt x="395" y="137"/>
                  </a:lnTo>
                  <a:lnTo>
                    <a:pt x="365" y="133"/>
                  </a:lnTo>
                  <a:lnTo>
                    <a:pt x="331" y="138"/>
                  </a:lnTo>
                  <a:lnTo>
                    <a:pt x="300" y="150"/>
                  </a:lnTo>
                  <a:lnTo>
                    <a:pt x="273" y="168"/>
                  </a:lnTo>
                  <a:lnTo>
                    <a:pt x="251" y="193"/>
                  </a:lnTo>
                  <a:lnTo>
                    <a:pt x="234" y="223"/>
                  </a:lnTo>
                  <a:lnTo>
                    <a:pt x="221" y="257"/>
                  </a:lnTo>
                  <a:lnTo>
                    <a:pt x="213" y="294"/>
                  </a:lnTo>
                  <a:lnTo>
                    <a:pt x="211" y="333"/>
                  </a:lnTo>
                  <a:lnTo>
                    <a:pt x="213" y="373"/>
                  </a:lnTo>
                  <a:lnTo>
                    <a:pt x="221" y="408"/>
                  </a:lnTo>
                  <a:lnTo>
                    <a:pt x="234" y="438"/>
                  </a:lnTo>
                  <a:lnTo>
                    <a:pt x="250" y="462"/>
                  </a:lnTo>
                  <a:lnTo>
                    <a:pt x="270" y="482"/>
                  </a:lnTo>
                  <a:lnTo>
                    <a:pt x="293" y="494"/>
                  </a:lnTo>
                  <a:lnTo>
                    <a:pt x="317" y="504"/>
                  </a:lnTo>
                  <a:lnTo>
                    <a:pt x="344" y="506"/>
                  </a:lnTo>
                  <a:lnTo>
                    <a:pt x="334" y="641"/>
                  </a:lnTo>
                  <a:lnTo>
                    <a:pt x="293" y="638"/>
                  </a:lnTo>
                  <a:lnTo>
                    <a:pt x="254" y="634"/>
                  </a:lnTo>
                  <a:lnTo>
                    <a:pt x="218" y="625"/>
                  </a:lnTo>
                  <a:lnTo>
                    <a:pt x="185" y="613"/>
                  </a:lnTo>
                  <a:lnTo>
                    <a:pt x="155" y="599"/>
                  </a:lnTo>
                  <a:lnTo>
                    <a:pt x="127" y="583"/>
                  </a:lnTo>
                  <a:lnTo>
                    <a:pt x="103" y="565"/>
                  </a:lnTo>
                  <a:lnTo>
                    <a:pt x="81" y="544"/>
                  </a:lnTo>
                  <a:lnTo>
                    <a:pt x="61" y="522"/>
                  </a:lnTo>
                  <a:lnTo>
                    <a:pt x="45" y="499"/>
                  </a:lnTo>
                  <a:lnTo>
                    <a:pt x="31" y="475"/>
                  </a:lnTo>
                  <a:lnTo>
                    <a:pt x="20" y="449"/>
                  </a:lnTo>
                  <a:lnTo>
                    <a:pt x="12" y="424"/>
                  </a:lnTo>
                  <a:lnTo>
                    <a:pt x="5" y="397"/>
                  </a:lnTo>
                  <a:lnTo>
                    <a:pt x="1" y="371"/>
                  </a:lnTo>
                  <a:lnTo>
                    <a:pt x="0" y="346"/>
                  </a:lnTo>
                  <a:lnTo>
                    <a:pt x="1" y="314"/>
                  </a:lnTo>
                  <a:lnTo>
                    <a:pt x="6" y="282"/>
                  </a:lnTo>
                  <a:lnTo>
                    <a:pt x="13" y="251"/>
                  </a:lnTo>
                  <a:lnTo>
                    <a:pt x="23" y="221"/>
                  </a:lnTo>
                  <a:lnTo>
                    <a:pt x="36" y="191"/>
                  </a:lnTo>
                  <a:lnTo>
                    <a:pt x="52" y="162"/>
                  </a:lnTo>
                  <a:lnTo>
                    <a:pt x="70" y="136"/>
                  </a:lnTo>
                  <a:lnTo>
                    <a:pt x="92" y="110"/>
                  </a:lnTo>
                  <a:lnTo>
                    <a:pt x="118" y="86"/>
                  </a:lnTo>
                  <a:lnTo>
                    <a:pt x="145" y="65"/>
                  </a:lnTo>
                  <a:lnTo>
                    <a:pt x="175" y="46"/>
                  </a:lnTo>
                  <a:lnTo>
                    <a:pt x="210" y="30"/>
                  </a:lnTo>
                  <a:lnTo>
                    <a:pt x="247" y="17"/>
                  </a:lnTo>
                  <a:lnTo>
                    <a:pt x="287" y="8"/>
                  </a:lnTo>
                  <a:lnTo>
                    <a:pt x="330" y="2"/>
                  </a:lnTo>
                  <a:lnTo>
                    <a:pt x="376" y="0"/>
                  </a:lnTo>
                  <a:lnTo>
                    <a:pt x="414" y="1"/>
                  </a:lnTo>
                  <a:lnTo>
                    <a:pt x="450" y="5"/>
                  </a:lnTo>
                  <a:lnTo>
                    <a:pt x="483" y="11"/>
                  </a:lnTo>
                  <a:lnTo>
                    <a:pt x="515" y="20"/>
                  </a:lnTo>
                  <a:lnTo>
                    <a:pt x="545" y="32"/>
                  </a:lnTo>
                  <a:lnTo>
                    <a:pt x="572" y="46"/>
                  </a:lnTo>
                  <a:lnTo>
                    <a:pt x="597" y="62"/>
                  </a:lnTo>
                  <a:lnTo>
                    <a:pt x="620" y="80"/>
                  </a:lnTo>
                  <a:lnTo>
                    <a:pt x="641" y="101"/>
                  </a:lnTo>
                  <a:lnTo>
                    <a:pt x="658" y="124"/>
                  </a:lnTo>
                  <a:lnTo>
                    <a:pt x="674" y="150"/>
                  </a:lnTo>
                  <a:lnTo>
                    <a:pt x="687" y="176"/>
                  </a:lnTo>
                  <a:lnTo>
                    <a:pt x="697" y="205"/>
                  </a:lnTo>
                  <a:lnTo>
                    <a:pt x="704" y="236"/>
                  </a:lnTo>
                  <a:lnTo>
                    <a:pt x="709" y="269"/>
                  </a:lnTo>
                  <a:lnTo>
                    <a:pt x="710" y="304"/>
                  </a:lnTo>
                  <a:lnTo>
                    <a:pt x="709" y="329"/>
                  </a:lnTo>
                  <a:lnTo>
                    <a:pt x="705" y="356"/>
                  </a:lnTo>
                  <a:lnTo>
                    <a:pt x="700" y="384"/>
                  </a:lnTo>
                  <a:lnTo>
                    <a:pt x="692" y="411"/>
                  </a:lnTo>
                  <a:lnTo>
                    <a:pt x="681" y="439"/>
                  </a:lnTo>
                  <a:lnTo>
                    <a:pt x="667" y="468"/>
                  </a:lnTo>
                  <a:lnTo>
                    <a:pt x="650" y="494"/>
                  </a:lnTo>
                  <a:lnTo>
                    <a:pt x="630" y="521"/>
                  </a:lnTo>
                  <a:lnTo>
                    <a:pt x="606" y="545"/>
                  </a:lnTo>
                  <a:lnTo>
                    <a:pt x="580" y="568"/>
                  </a:lnTo>
                  <a:lnTo>
                    <a:pt x="549" y="589"/>
                  </a:lnTo>
                  <a:lnTo>
                    <a:pt x="514" y="606"/>
                  </a:lnTo>
                  <a:lnTo>
                    <a:pt x="476" y="621"/>
                  </a:lnTo>
                  <a:lnTo>
                    <a:pt x="433" y="631"/>
                  </a:lnTo>
                  <a:lnTo>
                    <a:pt x="386" y="638"/>
                  </a:lnTo>
                  <a:lnTo>
                    <a:pt x="334" y="641"/>
                  </a:lnTo>
                  <a:lnTo>
                    <a:pt x="344" y="506"/>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6"/>
          <p:cNvSpPr txBox="1"/>
          <p:nvPr/>
        </p:nvSpPr>
        <p:spPr>
          <a:xfrm>
            <a:off x="566525" y="506900"/>
            <a:ext cx="8125200" cy="422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latin typeface="Proxima Nova"/>
                <a:ea typeface="Proxima Nova"/>
                <a:cs typeface="Proxima Nova"/>
                <a:sym typeface="Proxima Nova"/>
              </a:rPr>
              <a:t>“At student-ready colleges, </a:t>
            </a:r>
            <a:r>
              <a:rPr lang="en" sz="2400">
                <a:solidFill>
                  <a:srgbClr val="0000FF"/>
                </a:solidFill>
                <a:latin typeface="Proxima Nova"/>
                <a:ea typeface="Proxima Nova"/>
                <a:cs typeface="Proxima Nova"/>
                <a:sym typeface="Proxima Nova"/>
              </a:rPr>
              <a:t>all services and activities</a:t>
            </a:r>
            <a:r>
              <a:rPr lang="en" sz="2400">
                <a:latin typeface="Proxima Nova"/>
                <a:ea typeface="Proxima Nova"/>
                <a:cs typeface="Proxima Nova"/>
                <a:sym typeface="Proxima Nova"/>
              </a:rPr>
              <a:t>—from admissions, to the business office, to the classroom, and even campus security—are </a:t>
            </a:r>
            <a:r>
              <a:rPr lang="en" sz="2400">
                <a:solidFill>
                  <a:srgbClr val="0000FF"/>
                </a:solidFill>
                <a:latin typeface="Proxima Nova"/>
                <a:ea typeface="Proxima Nova"/>
                <a:cs typeface="Proxima Nova"/>
                <a:sym typeface="Proxima Nova"/>
              </a:rPr>
              <a:t>intentionally designed</a:t>
            </a:r>
            <a:r>
              <a:rPr lang="en" sz="2400">
                <a:latin typeface="Proxima Nova"/>
                <a:ea typeface="Proxima Nova"/>
                <a:cs typeface="Proxima Nova"/>
                <a:sym typeface="Proxima Nova"/>
              </a:rPr>
              <a:t> to facilitate students’ progressive advancement toward college completion and positive post-college outcomes. </a:t>
            </a:r>
            <a:r>
              <a:rPr lang="en" sz="2400">
                <a:solidFill>
                  <a:srgbClr val="0000FF"/>
                </a:solidFill>
                <a:latin typeface="Proxima Nova"/>
                <a:ea typeface="Proxima Nova"/>
                <a:cs typeface="Proxima Nova"/>
                <a:sym typeface="Proxima Nova"/>
              </a:rPr>
              <a:t>Student-ready colleges are committed not only to student achievement, but also to organizational learning and institutional improvement</a:t>
            </a:r>
            <a:r>
              <a:rPr lang="en" sz="2400">
                <a:latin typeface="Proxima Nova"/>
                <a:ea typeface="Proxima Nova"/>
                <a:cs typeface="Proxima Nova"/>
                <a:sym typeface="Proxima Nova"/>
              </a:rPr>
              <a:t>.”</a:t>
            </a:r>
            <a:endParaRPr sz="2400">
              <a:latin typeface="Proxima Nova"/>
              <a:ea typeface="Proxima Nova"/>
              <a:cs typeface="Proxima Nova"/>
              <a:sym typeface="Proxima Nova"/>
            </a:endParaRPr>
          </a:p>
          <a:p>
            <a:pPr marL="0" lvl="0" indent="0" algn="l" rtl="0">
              <a:lnSpc>
                <a:spcPct val="115000"/>
              </a:lnSpc>
              <a:spcBef>
                <a:spcPts val="0"/>
              </a:spcBef>
              <a:spcAft>
                <a:spcPts val="0"/>
              </a:spcAft>
              <a:buNone/>
            </a:pPr>
            <a:endParaRPr sz="2400">
              <a:latin typeface="Proxima Nova"/>
              <a:ea typeface="Proxima Nova"/>
              <a:cs typeface="Proxima Nova"/>
              <a:sym typeface="Proxima Nova"/>
            </a:endParaRPr>
          </a:p>
          <a:p>
            <a:pPr marL="0" lvl="0" indent="0" algn="l" rtl="0">
              <a:lnSpc>
                <a:spcPct val="115000"/>
              </a:lnSpc>
              <a:spcBef>
                <a:spcPts val="0"/>
              </a:spcBef>
              <a:spcAft>
                <a:spcPts val="0"/>
              </a:spcAft>
              <a:buNone/>
            </a:pPr>
            <a:r>
              <a:rPr lang="en">
                <a:latin typeface="Proxima Nova"/>
                <a:ea typeface="Proxima Nova"/>
                <a:cs typeface="Proxima Nova"/>
                <a:sym typeface="Proxima Nova"/>
              </a:rPr>
              <a:t>(</a:t>
            </a:r>
            <a:r>
              <a:rPr lang="en" u="sng">
                <a:solidFill>
                  <a:srgbClr val="0000FF"/>
                </a:solidFill>
                <a:latin typeface="Proxima Nova"/>
                <a:ea typeface="Proxima Nova"/>
                <a:cs typeface="Proxima Nova"/>
                <a:sym typeface="Proxima Nov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McNair, et al., 2016</a:t>
            </a:r>
            <a:r>
              <a:rPr lang="en">
                <a:latin typeface="Proxima Nova"/>
                <a:ea typeface="Proxima Nova"/>
                <a:cs typeface="Proxima Nova"/>
                <a:sym typeface="Proxima Nova"/>
              </a:rPr>
              <a:t>)</a:t>
            </a:r>
            <a:endParaRPr>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
        <p:nvSpPr>
          <p:cNvPr id="250" name="Google Shape;250;p47"/>
          <p:cNvSpPr txBox="1"/>
          <p:nvPr/>
        </p:nvSpPr>
        <p:spPr>
          <a:xfrm>
            <a:off x="0" y="134375"/>
            <a:ext cx="4862400" cy="6465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rPr>
              <a:t>We listen, but do we hear?</a:t>
            </a:r>
            <a:endParaRPr sz="30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8"/>
          <p:cNvSpPr txBox="1"/>
          <p:nvPr/>
        </p:nvSpPr>
        <p:spPr>
          <a:xfrm>
            <a:off x="286700" y="588400"/>
            <a:ext cx="38568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Proxima Nova"/>
                <a:ea typeface="Proxima Nova"/>
                <a:cs typeface="Proxima Nova"/>
                <a:sym typeface="Proxima Nova"/>
              </a:rPr>
              <a:t>“You told us you were always available to us when we needed help, but every time I tried to schedule a time to meet, you would come up with an excuse.”</a:t>
            </a:r>
            <a:endParaRPr sz="3000">
              <a:latin typeface="Proxima Nova"/>
              <a:ea typeface="Proxima Nova"/>
              <a:cs typeface="Proxima Nova"/>
              <a:sym typeface="Proxima Nova"/>
            </a:endParaRPr>
          </a:p>
        </p:txBody>
      </p:sp>
      <p:pic>
        <p:nvPicPr>
          <p:cNvPr id="256" name="Google Shape;256;p48" descr="Pulp Fiction Meme" title="Pulp Fiction"/>
          <p:cNvPicPr preferRelativeResize="0"/>
          <p:nvPr/>
        </p:nvPicPr>
        <p:blipFill>
          <a:blip r:embed="rId3">
            <a:alphaModFix/>
          </a:blip>
          <a:stretch>
            <a:fillRect/>
          </a:stretch>
        </p:blipFill>
        <p:spPr>
          <a:xfrm>
            <a:off x="4572000" y="666750"/>
            <a:ext cx="4320064" cy="4476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50"/>
          <p:cNvSpPr txBox="1"/>
          <p:nvPr/>
        </p:nvSpPr>
        <p:spPr>
          <a:xfrm>
            <a:off x="0" y="4096800"/>
            <a:ext cx="9144000" cy="1046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latin typeface="Proxima Nova"/>
                <a:ea typeface="Proxima Nova"/>
                <a:cs typeface="Proxima Nova"/>
                <a:sym typeface="Proxima Nova"/>
              </a:rPr>
              <a:t>“Man, my professor didn’t grade my first paper that I turned in three months ago.”</a:t>
            </a:r>
            <a:endParaRPr sz="2800">
              <a:solidFill>
                <a:schemeClr val="lt1"/>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52"/>
          <p:cNvSpPr txBox="1"/>
          <p:nvPr/>
        </p:nvSpPr>
        <p:spPr>
          <a:xfrm>
            <a:off x="0" y="208725"/>
            <a:ext cx="9144000" cy="1169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lt1"/>
                </a:solidFill>
                <a:latin typeface="Proxima Nova"/>
                <a:ea typeface="Proxima Nova"/>
                <a:cs typeface="Proxima Nova"/>
                <a:sym typeface="Proxima Nova"/>
              </a:rPr>
              <a:t>“My stats prof can’t pronounce my name, so she never calls on me.”</a:t>
            </a:r>
            <a:endParaRPr sz="3200">
              <a:solidFill>
                <a:schemeClr val="lt1"/>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54"/>
          <p:cNvSpPr txBox="1"/>
          <p:nvPr/>
        </p:nvSpPr>
        <p:spPr>
          <a:xfrm>
            <a:off x="0" y="3666000"/>
            <a:ext cx="9144000" cy="14775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latin typeface="Proxima Nova"/>
                <a:ea typeface="Proxima Nova"/>
                <a:cs typeface="Proxima Nova"/>
                <a:sym typeface="Proxima Nova"/>
              </a:rPr>
              <a:t>“I may have laughed at your sexual jokes relating to the curriculum, but it’s only because it made me uncomfortable and I didn’t know how else to respond.”</a:t>
            </a:r>
            <a:endParaRPr sz="2800">
              <a:solidFill>
                <a:schemeClr val="lt1"/>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29"/>
          <p:cNvSpPr txBox="1"/>
          <p:nvPr/>
        </p:nvSpPr>
        <p:spPr>
          <a:xfrm>
            <a:off x="997125" y="963116"/>
            <a:ext cx="3498600" cy="376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Dollar Bill</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Dice</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Tricycle</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Four-leaf Clover</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Hand</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Six-Pack</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Seven-Up</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Octopus</a:t>
            </a:r>
            <a:endParaRPr sz="2400">
              <a:latin typeface="Proxima Nova"/>
              <a:ea typeface="Proxima Nova"/>
              <a:cs typeface="Proxima Nova"/>
              <a:sym typeface="Proxima Nova"/>
            </a:endParaRPr>
          </a:p>
        </p:txBody>
      </p:sp>
      <p:sp>
        <p:nvSpPr>
          <p:cNvPr id="139" name="Google Shape;139;p29"/>
          <p:cNvSpPr txBox="1"/>
          <p:nvPr/>
        </p:nvSpPr>
        <p:spPr>
          <a:xfrm>
            <a:off x="4877300" y="963116"/>
            <a:ext cx="3339000" cy="3300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Cat Lives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Bowling Pins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Football Team</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Dozen Eggs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Unlucky Friday</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Valentine’s Day</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Quarter Hour</a:t>
            </a:r>
            <a:endParaRPr sz="2400">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sp>
        <p:nvSpPr>
          <p:cNvPr id="292" name="Google Shape;292;p56"/>
          <p:cNvSpPr txBox="1"/>
          <p:nvPr/>
        </p:nvSpPr>
        <p:spPr>
          <a:xfrm>
            <a:off x="0" y="3626700"/>
            <a:ext cx="9144000" cy="1046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latin typeface="Proxima Nova"/>
                <a:ea typeface="Proxima Nova"/>
                <a:cs typeface="Proxima Nova"/>
                <a:sym typeface="Proxima Nova"/>
              </a:rPr>
              <a:t>“I am like the rock star of my family, so I feel a lot of pressure to do well in school.”</a:t>
            </a:r>
            <a:endParaRPr sz="2800">
              <a:solidFill>
                <a:schemeClr val="lt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p58"/>
          <p:cNvSpPr txBox="1"/>
          <p:nvPr/>
        </p:nvSpPr>
        <p:spPr>
          <a:xfrm>
            <a:off x="0" y="2683550"/>
            <a:ext cx="9144000" cy="15699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Proxima Nova"/>
                <a:ea typeface="Proxima Nova"/>
                <a:cs typeface="Proxima Nova"/>
                <a:sym typeface="Proxima Nova"/>
              </a:rPr>
              <a:t>“When profs do not learn a Black student’s name because it’s ‘too hard’ but they can learn scientific names for plants and animals.”</a:t>
            </a:r>
            <a:endParaRPr sz="3000">
              <a:solidFill>
                <a:schemeClr val="lt1"/>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9"/>
        <p:cNvGrpSpPr/>
        <p:nvPr/>
      </p:nvGrpSpPr>
      <p:grpSpPr>
        <a:xfrm>
          <a:off x="0" y="0"/>
          <a:ext cx="0" cy="0"/>
          <a:chOff x="0" y="0"/>
          <a:chExt cx="0" cy="0"/>
        </a:xfrm>
      </p:grpSpPr>
      <p:sp>
        <p:nvSpPr>
          <p:cNvPr id="310" name="Google Shape;310;p60"/>
          <p:cNvSpPr txBox="1"/>
          <p:nvPr/>
        </p:nvSpPr>
        <p:spPr>
          <a:xfrm>
            <a:off x="199250" y="2789350"/>
            <a:ext cx="3942900" cy="204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Proxima Nova"/>
                <a:ea typeface="Proxima Nova"/>
                <a:cs typeface="Proxima Nova"/>
                <a:sym typeface="Proxima Nova"/>
              </a:rPr>
              <a:t>What does it feel like to be </a:t>
            </a:r>
            <a:r>
              <a:rPr lang="en" sz="2400" i="1">
                <a:solidFill>
                  <a:schemeClr val="lt1"/>
                </a:solidFill>
                <a:latin typeface="Proxima Nova"/>
                <a:ea typeface="Proxima Nova"/>
                <a:cs typeface="Proxima Nova"/>
                <a:sym typeface="Proxima Nova"/>
              </a:rPr>
              <a:t>excluded</a:t>
            </a:r>
            <a:r>
              <a:rPr lang="en" sz="2400">
                <a:solidFill>
                  <a:schemeClr val="lt1"/>
                </a:solidFill>
                <a:latin typeface="Proxima Nova"/>
                <a:ea typeface="Proxima Nova"/>
                <a:cs typeface="Proxima Nova"/>
                <a:sym typeface="Proxima Nova"/>
              </a:rPr>
              <a:t>?</a:t>
            </a:r>
            <a:endParaRPr sz="24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240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2400">
                <a:solidFill>
                  <a:schemeClr val="lt1"/>
                </a:solidFill>
                <a:latin typeface="Proxima Nova"/>
                <a:ea typeface="Proxima Nova"/>
                <a:cs typeface="Proxima Nova"/>
                <a:sym typeface="Proxima Nova"/>
              </a:rPr>
              <a:t>What are the </a:t>
            </a:r>
            <a:r>
              <a:rPr lang="en" sz="2400" i="1">
                <a:solidFill>
                  <a:schemeClr val="lt1"/>
                </a:solidFill>
                <a:latin typeface="Proxima Nova"/>
                <a:ea typeface="Proxima Nova"/>
                <a:cs typeface="Proxima Nova"/>
                <a:sym typeface="Proxima Nova"/>
              </a:rPr>
              <a:t>consequences</a:t>
            </a:r>
            <a:r>
              <a:rPr lang="en" sz="2400">
                <a:solidFill>
                  <a:schemeClr val="lt1"/>
                </a:solidFill>
                <a:latin typeface="Proxima Nova"/>
                <a:ea typeface="Proxima Nova"/>
                <a:cs typeface="Proxima Nova"/>
                <a:sym typeface="Proxima Nova"/>
              </a:rPr>
              <a:t> of exclusion?</a:t>
            </a:r>
            <a:endParaRPr sz="2400">
              <a:solidFill>
                <a:schemeClr val="lt1"/>
              </a:solidFill>
              <a:latin typeface="Proxima Nova"/>
              <a:ea typeface="Proxima Nova"/>
              <a:cs typeface="Proxima Nova"/>
              <a:sym typeface="Proxima Nov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
        <p:cNvGrpSpPr/>
        <p:nvPr/>
      </p:nvGrpSpPr>
      <p:grpSpPr>
        <a:xfrm>
          <a:off x="0" y="0"/>
          <a:ext cx="0" cy="0"/>
          <a:chOff x="0" y="0"/>
          <a:chExt cx="0" cy="0"/>
        </a:xfrm>
      </p:grpSpPr>
      <p:sp>
        <p:nvSpPr>
          <p:cNvPr id="315" name="Google Shape;315;p61"/>
          <p:cNvSpPr txBox="1"/>
          <p:nvPr/>
        </p:nvSpPr>
        <p:spPr>
          <a:xfrm>
            <a:off x="0" y="0"/>
            <a:ext cx="9144000" cy="14148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Proxima Nova"/>
                <a:ea typeface="Proxima Nova"/>
                <a:cs typeface="Proxima Nova"/>
                <a:sym typeface="Proxima Nova"/>
              </a:rPr>
              <a:t>“Bandwidth refers to our cognitive capacity and our ability to pay attention, make good decisions, stick with our plans and resist temptations.” 										</a:t>
            </a:r>
            <a:r>
              <a:rPr lang="en" u="sng">
                <a:solidFill>
                  <a:schemeClr val="lt1"/>
                </a:solidFill>
                <a:latin typeface="Proxima Nova"/>
                <a:ea typeface="Proxima Nova"/>
                <a:cs typeface="Proxima Nova"/>
                <a:sym typeface="Proxima Nov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Mullainathan and Shafir</a:t>
            </a:r>
            <a:r>
              <a:rPr lang="en">
                <a:solidFill>
                  <a:schemeClr val="lt1"/>
                </a:solidFill>
                <a:latin typeface="Proxima Nova"/>
                <a:ea typeface="Proxima Nova"/>
                <a:cs typeface="Proxima Nova"/>
                <a:sym typeface="Proxima Nova"/>
              </a:rPr>
              <a:t>, 2014</a:t>
            </a:r>
            <a:endParaRPr>
              <a:solidFill>
                <a:schemeClr val="lt1"/>
              </a:solidFill>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9"/>
        <p:cNvGrpSpPr/>
        <p:nvPr/>
      </p:nvGrpSpPr>
      <p:grpSpPr>
        <a:xfrm>
          <a:off x="0" y="0"/>
          <a:ext cx="0" cy="0"/>
          <a:chOff x="0" y="0"/>
          <a:chExt cx="0" cy="0"/>
        </a:xfrm>
      </p:grpSpPr>
      <p:sp>
        <p:nvSpPr>
          <p:cNvPr id="320" name="Google Shape;320;p62"/>
          <p:cNvSpPr txBox="1"/>
          <p:nvPr/>
        </p:nvSpPr>
        <p:spPr>
          <a:xfrm>
            <a:off x="0" y="792075"/>
            <a:ext cx="5302800" cy="39006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Proxima Nova Semibold"/>
                <a:ea typeface="Proxima Nova Semibold"/>
                <a:cs typeface="Proxima Nova Semibold"/>
                <a:sym typeface="Proxima Nova Semibold"/>
              </a:rPr>
              <a:t>“When students have been raised in conditions of economic insecurity and/or are members of a nonmajority group, and have lived with discrimination and exclusion for their entire life, they are most likely functioning with limited cognitive resources for learning and success in college.”</a:t>
            </a:r>
            <a:endParaRPr sz="2400">
              <a:solidFill>
                <a:schemeClr val="lt1"/>
              </a:solidFill>
              <a:latin typeface="Proxima Nova Semibold"/>
              <a:ea typeface="Proxima Nova Semibold"/>
              <a:cs typeface="Proxima Nova Semibold"/>
              <a:sym typeface="Proxima Nova Semibold"/>
            </a:endParaRPr>
          </a:p>
          <a:p>
            <a:pPr marL="0" lvl="0" indent="0" algn="l" rtl="0">
              <a:spcBef>
                <a:spcPts val="0"/>
              </a:spcBef>
              <a:spcAft>
                <a:spcPts val="0"/>
              </a:spcAft>
              <a:buNone/>
            </a:pPr>
            <a:endParaRPr>
              <a:solidFill>
                <a:schemeClr val="lt1"/>
              </a:solidFill>
              <a:latin typeface="Proxima Nova Semibold"/>
              <a:ea typeface="Proxima Nova Semibold"/>
              <a:cs typeface="Proxima Nova Semibold"/>
              <a:sym typeface="Proxima Nova Semibold"/>
            </a:endParaRPr>
          </a:p>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a:t>
            </a:r>
            <a:r>
              <a:rPr lang="en" u="sng">
                <a:solidFill>
                  <a:schemeClr val="lt1"/>
                </a:solidFill>
                <a:latin typeface="Proxima Nova Semibold"/>
                <a:ea typeface="Proxima Nova Semibold"/>
                <a:cs typeface="Proxima Nova Semibold"/>
                <a:sym typeface="Proxima Nova Semibol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Verschelden, 2017</a:t>
            </a:r>
            <a:r>
              <a:rPr lang="en">
                <a:solidFill>
                  <a:schemeClr val="lt1"/>
                </a:solidFill>
                <a:latin typeface="Proxima Nova Semibold"/>
                <a:ea typeface="Proxima Nova Semibold"/>
                <a:cs typeface="Proxima Nova Semibold"/>
                <a:sym typeface="Proxima Nova Semibold"/>
              </a:rPr>
              <a:t>, p. 2)</a:t>
            </a:r>
            <a:endParaRPr>
              <a:solidFill>
                <a:schemeClr val="lt1"/>
              </a:solidFill>
              <a:latin typeface="Proxima Nova Semibold"/>
              <a:ea typeface="Proxima Nova Semibold"/>
              <a:cs typeface="Proxima Nova Semibold"/>
              <a:sym typeface="Proxima Nova Semibold"/>
            </a:endParaRPr>
          </a:p>
        </p:txBody>
      </p:sp>
      <p:sp>
        <p:nvSpPr>
          <p:cNvPr id="321" name="Google Shape;321;p62"/>
          <p:cNvSpPr txBox="1"/>
          <p:nvPr/>
        </p:nvSpPr>
        <p:spPr>
          <a:xfrm>
            <a:off x="0" y="0"/>
            <a:ext cx="3517800" cy="8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Proxima Nova Extrabold"/>
                <a:ea typeface="Proxima Nova Extrabold"/>
                <a:cs typeface="Proxima Nova Extrabold"/>
                <a:sym typeface="Proxima Nova Extrabold"/>
              </a:rPr>
              <a:t>“BANDWIDTH”</a:t>
            </a:r>
            <a:endParaRPr sz="3000">
              <a:solidFill>
                <a:schemeClr val="lt1"/>
              </a:solidFill>
              <a:latin typeface="Proxima Nova Extrabold"/>
              <a:ea typeface="Proxima Nova Extrabold"/>
              <a:cs typeface="Proxima Nova Extrabold"/>
              <a:sym typeface="Proxima Nova Extra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5"/>
        <p:cNvGrpSpPr/>
        <p:nvPr/>
      </p:nvGrpSpPr>
      <p:grpSpPr>
        <a:xfrm>
          <a:off x="0" y="0"/>
          <a:ext cx="0" cy="0"/>
          <a:chOff x="0" y="0"/>
          <a:chExt cx="0" cy="0"/>
        </a:xfrm>
      </p:grpSpPr>
      <p:sp>
        <p:nvSpPr>
          <p:cNvPr id="326" name="Google Shape;326;p63"/>
          <p:cNvSpPr txBox="1"/>
          <p:nvPr/>
        </p:nvSpPr>
        <p:spPr>
          <a:xfrm>
            <a:off x="0" y="0"/>
            <a:ext cx="9144000" cy="615900"/>
          </a:xfrm>
          <a:prstGeom prst="rect">
            <a:avLst/>
          </a:prstGeom>
          <a:solidFill>
            <a:srgbClr val="00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lt1"/>
                </a:solidFill>
                <a:latin typeface="Proxima Nova"/>
                <a:ea typeface="Proxima Nova"/>
                <a:cs typeface="Proxima Nova"/>
                <a:sym typeface="Proxima Nova"/>
              </a:rPr>
              <a:t>How many of our students are paying “bandwidth taxes?”</a:t>
            </a:r>
            <a:endParaRPr sz="2400" b="1">
              <a:solidFill>
                <a:schemeClr val="lt1"/>
              </a:solidFill>
              <a:latin typeface="Proxima Nova"/>
              <a:ea typeface="Proxima Nova"/>
              <a:cs typeface="Proxima Nova"/>
              <a:sym typeface="Proxima Nova"/>
            </a:endParaRPr>
          </a:p>
        </p:txBody>
      </p:sp>
      <p:sp>
        <p:nvSpPr>
          <p:cNvPr id="327" name="Google Shape;327;p63"/>
          <p:cNvSpPr txBox="1"/>
          <p:nvPr/>
        </p:nvSpPr>
        <p:spPr>
          <a:xfrm>
            <a:off x="-150" y="4113500"/>
            <a:ext cx="9144000" cy="675900"/>
          </a:xfrm>
          <a:prstGeom prst="rect">
            <a:avLst/>
          </a:prstGeom>
          <a:solidFill>
            <a:srgbClr val="00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lt1"/>
                </a:solidFill>
                <a:latin typeface="Proxima Nova"/>
                <a:ea typeface="Proxima Nova"/>
                <a:cs typeface="Proxima Nova"/>
                <a:sym typeface="Proxima Nova"/>
              </a:rPr>
              <a:t>And how often are they paying them?</a:t>
            </a:r>
            <a:endParaRPr sz="30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10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
                                        </p:tgtEl>
                                        <p:attrNameLst>
                                          <p:attrName>style.visibility</p:attrName>
                                        </p:attrNameLst>
                                      </p:cBhvr>
                                      <p:to>
                                        <p:strVal val="visible"/>
                                      </p:to>
                                    </p:set>
                                    <p:animEffect transition="in" filter="fade">
                                      <p:cBhvr>
                                        <p:cTn id="12" dur="1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What steals our students’ bandwidth?</a:t>
            </a:r>
            <a:endParaRPr>
              <a:latin typeface="Proxima Nova"/>
              <a:ea typeface="Proxima Nova"/>
              <a:cs typeface="Proxima Nova"/>
              <a:sym typeface="Proxima Nova"/>
            </a:endParaRPr>
          </a:p>
        </p:txBody>
      </p:sp>
      <p:sp>
        <p:nvSpPr>
          <p:cNvPr id="333" name="Google Shape;333;p64"/>
          <p:cNvSpPr txBox="1">
            <a:spLocks noGrp="1"/>
          </p:cNvSpPr>
          <p:nvPr>
            <p:ph type="body" idx="1"/>
          </p:nvPr>
        </p:nvSpPr>
        <p:spPr>
          <a:xfrm>
            <a:off x="311700" y="1152475"/>
            <a:ext cx="8520600" cy="3844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Font typeface="Proxima Nova"/>
              <a:buChar char="●"/>
            </a:pPr>
            <a:r>
              <a:rPr lang="en">
                <a:solidFill>
                  <a:srgbClr val="000000"/>
                </a:solidFill>
                <a:latin typeface="Proxima Nova"/>
                <a:ea typeface="Proxima Nova"/>
                <a:cs typeface="Proxima Nova"/>
                <a:sym typeface="Proxima Nova"/>
              </a:rPr>
              <a:t>Physical and Mental Health: racial and socioeconomic disparities</a:t>
            </a:r>
            <a:endParaRPr>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“John Henryism” and “Skin-Deep resiliency”</a:t>
            </a:r>
            <a:endParaRPr>
              <a:solidFill>
                <a:srgbClr val="000000"/>
              </a:solidFill>
              <a:latin typeface="Proxima Nova"/>
              <a:ea typeface="Proxima Nova"/>
              <a:cs typeface="Proxima Nova"/>
              <a:sym typeface="Proxima Nova"/>
            </a:endParaRPr>
          </a:p>
          <a:p>
            <a:pPr marL="457200" lvl="0" indent="-342900" algn="l" rtl="0">
              <a:spcBef>
                <a:spcPts val="0"/>
              </a:spcBef>
              <a:spcAft>
                <a:spcPts val="0"/>
              </a:spcAft>
              <a:buClr>
                <a:srgbClr val="000000"/>
              </a:buClr>
              <a:buSzPts val="1800"/>
              <a:buFont typeface="Proxima Nova"/>
              <a:buChar char="●"/>
            </a:pPr>
            <a:r>
              <a:rPr lang="en">
                <a:solidFill>
                  <a:srgbClr val="000000"/>
                </a:solidFill>
                <a:latin typeface="Proxima Nova"/>
                <a:ea typeface="Proxima Nova"/>
                <a:cs typeface="Proxima Nova"/>
                <a:sym typeface="Proxima Nova"/>
              </a:rPr>
              <a:t>Scarcity and Persistent Anxiety</a:t>
            </a:r>
            <a:endParaRPr>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a:t>
            </a:r>
            <a:r>
              <a:rPr lang="en" i="1">
                <a:solidFill>
                  <a:srgbClr val="000000"/>
                </a:solidFill>
                <a:latin typeface="Proxima Nova"/>
                <a:ea typeface="Proxima Nova"/>
                <a:cs typeface="Proxima Nova"/>
                <a:sym typeface="Proxima Nova"/>
              </a:rPr>
              <a:t>Imagine sitting in a college classroom with one ear and one eye closed and music playing so loudly that it is hard to hear the professor. No matter how hard you try, you miss out on too much and your concentration is shot.” </a:t>
            </a:r>
            <a:r>
              <a:rPr lang="en" sz="1200" i="1">
                <a:solidFill>
                  <a:srgbClr val="000000"/>
                </a:solidFill>
                <a:latin typeface="Proxima Nova"/>
                <a:ea typeface="Proxima Nova"/>
                <a:cs typeface="Proxima Nova"/>
                <a:sym typeface="Proxima Nova"/>
              </a:rPr>
              <a:t>[Verschelden, 29]</a:t>
            </a:r>
            <a:endParaRPr sz="1200" i="1">
              <a:solidFill>
                <a:srgbClr val="000000"/>
              </a:solidFill>
              <a:latin typeface="Proxima Nova"/>
              <a:ea typeface="Proxima Nova"/>
              <a:cs typeface="Proxima Nova"/>
              <a:sym typeface="Proxima Nova"/>
            </a:endParaRPr>
          </a:p>
          <a:p>
            <a:pPr marL="457200" lvl="0" indent="-342900" algn="l" rtl="0">
              <a:spcBef>
                <a:spcPts val="0"/>
              </a:spcBef>
              <a:spcAft>
                <a:spcPts val="0"/>
              </a:spcAft>
              <a:buClr>
                <a:srgbClr val="000000"/>
              </a:buClr>
              <a:buSzPts val="1800"/>
              <a:buFont typeface="Proxima Nova"/>
              <a:buChar char="●"/>
            </a:pPr>
            <a:r>
              <a:rPr lang="en">
                <a:solidFill>
                  <a:srgbClr val="000000"/>
                </a:solidFill>
                <a:latin typeface="Proxima Nova"/>
                <a:ea typeface="Proxima Nova"/>
                <a:cs typeface="Proxima Nova"/>
                <a:sym typeface="Proxima Nova"/>
              </a:rPr>
              <a:t>“Underminers”</a:t>
            </a:r>
            <a:endParaRPr>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a:t>
            </a:r>
            <a:r>
              <a:rPr lang="en" i="1">
                <a:solidFill>
                  <a:srgbClr val="000000"/>
                </a:solidFill>
                <a:latin typeface="Proxima Nova"/>
                <a:ea typeface="Proxima Nova"/>
                <a:cs typeface="Proxima Nova"/>
                <a:sym typeface="Proxima Nova"/>
              </a:rPr>
              <a:t>relentless wearying drone of negativity from which there is no escape</a:t>
            </a:r>
            <a:r>
              <a:rPr lang="en">
                <a:solidFill>
                  <a:srgbClr val="000000"/>
                </a:solidFill>
                <a:latin typeface="Proxima Nova"/>
                <a:ea typeface="Proxima Nova"/>
                <a:cs typeface="Proxima Nova"/>
                <a:sym typeface="Proxima Nova"/>
              </a:rPr>
              <a:t>.” </a:t>
            </a:r>
            <a:r>
              <a:rPr lang="en" sz="1200" i="1">
                <a:solidFill>
                  <a:srgbClr val="000000"/>
                </a:solidFill>
                <a:latin typeface="Proxima Nova"/>
                <a:ea typeface="Proxima Nova"/>
                <a:cs typeface="Proxima Nova"/>
                <a:sym typeface="Proxima Nova"/>
              </a:rPr>
              <a:t>[</a:t>
            </a:r>
            <a:r>
              <a:rPr lang="en" sz="1200" i="1" u="sng">
                <a:solidFill>
                  <a:srgbClr val="0000FF"/>
                </a:solidFill>
                <a:latin typeface="Proxima Nova"/>
                <a:ea typeface="Proxima Nova"/>
                <a:cs typeface="Proxima Nova"/>
                <a:sym typeface="Proxima Nov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Thompson, 2008</a:t>
            </a:r>
            <a:r>
              <a:rPr lang="en" sz="1200" i="1">
                <a:solidFill>
                  <a:srgbClr val="000000"/>
                </a:solidFill>
                <a:latin typeface="Proxima Nova"/>
                <a:ea typeface="Proxima Nova"/>
                <a:cs typeface="Proxima Nova"/>
                <a:sym typeface="Proxima Nova"/>
              </a:rPr>
              <a:t>]</a:t>
            </a:r>
            <a:endParaRPr sz="1200" i="1">
              <a:solidFill>
                <a:srgbClr val="000000"/>
              </a:solidFill>
              <a:latin typeface="Proxima Nova"/>
              <a:ea typeface="Proxima Nova"/>
              <a:cs typeface="Proxima Nova"/>
              <a:sym typeface="Proxima Nova"/>
            </a:endParaRPr>
          </a:p>
          <a:p>
            <a:pPr marL="457200" lvl="0" indent="-342900" algn="l" rtl="0">
              <a:spcBef>
                <a:spcPts val="0"/>
              </a:spcBef>
              <a:spcAft>
                <a:spcPts val="0"/>
              </a:spcAft>
              <a:buClr>
                <a:srgbClr val="000000"/>
              </a:buClr>
              <a:buSzPts val="1800"/>
              <a:buFont typeface="Proxima Nova"/>
              <a:buChar char="●"/>
            </a:pPr>
            <a:r>
              <a:rPr lang="en">
                <a:solidFill>
                  <a:srgbClr val="000000"/>
                </a:solidFill>
                <a:latin typeface="Proxima Nova"/>
                <a:ea typeface="Proxima Nova"/>
                <a:cs typeface="Proxima Nova"/>
                <a:sym typeface="Proxima Nova"/>
              </a:rPr>
              <a:t>A Scarcity of Respect and Belonging: a hostile racial climate</a:t>
            </a:r>
            <a:endParaRPr>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a:solidFill>
                  <a:srgbClr val="000000"/>
                </a:solidFill>
                <a:latin typeface="Proxima Nova"/>
                <a:ea typeface="Proxima Nova"/>
                <a:cs typeface="Proxima Nova"/>
                <a:sym typeface="Proxima Nova"/>
              </a:rPr>
              <a:t>Microaggressions and “</a:t>
            </a:r>
            <a:r>
              <a:rPr lang="en" u="sng">
                <a:solidFill>
                  <a:srgbClr val="0000FF"/>
                </a:solidFill>
                <a:latin typeface="Proxima Nova"/>
                <a:ea typeface="Proxima Nova"/>
                <a:cs typeface="Proxima Nova"/>
                <a:sym typeface="Proxima Nov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subtle racism</a:t>
            </a:r>
            <a:r>
              <a:rPr lang="en">
                <a:solidFill>
                  <a:srgbClr val="000000"/>
                </a:solidFill>
                <a:latin typeface="Proxima Nova"/>
                <a:ea typeface="Proxima Nova"/>
                <a:cs typeface="Proxima Nova"/>
                <a:sym typeface="Proxima Nova"/>
              </a:rPr>
              <a:t>”</a:t>
            </a:r>
            <a:endParaRPr>
              <a:solidFill>
                <a:srgbClr val="000000"/>
              </a:solidFill>
              <a:latin typeface="Proxima Nova"/>
              <a:ea typeface="Proxima Nova"/>
              <a:cs typeface="Proxima Nova"/>
              <a:sym typeface="Proxima Nova"/>
            </a:endParaRPr>
          </a:p>
          <a:p>
            <a:pPr marL="914400" lvl="1" indent="-317500" algn="l" rtl="0">
              <a:spcBef>
                <a:spcPts val="0"/>
              </a:spcBef>
              <a:spcAft>
                <a:spcPts val="0"/>
              </a:spcAft>
              <a:buClr>
                <a:srgbClr val="000000"/>
              </a:buClr>
              <a:buSzPts val="1400"/>
              <a:buFont typeface="Proxima Nova"/>
              <a:buChar char="○"/>
            </a:pPr>
            <a:r>
              <a:rPr lang="en" i="1">
                <a:solidFill>
                  <a:srgbClr val="000000"/>
                </a:solidFill>
                <a:latin typeface="Proxima Nova"/>
                <a:ea typeface="Proxima Nova"/>
                <a:cs typeface="Proxima Nova"/>
                <a:sym typeface="Proxima Nova"/>
              </a:rPr>
              <a:t>people “waste a great deal of energy trying to understand what is happening...energy on all levels, emotional, physical, and spiritual, is wasted in such unclear situations. And people in such circumstances become unable to use their full potential.” </a:t>
            </a:r>
            <a:r>
              <a:rPr lang="en" sz="1200" i="1">
                <a:solidFill>
                  <a:srgbClr val="000000"/>
                </a:solidFill>
                <a:latin typeface="Proxima Nova"/>
                <a:ea typeface="Proxima Nova"/>
                <a:cs typeface="Proxima Nova"/>
                <a:sym typeface="Proxima Nova"/>
              </a:rPr>
              <a:t>[</a:t>
            </a:r>
            <a:r>
              <a:rPr lang="en" sz="1200" i="1" u="sng">
                <a:solidFill>
                  <a:srgbClr val="0000FF"/>
                </a:solidFill>
                <a:latin typeface="Proxima Nova"/>
                <a:ea typeface="Proxima Nova"/>
                <a:cs typeface="Proxima Nova"/>
                <a:sym typeface="Proxima Nova"/>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Luczaj, 2008</a:t>
            </a:r>
            <a:r>
              <a:rPr lang="en" sz="1200" i="1">
                <a:solidFill>
                  <a:srgbClr val="000000"/>
                </a:solidFill>
                <a:latin typeface="Proxima Nova"/>
                <a:ea typeface="Proxima Nova"/>
                <a:cs typeface="Proxima Nova"/>
                <a:sym typeface="Proxima Nova"/>
              </a:rPr>
              <a:t>]</a:t>
            </a:r>
            <a:endParaRPr sz="1200" i="1">
              <a:solidFill>
                <a:srgbClr val="000000"/>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animEffect transition="in" filter="fade">
                                      <p:cBhvr>
                                        <p:cTn id="7" dur="1000"/>
                                        <p:tgtEl>
                                          <p:spTgt spid="3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xEl>
                                              <p:pRg st="1" end="1"/>
                                            </p:txEl>
                                          </p:spTgt>
                                        </p:tgtEl>
                                        <p:attrNameLst>
                                          <p:attrName>style.visibility</p:attrName>
                                        </p:attrNameLst>
                                      </p:cBhvr>
                                      <p:to>
                                        <p:strVal val="visible"/>
                                      </p:to>
                                    </p:set>
                                    <p:animEffect transition="in" filter="fade">
                                      <p:cBhvr>
                                        <p:cTn id="12" dur="1000"/>
                                        <p:tgtEl>
                                          <p:spTgt spid="3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xEl>
                                              <p:pRg st="2" end="2"/>
                                            </p:txEl>
                                          </p:spTgt>
                                        </p:tgtEl>
                                        <p:attrNameLst>
                                          <p:attrName>style.visibility</p:attrName>
                                        </p:attrNameLst>
                                      </p:cBhvr>
                                      <p:to>
                                        <p:strVal val="visible"/>
                                      </p:to>
                                    </p:set>
                                    <p:animEffect transition="in" filter="fade">
                                      <p:cBhvr>
                                        <p:cTn id="17" dur="1000"/>
                                        <p:tgtEl>
                                          <p:spTgt spid="3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3">
                                            <p:txEl>
                                              <p:pRg st="3" end="3"/>
                                            </p:txEl>
                                          </p:spTgt>
                                        </p:tgtEl>
                                        <p:attrNameLst>
                                          <p:attrName>style.visibility</p:attrName>
                                        </p:attrNameLst>
                                      </p:cBhvr>
                                      <p:to>
                                        <p:strVal val="visible"/>
                                      </p:to>
                                    </p:set>
                                    <p:animEffect transition="in" filter="fade">
                                      <p:cBhvr>
                                        <p:cTn id="22" dur="1000"/>
                                        <p:tgtEl>
                                          <p:spTgt spid="3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3">
                                            <p:txEl>
                                              <p:pRg st="4" end="4"/>
                                            </p:txEl>
                                          </p:spTgt>
                                        </p:tgtEl>
                                        <p:attrNameLst>
                                          <p:attrName>style.visibility</p:attrName>
                                        </p:attrNameLst>
                                      </p:cBhvr>
                                      <p:to>
                                        <p:strVal val="visible"/>
                                      </p:to>
                                    </p:set>
                                    <p:animEffect transition="in" filter="fade">
                                      <p:cBhvr>
                                        <p:cTn id="27" dur="1000"/>
                                        <p:tgtEl>
                                          <p:spTgt spid="3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3">
                                            <p:txEl>
                                              <p:pRg st="5" end="5"/>
                                            </p:txEl>
                                          </p:spTgt>
                                        </p:tgtEl>
                                        <p:attrNameLst>
                                          <p:attrName>style.visibility</p:attrName>
                                        </p:attrNameLst>
                                      </p:cBhvr>
                                      <p:to>
                                        <p:strVal val="visible"/>
                                      </p:to>
                                    </p:set>
                                    <p:animEffect transition="in" filter="fade">
                                      <p:cBhvr>
                                        <p:cTn id="32" dur="1000"/>
                                        <p:tgtEl>
                                          <p:spTgt spid="3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3">
                                            <p:txEl>
                                              <p:pRg st="6" end="6"/>
                                            </p:txEl>
                                          </p:spTgt>
                                        </p:tgtEl>
                                        <p:attrNameLst>
                                          <p:attrName>style.visibility</p:attrName>
                                        </p:attrNameLst>
                                      </p:cBhvr>
                                      <p:to>
                                        <p:strVal val="visible"/>
                                      </p:to>
                                    </p:set>
                                    <p:animEffect transition="in" filter="fade">
                                      <p:cBhvr>
                                        <p:cTn id="37" dur="1000"/>
                                        <p:tgtEl>
                                          <p:spTgt spid="33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3">
                                            <p:txEl>
                                              <p:pRg st="7" end="7"/>
                                            </p:txEl>
                                          </p:spTgt>
                                        </p:tgtEl>
                                        <p:attrNameLst>
                                          <p:attrName>style.visibility</p:attrName>
                                        </p:attrNameLst>
                                      </p:cBhvr>
                                      <p:to>
                                        <p:strVal val="visible"/>
                                      </p:to>
                                    </p:set>
                                    <p:animEffect transition="in" filter="fade">
                                      <p:cBhvr>
                                        <p:cTn id="42" dur="1000"/>
                                        <p:tgtEl>
                                          <p:spTgt spid="33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3">
                                            <p:txEl>
                                              <p:pRg st="8" end="8"/>
                                            </p:txEl>
                                          </p:spTgt>
                                        </p:tgtEl>
                                        <p:attrNameLst>
                                          <p:attrName>style.visibility</p:attrName>
                                        </p:attrNameLst>
                                      </p:cBhvr>
                                      <p:to>
                                        <p:strVal val="visible"/>
                                      </p:to>
                                    </p:set>
                                    <p:animEffect transition="in" filter="fade">
                                      <p:cBhvr>
                                        <p:cTn id="47" dur="1000"/>
                                        <p:tgtEl>
                                          <p:spTgt spid="3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65" descr="Brain Image" title="Brain"/>
          <p:cNvPicPr preferRelativeResize="0"/>
          <p:nvPr/>
        </p:nvPicPr>
        <p:blipFill rotWithShape="1">
          <a:blip r:embed="rId3">
            <a:alphaModFix/>
          </a:blip>
          <a:srcRect l="8748" t="8772" r="7534" b="12338"/>
          <a:stretch/>
        </p:blipFill>
        <p:spPr>
          <a:xfrm>
            <a:off x="3869500" y="1233675"/>
            <a:ext cx="5064876" cy="3816974"/>
          </a:xfrm>
          <a:prstGeom prst="rect">
            <a:avLst/>
          </a:prstGeom>
          <a:noFill/>
          <a:ln>
            <a:noFill/>
          </a:ln>
        </p:spPr>
      </p:pic>
      <p:sp>
        <p:nvSpPr>
          <p:cNvPr id="339" name="Google Shape;339;p65"/>
          <p:cNvSpPr txBox="1"/>
          <p:nvPr/>
        </p:nvSpPr>
        <p:spPr>
          <a:xfrm>
            <a:off x="157275" y="390600"/>
            <a:ext cx="8777100" cy="7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Proxima Nova"/>
                <a:ea typeface="Proxima Nova"/>
                <a:cs typeface="Proxima Nova"/>
                <a:sym typeface="Proxima Nova"/>
              </a:rPr>
              <a:t> Bandwidth depletion affects two key cognitive areas:</a:t>
            </a:r>
            <a:endParaRPr sz="2800">
              <a:latin typeface="Proxima Nova"/>
              <a:ea typeface="Proxima Nova"/>
              <a:cs typeface="Proxima Nova"/>
              <a:sym typeface="Proxima Nova"/>
            </a:endParaRPr>
          </a:p>
        </p:txBody>
      </p:sp>
      <p:sp>
        <p:nvSpPr>
          <p:cNvPr id="340" name="Google Shape;340;p65"/>
          <p:cNvSpPr txBox="1"/>
          <p:nvPr/>
        </p:nvSpPr>
        <p:spPr>
          <a:xfrm>
            <a:off x="325075" y="1289800"/>
            <a:ext cx="3429000" cy="31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Proxima Nova"/>
                <a:ea typeface="Proxima Nova"/>
                <a:cs typeface="Proxima Nova"/>
                <a:sym typeface="Proxima Nova"/>
              </a:rPr>
              <a:t>Cognitive Capacity</a:t>
            </a:r>
            <a:endParaRPr sz="2400">
              <a:latin typeface="Proxima Nova"/>
              <a:ea typeface="Proxima Nova"/>
              <a:cs typeface="Proxima Nova"/>
              <a:sym typeface="Proxima Nova"/>
            </a:endParaRPr>
          </a:p>
          <a:p>
            <a:pPr marL="0" lvl="0" indent="0" algn="l" rtl="0">
              <a:spcBef>
                <a:spcPts val="0"/>
              </a:spcBef>
              <a:spcAft>
                <a:spcPts val="0"/>
              </a:spcAft>
              <a:buNone/>
            </a:pPr>
            <a:r>
              <a:rPr lang="en" sz="1800">
                <a:latin typeface="Proxima Nova"/>
                <a:ea typeface="Proxima Nova"/>
                <a:cs typeface="Proxima Nova"/>
                <a:sym typeface="Proxima Nova"/>
              </a:rPr>
              <a:t>(think clearly, take in and process new ideas and information)</a:t>
            </a:r>
            <a:endParaRPr sz="1800">
              <a:latin typeface="Proxima Nova"/>
              <a:ea typeface="Proxima Nova"/>
              <a:cs typeface="Proxima Nova"/>
              <a:sym typeface="Proxima Nova"/>
            </a:endParaRPr>
          </a:p>
          <a:p>
            <a:pPr marL="0" lvl="0" indent="0" algn="l" rtl="0">
              <a:spcBef>
                <a:spcPts val="0"/>
              </a:spcBef>
              <a:spcAft>
                <a:spcPts val="0"/>
              </a:spcAft>
              <a:buNone/>
            </a:pPr>
            <a:endParaRPr sz="1800">
              <a:latin typeface="Proxima Nova"/>
              <a:ea typeface="Proxima Nova"/>
              <a:cs typeface="Proxima Nova"/>
              <a:sym typeface="Proxima Nova"/>
            </a:endParaRPr>
          </a:p>
          <a:p>
            <a:pPr marL="0" lvl="0" indent="0" algn="l" rtl="0">
              <a:spcBef>
                <a:spcPts val="0"/>
              </a:spcBef>
              <a:spcAft>
                <a:spcPts val="0"/>
              </a:spcAft>
              <a:buNone/>
            </a:pPr>
            <a:r>
              <a:rPr lang="en" sz="2400" i="1">
                <a:latin typeface="Proxima Nova"/>
                <a:ea typeface="Proxima Nova"/>
                <a:cs typeface="Proxima Nova"/>
                <a:sym typeface="Proxima Nova"/>
              </a:rPr>
              <a:t>Executive Function</a:t>
            </a:r>
            <a:endParaRPr sz="2400">
              <a:latin typeface="Proxima Nova"/>
              <a:ea typeface="Proxima Nova"/>
              <a:cs typeface="Proxima Nova"/>
              <a:sym typeface="Proxima Nova"/>
            </a:endParaRPr>
          </a:p>
          <a:p>
            <a:pPr marL="0" lvl="0" indent="0" algn="l" rtl="0">
              <a:spcBef>
                <a:spcPts val="0"/>
              </a:spcBef>
              <a:spcAft>
                <a:spcPts val="0"/>
              </a:spcAft>
              <a:buNone/>
            </a:pPr>
            <a:r>
              <a:rPr lang="en" sz="1800">
                <a:latin typeface="Proxima Nova"/>
                <a:ea typeface="Proxima Nova"/>
                <a:cs typeface="Proxima Nova"/>
                <a:sym typeface="Proxima Nova"/>
              </a:rPr>
              <a:t>(focus, prioritization, impulse control)</a:t>
            </a:r>
            <a:endParaRPr sz="1800">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30"/>
          <p:cNvSpPr txBox="1">
            <a:spLocks noGrp="1"/>
          </p:cNvSpPr>
          <p:nvPr>
            <p:ph type="title"/>
          </p:nvPr>
        </p:nvSpPr>
        <p:spPr>
          <a:xfrm>
            <a:off x="685800" y="2143125"/>
            <a:ext cx="7772400" cy="857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7857"/>
              <a:buFont typeface="Calibri"/>
              <a:buNone/>
            </a:pPr>
            <a:r>
              <a:rPr lang="en" b="1"/>
              <a:t>How many words or phrases </a:t>
            </a:r>
            <a:br>
              <a:rPr lang="en" b="1"/>
            </a:br>
            <a:r>
              <a:rPr lang="en" b="1"/>
              <a:t>do you remember?</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4"/>
        <p:cNvGrpSpPr/>
        <p:nvPr/>
      </p:nvGrpSpPr>
      <p:grpSpPr>
        <a:xfrm>
          <a:off x="0" y="0"/>
          <a:ext cx="0" cy="0"/>
          <a:chOff x="0" y="0"/>
          <a:chExt cx="0" cy="0"/>
        </a:xfrm>
      </p:grpSpPr>
      <p:sp>
        <p:nvSpPr>
          <p:cNvPr id="345" name="Google Shape;345;p66"/>
          <p:cNvSpPr txBox="1"/>
          <p:nvPr/>
        </p:nvSpPr>
        <p:spPr>
          <a:xfrm>
            <a:off x="0" y="3429000"/>
            <a:ext cx="9154500" cy="14052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Proxima Nova"/>
                <a:ea typeface="Proxima Nova"/>
                <a:cs typeface="Proxima Nova"/>
                <a:sym typeface="Proxima Nova"/>
              </a:rPr>
              <a:t>“When we apply interventions to help students, we’re not adding anything to their intelligence or giving them some kind of advantage; rather, we are trying </a:t>
            </a:r>
            <a:r>
              <a:rPr lang="en" sz="2000" u="sng">
                <a:solidFill>
                  <a:schemeClr val="lt1"/>
                </a:solidFill>
                <a:latin typeface="Proxima Nova"/>
                <a:ea typeface="Proxima Nova"/>
                <a:cs typeface="Proxima Nova"/>
                <a:sym typeface="Proxima Nova"/>
              </a:rPr>
              <a:t>to draw out</a:t>
            </a:r>
            <a:r>
              <a:rPr lang="en" sz="2000">
                <a:solidFill>
                  <a:schemeClr val="lt1"/>
                </a:solidFill>
                <a:latin typeface="Proxima Nova"/>
                <a:ea typeface="Proxima Nova"/>
                <a:cs typeface="Proxima Nova"/>
                <a:sym typeface="Proxima Nova"/>
              </a:rPr>
              <a:t> what is already inside them that has been inhibited by exposure to psychosocial underminers.”									</a:t>
            </a:r>
            <a:r>
              <a:rPr lang="en" u="sng">
                <a:solidFill>
                  <a:srgbClr val="FFFFFF"/>
                </a:solidFill>
                <a:latin typeface="Proxima Nova"/>
                <a:ea typeface="Proxima Nova"/>
                <a:cs typeface="Proxima Nova"/>
                <a:sym typeface="Proxima Nov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Verschelden (2017)</a:t>
            </a:r>
            <a:r>
              <a:rPr lang="en">
                <a:solidFill>
                  <a:schemeClr val="lt1"/>
                </a:solidFill>
                <a:latin typeface="Proxima Nova"/>
                <a:ea typeface="Proxima Nova"/>
                <a:cs typeface="Proxima Nova"/>
                <a:sym typeface="Proxima Nova"/>
              </a:rPr>
              <a:t>, 60.</a:t>
            </a:r>
            <a:endParaRPr>
              <a:solidFill>
                <a:schemeClr val="lt1"/>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67"/>
          <p:cNvSpPr txBox="1"/>
          <p:nvPr/>
        </p:nvSpPr>
        <p:spPr>
          <a:xfrm>
            <a:off x="0" y="2571750"/>
            <a:ext cx="9144000" cy="16623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latin typeface="Proxima Nova"/>
                <a:ea typeface="Proxima Nova"/>
                <a:cs typeface="Proxima Nova"/>
                <a:sym typeface="Proxima Nova"/>
              </a:rPr>
              <a:t>Welcome. And re-welcome. And re-welcome. And re-welcome. And re-welcome. And re-welcome. And re-welcome. And re-welcome. And re-welcome. And re-welcome. And re-welcome. And re-welcome. And re-welcome. And re-welcome. And re-welcome. </a:t>
            </a:r>
            <a:endParaRPr sz="2400">
              <a:solidFill>
                <a:schemeClr val="lt1"/>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sp>
        <p:nvSpPr>
          <p:cNvPr id="355" name="Google Shape;355;p68"/>
          <p:cNvSpPr txBox="1"/>
          <p:nvPr/>
        </p:nvSpPr>
        <p:spPr>
          <a:xfrm>
            <a:off x="-25" y="3785525"/>
            <a:ext cx="9144000" cy="13581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chemeClr val="lt1"/>
                </a:solidFill>
                <a:latin typeface="Proxima Nova"/>
                <a:ea typeface="Proxima Nova"/>
                <a:cs typeface="Proxima Nova"/>
                <a:sym typeface="Proxima Nova"/>
              </a:rPr>
              <a:t>“People who have a trusting relationship with a teacher or</a:t>
            </a:r>
            <a:endParaRPr sz="24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400">
                <a:solidFill>
                  <a:schemeClr val="lt1"/>
                </a:solidFill>
                <a:latin typeface="Proxima Nova"/>
                <a:ea typeface="Proxima Nova"/>
                <a:cs typeface="Proxima Nova"/>
                <a:sym typeface="Proxima Nova"/>
              </a:rPr>
              <a:t>mentor are better able to take advantage of critical feedback and</a:t>
            </a:r>
            <a:endParaRPr sz="24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400">
                <a:solidFill>
                  <a:schemeClr val="lt1"/>
                </a:solidFill>
                <a:latin typeface="Proxima Nova"/>
                <a:ea typeface="Proxima Nova"/>
                <a:cs typeface="Proxima Nova"/>
                <a:sym typeface="Proxima Nova"/>
              </a:rPr>
              <a:t>other opportunities to learn.”						</a:t>
            </a:r>
            <a:r>
              <a:rPr lang="en" u="sng">
                <a:solidFill>
                  <a:schemeClr val="lt1"/>
                </a:solidFill>
                <a:latin typeface="Proxima Nova"/>
                <a:ea typeface="Proxima Nova"/>
                <a:cs typeface="Proxima Nova"/>
                <a:sym typeface="Proxima Nov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Walton and Cohen (2007)</a:t>
            </a:r>
            <a:endParaRPr>
              <a:solidFill>
                <a:schemeClr val="lt1"/>
              </a:solidFill>
              <a:latin typeface="Proxima Nova"/>
              <a:ea typeface="Proxima Nova"/>
              <a:cs typeface="Proxima Nova"/>
              <a:sym typeface="Proxima Nov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
        <p:nvSpPr>
          <p:cNvPr id="360" name="Google Shape;360;p69"/>
          <p:cNvSpPr txBox="1"/>
          <p:nvPr/>
        </p:nvSpPr>
        <p:spPr>
          <a:xfrm>
            <a:off x="-13325" y="4077500"/>
            <a:ext cx="9157200" cy="999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lnSpc>
                <a:spcPct val="130000"/>
              </a:lnSpc>
              <a:spcBef>
                <a:spcPts val="0"/>
              </a:spcBef>
              <a:spcAft>
                <a:spcPts val="400"/>
              </a:spcAft>
              <a:buNone/>
            </a:pPr>
            <a:r>
              <a:rPr lang="en" sz="2300">
                <a:solidFill>
                  <a:schemeClr val="lt1"/>
                </a:solidFill>
                <a:latin typeface="Proxima Nova"/>
                <a:ea typeface="Proxima Nova"/>
                <a:cs typeface="Proxima Nova"/>
                <a:sym typeface="Proxima Nova"/>
              </a:rPr>
              <a:t>“There’s only one rule that I know of, babies—God damn it, you’ve got to be kind.”													</a:t>
            </a:r>
            <a:r>
              <a:rPr lang="en" sz="1600" i="1">
                <a:solidFill>
                  <a:schemeClr val="lt1"/>
                </a:solidFill>
                <a:latin typeface="Proxima Nova"/>
                <a:ea typeface="Proxima Nova"/>
                <a:cs typeface="Proxima Nova"/>
                <a:sym typeface="Proxima Nova"/>
              </a:rPr>
              <a:t>Kurt Vonnegut</a:t>
            </a:r>
            <a:endParaRPr sz="1600" i="1">
              <a:solidFill>
                <a:schemeClr val="lt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a:off x="685800" y="914400"/>
            <a:ext cx="80010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latin typeface="Calibri"/>
                <a:ea typeface="Calibri"/>
                <a:cs typeface="Calibri"/>
                <a:sym typeface="Calibri"/>
              </a:rPr>
              <a:t>Let’s look at the words again…</a:t>
            </a:r>
            <a:endParaRPr b="1">
              <a:latin typeface="Calibri"/>
              <a:ea typeface="Calibri"/>
              <a:cs typeface="Calibri"/>
              <a:sym typeface="Calibri"/>
            </a:endParaRPr>
          </a:p>
        </p:txBody>
      </p:sp>
      <p:sp>
        <p:nvSpPr>
          <p:cNvPr id="150" name="Google Shape;150;p31"/>
          <p:cNvSpPr/>
          <p:nvPr/>
        </p:nvSpPr>
        <p:spPr>
          <a:xfrm>
            <a:off x="606800" y="2270475"/>
            <a:ext cx="7930500" cy="1273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a:solidFill>
                  <a:schemeClr val="dk1"/>
                </a:solidFill>
                <a:latin typeface="Calibri"/>
                <a:ea typeface="Calibri"/>
                <a:cs typeface="Calibri"/>
                <a:sym typeface="Calibri"/>
              </a:rPr>
              <a:t>What are they arranged </a:t>
            </a:r>
            <a:endParaRPr/>
          </a:p>
          <a:p>
            <a:pPr marL="0" marR="0" lvl="0" indent="0" algn="ctr" rtl="0">
              <a:spcBef>
                <a:spcPts val="0"/>
              </a:spcBef>
              <a:spcAft>
                <a:spcPts val="0"/>
              </a:spcAft>
              <a:buNone/>
            </a:pPr>
            <a:r>
              <a:rPr lang="en" sz="4000">
                <a:solidFill>
                  <a:schemeClr val="dk1"/>
                </a:solidFill>
                <a:latin typeface="Calibri"/>
                <a:ea typeface="Calibri"/>
                <a:cs typeface="Calibri"/>
                <a:sym typeface="Calibri"/>
              </a:rPr>
              <a:t>according to?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fade">
                                      <p:cBhvr>
                                        <p:cTn id="12" dur="1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32"/>
          <p:cNvSpPr txBox="1"/>
          <p:nvPr/>
        </p:nvSpPr>
        <p:spPr>
          <a:xfrm>
            <a:off x="997125" y="963116"/>
            <a:ext cx="3498600" cy="376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Dollar Bill</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Dice</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Tricycle</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Four-leaf Clover</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Hand</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Six-Pack</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Seven-Up</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Octopus</a:t>
            </a:r>
            <a:endParaRPr sz="2400">
              <a:latin typeface="Proxima Nova"/>
              <a:ea typeface="Proxima Nova"/>
              <a:cs typeface="Proxima Nova"/>
              <a:sym typeface="Proxima Nova"/>
            </a:endParaRPr>
          </a:p>
        </p:txBody>
      </p:sp>
      <p:sp>
        <p:nvSpPr>
          <p:cNvPr id="156" name="Google Shape;156;p32"/>
          <p:cNvSpPr txBox="1"/>
          <p:nvPr/>
        </p:nvSpPr>
        <p:spPr>
          <a:xfrm>
            <a:off x="4877300" y="963116"/>
            <a:ext cx="3339000" cy="3300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Cat Lives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Bowling Pins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Football Team</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Dozen Eggs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Unlucky Friday</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Valentine’s Day</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chemeClr val="dk1"/>
                </a:solidFill>
                <a:latin typeface="Proxima Nova"/>
                <a:ea typeface="Proxima Nova"/>
                <a:cs typeface="Proxima Nova"/>
                <a:sym typeface="Proxima Nova"/>
              </a:rPr>
              <a:t>Quarter Hour</a:t>
            </a:r>
            <a:endParaRPr sz="2400">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33"/>
          <p:cNvSpPr txBox="1"/>
          <p:nvPr/>
        </p:nvSpPr>
        <p:spPr>
          <a:xfrm>
            <a:off x="997125" y="963116"/>
            <a:ext cx="3498600" cy="376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1  </a:t>
            </a:r>
            <a:r>
              <a:rPr lang="en" sz="2400">
                <a:solidFill>
                  <a:schemeClr val="dk1"/>
                </a:solidFill>
                <a:latin typeface="Proxima Nova"/>
                <a:ea typeface="Proxima Nova"/>
                <a:cs typeface="Proxima Nova"/>
                <a:sym typeface="Proxima Nova"/>
              </a:rPr>
              <a:t>Dollar Bill</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2 </a:t>
            </a:r>
            <a:r>
              <a:rPr lang="en" sz="2400">
                <a:solidFill>
                  <a:schemeClr val="dk1"/>
                </a:solidFill>
                <a:latin typeface="Proxima Nova"/>
                <a:ea typeface="Proxima Nova"/>
                <a:cs typeface="Proxima Nova"/>
                <a:sym typeface="Proxima Nova"/>
              </a:rPr>
              <a:t>Dice</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3 </a:t>
            </a:r>
            <a:r>
              <a:rPr lang="en" sz="2400">
                <a:solidFill>
                  <a:schemeClr val="dk1"/>
                </a:solidFill>
                <a:latin typeface="Proxima Nova"/>
                <a:ea typeface="Proxima Nova"/>
                <a:cs typeface="Proxima Nova"/>
                <a:sym typeface="Proxima Nova"/>
              </a:rPr>
              <a:t>Tricycle</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4 </a:t>
            </a:r>
            <a:r>
              <a:rPr lang="en" sz="2400">
                <a:solidFill>
                  <a:schemeClr val="dk1"/>
                </a:solidFill>
                <a:latin typeface="Proxima Nova"/>
                <a:ea typeface="Proxima Nova"/>
                <a:cs typeface="Proxima Nova"/>
                <a:sym typeface="Proxima Nova"/>
              </a:rPr>
              <a:t>Four-leaf Clover</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5 </a:t>
            </a:r>
            <a:r>
              <a:rPr lang="en" sz="2400">
                <a:solidFill>
                  <a:schemeClr val="dk1"/>
                </a:solidFill>
                <a:latin typeface="Proxima Nova"/>
                <a:ea typeface="Proxima Nova"/>
                <a:cs typeface="Proxima Nova"/>
                <a:sym typeface="Proxima Nova"/>
              </a:rPr>
              <a:t>Hand</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6 </a:t>
            </a:r>
            <a:r>
              <a:rPr lang="en" sz="2400">
                <a:solidFill>
                  <a:schemeClr val="dk1"/>
                </a:solidFill>
                <a:latin typeface="Proxima Nova"/>
                <a:ea typeface="Proxima Nova"/>
                <a:cs typeface="Proxima Nova"/>
                <a:sym typeface="Proxima Nova"/>
              </a:rPr>
              <a:t>Six-Pack</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7 </a:t>
            </a:r>
            <a:r>
              <a:rPr lang="en" sz="2400">
                <a:solidFill>
                  <a:schemeClr val="dk1"/>
                </a:solidFill>
                <a:latin typeface="Proxima Nova"/>
                <a:ea typeface="Proxima Nova"/>
                <a:cs typeface="Proxima Nova"/>
                <a:sym typeface="Proxima Nova"/>
              </a:rPr>
              <a:t>Seven-Up</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8 </a:t>
            </a:r>
            <a:r>
              <a:rPr lang="en" sz="2400">
                <a:solidFill>
                  <a:schemeClr val="dk1"/>
                </a:solidFill>
                <a:latin typeface="Proxima Nova"/>
                <a:ea typeface="Proxima Nova"/>
                <a:cs typeface="Proxima Nova"/>
                <a:sym typeface="Proxima Nova"/>
              </a:rPr>
              <a:t>Octopus</a:t>
            </a:r>
            <a:endParaRPr sz="2400">
              <a:latin typeface="Proxima Nova"/>
              <a:ea typeface="Proxima Nova"/>
              <a:cs typeface="Proxima Nova"/>
              <a:sym typeface="Proxima Nova"/>
            </a:endParaRPr>
          </a:p>
        </p:txBody>
      </p:sp>
      <p:sp>
        <p:nvSpPr>
          <p:cNvPr id="162" name="Google Shape;162;p33"/>
          <p:cNvSpPr txBox="1"/>
          <p:nvPr/>
        </p:nvSpPr>
        <p:spPr>
          <a:xfrm>
            <a:off x="4877300" y="963116"/>
            <a:ext cx="3339000" cy="3300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9 </a:t>
            </a:r>
            <a:r>
              <a:rPr lang="en" sz="2400">
                <a:solidFill>
                  <a:schemeClr val="dk1"/>
                </a:solidFill>
                <a:latin typeface="Proxima Nova"/>
                <a:ea typeface="Proxima Nova"/>
                <a:cs typeface="Proxima Nova"/>
                <a:sym typeface="Proxima Nova"/>
              </a:rPr>
              <a:t>Cat Lives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10 </a:t>
            </a:r>
            <a:r>
              <a:rPr lang="en" sz="2400">
                <a:solidFill>
                  <a:schemeClr val="dk1"/>
                </a:solidFill>
                <a:latin typeface="Proxima Nova"/>
                <a:ea typeface="Proxima Nova"/>
                <a:cs typeface="Proxima Nova"/>
                <a:sym typeface="Proxima Nova"/>
              </a:rPr>
              <a:t>Bowling Pins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11  </a:t>
            </a:r>
            <a:r>
              <a:rPr lang="en" sz="2400">
                <a:solidFill>
                  <a:schemeClr val="dk1"/>
                </a:solidFill>
                <a:latin typeface="Proxima Nova"/>
                <a:ea typeface="Proxima Nova"/>
                <a:cs typeface="Proxima Nova"/>
                <a:sym typeface="Proxima Nova"/>
              </a:rPr>
              <a:t>Football Team</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12 </a:t>
            </a:r>
            <a:r>
              <a:rPr lang="en" sz="2400">
                <a:solidFill>
                  <a:schemeClr val="dk1"/>
                </a:solidFill>
                <a:latin typeface="Proxima Nova"/>
                <a:ea typeface="Proxima Nova"/>
                <a:cs typeface="Proxima Nova"/>
                <a:sym typeface="Proxima Nova"/>
              </a:rPr>
              <a:t>Dozen Eggs</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13 </a:t>
            </a:r>
            <a:r>
              <a:rPr lang="en" sz="2400">
                <a:solidFill>
                  <a:schemeClr val="dk1"/>
                </a:solidFill>
                <a:latin typeface="Proxima Nova"/>
                <a:ea typeface="Proxima Nova"/>
                <a:cs typeface="Proxima Nova"/>
                <a:sym typeface="Proxima Nova"/>
              </a:rPr>
              <a:t>Unlucky Friday</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14 </a:t>
            </a:r>
            <a:r>
              <a:rPr lang="en" sz="2400">
                <a:solidFill>
                  <a:schemeClr val="dk1"/>
                </a:solidFill>
                <a:latin typeface="Proxima Nova"/>
                <a:ea typeface="Proxima Nova"/>
                <a:cs typeface="Proxima Nova"/>
                <a:sym typeface="Proxima Nova"/>
              </a:rPr>
              <a:t>Valentine’s Day</a:t>
            </a:r>
            <a:endParaRPr sz="2400">
              <a:latin typeface="Proxima Nova"/>
              <a:ea typeface="Proxima Nova"/>
              <a:cs typeface="Proxima Nova"/>
              <a:sym typeface="Proxima Nova"/>
            </a:endParaRPr>
          </a:p>
          <a:p>
            <a:pPr marL="0" marR="0" lvl="0" indent="0" algn="l" rtl="0">
              <a:lnSpc>
                <a:spcPct val="115000"/>
              </a:lnSpc>
              <a:spcBef>
                <a:spcPts val="0"/>
              </a:spcBef>
              <a:spcAft>
                <a:spcPts val="0"/>
              </a:spcAft>
              <a:buNone/>
            </a:pPr>
            <a:r>
              <a:rPr lang="en" sz="2400">
                <a:solidFill>
                  <a:srgbClr val="FF0000"/>
                </a:solidFill>
                <a:latin typeface="Proxima Nova"/>
                <a:ea typeface="Proxima Nova"/>
                <a:cs typeface="Proxima Nova"/>
                <a:sym typeface="Proxima Nova"/>
              </a:rPr>
              <a:t>15 </a:t>
            </a:r>
            <a:r>
              <a:rPr lang="en" sz="2400">
                <a:solidFill>
                  <a:schemeClr val="dk1"/>
                </a:solidFill>
                <a:latin typeface="Proxima Nova"/>
                <a:ea typeface="Proxima Nova"/>
                <a:cs typeface="Proxima Nova"/>
                <a:sym typeface="Proxima Nova"/>
              </a:rPr>
              <a:t>Quarter Hour</a:t>
            </a:r>
            <a:endParaRPr sz="2400">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34"/>
          <p:cNvSpPr txBox="1">
            <a:spLocks noGrp="1"/>
          </p:cNvSpPr>
          <p:nvPr>
            <p:ph type="title"/>
          </p:nvPr>
        </p:nvSpPr>
        <p:spPr>
          <a:xfrm>
            <a:off x="0" y="2070169"/>
            <a:ext cx="9144000" cy="85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NOW, how many words or phrases do you remember?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p35"/>
          <p:cNvSpPr txBox="1"/>
          <p:nvPr/>
        </p:nvSpPr>
        <p:spPr>
          <a:xfrm>
            <a:off x="86050" y="4101425"/>
            <a:ext cx="8948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latin typeface="Proxima Nova"/>
                <a:ea typeface="Proxima Nova"/>
                <a:cs typeface="Proxima Nova"/>
                <a:sym typeface="Proxima Nova"/>
              </a:rPr>
              <a:t>How do our students know they are welcome?</a:t>
            </a:r>
            <a:endParaRPr sz="3300">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1356</Words>
  <Application>Microsoft Office PowerPoint</Application>
  <PresentationFormat>On-screen Show (16:9)</PresentationFormat>
  <Paragraphs>126</Paragraphs>
  <Slides>43</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Proxima Nova Extrabold</vt:lpstr>
      <vt:lpstr>Arial</vt:lpstr>
      <vt:lpstr>Calibri</vt:lpstr>
      <vt:lpstr>Twentieth Century</vt:lpstr>
      <vt:lpstr>Proxima Nova</vt:lpstr>
      <vt:lpstr>Proxima Nova Semibold</vt:lpstr>
      <vt:lpstr>Simple Light</vt:lpstr>
      <vt:lpstr>Simple Light</vt:lpstr>
      <vt:lpstr>PowerPoint Presentation</vt:lpstr>
      <vt:lpstr>Counting Vowels in 45 seconds</vt:lpstr>
      <vt:lpstr>PowerPoint Presentation</vt:lpstr>
      <vt:lpstr>How many words or phrases  do you remember?</vt:lpstr>
      <vt:lpstr>Let’s look at the words again…</vt:lpstr>
      <vt:lpstr>PowerPoint Presentation</vt:lpstr>
      <vt:lpstr>PowerPoint Presentation</vt:lpstr>
      <vt:lpstr>NOW, how many words or phrases do you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steals our students’ bandwidth?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A Kassi</dc:creator>
  <cp:lastModifiedBy>Kyle A Kassi</cp:lastModifiedBy>
  <cp:revision>1</cp:revision>
  <dcterms:modified xsi:type="dcterms:W3CDTF">2022-05-06T15:31:09Z</dcterms:modified>
</cp:coreProperties>
</file>