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iver flowing through a tropical forest"/>
          <p:cNvSpPr/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iver flowing through a tropical forest"/>
          <p:cNvSpPr/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lose-up of an orange flower surrounded by large tropical leaves"/>
          <p:cNvSpPr/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lose-up of a red-eyed tree frog perched on a leaf"/>
          <p:cNvSpPr/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lose-up of an orange flower surrounded by large tropical leaves"/>
          <p:cNvSpPr/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Close-up of a red-eyed tree frog perched on a leaf"/>
          <p:cNvSpPr/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River flowing through a tropical forest"/>
          <p:cNvSpPr/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4572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4572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4572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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4572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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4572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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4572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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4572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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4572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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4572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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Building a Better Student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Building a Better Student</a:t>
            </a:r>
          </a:p>
        </p:txBody>
      </p:sp>
      <p:sp>
        <p:nvSpPr>
          <p:cNvPr id="120" name="March 4, 2022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March 4, 2022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hilosophy: Pre-Counsel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Philosophy: Pre-Counseling</a:t>
            </a:r>
          </a:p>
        </p:txBody>
      </p:sp>
      <p:sp>
        <p:nvSpPr>
          <p:cNvPr id="155" name="Counseling…"/>
          <p:cNvSpPr txBox="1"/>
          <p:nvPr>
            <p:ph type="body" idx="1"/>
          </p:nvPr>
        </p:nvSpPr>
        <p:spPr>
          <a:xfrm>
            <a:off x="1689100" y="3469449"/>
            <a:ext cx="21005800" cy="9296401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8800"/>
            </a:pPr>
            <a:r>
              <a:t>Counseling</a:t>
            </a:r>
          </a:p>
          <a:p>
            <a:pPr marL="0" indent="0" algn="ctr">
              <a:buSzTx/>
              <a:buNone/>
              <a:defRPr sz="8800"/>
            </a:pPr>
            <a:r>
              <a:t>Psychology</a:t>
            </a:r>
          </a:p>
          <a:p>
            <a:pPr marL="0" indent="0" algn="ctr">
              <a:buSzTx/>
              <a:buNone/>
              <a:defRPr sz="8800"/>
            </a:pPr>
            <a:r>
              <a:t>Philosophy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What can other programs offer our students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can other programs offer our students?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Expanding Our Think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Expanding Our Thinking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Close-up of an orange flower surrounded by large tropical leaves" descr="Close-up of an orange flower surrounded by large tropical leaves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16461" t="0" r="16461" b="0"/>
          <a:stretch>
            <a:fillRect/>
          </a:stretch>
        </p:blipFill>
        <p:spPr>
          <a:xfrm>
            <a:off x="13169900" y="952500"/>
            <a:ext cx="9525000" cy="11468100"/>
          </a:xfrm>
          <a:prstGeom prst="rect">
            <a:avLst/>
          </a:prstGeom>
        </p:spPr>
      </p:pic>
      <p:sp>
        <p:nvSpPr>
          <p:cNvPr id="162" name="“It is technology married with liberal arts, married with the humanities, that yields us the results that make our hearts sing”…"/>
          <p:cNvSpPr txBox="1"/>
          <p:nvPr/>
        </p:nvSpPr>
        <p:spPr>
          <a:xfrm>
            <a:off x="1328131" y="2997199"/>
            <a:ext cx="10132745" cy="736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7200">
                <a:solidFill>
                  <a:srgbClr val="C7C8CB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“It is technology married with liberal arts, married with the humanities, that yields us the results that make our hearts sing”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7200">
                <a:solidFill>
                  <a:srgbClr val="C7C8CB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4700">
                <a:solidFill>
                  <a:srgbClr val="C7C8CB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-Steve Jobs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omputer Science +…"/>
          <p:cNvSpPr txBox="1"/>
          <p:nvPr/>
        </p:nvSpPr>
        <p:spPr>
          <a:xfrm>
            <a:off x="111938" y="288099"/>
            <a:ext cx="7080226" cy="3148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4000"/>
            </a:pPr>
            <a:r>
              <a:t>Computer Science + </a:t>
            </a:r>
          </a:p>
          <a:p>
            <a:pPr>
              <a:defRPr b="0" sz="4000"/>
            </a:pPr>
            <a:r>
              <a:t>Technical and Professional Writing</a:t>
            </a:r>
          </a:p>
          <a:p>
            <a:pPr>
              <a:defRPr b="0" sz="4000"/>
            </a:pPr>
            <a:r>
              <a:t>Art History</a:t>
            </a:r>
          </a:p>
          <a:p>
            <a:pPr>
              <a:defRPr b="0" sz="4000"/>
            </a:pPr>
            <a:r>
              <a:t>Business</a:t>
            </a:r>
          </a:p>
        </p:txBody>
      </p:sp>
      <p:sp>
        <p:nvSpPr>
          <p:cNvPr id="165" name="International Business +…"/>
          <p:cNvSpPr txBox="1"/>
          <p:nvPr/>
        </p:nvSpPr>
        <p:spPr>
          <a:xfrm>
            <a:off x="17754437" y="304377"/>
            <a:ext cx="6109209" cy="2538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/>
            </a:pPr>
            <a:r>
              <a:t>International Business + </a:t>
            </a:r>
          </a:p>
          <a:p>
            <a:pPr>
              <a:defRPr b="0" sz="4000"/>
            </a:pPr>
            <a:r>
              <a:t>Foreign Language</a:t>
            </a:r>
          </a:p>
          <a:p>
            <a:pPr>
              <a:defRPr b="0" sz="4000"/>
            </a:pPr>
            <a:r>
              <a:t>Religious Studies</a:t>
            </a:r>
          </a:p>
          <a:p>
            <a:pPr>
              <a:defRPr b="0" sz="4000"/>
            </a:pPr>
            <a:r>
              <a:t>Cultural Anthropology</a:t>
            </a:r>
          </a:p>
        </p:txBody>
      </p:sp>
      <p:sp>
        <p:nvSpPr>
          <p:cNvPr id="166" name="Journalism  +…"/>
          <p:cNvSpPr txBox="1"/>
          <p:nvPr/>
        </p:nvSpPr>
        <p:spPr>
          <a:xfrm>
            <a:off x="10118133" y="10678535"/>
            <a:ext cx="3531617" cy="2538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/>
            </a:pPr>
            <a:r>
              <a:t>Journalism  + </a:t>
            </a:r>
          </a:p>
          <a:p>
            <a:pPr>
              <a:defRPr b="0" sz="4000"/>
            </a:pPr>
            <a:r>
              <a:t>Sociology</a:t>
            </a:r>
          </a:p>
          <a:p>
            <a:pPr>
              <a:defRPr b="0" sz="4000"/>
            </a:pPr>
            <a:r>
              <a:t>Anthropology</a:t>
            </a:r>
          </a:p>
          <a:p>
            <a:pPr>
              <a:defRPr b="0" sz="4000"/>
            </a:pPr>
            <a:r>
              <a:t>History</a:t>
            </a:r>
          </a:p>
        </p:txBody>
      </p:sp>
      <p:sp>
        <p:nvSpPr>
          <p:cNvPr id="167" name="Art +…"/>
          <p:cNvSpPr txBox="1"/>
          <p:nvPr/>
        </p:nvSpPr>
        <p:spPr>
          <a:xfrm>
            <a:off x="18177973" y="10373735"/>
            <a:ext cx="4348481" cy="3148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/>
            </a:pPr>
            <a:r>
              <a:t>Art +</a:t>
            </a:r>
          </a:p>
          <a:p>
            <a:pPr>
              <a:defRPr b="0" sz="4000"/>
            </a:pPr>
            <a:r>
              <a:t>Communications</a:t>
            </a:r>
          </a:p>
          <a:p>
            <a:pPr>
              <a:defRPr b="0" sz="4000"/>
            </a:pPr>
            <a:r>
              <a:t>Business</a:t>
            </a:r>
          </a:p>
          <a:p>
            <a:pPr>
              <a:defRPr b="0" sz="4000"/>
            </a:pPr>
            <a:r>
              <a:t>Computer Science</a:t>
            </a:r>
          </a:p>
        </p:txBody>
      </p:sp>
      <p:sp>
        <p:nvSpPr>
          <p:cNvPr id="168" name="General Business +…"/>
          <p:cNvSpPr txBox="1"/>
          <p:nvPr/>
        </p:nvSpPr>
        <p:spPr>
          <a:xfrm>
            <a:off x="392358" y="10407323"/>
            <a:ext cx="4934205" cy="3148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/>
            </a:pPr>
            <a:r>
              <a:t>General Business + </a:t>
            </a:r>
          </a:p>
          <a:p>
            <a:pPr>
              <a:defRPr b="0" sz="4000"/>
            </a:pPr>
            <a:r>
              <a:t>Philosophy</a:t>
            </a:r>
          </a:p>
          <a:p>
            <a:pPr>
              <a:defRPr b="0" sz="4000"/>
            </a:pPr>
            <a:r>
              <a:t>Music</a:t>
            </a:r>
          </a:p>
          <a:p>
            <a:pPr>
              <a:defRPr b="0" sz="4000"/>
            </a:pPr>
            <a:r>
              <a:t>Communications</a:t>
            </a:r>
          </a:p>
        </p:txBody>
      </p:sp>
      <p:sp>
        <p:nvSpPr>
          <p:cNvPr id="169" name="Exercise Science +…"/>
          <p:cNvSpPr txBox="1"/>
          <p:nvPr/>
        </p:nvSpPr>
        <p:spPr>
          <a:xfrm>
            <a:off x="9534442" y="304377"/>
            <a:ext cx="4699001" cy="2538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/>
            </a:pPr>
            <a:r>
              <a:t>Exercise Science +</a:t>
            </a:r>
          </a:p>
          <a:p>
            <a:pPr>
              <a:defRPr b="0" sz="4000"/>
            </a:pPr>
            <a:r>
              <a:t>Business</a:t>
            </a:r>
          </a:p>
          <a:p>
            <a:pPr>
              <a:defRPr b="0" sz="4000"/>
            </a:pPr>
            <a:r>
              <a:t>Sociology</a:t>
            </a:r>
          </a:p>
          <a:p>
            <a:pPr>
              <a:defRPr b="0" sz="4000"/>
            </a:pPr>
            <a:r>
              <a:t>Psychology</a:t>
            </a:r>
          </a:p>
        </p:txBody>
      </p:sp>
      <p:sp>
        <p:nvSpPr>
          <p:cNvPr id="170" name="Double Majors…"/>
          <p:cNvSpPr/>
          <p:nvPr/>
        </p:nvSpPr>
        <p:spPr>
          <a:xfrm>
            <a:off x="8334805" y="5331408"/>
            <a:ext cx="7098274" cy="2555552"/>
          </a:xfrm>
          <a:prstGeom prst="rect">
            <a:avLst/>
          </a:prstGeom>
          <a:solidFill>
            <a:schemeClr val="accent1">
              <a:lumOff val="135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4000">
                <a:latin typeface="+mn-lt"/>
                <a:ea typeface="+mn-ea"/>
                <a:cs typeface="+mn-cs"/>
                <a:sym typeface="Helvetica Neue Medium"/>
              </a:defRPr>
            </a:pPr>
            <a:r>
              <a:t>Double Majors</a:t>
            </a:r>
          </a:p>
          <a:p>
            <a:pPr>
              <a:defRPr b="0" sz="4000">
                <a:latin typeface="+mn-lt"/>
                <a:ea typeface="+mn-ea"/>
                <a:cs typeface="+mn-cs"/>
                <a:sym typeface="Helvetica Neue Medium"/>
              </a:defRPr>
            </a:pPr>
            <a:r>
              <a:t>Minors</a:t>
            </a:r>
          </a:p>
          <a:p>
            <a:pPr>
              <a:defRPr b="0" sz="4000">
                <a:latin typeface="+mn-lt"/>
                <a:ea typeface="+mn-ea"/>
                <a:cs typeface="+mn-cs"/>
                <a:sym typeface="Helvetica Neue Medium"/>
              </a:defRPr>
            </a:pPr>
            <a:r>
              <a:t>Courses</a:t>
            </a:r>
          </a:p>
          <a:p>
            <a:pPr>
              <a:defRPr b="0" sz="4000">
                <a:latin typeface="+mn-lt"/>
                <a:ea typeface="+mn-ea"/>
                <a:cs typeface="+mn-cs"/>
                <a:sym typeface="Helvetica Neue Medium"/>
              </a:defRPr>
            </a:pPr>
            <a:r>
              <a:t>GenEd Recommendations</a:t>
            </a:r>
          </a:p>
        </p:txBody>
      </p:sp>
      <p:sp>
        <p:nvSpPr>
          <p:cNvPr id="171" name="Line"/>
          <p:cNvSpPr/>
          <p:nvPr/>
        </p:nvSpPr>
        <p:spPr>
          <a:xfrm flipV="1">
            <a:off x="15561758" y="3317032"/>
            <a:ext cx="2123614" cy="192477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2" name="Line"/>
          <p:cNvSpPr/>
          <p:nvPr/>
        </p:nvSpPr>
        <p:spPr>
          <a:xfrm flipH="1" flipV="1">
            <a:off x="5688485" y="3315650"/>
            <a:ext cx="2488391" cy="1926155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3" name="Line"/>
          <p:cNvSpPr/>
          <p:nvPr/>
        </p:nvSpPr>
        <p:spPr>
          <a:xfrm>
            <a:off x="15562113" y="8160362"/>
            <a:ext cx="2843695" cy="192212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4" name="Line"/>
          <p:cNvSpPr/>
          <p:nvPr/>
        </p:nvSpPr>
        <p:spPr>
          <a:xfrm>
            <a:off x="11752268" y="8133270"/>
            <a:ext cx="1" cy="2298954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5" name="Line"/>
          <p:cNvSpPr/>
          <p:nvPr/>
        </p:nvSpPr>
        <p:spPr>
          <a:xfrm flipH="1">
            <a:off x="5652888" y="8033212"/>
            <a:ext cx="2558052" cy="2175848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6" name="Line"/>
          <p:cNvSpPr/>
          <p:nvPr/>
        </p:nvSpPr>
        <p:spPr>
          <a:xfrm flipV="1">
            <a:off x="11752268" y="2937654"/>
            <a:ext cx="1" cy="2298954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Brainstorm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Brainstorming </a:t>
            </a:r>
          </a:p>
        </p:txBody>
      </p:sp>
      <p:sp>
        <p:nvSpPr>
          <p:cNvPr id="179" name="Why don’t we currently “share” more courses and discuss solutions as a group?…"/>
          <p:cNvSpPr txBox="1"/>
          <p:nvPr>
            <p:ph type="body" idx="1"/>
          </p:nvPr>
        </p:nvSpPr>
        <p:spPr>
          <a:xfrm>
            <a:off x="1689100" y="3462166"/>
            <a:ext cx="21005800" cy="9296401"/>
          </a:xfrm>
          <a:prstGeom prst="rect">
            <a:avLst/>
          </a:prstGeom>
        </p:spPr>
        <p:txBody>
          <a:bodyPr/>
          <a:lstStyle/>
          <a:p>
            <a:pPr lvl="1" marL="0" indent="4762500">
              <a:defRPr sz="5000"/>
            </a:pPr>
            <a:r>
              <a:t>Why don’t we currently “share” more courses and discuss solutions as a group?</a:t>
            </a:r>
          </a:p>
          <a:p>
            <a:pPr lvl="1" marL="0" indent="0">
              <a:buSzTx/>
              <a:buNone/>
              <a:defRPr sz="5000"/>
            </a:pPr>
          </a:p>
          <a:p>
            <a:pPr marL="0" indent="4762500" defTabSz="457200">
              <a:spcBef>
                <a:spcPts val="0"/>
              </a:spcBef>
              <a:defRPr sz="5300"/>
            </a:pPr>
            <a:r>
              <a:rPr sz="5000"/>
              <a:t>What potential cross-overs in programs are there in current offerings?</a:t>
            </a:r>
            <a:r>
              <a:t> 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sz="5300"/>
            </a:pPr>
          </a:p>
          <a:p>
            <a:pPr marL="0" indent="0" defTabSz="457200">
              <a:spcBef>
                <a:spcPts val="0"/>
              </a:spcBef>
              <a:buSzTx/>
              <a:buNone/>
              <a:defRPr sz="5300"/>
            </a:pPr>
          </a:p>
          <a:p>
            <a:pPr marL="0" indent="4762500" defTabSz="457200">
              <a:spcBef>
                <a:spcPts val="0"/>
              </a:spcBef>
              <a:defRPr sz="5000"/>
            </a:pPr>
            <a:r>
              <a:t>How can departments become more receptive to teaching other majors?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What kind of graduates do we want to send out into the world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00735">
              <a:defRPr sz="10864"/>
            </a:lvl1pPr>
          </a:lstStyle>
          <a:p>
            <a:pPr/>
            <a:r>
              <a:t>What kind of graduates do we want to send out into the world?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hilosophy Student"/>
          <p:cNvSpPr txBox="1"/>
          <p:nvPr/>
        </p:nvSpPr>
        <p:spPr>
          <a:xfrm>
            <a:off x="1047513" y="2272503"/>
            <a:ext cx="7170421" cy="1019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/>
            </a:lvl1pPr>
          </a:lstStyle>
          <a:p>
            <a:pPr/>
            <a:r>
              <a:t>Philosophy Student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hilosophy Student"/>
          <p:cNvSpPr txBox="1"/>
          <p:nvPr/>
        </p:nvSpPr>
        <p:spPr>
          <a:xfrm>
            <a:off x="1040218" y="2275761"/>
            <a:ext cx="7170421" cy="1019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/>
            </a:lvl1pPr>
          </a:lstStyle>
          <a:p>
            <a:pPr/>
            <a:r>
              <a:t>Philosophy Student</a:t>
            </a:r>
          </a:p>
        </p:txBody>
      </p:sp>
      <p:sp>
        <p:nvSpPr>
          <p:cNvPr id="129" name="Arrow"/>
          <p:cNvSpPr/>
          <p:nvPr/>
        </p:nvSpPr>
        <p:spPr>
          <a:xfrm rot="1260000">
            <a:off x="4889962" y="3758533"/>
            <a:ext cx="2557866" cy="1270001"/>
          </a:xfrm>
          <a:prstGeom prst="rightArrow">
            <a:avLst>
              <a:gd name="adj1" fmla="val 32000"/>
              <a:gd name="adj2" fmla="val 64000"/>
            </a:avLst>
          </a:prstGeom>
          <a:solidFill>
            <a:schemeClr val="accent1">
              <a:lumOff val="1352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hilosophy Student"/>
          <p:cNvSpPr txBox="1"/>
          <p:nvPr/>
        </p:nvSpPr>
        <p:spPr>
          <a:xfrm>
            <a:off x="1040218" y="2275761"/>
            <a:ext cx="7170421" cy="1019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/>
            </a:lvl1pPr>
          </a:lstStyle>
          <a:p>
            <a:pPr/>
            <a:r>
              <a:t>Philosophy Student</a:t>
            </a:r>
          </a:p>
        </p:txBody>
      </p:sp>
      <p:sp>
        <p:nvSpPr>
          <p:cNvPr id="132" name="Arrow"/>
          <p:cNvSpPr/>
          <p:nvPr/>
        </p:nvSpPr>
        <p:spPr>
          <a:xfrm rot="1260000">
            <a:off x="4889962" y="3758533"/>
            <a:ext cx="2557866" cy="1270001"/>
          </a:xfrm>
          <a:prstGeom prst="rightArrow">
            <a:avLst>
              <a:gd name="adj1" fmla="val 32000"/>
              <a:gd name="adj2" fmla="val 64000"/>
            </a:avLst>
          </a:prstGeom>
          <a:solidFill>
            <a:schemeClr val="accent1">
              <a:lumOff val="1352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3" name="Ministry"/>
          <p:cNvSpPr txBox="1"/>
          <p:nvPr/>
        </p:nvSpPr>
        <p:spPr>
          <a:xfrm>
            <a:off x="8122843" y="4642182"/>
            <a:ext cx="3019807" cy="1019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/>
            </a:lvl1pPr>
          </a:lstStyle>
          <a:p>
            <a:pPr/>
            <a:r>
              <a:t>Ministry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hilosophy Student"/>
          <p:cNvSpPr txBox="1"/>
          <p:nvPr/>
        </p:nvSpPr>
        <p:spPr>
          <a:xfrm>
            <a:off x="1040218" y="2275761"/>
            <a:ext cx="7170421" cy="1019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/>
            </a:lvl1pPr>
          </a:lstStyle>
          <a:p>
            <a:pPr/>
            <a:r>
              <a:t>Philosophy Student</a:t>
            </a:r>
          </a:p>
        </p:txBody>
      </p:sp>
      <p:sp>
        <p:nvSpPr>
          <p:cNvPr id="136" name="Arrow"/>
          <p:cNvSpPr/>
          <p:nvPr/>
        </p:nvSpPr>
        <p:spPr>
          <a:xfrm rot="1260000">
            <a:off x="4889962" y="3758533"/>
            <a:ext cx="2557866" cy="1270001"/>
          </a:xfrm>
          <a:prstGeom prst="rightArrow">
            <a:avLst>
              <a:gd name="adj1" fmla="val 32000"/>
              <a:gd name="adj2" fmla="val 64000"/>
            </a:avLst>
          </a:prstGeom>
          <a:solidFill>
            <a:schemeClr val="accent1">
              <a:lumOff val="1352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7" name="Ministry"/>
          <p:cNvSpPr txBox="1"/>
          <p:nvPr/>
        </p:nvSpPr>
        <p:spPr>
          <a:xfrm>
            <a:off x="8122843" y="4642182"/>
            <a:ext cx="3019807" cy="1019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/>
            </a:lvl1pPr>
          </a:lstStyle>
          <a:p>
            <a:pPr/>
            <a:r>
              <a:t>Ministry</a:t>
            </a:r>
          </a:p>
        </p:txBody>
      </p:sp>
      <p:sp>
        <p:nvSpPr>
          <p:cNvPr id="138" name="Arrow"/>
          <p:cNvSpPr/>
          <p:nvPr/>
        </p:nvSpPr>
        <p:spPr>
          <a:xfrm rot="1260000">
            <a:off x="9590444" y="6167080"/>
            <a:ext cx="2557866" cy="1270001"/>
          </a:xfrm>
          <a:prstGeom prst="rightArrow">
            <a:avLst>
              <a:gd name="adj1" fmla="val 32000"/>
              <a:gd name="adj2" fmla="val 64000"/>
            </a:avLst>
          </a:prstGeom>
          <a:solidFill>
            <a:schemeClr val="accent1">
              <a:lumOff val="1352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hilosophy Student"/>
          <p:cNvSpPr txBox="1"/>
          <p:nvPr/>
        </p:nvSpPr>
        <p:spPr>
          <a:xfrm>
            <a:off x="1040218" y="2275761"/>
            <a:ext cx="7170421" cy="1019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/>
            </a:lvl1pPr>
          </a:lstStyle>
          <a:p>
            <a:pPr/>
            <a:r>
              <a:t>Philosophy Student</a:t>
            </a:r>
          </a:p>
        </p:txBody>
      </p:sp>
      <p:sp>
        <p:nvSpPr>
          <p:cNvPr id="141" name="Arrow"/>
          <p:cNvSpPr/>
          <p:nvPr/>
        </p:nvSpPr>
        <p:spPr>
          <a:xfrm rot="1260000">
            <a:off x="4889962" y="3758533"/>
            <a:ext cx="2557866" cy="1270001"/>
          </a:xfrm>
          <a:prstGeom prst="rightArrow">
            <a:avLst>
              <a:gd name="adj1" fmla="val 32000"/>
              <a:gd name="adj2" fmla="val 64000"/>
            </a:avLst>
          </a:prstGeom>
          <a:solidFill>
            <a:schemeClr val="accent1">
              <a:lumOff val="1352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2" name="Ministry"/>
          <p:cNvSpPr txBox="1"/>
          <p:nvPr/>
        </p:nvSpPr>
        <p:spPr>
          <a:xfrm>
            <a:off x="8122843" y="4642182"/>
            <a:ext cx="3019807" cy="1019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/>
            </a:lvl1pPr>
          </a:lstStyle>
          <a:p>
            <a:pPr/>
            <a:r>
              <a:t>Ministry</a:t>
            </a:r>
          </a:p>
        </p:txBody>
      </p:sp>
      <p:sp>
        <p:nvSpPr>
          <p:cNvPr id="143" name="Arrow"/>
          <p:cNvSpPr/>
          <p:nvPr/>
        </p:nvSpPr>
        <p:spPr>
          <a:xfrm rot="1260000">
            <a:off x="9590444" y="6167080"/>
            <a:ext cx="2557866" cy="1270001"/>
          </a:xfrm>
          <a:prstGeom prst="rightArrow">
            <a:avLst>
              <a:gd name="adj1" fmla="val 32000"/>
              <a:gd name="adj2" fmla="val 64000"/>
            </a:avLst>
          </a:prstGeom>
          <a:solidFill>
            <a:schemeClr val="accent1">
              <a:lumOff val="1352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4" name="Counseling"/>
          <p:cNvSpPr txBox="1"/>
          <p:nvPr/>
        </p:nvSpPr>
        <p:spPr>
          <a:xfrm>
            <a:off x="12601121" y="7556887"/>
            <a:ext cx="4205479" cy="1019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/>
            </a:lvl1pPr>
          </a:lstStyle>
          <a:p>
            <a:pPr/>
            <a:r>
              <a:t>Counseling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hilosophy Student"/>
          <p:cNvSpPr txBox="1"/>
          <p:nvPr/>
        </p:nvSpPr>
        <p:spPr>
          <a:xfrm>
            <a:off x="1040218" y="2275761"/>
            <a:ext cx="7170421" cy="1019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/>
            </a:lvl1pPr>
          </a:lstStyle>
          <a:p>
            <a:pPr/>
            <a:r>
              <a:t>Philosophy Student</a:t>
            </a:r>
          </a:p>
        </p:txBody>
      </p:sp>
      <p:sp>
        <p:nvSpPr>
          <p:cNvPr id="147" name="Arrow"/>
          <p:cNvSpPr/>
          <p:nvPr/>
        </p:nvSpPr>
        <p:spPr>
          <a:xfrm rot="1260000">
            <a:off x="4889962" y="3758533"/>
            <a:ext cx="2557866" cy="1270001"/>
          </a:xfrm>
          <a:prstGeom prst="rightArrow">
            <a:avLst>
              <a:gd name="adj1" fmla="val 32000"/>
              <a:gd name="adj2" fmla="val 64000"/>
            </a:avLst>
          </a:prstGeom>
          <a:solidFill>
            <a:schemeClr val="accent1">
              <a:lumOff val="1352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8" name="Ministry"/>
          <p:cNvSpPr txBox="1"/>
          <p:nvPr/>
        </p:nvSpPr>
        <p:spPr>
          <a:xfrm>
            <a:off x="8122843" y="4642182"/>
            <a:ext cx="3019807" cy="1019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/>
            </a:lvl1pPr>
          </a:lstStyle>
          <a:p>
            <a:pPr/>
            <a:r>
              <a:t>Ministry</a:t>
            </a:r>
          </a:p>
        </p:txBody>
      </p:sp>
      <p:sp>
        <p:nvSpPr>
          <p:cNvPr id="149" name="Arrow"/>
          <p:cNvSpPr/>
          <p:nvPr/>
        </p:nvSpPr>
        <p:spPr>
          <a:xfrm rot="1260000">
            <a:off x="9590444" y="6167080"/>
            <a:ext cx="2557866" cy="1270001"/>
          </a:xfrm>
          <a:prstGeom prst="rightArrow">
            <a:avLst>
              <a:gd name="adj1" fmla="val 32000"/>
              <a:gd name="adj2" fmla="val 64000"/>
            </a:avLst>
          </a:prstGeom>
          <a:solidFill>
            <a:schemeClr val="accent1">
              <a:lumOff val="1352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0" name="Counseling"/>
          <p:cNvSpPr txBox="1"/>
          <p:nvPr/>
        </p:nvSpPr>
        <p:spPr>
          <a:xfrm>
            <a:off x="12601121" y="7556887"/>
            <a:ext cx="4205479" cy="1019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/>
            </a:lvl1pPr>
          </a:lstStyle>
          <a:p>
            <a:pPr/>
            <a:r>
              <a:t>Counseling</a:t>
            </a:r>
          </a:p>
        </p:txBody>
      </p:sp>
      <p:sp>
        <p:nvSpPr>
          <p:cNvPr id="151" name="Arrow"/>
          <p:cNvSpPr/>
          <p:nvPr/>
        </p:nvSpPr>
        <p:spPr>
          <a:xfrm rot="1260000">
            <a:off x="15120312" y="8853334"/>
            <a:ext cx="2557866" cy="1270001"/>
          </a:xfrm>
          <a:prstGeom prst="rightArrow">
            <a:avLst>
              <a:gd name="adj1" fmla="val 32000"/>
              <a:gd name="adj2" fmla="val 64000"/>
            </a:avLst>
          </a:prstGeom>
          <a:solidFill>
            <a:schemeClr val="accent1">
              <a:lumOff val="1352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2" name="?"/>
          <p:cNvSpPr txBox="1"/>
          <p:nvPr/>
        </p:nvSpPr>
        <p:spPr>
          <a:xfrm>
            <a:off x="19342023" y="9562320"/>
            <a:ext cx="1102869" cy="22217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0"/>
            </a:lvl1pPr>
          </a:lstStyle>
          <a:p>
            <a:pPr/>
            <a:r>
              <a:t>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