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7" r:id="rId5"/>
    <p:sldId id="280" r:id="rId6"/>
    <p:sldId id="321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9" r:id="rId17"/>
    <p:sldId id="320" r:id="rId18"/>
    <p:sldId id="306" r:id="rId19"/>
    <p:sldId id="295" r:id="rId20"/>
    <p:sldId id="281" r:id="rId21"/>
    <p:sldId id="293" r:id="rId22"/>
    <p:sldId id="286" r:id="rId23"/>
    <p:sldId id="287" r:id="rId24"/>
    <p:sldId id="303" r:id="rId25"/>
    <p:sldId id="284" r:id="rId26"/>
    <p:sldId id="283" r:id="rId27"/>
    <p:sldId id="307" r:id="rId28"/>
    <p:sldId id="288" r:id="rId29"/>
    <p:sldId id="305" r:id="rId30"/>
    <p:sldId id="260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425"/>
    <a:srgbClr val="8B0001"/>
    <a:srgbClr val="A7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BCF31-2DA1-4EB2-9E27-324A1325835A}" v="6" dt="2017-11-28T17:41:24.658"/>
    <p1510:client id="{54EA2F32-4C79-42CA-86B9-6D5780EB8C7F}" v="17" dt="2017-11-28T18:04:35.411"/>
    <p1510:client id="{BE2285B5-5041-4D2A-9B58-EBC940251706}" v="5" dt="2018-08-02T19:46:18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A. Yukech" userId="S::jayukech@ysu.edu::f5f0f614-fc37-4e25-b514-8b6d4c8def6c" providerId="AD" clId="Web-{1B204798-2F4A-480C-8421-FA74B7C9D3EA}"/>
    <pc:docChg chg="modSld">
      <pc:chgData name="James A. Yukech" userId="S::jayukech@ysu.edu::f5f0f614-fc37-4e25-b514-8b6d4c8def6c" providerId="AD" clId="Web-{1B204798-2F4A-480C-8421-FA74B7C9D3EA}" dt="2018-09-14T12:43:37.900" v="0"/>
      <pc:docMkLst>
        <pc:docMk/>
      </pc:docMkLst>
      <pc:sldChg chg="delSp">
        <pc:chgData name="James A. Yukech" userId="S::jayukech@ysu.edu::f5f0f614-fc37-4e25-b514-8b6d4c8def6c" providerId="AD" clId="Web-{1B204798-2F4A-480C-8421-FA74B7C9D3EA}" dt="2018-09-14T12:43:37.900" v="0"/>
        <pc:sldMkLst>
          <pc:docMk/>
          <pc:sldMk cId="4037454763" sldId="283"/>
        </pc:sldMkLst>
        <pc:picChg chg="del">
          <ac:chgData name="James A. Yukech" userId="S::jayukech@ysu.edu::f5f0f614-fc37-4e25-b514-8b6d4c8def6c" providerId="AD" clId="Web-{1B204798-2F4A-480C-8421-FA74B7C9D3EA}" dt="2018-09-14T12:43:37.900" v="0"/>
          <ac:picMkLst>
            <pc:docMk/>
            <pc:sldMk cId="4037454763" sldId="283"/>
            <ac:picMk id="3" creationId="{00000000-0000-0000-0000-000000000000}"/>
          </ac:picMkLst>
        </pc:picChg>
      </pc:sldChg>
    </pc:docChg>
  </pc:docChgLst>
  <pc:docChgLst>
    <pc:chgData name="James A. Yukech" userId="S::jayukech@ysu.edu::f5f0f614-fc37-4e25-b514-8b6d4c8def6c" providerId="AD" clId="Web-{9BD75163-D430-4828-836D-FD25C5DEE616}"/>
    <pc:docChg chg="modSld">
      <pc:chgData name="James A. Yukech" userId="S::jayukech@ysu.edu::f5f0f614-fc37-4e25-b514-8b6d4c8def6c" providerId="AD" clId="Web-{9BD75163-D430-4828-836D-FD25C5DEE616}" dt="2018-09-20T12:41:15.890" v="2"/>
      <pc:docMkLst>
        <pc:docMk/>
      </pc:docMkLst>
      <pc:sldChg chg="addSp delSp modSp">
        <pc:chgData name="James A. Yukech" userId="S::jayukech@ysu.edu::f5f0f614-fc37-4e25-b514-8b6d4c8def6c" providerId="AD" clId="Web-{9BD75163-D430-4828-836D-FD25C5DEE616}" dt="2018-09-20T12:41:15.890" v="2"/>
        <pc:sldMkLst>
          <pc:docMk/>
          <pc:sldMk cId="1128738384" sldId="295"/>
        </pc:sldMkLst>
        <pc:graphicFrameChg chg="del">
          <ac:chgData name="James A. Yukech" userId="S::jayukech@ysu.edu::f5f0f614-fc37-4e25-b514-8b6d4c8def6c" providerId="AD" clId="Web-{9BD75163-D430-4828-836D-FD25C5DEE616}" dt="2018-09-20T12:41:02.264" v="0"/>
          <ac:graphicFrameMkLst>
            <pc:docMk/>
            <pc:sldMk cId="1128738384" sldId="295"/>
            <ac:graphicFrameMk id="4" creationId="{00000000-0000-0000-0000-000000000000}"/>
          </ac:graphicFrameMkLst>
        </pc:graphicFrameChg>
        <pc:picChg chg="add del mod">
          <ac:chgData name="James A. Yukech" userId="S::jayukech@ysu.edu::f5f0f614-fc37-4e25-b514-8b6d4c8def6c" providerId="AD" clId="Web-{9BD75163-D430-4828-836D-FD25C5DEE616}" dt="2018-09-20T12:41:15.890" v="2"/>
          <ac:picMkLst>
            <pc:docMk/>
            <pc:sldMk cId="1128738384" sldId="295"/>
            <ac:picMk id="2" creationId="{CF4A5B09-FF9B-4A5E-BBDC-DEFB49FC8E56}"/>
          </ac:picMkLst>
        </pc:picChg>
      </pc:sldChg>
    </pc:docChg>
  </pc:docChgLst>
  <pc:docChgLst>
    <pc:chgData name="James A. Yukech" userId="S::jayukech@ysu.edu::f5f0f614-fc37-4e25-b514-8b6d4c8def6c" providerId="AD" clId="Web-{963AA0CE-55E5-4A2E-8642-3F9D2C2925C5}"/>
    <pc:docChg chg="modSld">
      <pc:chgData name="James A. Yukech" userId="S::jayukech@ysu.edu::f5f0f614-fc37-4e25-b514-8b6d4c8def6c" providerId="AD" clId="Web-{963AA0CE-55E5-4A2E-8642-3F9D2C2925C5}" dt="2018-09-10T16:56:24.673" v="0"/>
      <pc:docMkLst>
        <pc:docMk/>
      </pc:docMkLst>
      <pc:sldChg chg="delSp">
        <pc:chgData name="James A. Yukech" userId="S::jayukech@ysu.edu::f5f0f614-fc37-4e25-b514-8b6d4c8def6c" providerId="AD" clId="Web-{963AA0CE-55E5-4A2E-8642-3F9D2C2925C5}" dt="2018-09-10T16:56:24.673" v="0"/>
        <pc:sldMkLst>
          <pc:docMk/>
          <pc:sldMk cId="4037454763" sldId="283"/>
        </pc:sldMkLst>
        <pc:picChg chg="del">
          <ac:chgData name="James A. Yukech" userId="S::jayukech@ysu.edu::f5f0f614-fc37-4e25-b514-8b6d4c8def6c" providerId="AD" clId="Web-{963AA0CE-55E5-4A2E-8642-3F9D2C2925C5}" dt="2018-09-10T16:56:24.673" v="0"/>
          <ac:picMkLst>
            <pc:docMk/>
            <pc:sldMk cId="4037454763" sldId="283"/>
            <ac:picMk id="3" creationId="{00000000-0000-0000-0000-000000000000}"/>
          </ac:picMkLst>
        </pc:picChg>
      </pc:sldChg>
    </pc:docChg>
  </pc:docChgLst>
  <pc:docChgLst>
    <pc:chgData name="James A. Yukech" userId="S::jayukech@ysu.edu::f5f0f614-fc37-4e25-b514-8b6d4c8def6c" providerId="AD" clId="Web-{BE2285B5-5041-4D2A-9B58-EBC940251706}"/>
    <pc:docChg chg="modSld">
      <pc:chgData name="James A. Yukech" userId="S::jayukech@ysu.edu::f5f0f614-fc37-4e25-b514-8b6d4c8def6c" providerId="AD" clId="Web-{BE2285B5-5041-4D2A-9B58-EBC940251706}" dt="2018-08-02T20:52:54.947" v="374" actId="20577"/>
      <pc:docMkLst>
        <pc:docMk/>
      </pc:docMkLst>
      <pc:sldChg chg="addSp delSp modSp">
        <pc:chgData name="James A. Yukech" userId="S::jayukech@ysu.edu::f5f0f614-fc37-4e25-b514-8b6d4c8def6c" providerId="AD" clId="Web-{BE2285B5-5041-4D2A-9B58-EBC940251706}" dt="2018-08-02T20:52:49.353" v="373" actId="20577"/>
        <pc:sldMkLst>
          <pc:docMk/>
          <pc:sldMk cId="1600889694" sldId="281"/>
        </pc:sldMkLst>
        <pc:spChg chg="add del mod">
          <ac:chgData name="James A. Yukech" userId="S::jayukech@ysu.edu::f5f0f614-fc37-4e25-b514-8b6d4c8def6c" providerId="AD" clId="Web-{BE2285B5-5041-4D2A-9B58-EBC940251706}" dt="2018-08-02T20:52:49.353" v="373" actId="20577"/>
          <ac:spMkLst>
            <pc:docMk/>
            <pc:sldMk cId="1600889694" sldId="281"/>
            <ac:spMk id="4" creationId="{00000000-0000-0000-0000-000000000000}"/>
          </ac:spMkLst>
        </pc:spChg>
        <pc:spChg chg="del">
          <ac:chgData name="James A. Yukech" userId="S::jayukech@ysu.edu::f5f0f614-fc37-4e25-b514-8b6d4c8def6c" providerId="AD" clId="Web-{BE2285B5-5041-4D2A-9B58-EBC940251706}" dt="2018-08-02T19:45:31.413" v="0"/>
          <ac:spMkLst>
            <pc:docMk/>
            <pc:sldMk cId="1600889694" sldId="281"/>
            <ac:spMk id="5" creationId="{00000000-0000-0000-0000-000000000000}"/>
          </ac:spMkLst>
        </pc:spChg>
        <pc:spChg chg="add mod">
          <ac:chgData name="James A. Yukech" userId="S::jayukech@ysu.edu::f5f0f614-fc37-4e25-b514-8b6d4c8def6c" providerId="AD" clId="Web-{BE2285B5-5041-4D2A-9B58-EBC940251706}" dt="2018-08-02T20:02:46.345" v="371" actId="1076"/>
          <ac:spMkLst>
            <pc:docMk/>
            <pc:sldMk cId="1600889694" sldId="281"/>
            <ac:spMk id="6" creationId="{AEB1A064-A5E1-41F6-9F69-6F68CAB15325}"/>
          </ac:spMkLst>
        </pc:spChg>
        <pc:picChg chg="add del mod ord">
          <ac:chgData name="James A. Yukech" userId="S::jayukech@ysu.edu::f5f0f614-fc37-4e25-b514-8b6d4c8def6c" providerId="AD" clId="Web-{BE2285B5-5041-4D2A-9B58-EBC940251706}" dt="2018-08-02T19:46:24.039" v="8"/>
          <ac:picMkLst>
            <pc:docMk/>
            <pc:sldMk cId="1600889694" sldId="281"/>
            <ac:picMk id="2" creationId="{F01EF360-B165-48F6-8287-7DE369247F2C}"/>
          </ac:picMkLst>
        </pc:picChg>
        <pc:picChg chg="add mod">
          <ac:chgData name="James A. Yukech" userId="S::jayukech@ysu.edu::f5f0f614-fc37-4e25-b514-8b6d4c8def6c" providerId="AD" clId="Web-{BE2285B5-5041-4D2A-9B58-EBC940251706}" dt="2018-08-02T19:58:19.136" v="225" actId="1076"/>
          <ac:picMkLst>
            <pc:docMk/>
            <pc:sldMk cId="1600889694" sldId="281"/>
            <ac:picMk id="7" creationId="{CF501712-63EC-4C99-AD9D-4AB9604F05F3}"/>
          </ac:picMkLst>
        </pc:picChg>
      </pc:sldChg>
    </pc:docChg>
  </pc:docChgLst>
  <pc:docChgLst>
    <pc:chgData name="James A. Yukech" userId="S::jayukech@ysu.edu::f5f0f614-fc37-4e25-b514-8b6d4c8def6c" providerId="AD" clId="Web-{62A29B63-E817-462F-B20F-385A4A2DD114}"/>
    <pc:docChg chg="modSld">
      <pc:chgData name="James A. Yukech" userId="S::jayukech@ysu.edu::f5f0f614-fc37-4e25-b514-8b6d4c8def6c" providerId="AD" clId="Web-{62A29B63-E817-462F-B20F-385A4A2DD114}" dt="2018-09-07T14:51:55.699" v="310" actId="20577"/>
      <pc:docMkLst>
        <pc:docMk/>
      </pc:docMkLst>
      <pc:sldChg chg="modSp">
        <pc:chgData name="James A. Yukech" userId="S::jayukech@ysu.edu::f5f0f614-fc37-4e25-b514-8b6d4c8def6c" providerId="AD" clId="Web-{62A29B63-E817-462F-B20F-385A4A2DD114}" dt="2018-09-07T14:32:36.013" v="4" actId="20577"/>
        <pc:sldMkLst>
          <pc:docMk/>
          <pc:sldMk cId="681774890" sldId="282"/>
        </pc:sldMkLst>
        <pc:spChg chg="mod">
          <ac:chgData name="James A. Yukech" userId="S::jayukech@ysu.edu::f5f0f614-fc37-4e25-b514-8b6d4c8def6c" providerId="AD" clId="Web-{62A29B63-E817-462F-B20F-385A4A2DD114}" dt="2018-09-07T14:32:36.013" v="4" actId="20577"/>
          <ac:spMkLst>
            <pc:docMk/>
            <pc:sldMk cId="681774890" sldId="282"/>
            <ac:spMk id="2" creationId="{00000000-0000-0000-0000-000000000000}"/>
          </ac:spMkLst>
        </pc:spChg>
      </pc:sldChg>
      <pc:sldChg chg="modSp modNotes">
        <pc:chgData name="James A. Yukech" userId="S::jayukech@ysu.edu::f5f0f614-fc37-4e25-b514-8b6d4c8def6c" providerId="AD" clId="Web-{62A29B63-E817-462F-B20F-385A4A2DD114}" dt="2018-09-07T14:51:55.683" v="309" actId="20577"/>
        <pc:sldMkLst>
          <pc:docMk/>
          <pc:sldMk cId="2818797028" sldId="284"/>
        </pc:sldMkLst>
        <pc:spChg chg="mod">
          <ac:chgData name="James A. Yukech" userId="S::jayukech@ysu.edu::f5f0f614-fc37-4e25-b514-8b6d4c8def6c" providerId="AD" clId="Web-{62A29B63-E817-462F-B20F-385A4A2DD114}" dt="2018-09-07T14:39:16.351" v="186" actId="14100"/>
          <ac:spMkLst>
            <pc:docMk/>
            <pc:sldMk cId="2818797028" sldId="284"/>
            <ac:spMk id="2" creationId="{00000000-0000-0000-0000-000000000000}"/>
          </ac:spMkLst>
        </pc:spChg>
        <pc:spChg chg="mod">
          <ac:chgData name="James A. Yukech" userId="S::jayukech@ysu.edu::f5f0f614-fc37-4e25-b514-8b6d4c8def6c" providerId="AD" clId="Web-{62A29B63-E817-462F-B20F-385A4A2DD114}" dt="2018-09-07T14:51:55.683" v="309" actId="20577"/>
          <ac:spMkLst>
            <pc:docMk/>
            <pc:sldMk cId="2818797028" sldId="284"/>
            <ac:spMk id="3" creationId="{00000000-0000-0000-0000-000000000000}"/>
          </ac:spMkLst>
        </pc:spChg>
      </pc:sldChg>
    </pc:docChg>
  </pc:docChgLst>
  <pc:docChgLst>
    <pc:chgData name="Jennifer A Pintar" userId="S::japintar@ysu.edu::190bb853-0a7b-4ea0-a397-49737c8d1be2" providerId="AD" clId="Web-{F96CF2AD-A68A-417F-A346-C5D7947691E0}"/>
    <pc:docChg chg="addSld delSld modSld">
      <pc:chgData name="Jennifer A Pintar" userId="S::japintar@ysu.edu::190bb853-0a7b-4ea0-a397-49737c8d1be2" providerId="AD" clId="Web-{F96CF2AD-A68A-417F-A346-C5D7947691E0}" dt="2018-08-03T18:37:23.602" v="56"/>
      <pc:docMkLst>
        <pc:docMk/>
      </pc:docMkLst>
      <pc:sldChg chg="addSp delSp modSp new del">
        <pc:chgData name="Jennifer A Pintar" userId="S::japintar@ysu.edu::190bb853-0a7b-4ea0-a397-49737c8d1be2" providerId="AD" clId="Web-{F96CF2AD-A68A-417F-A346-C5D7947691E0}" dt="2018-08-03T18:36:44.914" v="52"/>
        <pc:sldMkLst>
          <pc:docMk/>
          <pc:sldMk cId="751711761" sldId="282"/>
        </pc:sldMkLst>
        <pc:spChg chg="del mod">
          <ac:chgData name="Jennifer A Pintar" userId="S::japintar@ysu.edu::190bb853-0a7b-4ea0-a397-49737c8d1be2" providerId="AD" clId="Web-{F96CF2AD-A68A-417F-A346-C5D7947691E0}" dt="2018-08-03T18:36:09.319" v="48"/>
          <ac:spMkLst>
            <pc:docMk/>
            <pc:sldMk cId="751711761" sldId="282"/>
            <ac:spMk id="3" creationId="{96FAF873-9A81-4006-98D8-C8586BA73B2A}"/>
          </ac:spMkLst>
        </pc:spChg>
        <pc:graphicFrameChg chg="add mod ord modGraphic">
          <ac:chgData name="Jennifer A Pintar" userId="S::japintar@ysu.edu::190bb853-0a7b-4ea0-a397-49737c8d1be2" providerId="AD" clId="Web-{F96CF2AD-A68A-417F-A346-C5D7947691E0}" dt="2018-08-03T18:36:38.757" v="51"/>
          <ac:graphicFrameMkLst>
            <pc:docMk/>
            <pc:sldMk cId="751711761" sldId="282"/>
            <ac:graphicFrameMk id="4" creationId="{B6F99465-6289-4F5F-AFC2-E277A430002B}"/>
          </ac:graphicFrameMkLst>
        </pc:graphicFrameChg>
      </pc:sldChg>
      <pc:sldChg chg="addSp delSp modSp new del">
        <pc:chgData name="Jennifer A Pintar" userId="S::japintar@ysu.edu::190bb853-0a7b-4ea0-a397-49737c8d1be2" providerId="AD" clId="Web-{F96CF2AD-A68A-417F-A346-C5D7947691E0}" dt="2018-08-03T18:37:23.602" v="56"/>
        <pc:sldMkLst>
          <pc:docMk/>
          <pc:sldMk cId="4033605397" sldId="282"/>
        </pc:sldMkLst>
        <pc:spChg chg="del">
          <ac:chgData name="Jennifer A Pintar" userId="S::japintar@ysu.edu::190bb853-0a7b-4ea0-a397-49737c8d1be2" providerId="AD" clId="Web-{F96CF2AD-A68A-417F-A346-C5D7947691E0}" dt="2018-08-03T18:37:07.508" v="54"/>
          <ac:spMkLst>
            <pc:docMk/>
            <pc:sldMk cId="4033605397" sldId="282"/>
            <ac:spMk id="3" creationId="{03EF248F-5CD4-4D87-A40F-6FEE28595CD3}"/>
          </ac:spMkLst>
        </pc:spChg>
        <pc:graphicFrameChg chg="add mod ord modGraphic">
          <ac:chgData name="Jennifer A Pintar" userId="S::japintar@ysu.edu::190bb853-0a7b-4ea0-a397-49737c8d1be2" providerId="AD" clId="Web-{F96CF2AD-A68A-417F-A346-C5D7947691E0}" dt="2018-08-03T18:37:12.930" v="55"/>
          <ac:graphicFrameMkLst>
            <pc:docMk/>
            <pc:sldMk cId="4033605397" sldId="282"/>
            <ac:graphicFrameMk id="4" creationId="{E671C5C3-AD1E-4550-8557-84710C0DDE6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Classroom Utilization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Courses Scheduled By Time Windows - 0810 - 1002 - 0205 - 05 - 201840 - 091418.xlsx]Sheet1'!$B$36</c:f>
              <c:strCache>
                <c:ptCount val="1"/>
                <c:pt idx="0">
                  <c:v>8:00 am  -  9:59 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Courses Scheduled By Time Windows - 0810 - 1002 - 0205 - 05 - 201840 - 091418.xlsx]Sheet1'!$A$37:$A$41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'[Copy of Courses Scheduled By Time Windows - 0810 - 1002 - 0205 - 05 - 201840 - 091418.xlsx]Sheet1'!$B$37:$B$41</c:f>
              <c:numCache>
                <c:formatCode>General</c:formatCode>
                <c:ptCount val="5"/>
                <c:pt idx="0">
                  <c:v>244</c:v>
                </c:pt>
                <c:pt idx="1">
                  <c:v>230</c:v>
                </c:pt>
                <c:pt idx="2">
                  <c:v>234</c:v>
                </c:pt>
                <c:pt idx="3">
                  <c:v>203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E-4828-81A6-1C547699FA98}"/>
            </c:ext>
          </c:extLst>
        </c:ser>
        <c:ser>
          <c:idx val="1"/>
          <c:order val="1"/>
          <c:tx>
            <c:strRef>
              <c:f>'[Copy of Courses Scheduled By Time Windows - 0810 - 1002 - 0205 - 05 - 201840 - 091418.xlsx]Sheet1'!$C$36</c:f>
              <c:strCache>
                <c:ptCount val="1"/>
                <c:pt idx="0">
                  <c:v>10:00 am  -  1:59 pm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'[Copy of Courses Scheduled By Time Windows - 0810 - 1002 - 0205 - 05 - 201840 - 091418.xlsx]Sheet1'!$A$37:$A$41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'[Copy of Courses Scheduled By Time Windows - 0810 - 1002 - 0205 - 05 - 201840 - 091418.xlsx]Sheet1'!$C$37:$C$41</c:f>
              <c:numCache>
                <c:formatCode>General</c:formatCode>
                <c:ptCount val="5"/>
                <c:pt idx="0">
                  <c:v>569</c:v>
                </c:pt>
                <c:pt idx="1">
                  <c:v>523</c:v>
                </c:pt>
                <c:pt idx="2">
                  <c:v>568</c:v>
                </c:pt>
                <c:pt idx="3">
                  <c:v>475</c:v>
                </c:pt>
                <c:pt idx="4">
                  <c:v>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2E-4828-81A6-1C547699FA98}"/>
            </c:ext>
          </c:extLst>
        </c:ser>
        <c:ser>
          <c:idx val="2"/>
          <c:order val="2"/>
          <c:tx>
            <c:strRef>
              <c:f>'[Copy of Courses Scheduled By Time Windows - 0810 - 1002 - 0205 - 05 - 201840 - 091418.xlsx]Sheet1'!$D$36</c:f>
              <c:strCache>
                <c:ptCount val="1"/>
                <c:pt idx="0">
                  <c:v>2:00 pm  -  4:59 pm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'[Copy of Courses Scheduled By Time Windows - 0810 - 1002 - 0205 - 05 - 201840 - 091418.xlsx]Sheet1'!$A$37:$A$41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'[Copy of Courses Scheduled By Time Windows - 0810 - 1002 - 0205 - 05 - 201840 - 091418.xlsx]Sheet1'!$D$37:$D$41</c:f>
              <c:numCache>
                <c:formatCode>General</c:formatCode>
                <c:ptCount val="5"/>
                <c:pt idx="0">
                  <c:v>235</c:v>
                </c:pt>
                <c:pt idx="1">
                  <c:v>224</c:v>
                </c:pt>
                <c:pt idx="2">
                  <c:v>233</c:v>
                </c:pt>
                <c:pt idx="3">
                  <c:v>247</c:v>
                </c:pt>
                <c:pt idx="4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E-4828-81A6-1C547699FA98}"/>
            </c:ext>
          </c:extLst>
        </c:ser>
        <c:ser>
          <c:idx val="3"/>
          <c:order val="3"/>
          <c:tx>
            <c:strRef>
              <c:f>'[Copy of Courses Scheduled By Time Windows - 0810 - 1002 - 0205 - 05 - 201840 - 091418.xlsx]Sheet1'!$E$36</c:f>
              <c:strCache>
                <c:ptCount val="1"/>
                <c:pt idx="0">
                  <c:v>5:00 pm and Later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'[Copy of Courses Scheduled By Time Windows - 0810 - 1002 - 0205 - 05 - 201840 - 091418.xlsx]Sheet1'!$A$37:$A$41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'[Copy of Courses Scheduled By Time Windows - 0810 - 1002 - 0205 - 05 - 201840 - 091418.xlsx]Sheet1'!$E$37:$E$41</c:f>
              <c:numCache>
                <c:formatCode>General</c:formatCode>
                <c:ptCount val="5"/>
                <c:pt idx="0">
                  <c:v>161</c:v>
                </c:pt>
                <c:pt idx="1">
                  <c:v>177</c:v>
                </c:pt>
                <c:pt idx="2">
                  <c:v>162</c:v>
                </c:pt>
                <c:pt idx="3">
                  <c:v>173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E-4828-81A6-1C547699F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520600"/>
        <c:axId val="433518632"/>
      </c:barChart>
      <c:catAx>
        <c:axId val="43352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518632"/>
        <c:crosses val="autoZero"/>
        <c:auto val="1"/>
        <c:lblAlgn val="ctr"/>
        <c:lblOffset val="100"/>
        <c:noMultiLvlLbl val="0"/>
      </c:catAx>
      <c:valAx>
        <c:axId val="43351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52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FTE's</c:v>
                </c:pt>
              </c:strCache>
            </c:strRef>
          </c:tx>
          <c:spPr>
            <a:solidFill>
              <a:srgbClr val="5B9BD5"/>
            </a:solidFill>
            <a:ln w="25336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9E9-4E67-8F58-222928C9BF9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E9-4E67-8F58-222928C9BF9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9E9-4E67-8F58-222928C9BF96}"/>
              </c:ext>
            </c:extLst>
          </c:dPt>
          <c:dPt>
            <c:idx val="3"/>
            <c:invertIfNegative val="0"/>
            <c:bubble3D val="0"/>
            <c:spPr>
              <a:solidFill>
                <a:srgbClr val="44546A"/>
              </a:solidFill>
              <a:ln w="25336">
                <a:noFill/>
              </a:ln>
            </c:spPr>
            <c:extLst>
              <c:ext xmlns:c16="http://schemas.microsoft.com/office/drawing/2014/chart" uri="{C3380CC4-5D6E-409C-BE32-E72D297353CC}">
                <c16:uniqueId val="{00000003-69E9-4E67-8F58-222928C9BF9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13.80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E9-4E67-8F58-222928C9BF96}"/>
                </c:ext>
              </c:extLst>
            </c:dLbl>
            <c:spPr>
              <a:noFill/>
              <a:ln w="2533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BGSU</c:v>
                </c:pt>
                <c:pt idx="1">
                  <c:v>WSU</c:v>
                </c:pt>
                <c:pt idx="2">
                  <c:v>YSU</c:v>
                </c:pt>
                <c:pt idx="3">
                  <c:v>Educause</c:v>
                </c:pt>
              </c:strCache>
            </c:strRef>
          </c:cat>
          <c:val>
            <c:numRef>
              <c:f>Sheet1!$B$2:$B$5</c:f>
              <c:numCache>
                <c:formatCode>#,##0.00</c:formatCode>
                <c:ptCount val="4"/>
                <c:pt idx="0">
                  <c:v>13.8</c:v>
                </c:pt>
                <c:pt idx="1">
                  <c:v>4.95</c:v>
                </c:pt>
                <c:pt idx="2">
                  <c:v>5.8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E9-4E67-8F58-222928C9B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537728"/>
        <c:axId val="1"/>
      </c:barChart>
      <c:catAx>
        <c:axId val="18953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3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48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633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37728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Summary!$K$1</c:f>
              <c:strCache>
                <c:ptCount val="1"/>
                <c:pt idx="0">
                  <c:v>Total Utilization Per Building (Past Year)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Summary!$J$2:$J$12</c:f>
              <c:strCache>
                <c:ptCount val="11"/>
                <c:pt idx="0">
                  <c:v>Kilcawley</c:v>
                </c:pt>
                <c:pt idx="1">
                  <c:v>Maag</c:v>
                </c:pt>
                <c:pt idx="2">
                  <c:v>Moser</c:v>
                </c:pt>
                <c:pt idx="3">
                  <c:v>Cushwa</c:v>
                </c:pt>
                <c:pt idx="4">
                  <c:v>Lincoln</c:v>
                </c:pt>
                <c:pt idx="5">
                  <c:v>Debartolo</c:v>
                </c:pt>
                <c:pt idx="6">
                  <c:v>WCBA</c:v>
                </c:pt>
                <c:pt idx="7">
                  <c:v>BCOE</c:v>
                </c:pt>
                <c:pt idx="8">
                  <c:v>Phelps</c:v>
                </c:pt>
                <c:pt idx="9">
                  <c:v>Ward Beecher</c:v>
                </c:pt>
                <c:pt idx="10">
                  <c:v>Meshel</c:v>
                </c:pt>
              </c:strCache>
            </c:strRef>
          </c:cat>
          <c:val>
            <c:numRef>
              <c:f>Summary!$K$2:$K$12</c:f>
            </c:numRef>
          </c:val>
          <c:extLst>
            <c:ext xmlns:c16="http://schemas.microsoft.com/office/drawing/2014/chart" uri="{C3380CC4-5D6E-409C-BE32-E72D297353CC}">
              <c16:uniqueId val="{00000000-4537-4219-A7D7-72D8F2E4F456}"/>
            </c:ext>
          </c:extLst>
        </c:ser>
        <c:ser>
          <c:idx val="1"/>
          <c:order val="1"/>
          <c:tx>
            <c:strRef>
              <c:f>Summary!$L$1</c:f>
              <c:strCache>
                <c:ptCount val="1"/>
                <c:pt idx="0">
                  <c:v>Number PCs Used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Summary!$J$2:$J$12</c:f>
              <c:strCache>
                <c:ptCount val="11"/>
                <c:pt idx="0">
                  <c:v>Kilcawley</c:v>
                </c:pt>
                <c:pt idx="1">
                  <c:v>Maag</c:v>
                </c:pt>
                <c:pt idx="2">
                  <c:v>Moser</c:v>
                </c:pt>
                <c:pt idx="3">
                  <c:v>Cushwa</c:v>
                </c:pt>
                <c:pt idx="4">
                  <c:v>Lincoln</c:v>
                </c:pt>
                <c:pt idx="5">
                  <c:v>Debartolo</c:v>
                </c:pt>
                <c:pt idx="6">
                  <c:v>WCBA</c:v>
                </c:pt>
                <c:pt idx="7">
                  <c:v>BCOE</c:v>
                </c:pt>
                <c:pt idx="8">
                  <c:v>Phelps</c:v>
                </c:pt>
                <c:pt idx="9">
                  <c:v>Ward Beecher</c:v>
                </c:pt>
                <c:pt idx="10">
                  <c:v>Meshel</c:v>
                </c:pt>
              </c:strCache>
            </c:strRef>
          </c:cat>
          <c:val>
            <c:numRef>
              <c:f>Summary!$L$2:$L$12</c:f>
            </c:numRef>
          </c:val>
          <c:extLst>
            <c:ext xmlns:c16="http://schemas.microsoft.com/office/drawing/2014/chart" uri="{C3380CC4-5D6E-409C-BE32-E72D297353CC}">
              <c16:uniqueId val="{00000001-4537-4219-A7D7-72D8F2E4F456}"/>
            </c:ext>
          </c:extLst>
        </c:ser>
        <c:ser>
          <c:idx val="2"/>
          <c:order val="2"/>
          <c:tx>
            <c:strRef>
              <c:f>Summary!$M$1</c:f>
              <c:strCache>
                <c:ptCount val="1"/>
                <c:pt idx="0">
                  <c:v>Average Minutes Per Building, Per PC, Per Year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Summary!$J$2:$J$12</c:f>
              <c:strCache>
                <c:ptCount val="11"/>
                <c:pt idx="0">
                  <c:v>Kilcawley</c:v>
                </c:pt>
                <c:pt idx="1">
                  <c:v>Maag</c:v>
                </c:pt>
                <c:pt idx="2">
                  <c:v>Moser</c:v>
                </c:pt>
                <c:pt idx="3">
                  <c:v>Cushwa</c:v>
                </c:pt>
                <c:pt idx="4">
                  <c:v>Lincoln</c:v>
                </c:pt>
                <c:pt idx="5">
                  <c:v>Debartolo</c:v>
                </c:pt>
                <c:pt idx="6">
                  <c:v>WCBA</c:v>
                </c:pt>
                <c:pt idx="7">
                  <c:v>BCOE</c:v>
                </c:pt>
                <c:pt idx="8">
                  <c:v>Phelps</c:v>
                </c:pt>
                <c:pt idx="9">
                  <c:v>Ward Beecher</c:v>
                </c:pt>
                <c:pt idx="10">
                  <c:v>Meshel</c:v>
                </c:pt>
              </c:strCache>
            </c:strRef>
          </c:cat>
          <c:val>
            <c:numRef>
              <c:f>Summary!$M$2:$M$12</c:f>
            </c:numRef>
          </c:val>
          <c:extLst>
            <c:ext xmlns:c16="http://schemas.microsoft.com/office/drawing/2014/chart" uri="{C3380CC4-5D6E-409C-BE32-E72D297353CC}">
              <c16:uniqueId val="{00000002-4537-4219-A7D7-72D8F2E4F456}"/>
            </c:ext>
          </c:extLst>
        </c:ser>
        <c:ser>
          <c:idx val="3"/>
          <c:order val="3"/>
          <c:tx>
            <c:strRef>
              <c:f>Summary!$N$1</c:f>
              <c:strCache>
                <c:ptCount val="1"/>
                <c:pt idx="0">
                  <c:v>Avg Computer Lab Utilization (hrs/year)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Summary!$J$2:$J$12</c:f>
              <c:strCache>
                <c:ptCount val="11"/>
                <c:pt idx="0">
                  <c:v>Kilcawley</c:v>
                </c:pt>
                <c:pt idx="1">
                  <c:v>Maag</c:v>
                </c:pt>
                <c:pt idx="2">
                  <c:v>Moser</c:v>
                </c:pt>
                <c:pt idx="3">
                  <c:v>Cushwa</c:v>
                </c:pt>
                <c:pt idx="4">
                  <c:v>Lincoln</c:v>
                </c:pt>
                <c:pt idx="5">
                  <c:v>Debartolo</c:v>
                </c:pt>
                <c:pt idx="6">
                  <c:v>WCBA</c:v>
                </c:pt>
                <c:pt idx="7">
                  <c:v>BCOE</c:v>
                </c:pt>
                <c:pt idx="8">
                  <c:v>Phelps</c:v>
                </c:pt>
                <c:pt idx="9">
                  <c:v>Ward Beecher</c:v>
                </c:pt>
                <c:pt idx="10">
                  <c:v>Meshel</c:v>
                </c:pt>
              </c:strCache>
            </c:strRef>
          </c:cat>
          <c:val>
            <c:numRef>
              <c:f>Summary!$N$2:$N$12</c:f>
              <c:numCache>
                <c:formatCode>#,##0</c:formatCode>
                <c:ptCount val="11"/>
                <c:pt idx="0">
                  <c:v>641.02321428571429</c:v>
                </c:pt>
                <c:pt idx="1">
                  <c:v>533.70504385964909</c:v>
                </c:pt>
                <c:pt idx="2">
                  <c:v>456.91436363636359</c:v>
                </c:pt>
                <c:pt idx="3">
                  <c:v>287.58613445378154</c:v>
                </c:pt>
                <c:pt idx="4">
                  <c:v>286.50246478873237</c:v>
                </c:pt>
                <c:pt idx="5">
                  <c:v>236.77250712250714</c:v>
                </c:pt>
                <c:pt idx="6">
                  <c:v>209.40943775100402</c:v>
                </c:pt>
                <c:pt idx="7">
                  <c:v>203.16810699588478</c:v>
                </c:pt>
                <c:pt idx="8">
                  <c:v>150.96785714285716</c:v>
                </c:pt>
                <c:pt idx="9">
                  <c:v>141.83316498316498</c:v>
                </c:pt>
                <c:pt idx="10">
                  <c:v>117.70276243093922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37-4219-A7D7-72D8F2E4F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83488"/>
        <c:axId val="174588408"/>
      </c:barChart>
      <c:lineChart>
        <c:grouping val="standard"/>
        <c:varyColors val="0"/>
        <c:ser>
          <c:idx val="4"/>
          <c:order val="4"/>
          <c:tx>
            <c:strRef>
              <c:f>Summary!$O$1</c:f>
              <c:strCache>
                <c:ptCount val="1"/>
                <c:pt idx="0">
                  <c:v>% Utilized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Summary!$J$2:$J$12</c:f>
              <c:strCache>
                <c:ptCount val="11"/>
                <c:pt idx="0">
                  <c:v>Kilcawley</c:v>
                </c:pt>
                <c:pt idx="1">
                  <c:v>Maag</c:v>
                </c:pt>
                <c:pt idx="2">
                  <c:v>Moser</c:v>
                </c:pt>
                <c:pt idx="3">
                  <c:v>Cushwa</c:v>
                </c:pt>
                <c:pt idx="4">
                  <c:v>Lincoln</c:v>
                </c:pt>
                <c:pt idx="5">
                  <c:v>Debartolo</c:v>
                </c:pt>
                <c:pt idx="6">
                  <c:v>WCBA</c:v>
                </c:pt>
                <c:pt idx="7">
                  <c:v>BCOE</c:v>
                </c:pt>
                <c:pt idx="8">
                  <c:v>Phelps</c:v>
                </c:pt>
                <c:pt idx="9">
                  <c:v>Ward Beecher</c:v>
                </c:pt>
                <c:pt idx="10">
                  <c:v>Meshel</c:v>
                </c:pt>
              </c:strCache>
            </c:strRef>
          </c:cat>
          <c:val>
            <c:numRef>
              <c:f>Summary!$O$2:$O$12</c:f>
              <c:numCache>
                <c:formatCode>0%</c:formatCode>
                <c:ptCount val="11"/>
                <c:pt idx="0">
                  <c:v>0.2992638722155529</c:v>
                </c:pt>
                <c:pt idx="1">
                  <c:v>0.24916201860861303</c:v>
                </c:pt>
                <c:pt idx="2">
                  <c:v>0.21331202784143957</c:v>
                </c:pt>
                <c:pt idx="3">
                  <c:v>0.13426056697188682</c:v>
                </c:pt>
                <c:pt idx="4">
                  <c:v>0.13375465209557999</c:v>
                </c:pt>
                <c:pt idx="5">
                  <c:v>0.11053805187792116</c:v>
                </c:pt>
                <c:pt idx="6">
                  <c:v>9.7763509687676942E-2</c:v>
                </c:pt>
                <c:pt idx="7">
                  <c:v>9.4849723154007831E-2</c:v>
                </c:pt>
                <c:pt idx="8">
                  <c:v>7.0479858610110718E-2</c:v>
                </c:pt>
                <c:pt idx="9">
                  <c:v>6.6215296444054605E-2</c:v>
                </c:pt>
                <c:pt idx="10">
                  <c:v>5.4949935775415133E-2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37-4219-A7D7-72D8F2E4F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037016"/>
        <c:axId val="295034720"/>
      </c:lineChart>
      <c:catAx>
        <c:axId val="1745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8408"/>
        <c:crosses val="autoZero"/>
        <c:auto val="1"/>
        <c:lblAlgn val="ctr"/>
        <c:lblOffset val="100"/>
        <c:noMultiLvlLbl val="0"/>
      </c:catAx>
      <c:valAx>
        <c:axId val="17458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3488"/>
        <c:crosses val="autoZero"/>
        <c:crossBetween val="between"/>
      </c:valAx>
      <c:valAx>
        <c:axId val="29503472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037016"/>
        <c:crosses val="max"/>
        <c:crossBetween val="between"/>
      </c:valAx>
      <c:catAx>
        <c:axId val="295037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03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Utilization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Sheet1!$A$2:$A$31</c:f>
              <c:strCache>
                <c:ptCount val="30"/>
                <c:pt idx="0">
                  <c:v>Moser 4160</c:v>
                </c:pt>
                <c:pt idx="1">
                  <c:v>BCOE 4301</c:v>
                </c:pt>
                <c:pt idx="2">
                  <c:v>Meshel 302</c:v>
                </c:pt>
                <c:pt idx="3">
                  <c:v>Moser 3150</c:v>
                </c:pt>
                <c:pt idx="4">
                  <c:v>Cushwa 1309</c:v>
                </c:pt>
                <c:pt idx="5">
                  <c:v>WB 6037</c:v>
                </c:pt>
                <c:pt idx="6">
                  <c:v>WB 2010</c:v>
                </c:pt>
                <c:pt idx="7">
                  <c:v>WCBA 1107</c:v>
                </c:pt>
                <c:pt idx="8">
                  <c:v>Moser 3100</c:v>
                </c:pt>
                <c:pt idx="9">
                  <c:v>Cushwa 1319</c:v>
                </c:pt>
                <c:pt idx="10">
                  <c:v>WB 3048</c:v>
                </c:pt>
                <c:pt idx="11">
                  <c:v>Meshel 354</c:v>
                </c:pt>
                <c:pt idx="12">
                  <c:v>Moser 30101</c:v>
                </c:pt>
                <c:pt idx="13">
                  <c:v>Phelps 34</c:v>
                </c:pt>
                <c:pt idx="14">
                  <c:v>DB 422</c:v>
                </c:pt>
                <c:pt idx="15">
                  <c:v>Meshel 301</c:v>
                </c:pt>
                <c:pt idx="16">
                  <c:v>Meshel 306</c:v>
                </c:pt>
                <c:pt idx="17">
                  <c:v>Meshel 352</c:v>
                </c:pt>
                <c:pt idx="18">
                  <c:v>Cushwa 3147</c:v>
                </c:pt>
                <c:pt idx="19">
                  <c:v>Moser 1320</c:v>
                </c:pt>
                <c:pt idx="20">
                  <c:v>DB 561</c:v>
                </c:pt>
                <c:pt idx="21">
                  <c:v>Vets Ctr</c:v>
                </c:pt>
                <c:pt idx="22">
                  <c:v>Moser 4180</c:v>
                </c:pt>
                <c:pt idx="23">
                  <c:v>Moser 1350</c:v>
                </c:pt>
                <c:pt idx="24">
                  <c:v>WB 6035</c:v>
                </c:pt>
                <c:pt idx="25">
                  <c:v>Moser 3040</c:v>
                </c:pt>
                <c:pt idx="26">
                  <c:v>Moser 3030</c:v>
                </c:pt>
                <c:pt idx="27">
                  <c:v>Moser 4290</c:v>
                </c:pt>
                <c:pt idx="28">
                  <c:v>BDB 251</c:v>
                </c:pt>
                <c:pt idx="29">
                  <c:v>WB 5043</c:v>
                </c:pt>
              </c:strCache>
            </c:strRef>
          </c:cat>
          <c:val>
            <c:numRef>
              <c:f>Sheet1!$B$2:$B$31</c:f>
              <c:numCache>
                <c:formatCode>0.00</c:formatCode>
                <c:ptCount val="30"/>
                <c:pt idx="0">
                  <c:v>1.59</c:v>
                </c:pt>
                <c:pt idx="1">
                  <c:v>3.94</c:v>
                </c:pt>
                <c:pt idx="2">
                  <c:v>4.43</c:v>
                </c:pt>
                <c:pt idx="3">
                  <c:v>4.7</c:v>
                </c:pt>
                <c:pt idx="4">
                  <c:v>6.59</c:v>
                </c:pt>
                <c:pt idx="5">
                  <c:v>6.91</c:v>
                </c:pt>
                <c:pt idx="6">
                  <c:v>10.06</c:v>
                </c:pt>
                <c:pt idx="7">
                  <c:v>10.27</c:v>
                </c:pt>
                <c:pt idx="8">
                  <c:v>12.36</c:v>
                </c:pt>
                <c:pt idx="9">
                  <c:v>12.78</c:v>
                </c:pt>
                <c:pt idx="10">
                  <c:v>12.87</c:v>
                </c:pt>
                <c:pt idx="11">
                  <c:v>13.29</c:v>
                </c:pt>
                <c:pt idx="12">
                  <c:v>13.33</c:v>
                </c:pt>
                <c:pt idx="13">
                  <c:v>14.11</c:v>
                </c:pt>
                <c:pt idx="14">
                  <c:v>15.22</c:v>
                </c:pt>
                <c:pt idx="15">
                  <c:v>15.58</c:v>
                </c:pt>
                <c:pt idx="16">
                  <c:v>15.59</c:v>
                </c:pt>
                <c:pt idx="17">
                  <c:v>16.16</c:v>
                </c:pt>
                <c:pt idx="18">
                  <c:v>17.75</c:v>
                </c:pt>
                <c:pt idx="19">
                  <c:v>18.329999999999998</c:v>
                </c:pt>
                <c:pt idx="20">
                  <c:v>19.91</c:v>
                </c:pt>
                <c:pt idx="21">
                  <c:v>20.260000000000002</c:v>
                </c:pt>
                <c:pt idx="22">
                  <c:v>20.3</c:v>
                </c:pt>
                <c:pt idx="23">
                  <c:v>22.24</c:v>
                </c:pt>
                <c:pt idx="24">
                  <c:v>22.42</c:v>
                </c:pt>
                <c:pt idx="25">
                  <c:v>24.88</c:v>
                </c:pt>
                <c:pt idx="26">
                  <c:v>25.8</c:v>
                </c:pt>
                <c:pt idx="27">
                  <c:v>26.58</c:v>
                </c:pt>
                <c:pt idx="28">
                  <c:v>26.63</c:v>
                </c:pt>
                <c:pt idx="29">
                  <c:v>27.06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2-4B2E-AD84-FF77FAFD9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861328"/>
        <c:axId val="352550648"/>
      </c:barChart>
      <c:catAx>
        <c:axId val="19486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550648"/>
        <c:crosses val="autoZero"/>
        <c:auto val="1"/>
        <c:lblAlgn val="ctr"/>
        <c:lblOffset val="100"/>
        <c:noMultiLvlLbl val="0"/>
      </c:catAx>
      <c:valAx>
        <c:axId val="35255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86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262552250413138"/>
          <c:y val="7.1305386602057722E-2"/>
          <c:w val="0.15474883347914845"/>
          <c:h val="4.8743425577338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Project cash flows</a:t>
            </a:r>
          </a:p>
        </c:rich>
      </c:tx>
      <c:layout>
        <c:manualLayout>
          <c:xMode val="edge"/>
          <c:yMode val="edge"/>
          <c:x val="0.34894658437965526"/>
          <c:y val="2.07469164393666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222499842766396"/>
          <c:y val="0.22821623001537786"/>
          <c:w val="0.52693268686499062"/>
          <c:h val="0.51037447803439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'ROI Calculator'!$A$56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63AAFE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'ROI Calculator'!$C$56:$G$56</c:f>
              <c:numCache>
                <c:formatCode>"$"#,##0</c:formatCode>
                <c:ptCount val="5"/>
                <c:pt idx="0">
                  <c:v>-26475</c:v>
                </c:pt>
                <c:pt idx="1">
                  <c:v>131140.9</c:v>
                </c:pt>
                <c:pt idx="2">
                  <c:v>129245.856</c:v>
                </c:pt>
                <c:pt idx="3">
                  <c:v>127263.63848000002</c:v>
                </c:pt>
                <c:pt idx="4">
                  <c:v>125190.48315839999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7-4A8A-A968-FC1C82EBC2B6}"/>
            </c:ext>
          </c:extLst>
        </c:ser>
        <c:ser>
          <c:idx val="1"/>
          <c:order val="1"/>
          <c:tx>
            <c:strRef>
              <c:f>'ROI Calculator'!$A$57</c:f>
              <c:strCache>
                <c:ptCount val="1"/>
                <c:pt idx="0">
                  <c:v>Cumulative cash flow</c:v>
                </c:pt>
              </c:strCache>
            </c:strRef>
          </c:tx>
          <c:spPr>
            <a:solidFill>
              <a:srgbClr val="DD2D3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'ROI Calculator'!$C$57:$G$57</c:f>
              <c:numCache>
                <c:formatCode>"$"#,##0</c:formatCode>
                <c:ptCount val="5"/>
                <c:pt idx="0">
                  <c:v>-229835</c:v>
                </c:pt>
                <c:pt idx="1">
                  <c:v>-98694.1</c:v>
                </c:pt>
                <c:pt idx="2">
                  <c:v>30551.755999999994</c:v>
                </c:pt>
                <c:pt idx="3">
                  <c:v>157815.39448000002</c:v>
                </c:pt>
                <c:pt idx="4">
                  <c:v>283005.87763840001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A7-4A8A-A968-FC1C82EBC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000"/>
        <c:axId val="1"/>
      </c:barChart>
      <c:catAx>
        <c:axId val="314311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37236575157835"/>
              <c:y val="0.850624431749952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low"/>
        <c:spPr>
          <a:ln w="317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$/£'000</a:t>
                </a:r>
              </a:p>
            </c:rich>
          </c:tx>
          <c:layout>
            <c:manualLayout>
              <c:xMode val="edge"/>
              <c:yMode val="edge"/>
              <c:x val="2.8103142512591332E-2"/>
              <c:y val="0.39834070986224762"/>
            </c:manualLayout>
          </c:layout>
          <c:overlay val="0"/>
          <c:spPr>
            <a:noFill/>
            <a:ln w="25400">
              <a:noFill/>
            </a:ln>
          </c:spPr>
        </c:title>
        <c:numFmt formatCode="&quot;$&quot;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4311000"/>
        <c:crosses val="autoZero"/>
        <c:crossBetween val="between"/>
      </c:valAx>
      <c:spPr>
        <a:gradFill rotWithShape="0">
          <a:gsLst>
            <a:gs pos="0">
              <a:srgbClr val="FFFFFF"/>
            </a:gs>
            <a:gs pos="100000">
              <a:srgbClr val="FFFF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616619446873051"/>
          <c:y val="0.44632891488158455"/>
          <c:w val="0.27138682157255595"/>
          <c:h val="0.16101739334335646"/>
        </c:manualLayout>
      </c:layout>
      <c:overlay val="0"/>
      <c:spPr>
        <a:gradFill rotWithShape="0">
          <a:gsLst>
            <a:gs pos="0">
              <a:srgbClr val="FFFFFF"/>
            </a:gs>
            <a:gs pos="100000">
              <a:srgbClr val="FFFF99"/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FFFF99"/>
        </a:gs>
      </a:gsLst>
      <a:lin ang="5400000" scaled="1"/>
    </a:gradFill>
    <a:ln w="12700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0.03926</cdr:x>
      <cdr:y>0.10936</cdr:y>
    </cdr:from>
    <cdr:to>
      <cdr:x>0.17794</cdr:x>
      <cdr:y>0.15435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26373" y="635814"/>
          <a:ext cx="1152890" cy="2615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High Watermark</a:t>
          </a:r>
        </a:p>
      </cdr:txBody>
    </cdr:sp>
  </cdr:relSizeAnchor>
  <cdr:relSizeAnchor xmlns:cdr="http://schemas.openxmlformats.org/drawingml/2006/chartDrawing">
    <cdr:from>
      <cdr:x>0.04416</cdr:x>
      <cdr:y>0.15509</cdr:y>
    </cdr:from>
    <cdr:to>
      <cdr:x>0.97726</cdr:x>
      <cdr:y>0.15773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902ABC7-16F1-4A99-845D-C14657D901CE}"/>
            </a:ext>
          </a:extLst>
        </cdr:cNvPr>
        <cdr:cNvCxnSpPr/>
      </cdr:nvCxnSpPr>
      <cdr:spPr>
        <a:xfrm xmlns:a="http://schemas.openxmlformats.org/drawingml/2006/main" flipV="1">
          <a:off x="367112" y="901708"/>
          <a:ext cx="7757227" cy="153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C0425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D5B5-4BCA-8C4C-B809-F1A3772FD13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D6711-E3EB-0141-AC22-929078BA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ComDoc</a:t>
            </a:r>
            <a:r>
              <a:rPr lang="en-US" dirty="0" smtClean="0"/>
              <a:t> contract = $185,000/year; Internal Refresh = $135,000/year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6711-E3EB-0141-AC22-929078BA3E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is applying increased revenue</a:t>
            </a:r>
            <a:r>
              <a:rPr lang="en-US" baseline="0" dirty="0" smtClean="0"/>
              <a:t> from Penguin Promise to MMCR Refresh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6711-E3EB-0141-AC22-929078BA3E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3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FOR</a:t>
            </a:r>
            <a:r>
              <a:rPr lang="en-US" baseline="0" dirty="0" smtClean="0"/>
              <a:t> BAC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6711-E3EB-0141-AC22-929078BA3E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9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YSU:</a:t>
            </a:r>
            <a:r>
              <a:rPr lang="en-US" altLang="en-US" b="1" baseline="0" dirty="0"/>
              <a:t>  10,566 FTE’s / 1,829 CL computers = 5.8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baseline="0" dirty="0"/>
              <a:t>BGSU: 14,862 / 1,075 = 13.8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baseline="0" dirty="0"/>
              <a:t>WSU: 13,861 / 2,800 = 4.95 *</a:t>
            </a:r>
            <a:endParaRPr lang="en-US" altLang="en-US" b="1" dirty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9pPr>
          </a:lstStyle>
          <a:p>
            <a:fld id="{7782825D-BF55-4583-8B0D-E92FE3698FE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26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hours = 5 days per week x 32 weeks (Fall/Spring) – 7</a:t>
            </a:r>
            <a:r>
              <a:rPr lang="en-US" baseline="0" dirty="0"/>
              <a:t> holidays * 14 hours/day (8am-10pm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@ 1,377 hours per year (8am-5pm); </a:t>
            </a:r>
            <a:r>
              <a:rPr lang="en-US" baseline="0" dirty="0" err="1" smtClean="0"/>
              <a:t>Kilcawley</a:t>
            </a:r>
            <a:r>
              <a:rPr lang="en-US" baseline="0" dirty="0" smtClean="0"/>
              <a:t> = 47% utilization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6711-E3EB-0141-AC22-929078BA3E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9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5%-50% decrease of devices equates to  $110,000-$220,00/year = $550,000-$.1.1M over 5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Many other to consider – create</a:t>
            </a:r>
            <a:r>
              <a:rPr lang="en-US" baseline="0" dirty="0" smtClean="0"/>
              <a:t> </a:t>
            </a:r>
            <a:r>
              <a:rPr lang="en-US" dirty="0" smtClean="0"/>
              <a:t>Student Success Center with existing buildings,</a:t>
            </a:r>
            <a:r>
              <a:rPr lang="en-US" baseline="0" dirty="0" smtClean="0"/>
              <a:t> close oldest buildings that require significant renovation, 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D6711-E3EB-0141-AC22-929078BA3E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ottom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75" y="736956"/>
            <a:ext cx="7926250" cy="5595848"/>
          </a:xfrm>
        </p:spPr>
        <p:txBody>
          <a:bodyPr>
            <a:normAutofit/>
          </a:bodyPr>
          <a:lstStyle>
            <a:lvl1pPr marL="174625" indent="-174625">
              <a:defRPr sz="3000" b="0" i="1">
                <a:solidFill>
                  <a:srgbClr val="0092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5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A59F4-0B8D-1F4A-BB12-7D8845B406E3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4896"/>
            <a:ext cx="9144000" cy="7707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1" name="Picture 10" descr="penguin.jpg" title="Ysu Prngu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0235" cy="6866141"/>
          </a:xfrm>
          <a:prstGeom prst="rect">
            <a:avLst/>
          </a:prstGeom>
        </p:spPr>
      </p:pic>
      <p:pic>
        <p:nvPicPr>
          <p:cNvPr id="2" name="Picture 1" descr="YSU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47" y="2845014"/>
            <a:ext cx="4140139" cy="1167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64" y="1759833"/>
            <a:ext cx="554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Budget Advisory </a:t>
            </a:r>
            <a:r>
              <a:rPr lang="en-US" sz="2800" b="1" dirty="0"/>
              <a:t>Committee </a:t>
            </a:r>
            <a:r>
              <a:rPr lang="en-US" sz="2800" b="1" dirty="0" smtClean="0"/>
              <a:t>Update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364" y="2283053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October 1, </a:t>
            </a:r>
            <a:r>
              <a:rPr lang="en-US" dirty="0"/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5927"/>
            <a:ext cx="5749636" cy="5080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Leverage economies of scale through “bulk purchases</a:t>
            </a:r>
            <a:r>
              <a:rPr lang="en-US" sz="2400" dirty="0" smtClean="0"/>
              <a:t>” and committed purchase volume (i.e. 850 units per year)</a:t>
            </a:r>
          </a:p>
          <a:p>
            <a:r>
              <a:rPr lang="en-US" sz="2400" dirty="0" smtClean="0"/>
              <a:t>Eliminates the need for a faculty member to have two devices (“pass down” desktop and laptop)</a:t>
            </a:r>
          </a:p>
          <a:p>
            <a:pPr lvl="1"/>
            <a:r>
              <a:rPr lang="en-US" sz="2000" dirty="0" smtClean="0"/>
              <a:t>Agreed upon standard:  One laptop device and docking station for all full-time faculty.</a:t>
            </a:r>
          </a:p>
          <a:p>
            <a:r>
              <a:rPr lang="en-US" sz="2400" dirty="0" smtClean="0"/>
              <a:t>Mitigates future operating systems end of support issues</a:t>
            </a:r>
          </a:p>
          <a:p>
            <a:pPr lvl="1"/>
            <a:r>
              <a:rPr lang="en-US" sz="2000" dirty="0" smtClean="0"/>
              <a:t>Microsoft is slated to end support on Win 7 on 1/14/20</a:t>
            </a:r>
            <a:endParaRPr lang="en-US" sz="2000" dirty="0"/>
          </a:p>
          <a:p>
            <a:r>
              <a:rPr lang="en-US" sz="2400" dirty="0"/>
              <a:t>Higher adoption of technology standards leading to efficiency gains in computer support, service wait times, etc.</a:t>
            </a:r>
          </a:p>
          <a:p>
            <a:r>
              <a:rPr lang="en-US" sz="2400" i="1" dirty="0"/>
              <a:t>Centralized </a:t>
            </a:r>
            <a:r>
              <a:rPr lang="en-US" sz="2400" i="1" dirty="0" smtClean="0"/>
              <a:t>Technology Refresh </a:t>
            </a:r>
            <a:r>
              <a:rPr lang="en-US" sz="2400" i="1" dirty="0"/>
              <a:t>is consistent with peer IUC universities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0674"/>
            <a:ext cx="8229600" cy="8152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Advantages - Centralized</a:t>
            </a:r>
            <a:endParaRPr lang="en-US" sz="4000" dirty="0"/>
          </a:p>
        </p:txBody>
      </p:sp>
      <p:pic>
        <p:nvPicPr>
          <p:cNvPr id="2" name="Picture 1" descr="compu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0306" y="1854202"/>
            <a:ext cx="3528291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 descr="Technology spend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65575"/>
              </p:ext>
            </p:extLst>
          </p:nvPr>
        </p:nvGraphicFramePr>
        <p:xfrm>
          <a:off x="406398" y="1440874"/>
          <a:ext cx="8377383" cy="240653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792461">
                  <a:extLst>
                    <a:ext uri="{9D8B030D-6E8A-4147-A177-3AD203B41FA5}">
                      <a16:colId xmlns:a16="http://schemas.microsoft.com/office/drawing/2014/main" val="3404008747"/>
                    </a:ext>
                  </a:extLst>
                </a:gridCol>
                <a:gridCol w="1539395">
                  <a:extLst>
                    <a:ext uri="{9D8B030D-6E8A-4147-A177-3AD203B41FA5}">
                      <a16:colId xmlns:a16="http://schemas.microsoft.com/office/drawing/2014/main" val="1137907606"/>
                    </a:ext>
                  </a:extLst>
                </a:gridCol>
                <a:gridCol w="4045527">
                  <a:extLst>
                    <a:ext uri="{9D8B030D-6E8A-4147-A177-3AD203B41FA5}">
                      <a16:colId xmlns:a16="http://schemas.microsoft.com/office/drawing/2014/main" val="694029778"/>
                    </a:ext>
                  </a:extLst>
                </a:gridCol>
              </a:tblGrid>
              <a:tr h="588818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CY2017</a:t>
                      </a:r>
                      <a:r>
                        <a:rPr lang="en-US" baseline="0" dirty="0" smtClean="0"/>
                        <a:t> Spend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273382"/>
                  </a:ext>
                </a:extLst>
              </a:tr>
              <a:tr h="588818">
                <a:tc>
                  <a:txBody>
                    <a:bodyPr/>
                    <a:lstStyle/>
                    <a:p>
                      <a:r>
                        <a:rPr lang="en-US" dirty="0" smtClean="0"/>
                        <a:t>Multimedia Classroom (MMCR)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$203,141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Colleges refreshed 28 units in CY2017**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92219"/>
                  </a:ext>
                </a:extLst>
              </a:tr>
              <a:tr h="58881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$910,286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Includes Computer Labs, Faculty &amp; Staff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556516"/>
                  </a:ext>
                </a:extLst>
              </a:tr>
              <a:tr h="58881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 CY2017 Spend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$1,113,427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154049"/>
                  </a:ext>
                </a:extLst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80289" y="302347"/>
            <a:ext cx="8229600" cy="8152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*Actual Technology Spend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06398" y="4170682"/>
            <a:ext cx="44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 Source of all CY2017 Spend data is e-Cube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06398" y="4540014"/>
            <a:ext cx="8377383" cy="88669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b="1" i="1" dirty="0" smtClean="0"/>
              <a:t>**Note:  MMCR standard refresh cost was $10,000/unit in FY17; recently revised to $4,700/unit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909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 descr="spend needed for 5-year refresh cyc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84413"/>
              </p:ext>
            </p:extLst>
          </p:nvPr>
        </p:nvGraphicFramePr>
        <p:xfrm>
          <a:off x="406397" y="1136074"/>
          <a:ext cx="8377383" cy="250905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792461">
                  <a:extLst>
                    <a:ext uri="{9D8B030D-6E8A-4147-A177-3AD203B41FA5}">
                      <a16:colId xmlns:a16="http://schemas.microsoft.com/office/drawing/2014/main" val="3404008747"/>
                    </a:ext>
                  </a:extLst>
                </a:gridCol>
                <a:gridCol w="1539395">
                  <a:extLst>
                    <a:ext uri="{9D8B030D-6E8A-4147-A177-3AD203B41FA5}">
                      <a16:colId xmlns:a16="http://schemas.microsoft.com/office/drawing/2014/main" val="1137907606"/>
                    </a:ext>
                  </a:extLst>
                </a:gridCol>
                <a:gridCol w="4045527">
                  <a:extLst>
                    <a:ext uri="{9D8B030D-6E8A-4147-A177-3AD203B41FA5}">
                      <a16:colId xmlns:a16="http://schemas.microsoft.com/office/drawing/2014/main" val="694029778"/>
                    </a:ext>
                  </a:extLst>
                </a:gridCol>
              </a:tblGrid>
              <a:tr h="588818">
                <a:tc>
                  <a:txBody>
                    <a:bodyPr/>
                    <a:lstStyle/>
                    <a:p>
                      <a:r>
                        <a:rPr lang="en-US" dirty="0" smtClean="0"/>
                        <a:t>Proposed Refresh Cost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273382"/>
                  </a:ext>
                </a:extLst>
              </a:tr>
              <a:tr h="588818">
                <a:tc>
                  <a:txBody>
                    <a:bodyPr/>
                    <a:lstStyle/>
                    <a:p>
                      <a:r>
                        <a:rPr lang="en-US" dirty="0" smtClean="0"/>
                        <a:t>MMCR (Current</a:t>
                      </a:r>
                      <a:r>
                        <a:rPr lang="en-US" baseline="0" dirty="0" smtClean="0"/>
                        <a:t> Standard)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$206,800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 units/year @ $4,700/unit;</a:t>
                      </a:r>
                      <a:r>
                        <a:rPr lang="en-US" baseline="0" dirty="0" smtClean="0"/>
                        <a:t> 5-year refresh cycle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92219"/>
                  </a:ext>
                </a:extLst>
              </a:tr>
              <a:tr h="588818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$938,860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4,105</a:t>
                      </a:r>
                      <a:r>
                        <a:rPr lang="en-US" baseline="0" dirty="0" smtClean="0"/>
                        <a:t> computers; 5-year Windows, </a:t>
                      </a:r>
                    </a:p>
                    <a:p>
                      <a:r>
                        <a:rPr lang="en-US" baseline="0" dirty="0" smtClean="0"/>
                        <a:t>6-year Apple refresh cycle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556516"/>
                  </a:ext>
                </a:extLst>
              </a:tr>
              <a:tr h="588818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Annual Refresh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$1,145,660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154049"/>
                  </a:ext>
                </a:extLst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80289" y="237692"/>
            <a:ext cx="8229600" cy="8152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Spend Needed for 5-year Refresh Cycle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06397" y="3778536"/>
            <a:ext cx="51816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Variance from Current Spend= +$32,233 or +2.9%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3780" y="6306051"/>
            <a:ext cx="662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 Source of all Refresh data is Altiris desktop management software</a:t>
            </a:r>
            <a:endParaRPr lang="en-US" b="1" i="1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06397" y="4281272"/>
            <a:ext cx="8229600" cy="17962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Computer Refresh need exceeds actual spend by less than 3%.  Efficiencies gained through centralization, will be approximately 5-10% per year the first five years.</a:t>
            </a:r>
          </a:p>
          <a:p>
            <a:r>
              <a:rPr lang="en-US" sz="2400" b="1" dirty="0" smtClean="0"/>
              <a:t>MMCR refresh will be shared expense (75% ITS/25% College)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2522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794690" y="244475"/>
            <a:ext cx="3028393" cy="34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6" b="1" dirty="0">
                <a:latin typeface="Bookman Old Style" panose="02050604050505020204" pitchFamily="18" charset="0"/>
              </a:rPr>
              <a:t>I.T. Governance Structure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94690" y="532381"/>
            <a:ext cx="938077" cy="260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91" dirty="0"/>
              <a:t>January 2017</a:t>
            </a:r>
          </a:p>
        </p:txBody>
      </p:sp>
      <p:pic>
        <p:nvPicPr>
          <p:cNvPr id="36" name="Picture 1" descr="Youngstown State University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30" y="244475"/>
            <a:ext cx="756781" cy="75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 descr="tod hall Leaders"/>
          <p:cNvGrpSpPr/>
          <p:nvPr/>
        </p:nvGrpSpPr>
        <p:grpSpPr>
          <a:xfrm>
            <a:off x="3953467" y="1227537"/>
            <a:ext cx="4553635" cy="5259344"/>
            <a:chOff x="567710" y="1851401"/>
            <a:chExt cx="6678665" cy="7304631"/>
          </a:xfrm>
        </p:grpSpPr>
        <p:grpSp>
          <p:nvGrpSpPr>
            <p:cNvPr id="38" name="Group 37"/>
            <p:cNvGrpSpPr/>
            <p:nvPr/>
          </p:nvGrpSpPr>
          <p:grpSpPr>
            <a:xfrm>
              <a:off x="567710" y="1851401"/>
              <a:ext cx="6678665" cy="7304631"/>
              <a:chOff x="856468" y="1610770"/>
              <a:chExt cx="6678665" cy="6510181"/>
            </a:xfrm>
          </p:grpSpPr>
          <p:sp>
            <p:nvSpPr>
              <p:cNvPr id="40" name="Scroll: Horizontal 7"/>
              <p:cNvSpPr/>
              <p:nvPr/>
            </p:nvSpPr>
            <p:spPr>
              <a:xfrm>
                <a:off x="1359005" y="2161586"/>
                <a:ext cx="2167124" cy="1179138"/>
              </a:xfrm>
              <a:prstGeom prst="horizontalScroll">
                <a:avLst/>
              </a:prstGeom>
              <a:pattFill prst="ltUpDiag">
                <a:fgClr>
                  <a:schemeClr val="bg2">
                    <a:lumMod val="75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745" tIns="19872" rIns="39745" bIns="198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91" b="1" dirty="0">
                    <a:solidFill>
                      <a:schemeClr val="tx1"/>
                    </a:solidFill>
                  </a:rPr>
                  <a:t>I.T. Executive </a:t>
                </a:r>
                <a:r>
                  <a:rPr lang="en-US" sz="1091" b="1">
                    <a:solidFill>
                      <a:schemeClr val="tx1"/>
                    </a:solidFill>
                  </a:rPr>
                  <a:t>Steering Committee</a:t>
                </a:r>
                <a:endParaRPr lang="en-US" sz="1091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091" b="1" dirty="0">
                    <a:solidFill>
                      <a:srgbClr val="FF0000"/>
                    </a:solidFill>
                  </a:rPr>
                  <a:t>(New Committee)</a:t>
                </a: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856468" y="1610770"/>
                <a:ext cx="1498102" cy="348622"/>
                <a:chOff x="2291859" y="1285876"/>
                <a:chExt cx="1498102" cy="348622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2291859" y="1338290"/>
                  <a:ext cx="1498102" cy="296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55" b="1" dirty="0"/>
                    <a:t>Tod Hall Leaders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2349073" y="1285876"/>
                  <a:ext cx="1376622" cy="333102"/>
                </a:xfrm>
                <a:prstGeom prst="rect">
                  <a:avLst/>
                </a:prstGeom>
                <a:noFill/>
                <a:ln w="31750">
                  <a:solidFill>
                    <a:srgbClr val="FF0000"/>
                  </a:solidFill>
                </a:ln>
                <a:effectLst>
                  <a:outerShdw blurRad="50800" dist="50800" dir="5400000" algn="ctr" rotWithShape="0">
                    <a:srgbClr val="000000">
                      <a:alpha val="5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27"/>
                </a:p>
              </p:txBody>
            </p:sp>
          </p:grpSp>
          <p:sp>
            <p:nvSpPr>
              <p:cNvPr id="42" name="Scroll: Horizontal 11"/>
              <p:cNvSpPr/>
              <p:nvPr/>
            </p:nvSpPr>
            <p:spPr>
              <a:xfrm>
                <a:off x="1360544" y="4003562"/>
                <a:ext cx="2165585" cy="1126582"/>
              </a:xfrm>
              <a:prstGeom prst="horizontalScroll">
                <a:avLst/>
              </a:prstGeom>
              <a:pattFill prst="ltUpDiag">
                <a:fgClr>
                  <a:schemeClr val="bg2">
                    <a:lumMod val="75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745" tIns="19872" rIns="39745" bIns="198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91" b="1" dirty="0">
                    <a:solidFill>
                      <a:schemeClr val="tx1"/>
                    </a:solidFill>
                  </a:rPr>
                  <a:t>I.T. Steering Committee</a:t>
                </a:r>
              </a:p>
              <a:p>
                <a:pPr algn="ctr"/>
                <a:r>
                  <a:rPr lang="en-US" sz="1091" b="1" dirty="0">
                    <a:solidFill>
                      <a:schemeClr val="tx1"/>
                    </a:solidFill>
                  </a:rPr>
                  <a:t>(Existing Committee, </a:t>
                </a:r>
                <a:r>
                  <a:rPr lang="en-US" sz="1091" b="1" dirty="0" err="1">
                    <a:solidFill>
                      <a:schemeClr val="tx1"/>
                    </a:solidFill>
                  </a:rPr>
                  <a:t>fka</a:t>
                </a:r>
                <a:r>
                  <a:rPr lang="en-US" sz="1091" b="1" dirty="0">
                    <a:solidFill>
                      <a:schemeClr val="tx1"/>
                    </a:solidFill>
                  </a:rPr>
                  <a:t> ITAC)</a:t>
                </a:r>
              </a:p>
            </p:txBody>
          </p:sp>
          <p:sp>
            <p:nvSpPr>
              <p:cNvPr id="43" name="Scroll: Horizontal 17"/>
              <p:cNvSpPr/>
              <p:nvPr/>
            </p:nvSpPr>
            <p:spPr>
              <a:xfrm>
                <a:off x="4868167" y="3875345"/>
                <a:ext cx="2666966" cy="1107209"/>
              </a:xfrm>
              <a:prstGeom prst="horizontalScroll">
                <a:avLst/>
              </a:prstGeom>
              <a:pattFill prst="ltUpDiag">
                <a:fgClr>
                  <a:schemeClr val="bg2">
                    <a:lumMod val="75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745" tIns="19872" rIns="39745" bIns="198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55" b="1" i="1" dirty="0">
                    <a:solidFill>
                      <a:schemeClr val="tx1"/>
                    </a:solidFill>
                  </a:rPr>
                  <a:t>Academic Senate </a:t>
                </a:r>
              </a:p>
              <a:p>
                <a:pPr algn="ctr"/>
                <a:r>
                  <a:rPr lang="en-US" sz="955" b="1" i="1" dirty="0">
                    <a:solidFill>
                      <a:schemeClr val="tx1"/>
                    </a:solidFill>
                  </a:rPr>
                  <a:t>Technologies Committee</a:t>
                </a:r>
              </a:p>
              <a:p>
                <a:pPr algn="ctr"/>
                <a:r>
                  <a:rPr lang="en-US" sz="955" b="1" dirty="0">
                    <a:solidFill>
                      <a:schemeClr val="tx1"/>
                    </a:solidFill>
                  </a:rPr>
                  <a:t>(Existing Committee)</a:t>
                </a:r>
              </a:p>
            </p:txBody>
          </p:sp>
          <p:cxnSp>
            <p:nvCxnSpPr>
              <p:cNvPr id="44" name="Connector: Elbow 26"/>
              <p:cNvCxnSpPr>
                <a:stCxn id="42" idx="1"/>
                <a:endCxn id="56" idx="1"/>
              </p:cNvCxnSpPr>
              <p:nvPr/>
            </p:nvCxnSpPr>
            <p:spPr>
              <a:xfrm rot="10800000" flipH="1" flipV="1">
                <a:off x="1360543" y="4566852"/>
                <a:ext cx="296903" cy="3100841"/>
              </a:xfrm>
              <a:prstGeom prst="bentConnector3">
                <a:avLst>
                  <a:gd name="adj1" fmla="val -76995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3645569" y="4428949"/>
                <a:ext cx="11523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193200" y="5212589"/>
                <a:ext cx="3131213" cy="2908362"/>
                <a:chOff x="1145073" y="6521388"/>
                <a:chExt cx="3131213" cy="2908362"/>
              </a:xfrm>
            </p:grpSpPr>
            <p:sp>
              <p:nvSpPr>
                <p:cNvPr id="54" name="Scroll: Horizontal 19"/>
                <p:cNvSpPr/>
                <p:nvPr/>
              </p:nvSpPr>
              <p:spPr>
                <a:xfrm>
                  <a:off x="1609320" y="6521388"/>
                  <a:ext cx="2666966" cy="906514"/>
                </a:xfrm>
                <a:prstGeom prst="horizontalScroll">
                  <a:avLst/>
                </a:prstGeom>
                <a:pattFill prst="ltUpDiag">
                  <a:fgClr>
                    <a:schemeClr val="bg2">
                      <a:lumMod val="75000"/>
                    </a:schemeClr>
                  </a:fgClr>
                  <a:bgClr>
                    <a:schemeClr val="bg2">
                      <a:lumMod val="90000"/>
                    </a:schemeClr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9745" tIns="19872" rIns="39745" bIns="1987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955" b="1" i="1" dirty="0">
                      <a:solidFill>
                        <a:schemeClr val="tx1"/>
                      </a:solidFill>
                    </a:rPr>
                    <a:t>Enterprise Applications Advisory Committee</a:t>
                  </a:r>
                </a:p>
                <a:p>
                  <a:pPr algn="ctr"/>
                  <a:r>
                    <a:rPr lang="en-US" sz="955" b="1" dirty="0">
                      <a:solidFill>
                        <a:schemeClr val="tx1"/>
                      </a:solidFill>
                    </a:rPr>
                    <a:t>(Existing Committee, </a:t>
                  </a:r>
                  <a:r>
                    <a:rPr lang="en-US" sz="955" b="1" dirty="0" err="1">
                      <a:solidFill>
                        <a:schemeClr val="tx1"/>
                      </a:solidFill>
                    </a:rPr>
                    <a:t>fka</a:t>
                  </a:r>
                  <a:r>
                    <a:rPr lang="en-US" sz="955" b="1" dirty="0">
                      <a:solidFill>
                        <a:schemeClr val="tx1"/>
                      </a:solidFill>
                    </a:rPr>
                    <a:t> EBOT)</a:t>
                  </a:r>
                </a:p>
              </p:txBody>
            </p:sp>
            <p:sp>
              <p:nvSpPr>
                <p:cNvPr id="55" name="Scroll: Horizontal 20"/>
                <p:cNvSpPr/>
                <p:nvPr/>
              </p:nvSpPr>
              <p:spPr>
                <a:xfrm>
                  <a:off x="1609320" y="7522312"/>
                  <a:ext cx="2666966" cy="906514"/>
                </a:xfrm>
                <a:prstGeom prst="horizontalScroll">
                  <a:avLst/>
                </a:prstGeom>
                <a:pattFill prst="ltUpDiag">
                  <a:fgClr>
                    <a:schemeClr val="bg2">
                      <a:lumMod val="75000"/>
                    </a:schemeClr>
                  </a:fgClr>
                  <a:bgClr>
                    <a:schemeClr val="bg2">
                      <a:lumMod val="90000"/>
                    </a:schemeClr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9745" tIns="19872" rIns="39745" bIns="1987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955" b="1" i="1" dirty="0">
                      <a:solidFill>
                        <a:schemeClr val="tx1"/>
                      </a:solidFill>
                    </a:rPr>
                    <a:t>Security &amp; Policy Advisory Committee</a:t>
                  </a:r>
                </a:p>
                <a:p>
                  <a:pPr algn="ctr"/>
                  <a:r>
                    <a:rPr lang="en-US" sz="955" b="1" dirty="0">
                      <a:solidFill>
                        <a:srgbClr val="FF0000"/>
                      </a:solidFill>
                    </a:rPr>
                    <a:t>(New Committee)</a:t>
                  </a:r>
                </a:p>
              </p:txBody>
            </p:sp>
            <p:sp>
              <p:nvSpPr>
                <p:cNvPr id="56" name="Scroll: Horizontal 21"/>
                <p:cNvSpPr/>
                <p:nvPr/>
              </p:nvSpPr>
              <p:spPr>
                <a:xfrm>
                  <a:off x="1609320" y="8523236"/>
                  <a:ext cx="2666966" cy="906514"/>
                </a:xfrm>
                <a:prstGeom prst="horizontalScroll">
                  <a:avLst/>
                </a:prstGeom>
                <a:pattFill prst="ltUpDiag">
                  <a:fgClr>
                    <a:schemeClr val="bg2">
                      <a:lumMod val="75000"/>
                    </a:schemeClr>
                  </a:fgClr>
                  <a:bgClr>
                    <a:schemeClr val="bg2">
                      <a:lumMod val="90000"/>
                    </a:schemeClr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9745" tIns="19872" rIns="39745" bIns="1987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955" b="1" i="1" dirty="0">
                      <a:solidFill>
                        <a:schemeClr val="tx1"/>
                      </a:solidFill>
                    </a:rPr>
                    <a:t>Technology Advisory Committee</a:t>
                  </a:r>
                </a:p>
                <a:p>
                  <a:pPr algn="ctr"/>
                  <a:r>
                    <a:rPr lang="en-US" sz="955" b="1" dirty="0">
                      <a:solidFill>
                        <a:srgbClr val="FF0000"/>
                      </a:solidFill>
                    </a:rPr>
                    <a:t>(New Committee)</a:t>
                  </a:r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145073" y="6974645"/>
                  <a:ext cx="46424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1145073" y="7975569"/>
                  <a:ext cx="46424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Arrow: Up-Down 10"/>
              <p:cNvSpPr/>
              <p:nvPr/>
            </p:nvSpPr>
            <p:spPr>
              <a:xfrm>
                <a:off x="2290304" y="3250646"/>
                <a:ext cx="304800" cy="842994"/>
              </a:xfrm>
              <a:prstGeom prst="up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7"/>
              </a:p>
            </p:txBody>
          </p:sp>
          <p:sp>
            <p:nvSpPr>
              <p:cNvPr id="48" name="Scroll: Horizontal 23"/>
              <p:cNvSpPr/>
              <p:nvPr/>
            </p:nvSpPr>
            <p:spPr>
              <a:xfrm>
                <a:off x="5176074" y="2191479"/>
                <a:ext cx="2051153" cy="1126582"/>
              </a:xfrm>
              <a:prstGeom prst="horizontalScroll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745" tIns="19872" rIns="39745" bIns="198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91" b="1" dirty="0">
                    <a:solidFill>
                      <a:schemeClr val="tx1"/>
                    </a:solidFill>
                  </a:rPr>
                  <a:t>Academic Senate</a:t>
                </a:r>
              </a:p>
              <a:p>
                <a:pPr algn="ctr"/>
                <a:r>
                  <a:rPr lang="en-US" sz="1091" b="1" dirty="0">
                    <a:solidFill>
                      <a:schemeClr val="tx1"/>
                    </a:solidFill>
                  </a:rPr>
                  <a:t>(Existing Committee)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4571999" y="4987772"/>
                <a:ext cx="2843496" cy="3107240"/>
                <a:chOff x="4571997" y="6288024"/>
                <a:chExt cx="2843496" cy="3107240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4571998" y="6647048"/>
                  <a:ext cx="2843495" cy="737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18" dirty="0"/>
                    <a:t>Banner, business software, device standardization for business users, printer consolidation in business areas, etc.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571997" y="7652403"/>
                  <a:ext cx="2843495" cy="5817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18" dirty="0"/>
                    <a:t>Security software and security appliance selection, security policy review, vetting of new cyber attacks and solutions, etc.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4571997" y="8657759"/>
                  <a:ext cx="2843495" cy="737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18" dirty="0"/>
                    <a:t>Data Center considerations, infrastructure technology refresh and standardization, wireless communication standards, etc.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263189" y="6288024"/>
                  <a:ext cx="1025537" cy="296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55" b="1" u="sng" dirty="0"/>
                    <a:t>Examples:</a:t>
                  </a:r>
                </a:p>
              </p:txBody>
            </p:sp>
          </p:grpSp>
        </p:grpSp>
        <p:sp>
          <p:nvSpPr>
            <p:cNvPr id="39" name="Arrow: Up-Down 10"/>
            <p:cNvSpPr/>
            <p:nvPr/>
          </p:nvSpPr>
          <p:spPr>
            <a:xfrm>
              <a:off x="5775059" y="3691395"/>
              <a:ext cx="276825" cy="821070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7"/>
            </a:p>
          </p:txBody>
        </p:sp>
      </p:grpSp>
      <p:sp>
        <p:nvSpPr>
          <p:cNvPr id="61" name="Rounded Rectangle 60" descr="rectangle"/>
          <p:cNvSpPr/>
          <p:nvPr/>
        </p:nvSpPr>
        <p:spPr>
          <a:xfrm>
            <a:off x="3953467" y="1585447"/>
            <a:ext cx="2105588" cy="2551872"/>
          </a:xfrm>
          <a:prstGeom prst="roundRect">
            <a:avLst/>
          </a:prstGeom>
          <a:gradFill>
            <a:gsLst>
              <a:gs pos="0">
                <a:schemeClr val="accent6">
                  <a:alpha val="0"/>
                  <a:lumMod val="0"/>
                  <a:lumOff val="100000"/>
                </a:schemeClr>
              </a:gs>
              <a:gs pos="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58604" y="984010"/>
            <a:ext cx="340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Manage Centralized Technology</a:t>
            </a:r>
          </a:p>
          <a:p>
            <a:r>
              <a:rPr lang="en-US" b="1" dirty="0" smtClean="0"/>
              <a:t>Budget through IT Governance Structure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00312" y="2431182"/>
            <a:ext cx="326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“Steering Committees” are chartered to make budgetary decisions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9032" y="3478866"/>
            <a:ext cx="326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ITSC will review “Refresh List” quarterly before devices are ordered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0947" y="-80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7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89890"/>
            <a:ext cx="8428616" cy="471978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ITSC Recommended Centralized Technology Refresh Initiative on May 31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</a:t>
            </a:r>
            <a:endParaRPr lang="en-US" sz="3600" dirty="0"/>
          </a:p>
          <a:p>
            <a:r>
              <a:rPr lang="en-US" sz="3600" dirty="0" smtClean="0"/>
              <a:t>Dean’s Council Approved on August 15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Central Technology Budget funded in mid-September FY19</a:t>
            </a:r>
          </a:p>
          <a:p>
            <a:r>
              <a:rPr lang="en-US" sz="3600" dirty="0" smtClean="0"/>
              <a:t>IT Governance Oversight of FY19 Budget beginning with ITSC Meeting on October 3</a:t>
            </a:r>
            <a:r>
              <a:rPr lang="en-US" sz="3600" baseline="30000" dirty="0" smtClean="0"/>
              <a:t>rd</a:t>
            </a:r>
            <a:r>
              <a:rPr lang="en-US" sz="3600" dirty="0"/>
              <a:t> </a:t>
            </a:r>
            <a:r>
              <a:rPr lang="en-US" sz="3600" dirty="0" smtClean="0"/>
              <a:t>(review and approve refresh of first 250 PC’s)</a:t>
            </a:r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6708" y="71437"/>
            <a:ext cx="8229600" cy="8152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677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692"/>
            <a:ext cx="8229600" cy="2006744"/>
          </a:xfrm>
        </p:spPr>
        <p:txBody>
          <a:bodyPr>
            <a:normAutofit/>
          </a:bodyPr>
          <a:lstStyle/>
          <a:p>
            <a:r>
              <a:rPr lang="en-US" dirty="0"/>
              <a:t>Course Scheduling System Business Case &amp; </a:t>
            </a:r>
            <a:r>
              <a:rPr lang="en-US" dirty="0" smtClean="0"/>
              <a:t>ROI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00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descr="classroom utiization" title="classroo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515169"/>
              </p:ext>
            </p:extLst>
          </p:nvPr>
        </p:nvGraphicFramePr>
        <p:xfrm>
          <a:off x="419100" y="205740"/>
          <a:ext cx="8313420" cy="581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67712" y="-15513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3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4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Benchmarking Metric</a:t>
            </a:r>
            <a:r>
              <a:rPr lang="en-US" b="1" dirty="0">
                <a:cs typeface="Calibri"/>
              </a:rPr>
              <a:t/>
            </a:r>
            <a:br>
              <a:rPr lang="en-US" b="1" dirty="0">
                <a:cs typeface="Calibri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cs typeface="Calibri"/>
              </a:rPr>
              <a:t>10,432 Student FTE's and 1,829 Computer Lab/Classroom workstations is a ratio of 5.7</a:t>
            </a: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EDUCAUSE Benchmark for mid-sized public universities (&lt;15,000 Student FTE's) is 12.</a:t>
            </a:r>
          </a:p>
          <a:p>
            <a:endParaRPr lang="en-US" b="1" dirty="0">
              <a:cs typeface="Calibri"/>
            </a:endParaRPr>
          </a:p>
          <a:p>
            <a:r>
              <a:rPr lang="en-US" b="1" i="1" dirty="0">
                <a:cs typeface="Calibri"/>
              </a:rPr>
              <a:t>Overserved by twice the benchmark.  Meaning, YSU should have approximately 900 computers dedicated to Computer Labs.</a:t>
            </a:r>
          </a:p>
        </p:txBody>
      </p:sp>
      <p:pic>
        <p:nvPicPr>
          <p:cNvPr id="7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F501712-63EC-4C99-AD9D-4AB9604F0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24" y="173246"/>
            <a:ext cx="15525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8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1" descr="Student FTE' per Computer Lab worsta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355370"/>
              </p:ext>
            </p:extLst>
          </p:nvPr>
        </p:nvGraphicFramePr>
        <p:xfrm>
          <a:off x="688948" y="704205"/>
          <a:ext cx="7667625" cy="493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460556" y="180985"/>
            <a:ext cx="8124411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69900" dist="25400" dir="5400000" algn="tl" rotWithShape="0">
                    <a:schemeClr val="tx2">
                      <a:lumMod val="50000"/>
                      <a:alpha val="0"/>
                    </a:schemeClr>
                  </a:outerShdw>
                </a:effectLst>
                <a:latin typeface="Arial  "/>
                <a:ea typeface="+mj-ea"/>
                <a:cs typeface="Arial  "/>
              </a:rPr>
              <a:t>Student FTE’s per Computer Lab workstations</a:t>
            </a:r>
          </a:p>
        </p:txBody>
      </p:sp>
      <p:pic>
        <p:nvPicPr>
          <p:cNvPr id="137220" name="Picture 3" descr="educaus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4" y="1227425"/>
            <a:ext cx="11588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6290" y="34221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948" y="5692502"/>
            <a:ext cx="805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 WSU has virtualized 70% of their Computer Lab devices (much lower TCO than YSU)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655" y="6061834"/>
            <a:ext cx="511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** Akron University moving to BYOD Computers Labs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3719" y="3693444"/>
            <a:ext cx="283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Acceptable Range 12.0-14.0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714836" y="1340535"/>
            <a:ext cx="2179782" cy="198581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Trends:  Virtualization &amp; BYOD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3335585" y="3781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5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307"/>
          </a:xfrm>
        </p:spPr>
        <p:txBody>
          <a:bodyPr>
            <a:normAutofit/>
          </a:bodyPr>
          <a:lstStyle/>
          <a:p>
            <a:r>
              <a:rPr lang="en-US" sz="3200" dirty="0"/>
              <a:t>Average Computer Lab Utilization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9469" y="6179128"/>
            <a:ext cx="359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Operating Hours = 2,142/year</a:t>
            </a:r>
          </a:p>
        </p:txBody>
      </p:sp>
      <p:graphicFrame>
        <p:nvGraphicFramePr>
          <p:cNvPr id="10" name="Content Placeholder 9" descr="average computer lab utiliz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130096"/>
              </p:ext>
            </p:extLst>
          </p:nvPr>
        </p:nvGraphicFramePr>
        <p:xfrm>
          <a:off x="457200" y="942110"/>
          <a:ext cx="8229600" cy="5184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77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55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7509" y="1207655"/>
            <a:ext cx="7208982" cy="275474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Institutional Technology Spend</a:t>
            </a:r>
          </a:p>
          <a:p>
            <a:pPr lvl="1"/>
            <a:r>
              <a:rPr lang="en-US" sz="3200" dirty="0" smtClean="0"/>
              <a:t>Centralized PC Refresh</a:t>
            </a:r>
          </a:p>
          <a:p>
            <a:r>
              <a:rPr lang="en-US" sz="3600" dirty="0" smtClean="0"/>
              <a:t>Space Utilization</a:t>
            </a:r>
          </a:p>
          <a:p>
            <a:pPr lvl="1"/>
            <a:r>
              <a:rPr lang="en-US" sz="3200" dirty="0" smtClean="0"/>
              <a:t>Course Scheduling System Business Case &amp; ROI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54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74"/>
            <a:ext cx="8229600" cy="713653"/>
          </a:xfrm>
        </p:spPr>
        <p:txBody>
          <a:bodyPr>
            <a:normAutofit fontScale="90000"/>
          </a:bodyPr>
          <a:lstStyle/>
          <a:p>
            <a:r>
              <a:rPr lang="en-US" dirty="0"/>
              <a:t>30 Lowest Utilized Computer Labs*</a:t>
            </a:r>
          </a:p>
        </p:txBody>
      </p:sp>
      <p:graphicFrame>
        <p:nvGraphicFramePr>
          <p:cNvPr id="7" name="Content Placeholder 6" descr="30 lowest utilized computer lab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513795"/>
              </p:ext>
            </p:extLst>
          </p:nvPr>
        </p:nvGraphicFramePr>
        <p:xfrm>
          <a:off x="457200" y="794327"/>
          <a:ext cx="8229600" cy="533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61673" y="6126164"/>
            <a:ext cx="526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Computer Labs with 15 or more computers/65 Total </a:t>
            </a:r>
          </a:p>
        </p:txBody>
      </p:sp>
    </p:spTree>
    <p:extLst>
      <p:ext uri="{BB962C8B-B14F-4D97-AF65-F5344CB8AC3E}">
        <p14:creationId xmlns:p14="http://schemas.microsoft.com/office/powerpoint/2010/main" val="379026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will </a:t>
            </a:r>
            <a:r>
              <a:rPr lang="en-US" dirty="0" smtClean="0"/>
              <a:t>the </a:t>
            </a:r>
            <a:r>
              <a:rPr lang="en-US" dirty="0" err="1" smtClean="0"/>
              <a:t>CollegeNet</a:t>
            </a:r>
            <a:r>
              <a:rPr lang="en-US" dirty="0" smtClean="0"/>
              <a:t> Course and Event Scheduling System </a:t>
            </a:r>
            <a:r>
              <a:rPr lang="en-US" dirty="0"/>
              <a:t>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CollegeNet’s</a:t>
            </a:r>
            <a:r>
              <a:rPr lang="en-US" dirty="0" smtClean="0"/>
              <a:t> </a:t>
            </a:r>
            <a:r>
              <a:rPr lang="en-US" b="1" i="1" dirty="0" smtClean="0"/>
              <a:t>prescriptive team of experts </a:t>
            </a:r>
            <a:r>
              <a:rPr lang="en-US" dirty="0"/>
              <a:t>will be on campus to help </a:t>
            </a:r>
            <a:r>
              <a:rPr lang="en-US" dirty="0" smtClean="0"/>
              <a:t>build and implement </a:t>
            </a:r>
            <a:r>
              <a:rPr lang="en-US" dirty="0"/>
              <a:t>the </a:t>
            </a:r>
            <a:r>
              <a:rPr lang="en-US" dirty="0" smtClean="0"/>
              <a:t>system according to </a:t>
            </a:r>
            <a:r>
              <a:rPr lang="en-US" b="1" i="1" dirty="0" smtClean="0"/>
              <a:t>“best practices” </a:t>
            </a:r>
            <a:r>
              <a:rPr lang="en-US" dirty="0" smtClean="0"/>
              <a:t>for space utilization optimization</a:t>
            </a:r>
            <a:endParaRPr lang="en-US" dirty="0"/>
          </a:p>
          <a:p>
            <a:r>
              <a:rPr lang="en-US" dirty="0" smtClean="0"/>
              <a:t>Real-time interface to Banner ERP/SIS</a:t>
            </a:r>
            <a:endParaRPr lang="en-US" dirty="0"/>
          </a:p>
          <a:p>
            <a:r>
              <a:rPr lang="en-US" dirty="0" smtClean="0"/>
              <a:t>Centralized management of classroom </a:t>
            </a:r>
            <a:r>
              <a:rPr lang="en-US" dirty="0"/>
              <a:t>and </a:t>
            </a:r>
            <a:r>
              <a:rPr lang="en-US" dirty="0" smtClean="0"/>
              <a:t>event schedules</a:t>
            </a:r>
          </a:p>
          <a:p>
            <a:r>
              <a:rPr lang="en-US" dirty="0" smtClean="0"/>
              <a:t>Provides </a:t>
            </a:r>
            <a:r>
              <a:rPr lang="en-US" dirty="0"/>
              <a:t>information on classroom availability and details of each room</a:t>
            </a:r>
          </a:p>
          <a:p>
            <a:r>
              <a:rPr lang="en-US" dirty="0"/>
              <a:t>Single sign-on with access for specific privileges</a:t>
            </a:r>
          </a:p>
          <a:p>
            <a:r>
              <a:rPr lang="en-US" b="1" i="1" dirty="0" smtClean="0"/>
              <a:t>Requires institutional commitment to space utilization optimization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1569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95"/>
            <a:ext cx="8229600" cy="834082"/>
          </a:xfrm>
        </p:spPr>
        <p:txBody>
          <a:bodyPr/>
          <a:lstStyle/>
          <a:p>
            <a:r>
              <a:rPr lang="en-US" dirty="0"/>
              <a:t>ROI Key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849"/>
            <a:ext cx="8301681" cy="498595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Computer Lab Workstation Refresh by:</a:t>
            </a:r>
          </a:p>
          <a:p>
            <a:pPr lvl="1"/>
            <a:r>
              <a:rPr lang="en-US" sz="2900" dirty="0"/>
              <a:t>Optimizing labs and eliminating 900 workstations "OR"</a:t>
            </a:r>
          </a:p>
          <a:p>
            <a:pPr lvl="1"/>
            <a:r>
              <a:rPr lang="en-US" sz="2900" dirty="0"/>
              <a:t>Converting half of the computer lab workstations to BYOD seats in half of the Computer Labs on campus.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</a:t>
            </a:r>
            <a:r>
              <a:rPr lang="en-US" dirty="0"/>
              <a:t>MMCR Refresh by 25% through space utilization.</a:t>
            </a:r>
          </a:p>
          <a:p>
            <a:pPr marL="400050" lvl="1" indent="0">
              <a:buNone/>
            </a:pPr>
            <a:r>
              <a:rPr lang="en-US" sz="2600" b="1" i="1" dirty="0"/>
              <a:t>Implementing both of these initiatives would result in </a:t>
            </a:r>
            <a:r>
              <a:rPr lang="en-US" sz="2600" b="1" i="1" dirty="0" smtClean="0"/>
              <a:t>a conservative annual </a:t>
            </a:r>
            <a:r>
              <a:rPr lang="en-US" sz="2600" b="1" i="1" dirty="0"/>
              <a:t>cost avoidance of </a:t>
            </a:r>
            <a:r>
              <a:rPr lang="en-US" sz="2600" b="1" i="1" dirty="0" smtClean="0"/>
              <a:t>$</a:t>
            </a:r>
            <a:r>
              <a:rPr lang="en-US" sz="2600" b="1" i="1" dirty="0"/>
              <a:t>165,000.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Lincoln Building as “swing space” for construction and close the building for the Summer.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97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CollegeNet</a:t>
            </a:r>
            <a:r>
              <a:rPr lang="en-US" sz="3200" dirty="0"/>
              <a:t> Course Scheduling System ROI</a:t>
            </a:r>
          </a:p>
        </p:txBody>
      </p:sp>
      <p:pic>
        <p:nvPicPr>
          <p:cNvPr id="3" name="Picture 2" descr="college net course scheduling system r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17" y="1798320"/>
            <a:ext cx="8245183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54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i working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52945"/>
            <a:ext cx="8042259" cy="3740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59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61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descr="collegebet course scheduling system ro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955450"/>
              </p:ext>
            </p:extLst>
          </p:nvPr>
        </p:nvGraphicFramePr>
        <p:xfrm>
          <a:off x="541020" y="1257300"/>
          <a:ext cx="7955280" cy="422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CollegeNet</a:t>
            </a:r>
            <a:r>
              <a:rPr lang="en-US" sz="3600" dirty="0"/>
              <a:t> Course Scheduling System ROI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87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expendi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46" y="860155"/>
            <a:ext cx="8098284" cy="44999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28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87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pengu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5836"/>
            <a:ext cx="9290235" cy="6971977"/>
          </a:xfrm>
          <a:prstGeom prst="rect">
            <a:avLst/>
          </a:prstGeom>
        </p:spPr>
      </p:pic>
      <p:pic>
        <p:nvPicPr>
          <p:cNvPr id="10" name="Picture 9" descr="Y and Prou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83" y="2481081"/>
            <a:ext cx="6674833" cy="1895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Technology Spend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28091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Goal:  Provide faculty, staff and students with a highly reliable technology experience at a lower cost today and into the future.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Institutional Technology Spend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080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Centralization </a:t>
            </a:r>
            <a:r>
              <a:rPr lang="en-US" dirty="0" smtClean="0"/>
              <a:t>Spend Success Story: 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Enhanced </a:t>
            </a:r>
            <a:r>
              <a:rPr lang="en-US" dirty="0"/>
              <a:t>Print Management </a:t>
            </a:r>
            <a:r>
              <a:rPr lang="en-US" dirty="0" smtClean="0"/>
              <a:t>Initiative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Technology Spend: Current State (Decentralized)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Technology Spend: Proposed Future State (Centralized)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Advantages of Centralized Technology Spend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Actual Technology Spend (FY17) vs. 5-year Refresh Cycle Technology Spend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Governance of Centralized Technology Budget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Next Steps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8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Enhanced Print Management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02" y="1209635"/>
            <a:ext cx="8477795" cy="48375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Good example of savings associated with centralization of technology spend.</a:t>
            </a:r>
          </a:p>
          <a:p>
            <a:pPr marL="457200" lvl="1" indent="0">
              <a:buNone/>
            </a:pPr>
            <a:r>
              <a:rPr lang="en-US" b="1" dirty="0" smtClean="0"/>
              <a:t>Project start to date (YR 3):</a:t>
            </a:r>
          </a:p>
          <a:p>
            <a:pPr lvl="1"/>
            <a:r>
              <a:rPr lang="en-US" sz="2400" b="1" i="1" dirty="0" smtClean="0"/>
              <a:t>Savings = $250,000 (toner only)</a:t>
            </a:r>
          </a:p>
          <a:p>
            <a:pPr lvl="1"/>
            <a:r>
              <a:rPr lang="en-US" sz="2400" b="1" i="1" dirty="0" smtClean="0"/>
              <a:t>Print device reduction = 366 fewer printers</a:t>
            </a:r>
          </a:p>
          <a:p>
            <a:pPr marL="457200" lvl="1" indent="0">
              <a:buNone/>
            </a:pPr>
            <a:r>
              <a:rPr lang="en-US" b="1" dirty="0" smtClean="0"/>
              <a:t>Forecasted Savings (FY2020):</a:t>
            </a:r>
            <a:endParaRPr lang="en-US" b="1" dirty="0"/>
          </a:p>
          <a:p>
            <a:pPr lvl="1"/>
            <a:r>
              <a:rPr lang="en-US" sz="2400" b="1" i="1" dirty="0"/>
              <a:t>Savings </a:t>
            </a:r>
            <a:r>
              <a:rPr lang="en-US" sz="2400" b="1" i="1" dirty="0" smtClean="0"/>
              <a:t>&gt; $350,000 </a:t>
            </a:r>
            <a:r>
              <a:rPr lang="en-US" sz="2400" b="1" i="1" dirty="0"/>
              <a:t>(toner only)</a:t>
            </a:r>
          </a:p>
          <a:p>
            <a:pPr lvl="1"/>
            <a:r>
              <a:rPr lang="en-US" sz="2400" b="1" i="1" dirty="0" smtClean="0"/>
              <a:t>Print </a:t>
            </a:r>
            <a:r>
              <a:rPr lang="en-US" sz="2400" b="1" i="1" dirty="0"/>
              <a:t>device </a:t>
            </a:r>
            <a:r>
              <a:rPr lang="en-US" sz="2400" b="1" i="1" dirty="0" smtClean="0"/>
              <a:t>reduction approximately 1,000 </a:t>
            </a:r>
            <a:r>
              <a:rPr lang="en-US" sz="2400" b="1" i="1" dirty="0"/>
              <a:t>fewer </a:t>
            </a:r>
            <a:r>
              <a:rPr lang="en-US" sz="2400" b="1" i="1" dirty="0" smtClean="0"/>
              <a:t>printers</a:t>
            </a:r>
          </a:p>
          <a:p>
            <a:pPr lvl="1"/>
            <a:r>
              <a:rPr lang="en-US" sz="2400" b="1" i="1" dirty="0" smtClean="0"/>
              <a:t>Capital cost avoidance associated with refresh of 200 printers per year (5 year refresh) @ $275/printer = $55,000/year</a:t>
            </a:r>
          </a:p>
          <a:p>
            <a:pPr lvl="1"/>
            <a:endParaRPr lang="en-US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280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5789"/>
            <a:ext cx="8686800" cy="488247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Colleges burden technology acquisition costs for:</a:t>
            </a:r>
          </a:p>
          <a:p>
            <a:pPr lvl="1"/>
            <a:r>
              <a:rPr lang="en-US" sz="2200" dirty="0" smtClean="0"/>
              <a:t> Multimedia Classroom units (</a:t>
            </a:r>
            <a:r>
              <a:rPr lang="en-US" sz="2200" i="1" dirty="0" smtClean="0"/>
              <a:t>no refresh cycle established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/>
              <a:t> </a:t>
            </a:r>
            <a:r>
              <a:rPr lang="en-US" sz="2200" dirty="0" smtClean="0"/>
              <a:t>Computer Labs</a:t>
            </a:r>
          </a:p>
          <a:p>
            <a:pPr lvl="1"/>
            <a:r>
              <a:rPr lang="en-US" sz="2200" dirty="0" smtClean="0"/>
              <a:t> Faculty/Staff computers</a:t>
            </a:r>
          </a:p>
          <a:p>
            <a:r>
              <a:rPr lang="en-US" sz="2500" dirty="0" smtClean="0"/>
              <a:t>Some colleges have established computer refresh cycle for Computer Labs, but most have not established  for Faculty or Staff computers</a:t>
            </a:r>
          </a:p>
          <a:p>
            <a:r>
              <a:rPr lang="en-US" sz="2500" dirty="0" smtClean="0"/>
              <a:t>“Pass Down” of Computer Lab computers is common in the Colleges but is operationally inefficient as it creates excess work for ITS</a:t>
            </a:r>
            <a:endParaRPr lang="en-US" dirty="0"/>
          </a:p>
          <a:p>
            <a:r>
              <a:rPr lang="en-US" sz="2500" dirty="0" smtClean="0"/>
              <a:t>Technology refresh occurs from May-August; creates ITS staffing challenges during the Summer and Fall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Current State - Decentralized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58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036" y="22256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254" y="4950691"/>
            <a:ext cx="678692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** Most of the computers over 5 years old are faculty or staff devices.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2" name="Picture 1" descr="Laptops/deskto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4" y="617310"/>
            <a:ext cx="8567164" cy="34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49746"/>
            <a:ext cx="8229600" cy="530167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Centralize technology spend for Multimedia Classroom units, Computer Labs and Faculty/Staff computers</a:t>
            </a:r>
          </a:p>
          <a:p>
            <a:pPr marL="0" indent="0">
              <a:buNone/>
            </a:pPr>
            <a:r>
              <a:rPr lang="en-US" sz="2800" i="1" dirty="0" smtClean="0"/>
              <a:t>	(</a:t>
            </a:r>
            <a:r>
              <a:rPr lang="en-US" sz="2800" i="1" dirty="0"/>
              <a:t>5-year refresh </a:t>
            </a:r>
            <a:r>
              <a:rPr lang="en-US" sz="2800" i="1" dirty="0" smtClean="0"/>
              <a:t>cycle Windows/6-year Apple).</a:t>
            </a:r>
          </a:p>
          <a:p>
            <a:r>
              <a:rPr lang="en-US" sz="2800" dirty="0" smtClean="0"/>
              <a:t>Refresh Criteria Recommendation for upcoming IT Steering Committee:</a:t>
            </a:r>
          </a:p>
          <a:p>
            <a:pPr lvl="1"/>
            <a:r>
              <a:rPr lang="en-US" sz="2400" dirty="0" smtClean="0"/>
              <a:t>Age/Operating System (starting with oldest)</a:t>
            </a:r>
          </a:p>
          <a:p>
            <a:pPr lvl="1"/>
            <a:r>
              <a:rPr lang="en-US" sz="2400" dirty="0" smtClean="0"/>
              <a:t>Ensure that every College/Department participates</a:t>
            </a:r>
          </a:p>
          <a:p>
            <a:pPr lvl="1"/>
            <a:r>
              <a:rPr lang="en-US" sz="2400" dirty="0" smtClean="0"/>
              <a:t>Implementation by Building (operational efficiency)</a:t>
            </a:r>
            <a:endParaRPr lang="en-US" sz="2400" dirty="0"/>
          </a:p>
          <a:p>
            <a:r>
              <a:rPr lang="en-US" sz="2800" dirty="0" smtClean="0"/>
              <a:t>Net New Computers would be procured through department and added to centralized refresh funding after initial purchase</a:t>
            </a:r>
          </a:p>
          <a:p>
            <a:r>
              <a:rPr lang="en-US" sz="2800" dirty="0" smtClean="0"/>
              <a:t>Non-standard devices will be approved as exceptions for research only</a:t>
            </a:r>
          </a:p>
          <a:p>
            <a:r>
              <a:rPr lang="en-US" sz="2800" dirty="0" smtClean="0"/>
              <a:t>Upgrades from standard will require Departmental/College contribution (replacement budget is based on “like” device).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747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Proposed Future State - Centralized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40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5926"/>
            <a:ext cx="8229600" cy="52370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Level ITS resource demand, reducing Summer overtime or refreshes stretching out to Winter break</a:t>
            </a:r>
          </a:p>
          <a:p>
            <a:pPr lvl="1"/>
            <a:r>
              <a:rPr lang="en-US" sz="2000" dirty="0" smtClean="0"/>
              <a:t>Currently ITS receives a significant number of refresh requests in late-May or early-June for installation over the Summer</a:t>
            </a:r>
          </a:p>
          <a:p>
            <a:pPr lvl="1"/>
            <a:r>
              <a:rPr lang="en-US" sz="2000" dirty="0" smtClean="0"/>
              <a:t>PC and MMCR deployment over the fiscal year versus “on demand” (i.e. 850 devices/year or 212/quarter versus 700 every Summer and 150 the rest of the year)</a:t>
            </a:r>
            <a:endParaRPr lang="en-US" sz="2000" dirty="0"/>
          </a:p>
          <a:p>
            <a:r>
              <a:rPr lang="en-US" sz="2400" dirty="0" smtClean="0"/>
              <a:t>Assess </a:t>
            </a:r>
            <a:r>
              <a:rPr lang="en-US" sz="2400" dirty="0"/>
              <a:t>computer leasing opportunities </a:t>
            </a:r>
            <a:r>
              <a:rPr lang="en-US" sz="2400" dirty="0" smtClean="0"/>
              <a:t>for Computer Labs</a:t>
            </a:r>
          </a:p>
          <a:p>
            <a:pPr lvl="1"/>
            <a:r>
              <a:rPr lang="en-US" sz="2000" dirty="0" smtClean="0"/>
              <a:t>Potential for a 3-year refresh cycle at the same or lower annual cost of 5-year purchases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centralized funding to adopt high “ROI” </a:t>
            </a:r>
            <a:r>
              <a:rPr lang="en-US" sz="2400" dirty="0" smtClean="0"/>
              <a:t>technologies</a:t>
            </a:r>
          </a:p>
          <a:p>
            <a:pPr lvl="1"/>
            <a:r>
              <a:rPr lang="en-US" sz="2000" dirty="0" smtClean="0"/>
              <a:t>Thin-client </a:t>
            </a:r>
            <a:r>
              <a:rPr lang="en-US" sz="2000" dirty="0"/>
              <a:t>and/or application </a:t>
            </a:r>
            <a:r>
              <a:rPr lang="en-US" sz="2000" dirty="0" smtClean="0"/>
              <a:t>virtualization in </a:t>
            </a:r>
            <a:r>
              <a:rPr lang="en-US" sz="2000" dirty="0"/>
              <a:t>Computer Labs, development of BYOD Computer Labs, etc</a:t>
            </a:r>
            <a:r>
              <a:rPr lang="en-US" sz="2000" dirty="0" smtClean="0"/>
              <a:t>.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0674"/>
            <a:ext cx="8229600" cy="8152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Advantages - Centralized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37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itle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280&quot;/&gt;&lt;/object&gt;&lt;object type=&quot;3&quot; unique_id=&quot;10005&quot;&gt;&lt;property id=&quot;20148&quot; value=&quot;5&quot;/&gt;&lt;property id=&quot;20300&quot; value=&quot;Slide 3 - &amp;quot;Institutional Technology Spend&amp;quot;&quot;/&gt;&lt;property id=&quot;20307&quot; value=&quot;321&quot;/&gt;&lt;/object&gt;&lt;object type=&quot;3&quot; unique_id=&quot;10006&quot;&gt;&lt;property id=&quot;20148&quot; value=&quot;5&quot;/&gt;&lt;property id=&quot;20300&quot; value=&quot;Slide 4 - &amp;quot;Institutional Technology Spend&amp;quot;&quot;/&gt;&lt;property id=&quot;20307&quot; value=&quot;308&quot;/&gt;&lt;/object&gt;&lt;object type=&quot;3&quot; unique_id=&quot;10007&quot;&gt;&lt;property id=&quot;20148&quot; value=&quot;5&quot;/&gt;&lt;property id=&quot;20300&quot; value=&quot;Slide 5 - &amp;quot;Enhanced Print Management Initiative&amp;quot;&quot;/&gt;&lt;property id=&quot;20307&quot; value=&quot;309&quot;/&gt;&lt;/object&gt;&lt;object type=&quot;3&quot; unique_id=&quot;10008&quot;&gt;&lt;property id=&quot;20148&quot; value=&quot;5&quot;/&gt;&lt;property id=&quot;20300&quot; value=&quot;Slide 6 - &amp;quot;Current State - Decentralized&amp;quot;&quot;/&gt;&lt;property id=&quot;20307&quot; value=&quot;310&quot;/&gt;&lt;/object&gt;&lt;object type=&quot;3&quot; unique_id=&quot;10009&quot;&gt;&lt;property id=&quot;20148&quot; value=&quot;5&quot;/&gt;&lt;property id=&quot;20300&quot; value=&quot;Slide 7 - &amp;quot;title&amp;quot;&quot;/&gt;&lt;property id=&quot;20307&quot; value=&quot;311&quot;/&gt;&lt;/object&gt;&lt;object type=&quot;3&quot; unique_id=&quot;10010&quot;&gt;&lt;property id=&quot;20148&quot; value=&quot;5&quot;/&gt;&lt;property id=&quot;20300&quot; value=&quot;Slide 8 - &amp;quot;Proposed Future State - Centralized&amp;quot;&quot;/&gt;&lt;property id=&quot;20307&quot; value=&quot;312&quot;/&gt;&lt;/object&gt;&lt;object type=&quot;3&quot; unique_id=&quot;10011&quot;&gt;&lt;property id=&quot;20148&quot; value=&quot;5&quot;/&gt;&lt;property id=&quot;20300&quot; value=&quot;Slide 9 - &amp;quot;Advantages - Centralized&amp;quot;&quot;/&gt;&lt;property id=&quot;20307&quot; value=&quot;313&quot;/&gt;&lt;/object&gt;&lt;object type=&quot;3&quot; unique_id=&quot;10012&quot;&gt;&lt;property id=&quot;20148&quot; value=&quot;5&quot;/&gt;&lt;property id=&quot;20300&quot; value=&quot;Slide 10 - &amp;quot;Advantages - Centralized&amp;quot;&quot;/&gt;&lt;property id=&quot;20307&quot; value=&quot;314&quot;/&gt;&lt;/object&gt;&lt;object type=&quot;3&quot; unique_id=&quot;10013&quot;&gt;&lt;property id=&quot;20148&quot; value=&quot;5&quot;/&gt;&lt;property id=&quot;20300&quot; value=&quot;Slide 11 - &amp;quot; *Actual Technology Spend&amp;quot;&quot;/&gt;&lt;property id=&quot;20307&quot; value=&quot;315&quot;/&gt;&lt;/object&gt;&lt;object type=&quot;3&quot; unique_id=&quot;10014&quot;&gt;&lt;property id=&quot;20148&quot; value=&quot;5&quot;/&gt;&lt;property id=&quot;20300&quot; value=&quot;Slide 12 - &amp;quot;Spend Needed for 5-year Refresh Cycle&amp;quot;&quot;/&gt;&lt;property id=&quot;20307&quot; value=&quot;316&quot;/&gt;&lt;/object&gt;&lt;object type=&quot;3&quot; unique_id=&quot;10015&quot;&gt;&lt;property id=&quot;20148&quot; value=&quot;5&quot;/&gt;&lt;property id=&quot;20300&quot; value=&quot;Slide 13 - &amp;quot;title&amp;quot;&quot;/&gt;&lt;property id=&quot;20307&quot; value=&quot;319&quot;/&gt;&lt;/object&gt;&lt;object type=&quot;3&quot; unique_id=&quot;10016&quot;&gt;&lt;property id=&quot;20148&quot; value=&quot;5&quot;/&gt;&lt;property id=&quot;20300&quot; value=&quot;Slide 14 - &amp;quot;Next Steps&amp;quot;&quot;/&gt;&lt;property id=&quot;20307&quot; value=&quot;320&quot;/&gt;&lt;/object&gt;&lt;object type=&quot;3&quot; unique_id=&quot;10017&quot;&gt;&lt;property id=&quot;20148&quot; value=&quot;5&quot;/&gt;&lt;property id=&quot;20300&quot; value=&quot;Slide 15 - &amp;quot;Course Scheduling System Business Case &amp;amp; ROI&amp;quot;&quot;/&gt;&lt;property id=&quot;20307&quot; value=&quot;306&quot;/&gt;&lt;/object&gt;&lt;object type=&quot;3&quot; unique_id=&quot;10018&quot;&gt;&lt;property id=&quot;20148&quot; value=&quot;5&quot;/&gt;&lt;property id=&quot;20300&quot; value=&quot;Slide 16 - &amp;quot;title&amp;quot;&quot;/&gt;&lt;property id=&quot;20307&quot; value=&quot;295&quot;/&gt;&lt;/object&gt;&lt;object type=&quot;3&quot; unique_id=&quot;10019&quot;&gt;&lt;property id=&quot;20148&quot; value=&quot;5&quot;/&gt;&lt;property id=&quot;20300&quot; value=&quot;Slide 17 - &amp;quot;Benchmarking Metric &amp;quot;&quot;/&gt;&lt;property id=&quot;20307&quot; value=&quot;281&quot;/&gt;&lt;/object&gt;&lt;object type=&quot;3&quot; unique_id=&quot;10020&quot;&gt;&lt;property id=&quot;20148&quot; value=&quot;5&quot;/&gt;&lt;property id=&quot;20300&quot; value=&quot;Slide 18 - &amp;quot;title&amp;quot;&quot;/&gt;&lt;property id=&quot;20307&quot; value=&quot;293&quot;/&gt;&lt;/object&gt;&lt;object type=&quot;3&quot; unique_id=&quot;10021&quot;&gt;&lt;property id=&quot;20148&quot; value=&quot;5&quot;/&gt;&lt;property id=&quot;20300&quot; value=&quot;Slide 19 - &amp;quot;Average Computer Lab Utilization&amp;quot;&quot;/&gt;&lt;property id=&quot;20307&quot; value=&quot;286&quot;/&gt;&lt;/object&gt;&lt;object type=&quot;3&quot; unique_id=&quot;10022&quot;&gt;&lt;property id=&quot;20148&quot; value=&quot;5&quot;/&gt;&lt;property id=&quot;20300&quot; value=&quot;Slide 20 - &amp;quot;30 Lowest Utilized Computer Labs*&amp;quot;&quot;/&gt;&lt;property id=&quot;20307&quot; value=&quot;287&quot;/&gt;&lt;/object&gt;&lt;object type=&quot;3&quot; unique_id=&quot;10023&quot;&gt;&lt;property id=&quot;20148&quot; value=&quot;5&quot;/&gt;&lt;property id=&quot;20300&quot; value=&quot;Slide 21 - &amp;quot;How will the CollegeNet Course and Event Scheduling System help?&amp;quot;&quot;/&gt;&lt;property id=&quot;20307&quot; value=&quot;303&quot;/&gt;&lt;/object&gt;&lt;object type=&quot;3&quot; unique_id=&quot;10024&quot;&gt;&lt;property id=&quot;20148&quot; value=&quot;5&quot;/&gt;&lt;property id=&quot;20300&quot; value=&quot;Slide 22 - &amp;quot;ROI Key Assumptions&amp;quot;&quot;/&gt;&lt;property id=&quot;20307&quot; value=&quot;284&quot;/&gt;&lt;/object&gt;&lt;object type=&quot;3&quot; unique_id=&quot;10025&quot;&gt;&lt;property id=&quot;20148&quot; value=&quot;5&quot;/&gt;&lt;property id=&quot;20300&quot; value=&quot;Slide 23 - &amp;quot;CollegeNet Course Scheduling System ROI&amp;quot;&quot;/&gt;&lt;property id=&quot;20307&quot; value=&quot;283&quot;/&gt;&lt;/object&gt;&lt;object type=&quot;3&quot; unique_id=&quot;10026&quot;&gt;&lt;property id=&quot;20148&quot; value=&quot;5&quot;/&gt;&lt;property id=&quot;20300&quot; value=&quot;Slide 24 - &amp;quot;title&amp;quot;&quot;/&gt;&lt;property id=&quot;20307&quot; value=&quot;307&quot;/&gt;&lt;/object&gt;&lt;object type=&quot;3&quot; unique_id=&quot;10027&quot;&gt;&lt;property id=&quot;20148&quot; value=&quot;5&quot;/&gt;&lt;property id=&quot;20300&quot; value=&quot;Slide 25 - &amp;quot;CollegeNet Course Scheduling System ROI &amp;quot;&quot;/&gt;&lt;property id=&quot;20307&quot; value=&quot;288&quot;/&gt;&lt;/object&gt;&lt;object type=&quot;3&quot; unique_id=&quot;10028&quot;&gt;&lt;property id=&quot;20148&quot; value=&quot;5&quot;/&gt;&lt;property id=&quot;20300&quot; value=&quot;Slide 26 - &amp;quot;title&amp;quot;&quot;/&gt;&lt;property id=&quot;20307&quot; value=&quot;305&quot;/&gt;&lt;/object&gt;&lt;object type=&quot;3&quot; unique_id=&quot;10029&quot;&gt;&lt;property id=&quot;20148&quot; value=&quot;5&quot;/&gt;&lt;property id=&quot;20300&quot; value=&quot;Slide 27 - &amp;quot;title&amp;quot;&quot;/&gt;&lt;property id=&quot;20307&quot; value=&quot;260&quot;/&gt;&lt;/object&gt;&lt;/object&gt;&lt;object type=&quot;8&quot; unique_id=&quot;100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YSU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6215E945F3B4A91D04C68AAE6B955" ma:contentTypeVersion="6" ma:contentTypeDescription="Create a new document." ma:contentTypeScope="" ma:versionID="51c8bfd9a6e15629cd3b18880f3c988f">
  <xsd:schema xmlns:xsd="http://www.w3.org/2001/XMLSchema" xmlns:xs="http://www.w3.org/2001/XMLSchema" xmlns:p="http://schemas.microsoft.com/office/2006/metadata/properties" xmlns:ns2="862304f3-0904-4b0f-a6de-1e0b49d4e70b" xmlns:ns3="b2f5657d-07b2-4732-a455-12e6e6af3e4b" targetNamespace="http://schemas.microsoft.com/office/2006/metadata/properties" ma:root="true" ma:fieldsID="d9725adcf9866664abf57a88e1dd6f11" ns2:_="" ns3:_="">
    <xsd:import namespace="862304f3-0904-4b0f-a6de-1e0b49d4e70b"/>
    <xsd:import namespace="b2f5657d-07b2-4732-a455-12e6e6af3e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304f3-0904-4b0f-a6de-1e0b49d4e7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5657d-07b2-4732-a455-12e6e6af3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2304f3-0904-4b0f-a6de-1e0b49d4e70b">
      <UserInfo>
        <DisplayName>Chris Wentz</DisplayName>
        <AccountId>49</AccountId>
        <AccountType/>
      </UserInfo>
      <UserInfo>
        <DisplayName>Michael S Hrishenko</DisplayName>
        <AccountId>50</AccountId>
        <AccountType/>
      </UserInfo>
      <UserInfo>
        <DisplayName>Richard J Marsico</DisplayName>
        <AccountId>51</AccountId>
        <AccountType/>
      </UserInfo>
      <UserInfo>
        <DisplayName>Ryan Geilhard</DisplayName>
        <AccountId>38</AccountId>
        <AccountType/>
      </UserInfo>
      <UserInfo>
        <DisplayName>James A. Yukech</DisplayName>
        <AccountId>53</AccountId>
        <AccountType/>
      </UserInfo>
      <UserInfo>
        <DisplayName>Marianne Cohol</DisplayName>
        <AccountId>118</AccountId>
        <AccountType/>
      </UserInfo>
      <UserInfo>
        <DisplayName>Jennifer A Pintar</DisplayName>
        <AccountId>163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C97829-134C-4EA0-9244-84021BCF7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2304f3-0904-4b0f-a6de-1e0b49d4e70b"/>
    <ds:schemaRef ds:uri="b2f5657d-07b2-4732-a455-12e6e6af3e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C9E297-29AB-489D-B2CA-D0829B2F7E61}">
  <ds:schemaRefs>
    <ds:schemaRef ds:uri="http://purl.org/dc/dcmitype/"/>
    <ds:schemaRef ds:uri="http://schemas.microsoft.com/office/infopath/2007/PartnerControls"/>
    <ds:schemaRef ds:uri="862304f3-0904-4b0f-a6de-1e0b49d4e70b"/>
    <ds:schemaRef ds:uri="http://purl.org/dc/elements/1.1/"/>
    <ds:schemaRef ds:uri="http://schemas.microsoft.com/office/2006/metadata/properties"/>
    <ds:schemaRef ds:uri="b2f5657d-07b2-4732-a455-12e6e6af3e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5C011E-0DA8-4DA4-9D19-A8DC1980C8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1203</Words>
  <Application>Microsoft Office PowerPoint</Application>
  <PresentationFormat>On-screen Show (4:3)</PresentationFormat>
  <Paragraphs>187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 </vt:lpstr>
      <vt:lpstr>Bookman Old Style</vt:lpstr>
      <vt:lpstr>Calibri</vt:lpstr>
      <vt:lpstr>Geneva</vt:lpstr>
      <vt:lpstr>YSU_Template</vt:lpstr>
      <vt:lpstr>Title</vt:lpstr>
      <vt:lpstr>Agenda</vt:lpstr>
      <vt:lpstr>Institutional Technology Spend</vt:lpstr>
      <vt:lpstr>Institutional Technology Spend</vt:lpstr>
      <vt:lpstr>Enhanced Print Management Initiative</vt:lpstr>
      <vt:lpstr>Current State - Decentralized</vt:lpstr>
      <vt:lpstr>title</vt:lpstr>
      <vt:lpstr>Proposed Future State - Centralized</vt:lpstr>
      <vt:lpstr>Advantages - Centralized</vt:lpstr>
      <vt:lpstr>Advantages - Centralized</vt:lpstr>
      <vt:lpstr> *Actual Technology Spend</vt:lpstr>
      <vt:lpstr>Spend Needed for 5-year Refresh Cycle</vt:lpstr>
      <vt:lpstr>title</vt:lpstr>
      <vt:lpstr>Next Steps</vt:lpstr>
      <vt:lpstr>Course Scheduling System Business Case &amp; ROI</vt:lpstr>
      <vt:lpstr>title</vt:lpstr>
      <vt:lpstr>Benchmarking Metric </vt:lpstr>
      <vt:lpstr>title</vt:lpstr>
      <vt:lpstr>Average Computer Lab Utilization</vt:lpstr>
      <vt:lpstr>30 Lowest Utilized Computer Labs*</vt:lpstr>
      <vt:lpstr>How will the CollegeNet Course and Event Scheduling System help?</vt:lpstr>
      <vt:lpstr>ROI Key Assumptions</vt:lpstr>
      <vt:lpstr>CollegeNet Course Scheduling System ROI</vt:lpstr>
      <vt:lpstr>title</vt:lpstr>
      <vt:lpstr>CollegeNet Course Scheduling System ROI </vt:lpstr>
      <vt:lpstr>title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A. Yukech</dc:creator>
  <cp:lastModifiedBy>Mary Lou Castner</cp:lastModifiedBy>
  <cp:revision>116</cp:revision>
  <dcterms:modified xsi:type="dcterms:W3CDTF">2018-10-02T14:55:12Z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0x01010086C6215E945F3B4A91D04C68AAE6B955</vt:lpwstr>
  </property>
</Properties>
</file>