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6"/>
  </p:notesMasterIdLst>
  <p:sldIdLst>
    <p:sldId id="306" r:id="rId5"/>
    <p:sldId id="307" r:id="rId6"/>
    <p:sldId id="308" r:id="rId7"/>
    <p:sldId id="316" r:id="rId8"/>
    <p:sldId id="314" r:id="rId9"/>
    <p:sldId id="317" r:id="rId10"/>
    <p:sldId id="309" r:id="rId11"/>
    <p:sldId id="319" r:id="rId12"/>
    <p:sldId id="318" r:id="rId13"/>
    <p:sldId id="320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D8571-5DB0-4C96-FA9D-6A09D0B0CB93}" v="16" dt="2022-01-18T17:11:34.461"/>
    <p1510:client id="{828B3468-A77E-CFC2-4A95-24ABE24C10A3}" v="387" dt="2022-01-26T21:28:21.092"/>
    <p1510:client id="{EA75182F-E210-60F9-DC87-94430E189D2E}" v="984" dt="2022-01-18T20:23:05.727"/>
    <p1510:client id="{B6B83362-F6C5-4D92-8B97-A94CFE783CE5}" v="9" dt="2022-01-12T15:39:48.6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6" y="804"/>
      </p:cViewPr>
      <p:guideLst>
        <p:guide orient="horz" pos="1392"/>
        <p:guide pos="7056"/>
        <p:guide orient="horz"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looking up the definition of creativity,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youtube.com/watch?v=cmBf1fBRXms&amp;t=1s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zMmGVWKkw" TargetMode="External"/><Relationship Id="rId2" Type="http://schemas.openxmlformats.org/officeDocument/2006/relationships/hyperlink" Target="https://www.youtube.com/watch?v=zeX1ClTtaps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title="Rectangle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769606" cy="3626217"/>
          </a:xfrm>
        </p:spPr>
        <p:txBody>
          <a:bodyPr anchor="t">
            <a:normAutofit/>
          </a:bodyPr>
          <a:lstStyle/>
          <a:p>
            <a:pPr algn="ctr"/>
            <a:r>
              <a:rPr lang="en-US" sz="4800"/>
              <a:t>Creativity</a:t>
            </a:r>
            <a:r>
              <a:rPr lang="en-US"/>
              <a:t> for everyone!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How to infuse creativity, divergent thinking, and the process of creating into everyday life</a:t>
            </a:r>
          </a:p>
          <a:p>
            <a:endParaRPr lang="en-US"/>
          </a:p>
        </p:txBody>
      </p:sp>
      <p:sp>
        <p:nvSpPr>
          <p:cNvPr id="12" name="Graphic 17" title="Plus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4" name="Straight Connector 13" title="Line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AAA65B-9B2E-4940-807E-BD190292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106" y="1598246"/>
            <a:ext cx="4783504" cy="4783504"/>
          </a:xfrm>
          <a:prstGeom prst="rect">
            <a:avLst/>
          </a:prstGeom>
        </p:spPr>
      </p:pic>
      <p:sp>
        <p:nvSpPr>
          <p:cNvPr id="16" name="Graphic 21" title="Circle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 title="Shape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 title="Shape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CD9E11-7EDC-4945-8514-0E9ED79C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030" y="2828470"/>
            <a:ext cx="9290815" cy="23134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cap="all" dirty="0">
                <a:solidFill>
                  <a:schemeClr val="bg1"/>
                </a:solidFill>
              </a:rPr>
              <a:t>What  technique(s) will you use to get your creative juices flowing?</a:t>
            </a:r>
            <a:endParaRPr lang="en-US" sz="6000" b="1" i="0" kern="1200" cap="all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Graphic 22" title="Shape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3" title="Shape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5" title="Shape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1" title="Shape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2" title="Shape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23" title="Shape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Straight Connector 27" title="Shape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0C376-7E4F-45AF-A5DF-3BCD6E65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3391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10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 title="Shape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 title="Shap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687E7-2773-473A-846A-39438E2A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30" y="1408845"/>
            <a:ext cx="11313257" cy="417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b="1" cap="all" dirty="0">
                <a:solidFill>
                  <a:schemeClr val="bg1"/>
                </a:solidFill>
              </a:rPr>
              <a:t>Happy creating!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BC23D-139F-415D-82C2-184CCBF1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2493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Graphic 13" title="Shape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2" title="Shape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5" title="Shape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Straight Connector 21" title="Shape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raphic 22" title="Shape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23" title="Shape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21" title="Shape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1BAA0-8BAC-4FE6-ABFF-6B623534E3E5}"/>
              </a:ext>
            </a:extLst>
          </p:cNvPr>
          <p:cNvSpPr txBox="1"/>
          <p:nvPr/>
        </p:nvSpPr>
        <p:spPr>
          <a:xfrm>
            <a:off x="1689100" y="4838699"/>
            <a:ext cx="57078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@ysu_bouncingback</a:t>
            </a:r>
          </a:p>
        </p:txBody>
      </p:sp>
      <p:pic>
        <p:nvPicPr>
          <p:cNvPr id="9" name="Graphic 9" title="Shape">
            <a:extLst>
              <a:ext uri="{FF2B5EF4-FFF2-40B4-BE49-F238E27FC236}">
                <a16:creationId xmlns:a16="http://schemas.microsoft.com/office/drawing/2014/main" id="{2AC5F1B6-1233-4E6C-94F1-6D292F932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6000" y="4509643"/>
            <a:ext cx="673100" cy="658114"/>
          </a:xfrm>
          <a:prstGeom prst="rect">
            <a:avLst/>
          </a:prstGeom>
        </p:spPr>
      </p:pic>
      <p:pic>
        <p:nvPicPr>
          <p:cNvPr id="10" name="Picture 10" descr="Logo, icon&#10;&#10;Description automatically generated">
            <a:extLst>
              <a:ext uri="{FF2B5EF4-FFF2-40B4-BE49-F238E27FC236}">
                <a16:creationId xmlns:a16="http://schemas.microsoft.com/office/drawing/2014/main" id="{4A969ECE-9258-410D-9C89-D4B613C97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5210589"/>
            <a:ext cx="1371600" cy="88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883441-41C6-4A6C-9139-2358E669D2A0}"/>
              </a:ext>
            </a:extLst>
          </p:cNvPr>
          <p:cNvSpPr txBox="1"/>
          <p:nvPr/>
        </p:nvSpPr>
        <p:spPr>
          <a:xfrm>
            <a:off x="1692275" y="56419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YSU Bouncing Back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3CE2BD-EEE9-45D7-8730-CABEC356E95D}"/>
              </a:ext>
            </a:extLst>
          </p:cNvPr>
          <p:cNvSpPr txBox="1"/>
          <p:nvPr/>
        </p:nvSpPr>
        <p:spPr>
          <a:xfrm>
            <a:off x="908050" y="6280150"/>
            <a:ext cx="3797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https://ysu.edu/bouncing-back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6359D7-3804-4ECF-84DD-1B698AF62618}"/>
              </a:ext>
            </a:extLst>
          </p:cNvPr>
          <p:cNvSpPr txBox="1"/>
          <p:nvPr/>
        </p:nvSpPr>
        <p:spPr>
          <a:xfrm>
            <a:off x="911225" y="3590925"/>
            <a:ext cx="77978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Follow us to keep up with our events!</a:t>
            </a:r>
          </a:p>
        </p:txBody>
      </p:sp>
    </p:spTree>
    <p:extLst>
      <p:ext uri="{BB962C8B-B14F-4D97-AF65-F5344CB8AC3E}">
        <p14:creationId xmlns:p14="http://schemas.microsoft.com/office/powerpoint/2010/main" val="177068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 title="Straight Connector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 title="Rectangle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sp>
        <p:nvSpPr>
          <p:cNvPr id="18" name="Oval 17" title="Oval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 descr="A wall covered with sticky notes.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122" r="18878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0" name="!!plus graphic" title="plus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!!circle graphic" title="circle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What is creativity?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Divergent thinking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Divergent versus Convergent thinking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How to inspire Divergent thinking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Activities 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How will you start thinking creatively?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Creativity for everyone!</a:t>
            </a:r>
          </a:p>
        </p:txBody>
      </p:sp>
      <p:sp>
        <p:nvSpPr>
          <p:cNvPr id="24" name="!!dot graphic" title="dot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26" name="!!Straight Connector" title="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 title="straight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 title="rect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Creativity?</a:t>
            </a:r>
          </a:p>
        </p:txBody>
      </p:sp>
      <p:sp>
        <p:nvSpPr>
          <p:cNvPr id="20" name="Oval 19" title="oval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Placeholder 7" descr="Colorful carved figures of humans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4375" r="14375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2" name="!!plus graphic" title="plus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!!circle graphic" title="circle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/>
              <a:t>Creativity can be defined in many ways.</a:t>
            </a:r>
          </a:p>
          <a:p>
            <a:pPr>
              <a:lnSpc>
                <a:spcPct val="100000"/>
              </a:lnSpc>
            </a:pPr>
            <a:r>
              <a:rPr lang="en-US" sz="1800"/>
              <a:t>“The use of imagination or original ideas, especially in the production of artistic work,” is just one of them.</a:t>
            </a:r>
          </a:p>
          <a:p>
            <a:pPr>
              <a:lnSpc>
                <a:spcPct val="100000"/>
              </a:lnSpc>
            </a:pPr>
            <a:r>
              <a:rPr lang="en-US" sz="1800"/>
              <a:t>This just goes to show that creativity manifests and can be presented in different ways.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latin typeface="+mn-lt"/>
                <a:ea typeface="+mn-ea"/>
                <a:cs typeface="+mn-cs"/>
              </a:rPr>
              <a:t>Creativity for everyone!</a:t>
            </a:r>
          </a:p>
        </p:txBody>
      </p:sp>
      <p:sp>
        <p:nvSpPr>
          <p:cNvPr id="26" name="!!dot graphic" title="dot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cxnSp>
        <p:nvCxnSpPr>
          <p:cNvPr id="28" name="!!Straight Connector" title="Line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 title="Line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 title="Rectangle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F63D26-9349-49FA-9A49-E13CE3528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030" y="1209220"/>
            <a:ext cx="9147940" cy="23372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cap="all">
                <a:solidFill>
                  <a:schemeClr val="bg1"/>
                </a:solidFill>
              </a:rPr>
              <a:t>What does creativity mean to you?</a:t>
            </a:r>
            <a:endParaRPr lang="en-US" sz="6000" b="1" i="0" kern="1200" cap="all" baseline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Graphic 22" title="Plus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3" title="Shape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5" title="Shape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1" title="Shape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2" title="Shape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23" title="Shape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Straight Connector 27" title="Shape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C426D-EF26-4FCE-9572-0F4B25A3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3391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6177D-8CB0-4E93-AA0B-1AFD56724A29}"/>
              </a:ext>
            </a:extLst>
          </p:cNvPr>
          <p:cNvSpPr txBox="1"/>
          <p:nvPr/>
        </p:nvSpPr>
        <p:spPr>
          <a:xfrm>
            <a:off x="1997869" y="3795711"/>
            <a:ext cx="98274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Creativity can look different for everyone. What does it look like for you? </a:t>
            </a:r>
          </a:p>
        </p:txBody>
      </p:sp>
    </p:spTree>
    <p:extLst>
      <p:ext uri="{BB962C8B-B14F-4D97-AF65-F5344CB8AC3E}">
        <p14:creationId xmlns:p14="http://schemas.microsoft.com/office/powerpoint/2010/main" val="111593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 title="Shape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 title="Shape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1BF7A7-84E4-4A22-AF0C-5984C88B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220" y="467271"/>
            <a:ext cx="4999580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Divergent Thinking?</a:t>
            </a:r>
          </a:p>
        </p:txBody>
      </p:sp>
      <p:sp>
        <p:nvSpPr>
          <p:cNvPr id="31" name="Oval 30" title="Shape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Placeholder 8" descr="One glowing fluorescent bulb amonst unlit incandescent bulbs">
            <a:extLst>
              <a:ext uri="{FF2B5EF4-FFF2-40B4-BE49-F238E27FC236}">
                <a16:creationId xmlns:a16="http://schemas.microsoft.com/office/drawing/2014/main" id="{50D1D65C-7F8D-4B92-9B95-B45AB8F753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500" r="12500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3" name="!!plus graphic" title="Shape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!!circle graphic" title="Shape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4AE7E-E7C3-419E-938D-621EE097C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/>
              <a:t>Divergent thinking is the process of creating multiple, unique ideas or solutions to a problem that you are trying to solve.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Divergent thinking and creativity tend to go hand in hand– you may be creative without even recognizing it! Creativity is not confined to art.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C1282-322A-4C2A-A045-F7CA8896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Creativity for everyone!</a:t>
            </a:r>
            <a:endParaRPr lang="en-US" b="1" i="0" kern="1200" cap="all" spc="100" baseline="0">
              <a:latin typeface="+mn-lt"/>
            </a:endParaRPr>
          </a:p>
        </p:txBody>
      </p:sp>
      <p:sp>
        <p:nvSpPr>
          <p:cNvPr id="37" name="!!dot graphic" title="Shape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840D9-6BCB-4E38-A42F-3F0BEBC3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cxnSp>
        <p:nvCxnSpPr>
          <p:cNvPr id="39" name="!!Straight Connector" title="Shape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6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 title="Shape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 title="Shape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1BF7A7-84E4-4A22-AF0C-5984C88B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064" y="467271"/>
            <a:ext cx="5106736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hlinkClick r:id="rId2"/>
              </a:rPr>
              <a:t>Divergent versus Convergent Thinking</a:t>
            </a:r>
            <a:endParaRPr lang="en-US" sz="4400" kern="1200">
              <a:latin typeface="+mj-lt"/>
            </a:endParaRPr>
          </a:p>
        </p:txBody>
      </p:sp>
      <p:sp>
        <p:nvSpPr>
          <p:cNvPr id="31" name="Oval 30" title="Shape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Placeholder 8" descr="A yellow puzzle piece completing a black puzzle">
            <a:extLst>
              <a:ext uri="{FF2B5EF4-FFF2-40B4-BE49-F238E27FC236}">
                <a16:creationId xmlns:a16="http://schemas.microsoft.com/office/drawing/2014/main" id="{50D1D65C-7F8D-4B92-9B95-B45AB8F753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67" r="16667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3" name="!!plus graphic" title="Shape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!!circle graphic" title="Shape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4AE7E-E7C3-419E-938D-621EE097C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/>
              <a:t>Convergent thinking is opposite of Divergent thinking.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With convergent thinking, there is only one solution for a posed problem or question. Think mathematics: there is only one correct answer.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C1282-322A-4C2A-A045-F7CA8896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Creativity for everyone!</a:t>
            </a:r>
            <a:endParaRPr lang="en-US" b="1" i="0" kern="1200" cap="all" spc="100" baseline="0">
              <a:latin typeface="+mn-lt"/>
            </a:endParaRPr>
          </a:p>
        </p:txBody>
      </p:sp>
      <p:sp>
        <p:nvSpPr>
          <p:cNvPr id="37" name="!!dot graphic" title="Shape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840D9-6BCB-4E38-A42F-3F0BEBC3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cxnSp>
        <p:nvCxnSpPr>
          <p:cNvPr id="39" name="!!Straight Connector" title="Shape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51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969" y="1093946"/>
            <a:ext cx="10406062" cy="2340864"/>
          </a:xfrm>
        </p:spPr>
        <p:txBody>
          <a:bodyPr>
            <a:normAutofit/>
          </a:bodyPr>
          <a:lstStyle/>
          <a:p>
            <a:r>
              <a:rPr lang="en-US" sz="4800" spc="400"/>
              <a:t>Let's test our divergent thinking skills!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hlinkClick r:id="rId2"/>
              </a:rPr>
              <a:t>Divergent  Thinking Challenge: What would you make with this?</a:t>
            </a:r>
          </a:p>
          <a:p>
            <a:r>
              <a:rPr lang="en-US">
                <a:hlinkClick r:id="rId3"/>
              </a:rPr>
              <a:t>9 Dots: An exercise in creative thinking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Shape">
            <a:extLst>
              <a:ext uri="{FF2B5EF4-FFF2-40B4-BE49-F238E27FC236}">
                <a16:creationId xmlns:a16="http://schemas.microsoft.com/office/drawing/2014/main" id="{F4155C20-3F0E-4576-8A0B-C345B62312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B929D-335B-477B-BBDD-517E2B8EF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630" y="3274646"/>
            <a:ext cx="4554659" cy="5034817"/>
          </a:xfrm>
        </p:spPr>
        <p:txBody>
          <a:bodyPr anchor="t">
            <a:normAutofit/>
          </a:bodyPr>
          <a:lstStyle/>
          <a:p>
            <a:pPr algn="l"/>
            <a:r>
              <a:rPr lang="en-US" sz="5500"/>
              <a:t>Reflection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FB418E-44DB-4B99-BC75-8076FB844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2994" y="1590840"/>
            <a:ext cx="5759806" cy="5020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Char char="•"/>
            </a:pPr>
            <a:r>
              <a:rPr lang="en-US" sz="3700"/>
              <a:t>What ideas did you come up with for the first video? </a:t>
            </a:r>
            <a:endParaRPr lang="en-US"/>
          </a:p>
          <a:p>
            <a:pPr marL="1028700" lvl="1" indent="-571500" algn="l">
              <a:buChar char="•"/>
            </a:pPr>
            <a:r>
              <a:rPr lang="en-US" sz="3700">
                <a:solidFill>
                  <a:schemeClr val="bg1"/>
                </a:solidFill>
              </a:rPr>
              <a:t>Did you find it challenging?</a:t>
            </a:r>
            <a:endParaRPr lang="en-US">
              <a:solidFill>
                <a:schemeClr val="bg1"/>
              </a:solidFill>
            </a:endParaRPr>
          </a:p>
          <a:p>
            <a:pPr marL="571500" indent="-571500" algn="l">
              <a:buChar char="•"/>
            </a:pPr>
            <a:r>
              <a:rPr lang="en-US" sz="3700"/>
              <a:t>How many different ways did you connect the dots in the second video?</a:t>
            </a:r>
          </a:p>
        </p:txBody>
      </p:sp>
      <p:cxnSp>
        <p:nvCxnSpPr>
          <p:cNvPr id="10" name="Straight Connector 9" title="Shape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21" title="Shape">
            <a:extLst>
              <a:ext uri="{FF2B5EF4-FFF2-40B4-BE49-F238E27FC236}">
                <a16:creationId xmlns:a16="http://schemas.microsoft.com/office/drawing/2014/main" id="{0BAEB82B-9A6B-4982-B56B-7529C6EA9A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3128" y="1731109"/>
            <a:ext cx="139039" cy="136646"/>
          </a:xfrm>
          <a:custGeom>
            <a:avLst/>
            <a:gdLst>
              <a:gd name="connsiteX0" fmla="*/ 129602 w 139039"/>
              <a:gd name="connsiteY0" fmla="*/ 59048 h 136646"/>
              <a:gd name="connsiteX1" fmla="*/ 78957 w 139039"/>
              <a:gd name="connsiteY1" fmla="*/ 59048 h 136646"/>
              <a:gd name="connsiteX2" fmla="*/ 78957 w 139039"/>
              <a:gd name="connsiteY2" fmla="*/ 9275 h 136646"/>
              <a:gd name="connsiteX3" fmla="*/ 69520 w 139039"/>
              <a:gd name="connsiteY3" fmla="*/ 0 h 136646"/>
              <a:gd name="connsiteX4" fmla="*/ 60082 w 139039"/>
              <a:gd name="connsiteY4" fmla="*/ 9275 h 136646"/>
              <a:gd name="connsiteX5" fmla="*/ 60082 w 139039"/>
              <a:gd name="connsiteY5" fmla="*/ 59048 h 136646"/>
              <a:gd name="connsiteX6" fmla="*/ 9437 w 139039"/>
              <a:gd name="connsiteY6" fmla="*/ 59048 h 136646"/>
              <a:gd name="connsiteX7" fmla="*/ 0 w 139039"/>
              <a:gd name="connsiteY7" fmla="*/ 68323 h 136646"/>
              <a:gd name="connsiteX8" fmla="*/ 9437 w 139039"/>
              <a:gd name="connsiteY8" fmla="*/ 77598 h 136646"/>
              <a:gd name="connsiteX9" fmla="*/ 60082 w 139039"/>
              <a:gd name="connsiteY9" fmla="*/ 77598 h 136646"/>
              <a:gd name="connsiteX10" fmla="*/ 60082 w 139039"/>
              <a:gd name="connsiteY10" fmla="*/ 127371 h 136646"/>
              <a:gd name="connsiteX11" fmla="*/ 69520 w 139039"/>
              <a:gd name="connsiteY11" fmla="*/ 136646 h 136646"/>
              <a:gd name="connsiteX12" fmla="*/ 78957 w 139039"/>
              <a:gd name="connsiteY12" fmla="*/ 127371 h 136646"/>
              <a:gd name="connsiteX13" fmla="*/ 78957 w 139039"/>
              <a:gd name="connsiteY13" fmla="*/ 77598 h 136646"/>
              <a:gd name="connsiteX14" fmla="*/ 129602 w 139039"/>
              <a:gd name="connsiteY14" fmla="*/ 77598 h 136646"/>
              <a:gd name="connsiteX15" fmla="*/ 139039 w 139039"/>
              <a:gd name="connsiteY15" fmla="*/ 68323 h 136646"/>
              <a:gd name="connsiteX16" fmla="*/ 129602 w 139039"/>
              <a:gd name="connsiteY16" fmla="*/ 59048 h 1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6646">
                <a:moveTo>
                  <a:pt x="129602" y="59048"/>
                </a:moveTo>
                <a:lnTo>
                  <a:pt x="78957" y="59048"/>
                </a:lnTo>
                <a:lnTo>
                  <a:pt x="78957" y="9275"/>
                </a:lnTo>
                <a:cubicBezTo>
                  <a:pt x="78957" y="4152"/>
                  <a:pt x="74731" y="0"/>
                  <a:pt x="69520" y="0"/>
                </a:cubicBezTo>
                <a:cubicBezTo>
                  <a:pt x="64308" y="0"/>
                  <a:pt x="60082" y="4152"/>
                  <a:pt x="60082" y="9275"/>
                </a:cubicBezTo>
                <a:lnTo>
                  <a:pt x="60082" y="59048"/>
                </a:lnTo>
                <a:lnTo>
                  <a:pt x="9437" y="59048"/>
                </a:lnTo>
                <a:cubicBezTo>
                  <a:pt x="4225" y="59048"/>
                  <a:pt x="0" y="63201"/>
                  <a:pt x="0" y="68323"/>
                </a:cubicBezTo>
                <a:cubicBezTo>
                  <a:pt x="0" y="73445"/>
                  <a:pt x="4225" y="77598"/>
                  <a:pt x="9437" y="77598"/>
                </a:cubicBezTo>
                <a:lnTo>
                  <a:pt x="60082" y="77598"/>
                </a:lnTo>
                <a:lnTo>
                  <a:pt x="60082" y="127371"/>
                </a:lnTo>
                <a:cubicBezTo>
                  <a:pt x="60082" y="132493"/>
                  <a:pt x="64308" y="136646"/>
                  <a:pt x="69520" y="136646"/>
                </a:cubicBezTo>
                <a:cubicBezTo>
                  <a:pt x="74731" y="136646"/>
                  <a:pt x="78957" y="132493"/>
                  <a:pt x="78957" y="127371"/>
                </a:cubicBezTo>
                <a:lnTo>
                  <a:pt x="78957" y="77598"/>
                </a:lnTo>
                <a:lnTo>
                  <a:pt x="129602" y="77598"/>
                </a:lnTo>
                <a:cubicBezTo>
                  <a:pt x="134814" y="77598"/>
                  <a:pt x="139039" y="73445"/>
                  <a:pt x="139039" y="68323"/>
                </a:cubicBezTo>
                <a:cubicBezTo>
                  <a:pt x="139039" y="63201"/>
                  <a:pt x="134814" y="59048"/>
                  <a:pt x="129602" y="59048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7" title="Shape">
            <a:extLst>
              <a:ext uri="{FF2B5EF4-FFF2-40B4-BE49-F238E27FC236}">
                <a16:creationId xmlns:a16="http://schemas.microsoft.com/office/drawing/2014/main" id="{FC71CE45-EECF-4555-AD4B-1B3D0D5D15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1908" y="1956458"/>
            <a:ext cx="91138" cy="89570"/>
          </a:xfrm>
          <a:custGeom>
            <a:avLst/>
            <a:gdLst>
              <a:gd name="connsiteX0" fmla="*/ 91138 w 91138"/>
              <a:gd name="connsiteY0" fmla="*/ 44785 h 89570"/>
              <a:gd name="connsiteX1" fmla="*/ 45569 w 91138"/>
              <a:gd name="connsiteY1" fmla="*/ 89570 h 89570"/>
              <a:gd name="connsiteX2" fmla="*/ 0 w 91138"/>
              <a:gd name="connsiteY2" fmla="*/ 44785 h 89570"/>
              <a:gd name="connsiteX3" fmla="*/ 45569 w 91138"/>
              <a:gd name="connsiteY3" fmla="*/ 0 h 89570"/>
              <a:gd name="connsiteX4" fmla="*/ 91138 w 91138"/>
              <a:gd name="connsiteY4" fmla="*/ 44785 h 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89570">
                <a:moveTo>
                  <a:pt x="91138" y="44785"/>
                </a:moveTo>
                <a:cubicBezTo>
                  <a:pt x="91138" y="69519"/>
                  <a:pt x="70736" y="89570"/>
                  <a:pt x="45569" y="89570"/>
                </a:cubicBezTo>
                <a:cubicBezTo>
                  <a:pt x="20402" y="89570"/>
                  <a:pt x="0" y="69519"/>
                  <a:pt x="0" y="44785"/>
                </a:cubicBezTo>
                <a:cubicBezTo>
                  <a:pt x="0" y="20051"/>
                  <a:pt x="20402" y="0"/>
                  <a:pt x="45569" y="0"/>
                </a:cubicBezTo>
                <a:cubicBezTo>
                  <a:pt x="70736" y="0"/>
                  <a:pt x="91138" y="20051"/>
                  <a:pt x="91138" y="44785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22" title="Shape">
            <a:extLst>
              <a:ext uri="{FF2B5EF4-FFF2-40B4-BE49-F238E27FC236}">
                <a16:creationId xmlns:a16="http://schemas.microsoft.com/office/drawing/2014/main" id="{53AA89D1-0C70-46BB-8E35-5722A4B18A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7588" y="2177021"/>
            <a:ext cx="127714" cy="125516"/>
          </a:xfrm>
          <a:custGeom>
            <a:avLst/>
            <a:gdLst>
              <a:gd name="connsiteX0" fmla="*/ 63857 w 127714"/>
              <a:gd name="connsiteY0" fmla="*/ 18549 h 125516"/>
              <a:gd name="connsiteX1" fmla="*/ 108840 w 127714"/>
              <a:gd name="connsiteY1" fmla="*/ 62758 h 125516"/>
              <a:gd name="connsiteX2" fmla="*/ 63857 w 127714"/>
              <a:gd name="connsiteY2" fmla="*/ 106967 h 125516"/>
              <a:gd name="connsiteX3" fmla="*/ 18874 w 127714"/>
              <a:gd name="connsiteY3" fmla="*/ 62758 h 125516"/>
              <a:gd name="connsiteX4" fmla="*/ 63857 w 127714"/>
              <a:gd name="connsiteY4" fmla="*/ 18549 h 125516"/>
              <a:gd name="connsiteX5" fmla="*/ 63857 w 127714"/>
              <a:gd name="connsiteY5" fmla="*/ 0 h 125516"/>
              <a:gd name="connsiteX6" fmla="*/ 0 w 127714"/>
              <a:gd name="connsiteY6" fmla="*/ 62758 h 125516"/>
              <a:gd name="connsiteX7" fmla="*/ 63857 w 127714"/>
              <a:gd name="connsiteY7" fmla="*/ 125516 h 125516"/>
              <a:gd name="connsiteX8" fmla="*/ 127714 w 127714"/>
              <a:gd name="connsiteY8" fmla="*/ 62758 h 125516"/>
              <a:gd name="connsiteX9" fmla="*/ 63857 w 127714"/>
              <a:gd name="connsiteY9" fmla="*/ 0 h 12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5516">
                <a:moveTo>
                  <a:pt x="63857" y="18549"/>
                </a:moveTo>
                <a:cubicBezTo>
                  <a:pt x="88700" y="18549"/>
                  <a:pt x="108840" y="38342"/>
                  <a:pt x="108840" y="62758"/>
                </a:cubicBezTo>
                <a:cubicBezTo>
                  <a:pt x="108840" y="87174"/>
                  <a:pt x="88700" y="106967"/>
                  <a:pt x="63857" y="106967"/>
                </a:cubicBezTo>
                <a:cubicBezTo>
                  <a:pt x="39014" y="106967"/>
                  <a:pt x="18874" y="87174"/>
                  <a:pt x="18874" y="62758"/>
                </a:cubicBezTo>
                <a:cubicBezTo>
                  <a:pt x="18898" y="38352"/>
                  <a:pt x="39024" y="18573"/>
                  <a:pt x="63857" y="18549"/>
                </a:cubicBezTo>
                <a:moveTo>
                  <a:pt x="63857" y="0"/>
                </a:moveTo>
                <a:cubicBezTo>
                  <a:pt x="28590" y="0"/>
                  <a:pt x="0" y="28098"/>
                  <a:pt x="0" y="62758"/>
                </a:cubicBezTo>
                <a:cubicBezTo>
                  <a:pt x="0" y="97418"/>
                  <a:pt x="28590" y="125516"/>
                  <a:pt x="63857" y="125516"/>
                </a:cubicBezTo>
                <a:cubicBezTo>
                  <a:pt x="99124" y="125516"/>
                  <a:pt x="127714" y="97418"/>
                  <a:pt x="127714" y="62758"/>
                </a:cubicBezTo>
                <a:cubicBezTo>
                  <a:pt x="127714" y="28098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 title="Shape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 title="Shape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B23124-3C67-4EE3-A7E6-BEA922BFD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653" y="353540"/>
            <a:ext cx="524182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Techniques that Inspire Divergent Thinking</a:t>
            </a:r>
          </a:p>
        </p:txBody>
      </p:sp>
      <p:sp>
        <p:nvSpPr>
          <p:cNvPr id="17" name="Oval 16" title="Shape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8" descr="Businesswoman reviewing sticky notes on a wall">
            <a:extLst>
              <a:ext uri="{FF2B5EF4-FFF2-40B4-BE49-F238E27FC236}">
                <a16:creationId xmlns:a16="http://schemas.microsoft.com/office/drawing/2014/main" id="{79E3CF4E-B987-4715-8AD3-4B5BAD3007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675" r="16675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9" name="!!plus graphic" title="Shape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!!circle graphic" title="Shape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7EA19-05CA-43F9-BCAC-37E9C8C4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Brainstorming. Brainstorming involves the generation of ideas in an imaginative, unstructured way.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1800" dirty="0"/>
              <a:t>Journaling. Journaling provides and outlet for ideas that are thought of on the fly.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Freewriting. Freewriting is exactly what it sounds like- it involves writing about an idea/topic without structure.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Mind/Subject Mapping. Mapping allows us to visualize our ideas and make connections between them.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0B7-D851-4E1E-9C2A-BDC7A480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Creativity for everyone!</a:t>
            </a:r>
            <a:endParaRPr lang="en-US" b="1" i="0" kern="1200" cap="all" spc="100" baseline="0">
              <a:latin typeface="+mn-lt"/>
            </a:endParaRPr>
          </a:p>
        </p:txBody>
      </p:sp>
      <p:sp>
        <p:nvSpPr>
          <p:cNvPr id="23" name="!!dot graphic" title="Shape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5687C-EA39-4CD0-B451-6CFBEDFF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cxnSp>
        <p:nvCxnSpPr>
          <p:cNvPr id="25" name="!!Straight Connector" title="Shape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58547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680f57da-854c-456c-b524-0c73cb4344d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F738216D25134E848B995127B13048" ma:contentTypeVersion="12" ma:contentTypeDescription="Create a new document." ma:contentTypeScope="" ma:versionID="f2e9d136b3b5796d478c0e7e193a05a0">
  <xsd:schema xmlns:xsd="http://www.w3.org/2001/XMLSchema" xmlns:xs="http://www.w3.org/2001/XMLSchema" xmlns:p="http://schemas.microsoft.com/office/2006/metadata/properties" xmlns:ns3="680f57da-854c-456c-b524-0c73cb4344d1" xmlns:ns4="e7ff9543-3834-42e4-865e-42a5e42b822a" targetNamespace="http://schemas.microsoft.com/office/2006/metadata/properties" ma:root="true" ma:fieldsID="b6fd6d33fce5951935ae2fd6960b3ece" ns3:_="" ns4:_="">
    <xsd:import namespace="680f57da-854c-456c-b524-0c73cb4344d1"/>
    <xsd:import namespace="e7ff9543-3834-42e4-865e-42a5e42b822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57da-854c-456c-b524-0c73cb4344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f9543-3834-42e4-865e-42a5e42b82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7ff9543-3834-42e4-865e-42a5e42b822a"/>
    <ds:schemaRef ds:uri="http://purl.org/dc/elements/1.1/"/>
    <ds:schemaRef ds:uri="680f57da-854c-456c-b524-0c73cb4344d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1ED1FF-700C-4A13-892B-5FC3A225C2BB}">
  <ds:schemaRefs>
    <ds:schemaRef ds:uri="680f57da-854c-456c-b524-0c73cb4344d1"/>
    <ds:schemaRef ds:uri="e7ff9543-3834-42e4-865e-42a5e42b82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Galaxy presentation</Template>
  <TotalTime>7</TotalTime>
  <Words>419</Words>
  <Application>Microsoft Office PowerPoint</Application>
  <PresentationFormat>Widescreen</PresentationFormat>
  <Paragraphs>56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Univers</vt:lpstr>
      <vt:lpstr>GradientUnivers</vt:lpstr>
      <vt:lpstr>Creativity for everyone! </vt:lpstr>
      <vt:lpstr>objectives</vt:lpstr>
      <vt:lpstr>What is Creativity?</vt:lpstr>
      <vt:lpstr>What does creativity mean to you?</vt:lpstr>
      <vt:lpstr>What is Divergent Thinking?</vt:lpstr>
      <vt:lpstr>Divergent versus Convergent Thinking</vt:lpstr>
      <vt:lpstr>Let's test our divergent thinking skills!</vt:lpstr>
      <vt:lpstr>Reflection</vt:lpstr>
      <vt:lpstr>Techniques that Inspire Divergent Thinking</vt:lpstr>
      <vt:lpstr>What  technique(s) will you use to get your creative juices flowing?</vt:lpstr>
      <vt:lpstr>Happy creating!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Creativity for everyone!</dc:title>
  <dc:creator>Morgan Fisher</dc:creator>
  <cp:lastModifiedBy>Kyle A Kassi</cp:lastModifiedBy>
  <cp:revision>83</cp:revision>
  <dcterms:created xsi:type="dcterms:W3CDTF">2022-01-05T18:04:02Z</dcterms:created>
  <dcterms:modified xsi:type="dcterms:W3CDTF">2022-02-01T15:58:04Z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0x01010012F738216D25134E848B995127B13048</vt:lpwstr>
  </property>
</Properties>
</file>