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64" r:id="rId5"/>
    <p:sldId id="259" r:id="rId6"/>
    <p:sldId id="260" r:id="rId7"/>
    <p:sldId id="261" r:id="rId8"/>
    <p:sldId id="262" r:id="rId9"/>
    <p:sldId id="263" r:id="rId10"/>
    <p:sldId id="265" r:id="rId11"/>
    <p:sldId id="274" r:id="rId12"/>
    <p:sldId id="266" r:id="rId13"/>
    <p:sldId id="267" r:id="rId14"/>
    <p:sldId id="268" r:id="rId15"/>
    <p:sldId id="269" r:id="rId16"/>
    <p:sldId id="271" r:id="rId17"/>
    <p:sldId id="270"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764" autoAdjust="0"/>
  </p:normalViewPr>
  <p:slideViewPr>
    <p:cSldViewPr snapToGrid="0">
      <p:cViewPr>
        <p:scale>
          <a:sx n="50" d="100"/>
          <a:sy n="50" d="100"/>
        </p:scale>
        <p:origin x="12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F7D99-9568-4B5D-8A2B-BBDAE6FB11A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0E56AA49-11C5-4D95-A7D9-534B4A550041}">
      <dgm:prSet/>
      <dgm:spPr/>
      <dgm:t>
        <a:bodyPr/>
        <a:lstStyle/>
        <a:p>
          <a:r>
            <a:rPr lang="en-US"/>
            <a:t>What is the average amount of time people are spending on the internet per day?</a:t>
          </a:r>
        </a:p>
      </dgm:t>
    </dgm:pt>
    <dgm:pt modelId="{13659119-9C65-44C8-A3B2-EDD7B3ECF93B}" type="parTrans" cxnId="{1BB7A7B9-A41B-4882-A167-CE8857EAB98A}">
      <dgm:prSet/>
      <dgm:spPr/>
      <dgm:t>
        <a:bodyPr/>
        <a:lstStyle/>
        <a:p>
          <a:endParaRPr lang="en-US"/>
        </a:p>
      </dgm:t>
    </dgm:pt>
    <dgm:pt modelId="{F60273FC-B7F6-4286-B52F-714D647557C1}" type="sibTrans" cxnId="{1BB7A7B9-A41B-4882-A167-CE8857EAB98A}">
      <dgm:prSet/>
      <dgm:spPr/>
      <dgm:t>
        <a:bodyPr/>
        <a:lstStyle/>
        <a:p>
          <a:endParaRPr lang="en-US"/>
        </a:p>
      </dgm:t>
    </dgm:pt>
    <dgm:pt modelId="{5DF94C3A-E724-46A0-814A-20D054089015}">
      <dgm:prSet/>
      <dgm:spPr/>
      <dgm:t>
        <a:bodyPr/>
        <a:lstStyle/>
        <a:p>
          <a:r>
            <a:rPr lang="en-US"/>
            <a:t>What is the average amount of time people are spending on social media per day?</a:t>
          </a:r>
        </a:p>
      </dgm:t>
    </dgm:pt>
    <dgm:pt modelId="{5D6DAA6B-B88E-43F5-8659-A7AAF59E4615}" type="parTrans" cxnId="{64310858-E834-4BDA-8B93-07F51AC698C0}">
      <dgm:prSet/>
      <dgm:spPr/>
      <dgm:t>
        <a:bodyPr/>
        <a:lstStyle/>
        <a:p>
          <a:endParaRPr lang="en-US"/>
        </a:p>
      </dgm:t>
    </dgm:pt>
    <dgm:pt modelId="{09E56CD2-9440-421C-9A87-4D72AC55E85E}" type="sibTrans" cxnId="{64310858-E834-4BDA-8B93-07F51AC698C0}">
      <dgm:prSet/>
      <dgm:spPr/>
      <dgm:t>
        <a:bodyPr/>
        <a:lstStyle/>
        <a:p>
          <a:endParaRPr lang="en-US"/>
        </a:p>
      </dgm:t>
    </dgm:pt>
    <dgm:pt modelId="{9EB37BDC-D677-49F7-B6CF-35A8AD7632DB}">
      <dgm:prSet/>
      <dgm:spPr/>
      <dgm:t>
        <a:bodyPr/>
        <a:lstStyle/>
        <a:p>
          <a:r>
            <a:rPr lang="en-US"/>
            <a:t>Online safety 101: How can you protect yourself online?</a:t>
          </a:r>
        </a:p>
      </dgm:t>
    </dgm:pt>
    <dgm:pt modelId="{27060518-5E37-4949-BA69-1AF886446C0F}" type="parTrans" cxnId="{95B44DCF-028A-45F8-9775-0949765FF909}">
      <dgm:prSet/>
      <dgm:spPr/>
      <dgm:t>
        <a:bodyPr/>
        <a:lstStyle/>
        <a:p>
          <a:endParaRPr lang="en-US"/>
        </a:p>
      </dgm:t>
    </dgm:pt>
    <dgm:pt modelId="{B2DEA86A-ADF1-479E-8E8C-AE24FE7C0511}" type="sibTrans" cxnId="{95B44DCF-028A-45F8-9775-0949765FF909}">
      <dgm:prSet/>
      <dgm:spPr/>
      <dgm:t>
        <a:bodyPr/>
        <a:lstStyle/>
        <a:p>
          <a:endParaRPr lang="en-US"/>
        </a:p>
      </dgm:t>
    </dgm:pt>
    <dgm:pt modelId="{E88D51DE-09E6-48E2-9769-5C71C89E5E60}">
      <dgm:prSet/>
      <dgm:spPr/>
      <dgm:t>
        <a:bodyPr/>
        <a:lstStyle/>
        <a:p>
          <a:r>
            <a:rPr lang="en-US" dirty="0"/>
            <a:t>Personal information</a:t>
          </a:r>
        </a:p>
      </dgm:t>
    </dgm:pt>
    <dgm:pt modelId="{7C5A5182-5091-4D25-8AA1-DD6EECE8807E}" type="parTrans" cxnId="{9AB155C8-7259-4D65-82E4-8B7E3837791A}">
      <dgm:prSet/>
      <dgm:spPr/>
      <dgm:t>
        <a:bodyPr/>
        <a:lstStyle/>
        <a:p>
          <a:endParaRPr lang="en-US"/>
        </a:p>
      </dgm:t>
    </dgm:pt>
    <dgm:pt modelId="{80CCADF9-0B63-4BB0-ABEC-7BC779B75898}" type="sibTrans" cxnId="{9AB155C8-7259-4D65-82E4-8B7E3837791A}">
      <dgm:prSet/>
      <dgm:spPr/>
      <dgm:t>
        <a:bodyPr/>
        <a:lstStyle/>
        <a:p>
          <a:endParaRPr lang="en-US"/>
        </a:p>
      </dgm:t>
    </dgm:pt>
    <dgm:pt modelId="{75DEEA34-5C30-4BA6-8F29-678CDBF8DC71}">
      <dgm:prSet/>
      <dgm:spPr/>
      <dgm:t>
        <a:bodyPr/>
        <a:lstStyle/>
        <a:p>
          <a:r>
            <a:rPr lang="en-US" dirty="0"/>
            <a:t>Photos </a:t>
          </a:r>
        </a:p>
      </dgm:t>
    </dgm:pt>
    <dgm:pt modelId="{359937C6-1FB4-48C7-87C7-D716C806A083}" type="parTrans" cxnId="{C846A2AE-3E14-49BA-A8FA-7A9CDB4B2430}">
      <dgm:prSet/>
      <dgm:spPr/>
      <dgm:t>
        <a:bodyPr/>
        <a:lstStyle/>
        <a:p>
          <a:endParaRPr lang="en-US"/>
        </a:p>
      </dgm:t>
    </dgm:pt>
    <dgm:pt modelId="{062BCBBB-F906-4F7C-AF28-53C5FEAD7D8C}" type="sibTrans" cxnId="{C846A2AE-3E14-49BA-A8FA-7A9CDB4B2430}">
      <dgm:prSet/>
      <dgm:spPr/>
      <dgm:t>
        <a:bodyPr/>
        <a:lstStyle/>
        <a:p>
          <a:endParaRPr lang="en-US"/>
        </a:p>
      </dgm:t>
    </dgm:pt>
    <dgm:pt modelId="{ACEC1CF3-3762-4D1F-B372-C5AEBAB339D8}">
      <dgm:prSet/>
      <dgm:spPr/>
      <dgm:t>
        <a:bodyPr/>
        <a:lstStyle/>
        <a:p>
          <a:r>
            <a:rPr lang="en-US" dirty="0"/>
            <a:t>Scams </a:t>
          </a:r>
        </a:p>
      </dgm:t>
    </dgm:pt>
    <dgm:pt modelId="{94F6D64D-65BC-4DE9-99B4-35A0ADE40A53}" type="parTrans" cxnId="{CF500C88-738A-43A7-89D7-292224CE1D80}">
      <dgm:prSet/>
      <dgm:spPr/>
      <dgm:t>
        <a:bodyPr/>
        <a:lstStyle/>
        <a:p>
          <a:endParaRPr lang="en-US"/>
        </a:p>
      </dgm:t>
    </dgm:pt>
    <dgm:pt modelId="{2517A55F-5903-48E1-BD13-5F89AF6C8418}" type="sibTrans" cxnId="{CF500C88-738A-43A7-89D7-292224CE1D80}">
      <dgm:prSet/>
      <dgm:spPr/>
      <dgm:t>
        <a:bodyPr/>
        <a:lstStyle/>
        <a:p>
          <a:endParaRPr lang="en-US"/>
        </a:p>
      </dgm:t>
    </dgm:pt>
    <dgm:pt modelId="{F87CD557-95C8-4257-8125-B2778EB3F970}">
      <dgm:prSet/>
      <dgm:spPr/>
      <dgm:t>
        <a:bodyPr/>
        <a:lstStyle/>
        <a:p>
          <a:r>
            <a:rPr lang="en-US" dirty="0"/>
            <a:t>Passwords</a:t>
          </a:r>
        </a:p>
      </dgm:t>
    </dgm:pt>
    <dgm:pt modelId="{6A97672E-21B5-4945-8CCF-659FB6557D78}" type="parTrans" cxnId="{51550D8E-8D93-401B-BDCC-230254E16E77}">
      <dgm:prSet/>
      <dgm:spPr/>
      <dgm:t>
        <a:bodyPr/>
        <a:lstStyle/>
        <a:p>
          <a:endParaRPr lang="en-US"/>
        </a:p>
      </dgm:t>
    </dgm:pt>
    <dgm:pt modelId="{3019D97F-1480-475A-9E3C-CA45EB112BF0}" type="sibTrans" cxnId="{51550D8E-8D93-401B-BDCC-230254E16E77}">
      <dgm:prSet/>
      <dgm:spPr/>
      <dgm:t>
        <a:bodyPr/>
        <a:lstStyle/>
        <a:p>
          <a:endParaRPr lang="en-US"/>
        </a:p>
      </dgm:t>
    </dgm:pt>
    <dgm:pt modelId="{5725D0F7-CA37-49E7-80B6-846D25B2F95C}">
      <dgm:prSet/>
      <dgm:spPr/>
      <dgm:t>
        <a:bodyPr/>
        <a:lstStyle/>
        <a:p>
          <a:r>
            <a:rPr lang="en-US" dirty="0"/>
            <a:t>Online friendships</a:t>
          </a:r>
        </a:p>
      </dgm:t>
    </dgm:pt>
    <dgm:pt modelId="{90C45B89-FEC4-466B-8997-B8A0FD7EA362}" type="parTrans" cxnId="{F17D60B3-349C-440B-819B-79F9D66E71B2}">
      <dgm:prSet/>
      <dgm:spPr/>
      <dgm:t>
        <a:bodyPr/>
        <a:lstStyle/>
        <a:p>
          <a:endParaRPr lang="en-US"/>
        </a:p>
      </dgm:t>
    </dgm:pt>
    <dgm:pt modelId="{E77398AB-A589-4489-8605-D1082A4F8E00}" type="sibTrans" cxnId="{F17D60B3-349C-440B-819B-79F9D66E71B2}">
      <dgm:prSet/>
      <dgm:spPr/>
      <dgm:t>
        <a:bodyPr/>
        <a:lstStyle/>
        <a:p>
          <a:endParaRPr lang="en-US"/>
        </a:p>
      </dgm:t>
    </dgm:pt>
    <dgm:pt modelId="{AD46665C-F65B-4B36-AE14-493AFBC44AE4}">
      <dgm:prSet/>
      <dgm:spPr/>
      <dgm:t>
        <a:bodyPr/>
        <a:lstStyle/>
        <a:p>
          <a:r>
            <a:rPr lang="en-US"/>
            <a:t>How to take care of yourself in a world that is always online</a:t>
          </a:r>
        </a:p>
      </dgm:t>
    </dgm:pt>
    <dgm:pt modelId="{CFFD1357-3468-4288-8B41-BD2E7DA9623E}" type="parTrans" cxnId="{D193AA05-CC49-43F5-8551-B17CE83ECABA}">
      <dgm:prSet/>
      <dgm:spPr/>
      <dgm:t>
        <a:bodyPr/>
        <a:lstStyle/>
        <a:p>
          <a:endParaRPr lang="en-US"/>
        </a:p>
      </dgm:t>
    </dgm:pt>
    <dgm:pt modelId="{5811D48D-9E3C-4253-8B94-9E634B74A67A}" type="sibTrans" cxnId="{D193AA05-CC49-43F5-8551-B17CE83ECABA}">
      <dgm:prSet/>
      <dgm:spPr/>
      <dgm:t>
        <a:bodyPr/>
        <a:lstStyle/>
        <a:p>
          <a:endParaRPr lang="en-US"/>
        </a:p>
      </dgm:t>
    </dgm:pt>
    <dgm:pt modelId="{19BBD9A6-20C6-42DF-8699-8EA82D4F8759}">
      <dgm:prSet/>
      <dgm:spPr/>
      <dgm:t>
        <a:bodyPr/>
        <a:lstStyle/>
        <a:p>
          <a:r>
            <a:rPr lang="en-US" dirty="0"/>
            <a:t>Shopping</a:t>
          </a:r>
        </a:p>
      </dgm:t>
    </dgm:pt>
    <dgm:pt modelId="{F53AAF65-71EC-4907-9A96-8CB15E95C1D1}" type="parTrans" cxnId="{5129FD54-3DBA-40BC-A34B-47F3E33A1CD1}">
      <dgm:prSet/>
      <dgm:spPr/>
    </dgm:pt>
    <dgm:pt modelId="{81B24B7B-8261-47A0-8B43-DE32A35E33C8}" type="sibTrans" cxnId="{5129FD54-3DBA-40BC-A34B-47F3E33A1CD1}">
      <dgm:prSet/>
      <dgm:spPr/>
    </dgm:pt>
    <dgm:pt modelId="{BD913078-E9BB-4CFA-8769-58C5BA159C4F}">
      <dgm:prSet/>
      <dgm:spPr/>
      <dgm:t>
        <a:bodyPr/>
        <a:lstStyle/>
        <a:p>
          <a:r>
            <a:rPr lang="en-US" dirty="0"/>
            <a:t>Updates</a:t>
          </a:r>
        </a:p>
      </dgm:t>
    </dgm:pt>
    <dgm:pt modelId="{F3EB3466-850A-4074-8E13-27CD5A0571EE}" type="parTrans" cxnId="{56480D3B-FC17-4147-B18F-C3461CB85C54}">
      <dgm:prSet/>
      <dgm:spPr/>
    </dgm:pt>
    <dgm:pt modelId="{39D2D46B-EC61-4357-AFA0-9FBA9382E7CD}" type="sibTrans" cxnId="{56480D3B-FC17-4147-B18F-C3461CB85C54}">
      <dgm:prSet/>
      <dgm:spPr/>
    </dgm:pt>
    <dgm:pt modelId="{37DBA56D-7C7F-4F0C-9414-5A14ECC28E06}" type="pres">
      <dgm:prSet presAssocID="{A1AF7D99-9568-4B5D-8A2B-BBDAE6FB11A4}" presName="linear" presStyleCnt="0">
        <dgm:presLayoutVars>
          <dgm:dir/>
          <dgm:animLvl val="lvl"/>
          <dgm:resizeHandles val="exact"/>
        </dgm:presLayoutVars>
      </dgm:prSet>
      <dgm:spPr/>
    </dgm:pt>
    <dgm:pt modelId="{CA9AE63D-BF3B-4372-8273-207D3C116B2A}" type="pres">
      <dgm:prSet presAssocID="{0E56AA49-11C5-4D95-A7D9-534B4A550041}" presName="parentLin" presStyleCnt="0"/>
      <dgm:spPr/>
    </dgm:pt>
    <dgm:pt modelId="{B89AF23B-F4E3-47A7-9091-B082F9782381}" type="pres">
      <dgm:prSet presAssocID="{0E56AA49-11C5-4D95-A7D9-534B4A550041}" presName="parentLeftMargin" presStyleLbl="node1" presStyleIdx="0" presStyleCnt="3"/>
      <dgm:spPr/>
    </dgm:pt>
    <dgm:pt modelId="{DD7EDD05-17E6-44C3-A128-D9E2B2DBF669}" type="pres">
      <dgm:prSet presAssocID="{0E56AA49-11C5-4D95-A7D9-534B4A550041}" presName="parentText" presStyleLbl="node1" presStyleIdx="0" presStyleCnt="3">
        <dgm:presLayoutVars>
          <dgm:chMax val="0"/>
          <dgm:bulletEnabled val="1"/>
        </dgm:presLayoutVars>
      </dgm:prSet>
      <dgm:spPr/>
    </dgm:pt>
    <dgm:pt modelId="{F4C0B472-F3DA-46DE-93E5-7501C606F28E}" type="pres">
      <dgm:prSet presAssocID="{0E56AA49-11C5-4D95-A7D9-534B4A550041}" presName="negativeSpace" presStyleCnt="0"/>
      <dgm:spPr/>
    </dgm:pt>
    <dgm:pt modelId="{AA09F33A-A2C3-4333-BF22-A0D1AA76FCA7}" type="pres">
      <dgm:prSet presAssocID="{0E56AA49-11C5-4D95-A7D9-534B4A550041}" presName="childText" presStyleLbl="conFgAcc1" presStyleIdx="0" presStyleCnt="3">
        <dgm:presLayoutVars>
          <dgm:bulletEnabled val="1"/>
        </dgm:presLayoutVars>
      </dgm:prSet>
      <dgm:spPr/>
    </dgm:pt>
    <dgm:pt modelId="{9A74A286-D44C-4F83-A234-4097D1E709CC}" type="pres">
      <dgm:prSet presAssocID="{F60273FC-B7F6-4286-B52F-714D647557C1}" presName="spaceBetweenRectangles" presStyleCnt="0"/>
      <dgm:spPr/>
    </dgm:pt>
    <dgm:pt modelId="{AC64DC8D-6256-460A-A480-26A5894197D7}" type="pres">
      <dgm:prSet presAssocID="{9EB37BDC-D677-49F7-B6CF-35A8AD7632DB}" presName="parentLin" presStyleCnt="0"/>
      <dgm:spPr/>
    </dgm:pt>
    <dgm:pt modelId="{23CA5D69-C62B-4271-97C3-D29090AE5008}" type="pres">
      <dgm:prSet presAssocID="{9EB37BDC-D677-49F7-B6CF-35A8AD7632DB}" presName="parentLeftMargin" presStyleLbl="node1" presStyleIdx="0" presStyleCnt="3"/>
      <dgm:spPr/>
    </dgm:pt>
    <dgm:pt modelId="{D3895F8D-C302-4543-B777-AF52436D4885}" type="pres">
      <dgm:prSet presAssocID="{9EB37BDC-D677-49F7-B6CF-35A8AD7632DB}" presName="parentText" presStyleLbl="node1" presStyleIdx="1" presStyleCnt="3">
        <dgm:presLayoutVars>
          <dgm:chMax val="0"/>
          <dgm:bulletEnabled val="1"/>
        </dgm:presLayoutVars>
      </dgm:prSet>
      <dgm:spPr/>
    </dgm:pt>
    <dgm:pt modelId="{225BF49A-4054-418D-B8C6-B9C3452D969F}" type="pres">
      <dgm:prSet presAssocID="{9EB37BDC-D677-49F7-B6CF-35A8AD7632DB}" presName="negativeSpace" presStyleCnt="0"/>
      <dgm:spPr/>
    </dgm:pt>
    <dgm:pt modelId="{AFF68713-ED12-4454-BAC6-CD3E05ECB27A}" type="pres">
      <dgm:prSet presAssocID="{9EB37BDC-D677-49F7-B6CF-35A8AD7632DB}" presName="childText" presStyleLbl="conFgAcc1" presStyleIdx="1" presStyleCnt="3">
        <dgm:presLayoutVars>
          <dgm:bulletEnabled val="1"/>
        </dgm:presLayoutVars>
      </dgm:prSet>
      <dgm:spPr/>
    </dgm:pt>
    <dgm:pt modelId="{403091A0-36B1-4022-8D56-84FACFC2B3C1}" type="pres">
      <dgm:prSet presAssocID="{B2DEA86A-ADF1-479E-8E8C-AE24FE7C0511}" presName="spaceBetweenRectangles" presStyleCnt="0"/>
      <dgm:spPr/>
    </dgm:pt>
    <dgm:pt modelId="{E76FF24E-9B7F-41F1-8DBD-E3C7F7685366}" type="pres">
      <dgm:prSet presAssocID="{AD46665C-F65B-4B36-AE14-493AFBC44AE4}" presName="parentLin" presStyleCnt="0"/>
      <dgm:spPr/>
    </dgm:pt>
    <dgm:pt modelId="{4CAC5C9C-1941-4CCF-A875-9D84EC3A8BD3}" type="pres">
      <dgm:prSet presAssocID="{AD46665C-F65B-4B36-AE14-493AFBC44AE4}" presName="parentLeftMargin" presStyleLbl="node1" presStyleIdx="1" presStyleCnt="3"/>
      <dgm:spPr/>
    </dgm:pt>
    <dgm:pt modelId="{5B25AC25-B956-404A-8B66-C611F8167BF6}" type="pres">
      <dgm:prSet presAssocID="{AD46665C-F65B-4B36-AE14-493AFBC44AE4}" presName="parentText" presStyleLbl="node1" presStyleIdx="2" presStyleCnt="3">
        <dgm:presLayoutVars>
          <dgm:chMax val="0"/>
          <dgm:bulletEnabled val="1"/>
        </dgm:presLayoutVars>
      </dgm:prSet>
      <dgm:spPr/>
    </dgm:pt>
    <dgm:pt modelId="{D7DB78B1-81FE-4F43-B94A-9EC8DAA9B3B8}" type="pres">
      <dgm:prSet presAssocID="{AD46665C-F65B-4B36-AE14-493AFBC44AE4}" presName="negativeSpace" presStyleCnt="0"/>
      <dgm:spPr/>
    </dgm:pt>
    <dgm:pt modelId="{53543E60-75BC-4E0B-BD80-08CFAB8C3E16}" type="pres">
      <dgm:prSet presAssocID="{AD46665C-F65B-4B36-AE14-493AFBC44AE4}" presName="childText" presStyleLbl="conFgAcc1" presStyleIdx="2" presStyleCnt="3">
        <dgm:presLayoutVars>
          <dgm:bulletEnabled val="1"/>
        </dgm:presLayoutVars>
      </dgm:prSet>
      <dgm:spPr/>
    </dgm:pt>
  </dgm:ptLst>
  <dgm:cxnLst>
    <dgm:cxn modelId="{3C997A01-C52C-470C-B752-39712F8A4478}" type="presOf" srcId="{5DF94C3A-E724-46A0-814A-20D054089015}" destId="{AA09F33A-A2C3-4333-BF22-A0D1AA76FCA7}" srcOrd="0" destOrd="0" presId="urn:microsoft.com/office/officeart/2005/8/layout/list1"/>
    <dgm:cxn modelId="{D193AA05-CC49-43F5-8551-B17CE83ECABA}" srcId="{A1AF7D99-9568-4B5D-8A2B-BBDAE6FB11A4}" destId="{AD46665C-F65B-4B36-AE14-493AFBC44AE4}" srcOrd="2" destOrd="0" parTransId="{CFFD1357-3468-4288-8B41-BD2E7DA9623E}" sibTransId="{5811D48D-9E3C-4253-8B94-9E634B74A67A}"/>
    <dgm:cxn modelId="{A06B4D20-CAED-45F3-A6DF-073F42D73FAC}" type="presOf" srcId="{0E56AA49-11C5-4D95-A7D9-534B4A550041}" destId="{B89AF23B-F4E3-47A7-9091-B082F9782381}" srcOrd="0" destOrd="0" presId="urn:microsoft.com/office/officeart/2005/8/layout/list1"/>
    <dgm:cxn modelId="{56480D3B-FC17-4147-B18F-C3461CB85C54}" srcId="{9EB37BDC-D677-49F7-B6CF-35A8AD7632DB}" destId="{BD913078-E9BB-4CFA-8769-58C5BA159C4F}" srcOrd="0" destOrd="0" parTransId="{F3EB3466-850A-4074-8E13-27CD5A0571EE}" sibTransId="{39D2D46B-EC61-4357-AFA0-9FBA9382E7CD}"/>
    <dgm:cxn modelId="{B809033F-A353-4BBC-8440-E6FEF4C3C8FF}" type="presOf" srcId="{19BBD9A6-20C6-42DF-8699-8EA82D4F8759}" destId="{AFF68713-ED12-4454-BAC6-CD3E05ECB27A}" srcOrd="0" destOrd="5" presId="urn:microsoft.com/office/officeart/2005/8/layout/list1"/>
    <dgm:cxn modelId="{C325755F-1A15-4EFE-85B9-F2CB02C12DFD}" type="presOf" srcId="{AD46665C-F65B-4B36-AE14-493AFBC44AE4}" destId="{5B25AC25-B956-404A-8B66-C611F8167BF6}" srcOrd="1" destOrd="0" presId="urn:microsoft.com/office/officeart/2005/8/layout/list1"/>
    <dgm:cxn modelId="{F1019842-DBF5-4898-B5C8-86FF4EC19FA7}" type="presOf" srcId="{0E56AA49-11C5-4D95-A7D9-534B4A550041}" destId="{DD7EDD05-17E6-44C3-A128-D9E2B2DBF669}" srcOrd="1" destOrd="0" presId="urn:microsoft.com/office/officeart/2005/8/layout/list1"/>
    <dgm:cxn modelId="{8EA57D46-5C3D-45FA-94F7-6000FEA9D45C}" type="presOf" srcId="{5725D0F7-CA37-49E7-80B6-846D25B2F95C}" destId="{AFF68713-ED12-4454-BAC6-CD3E05ECB27A}" srcOrd="0" destOrd="6" presId="urn:microsoft.com/office/officeart/2005/8/layout/list1"/>
    <dgm:cxn modelId="{B3E26C4F-899D-44C0-B666-26F8B018EABB}" type="presOf" srcId="{9EB37BDC-D677-49F7-B6CF-35A8AD7632DB}" destId="{D3895F8D-C302-4543-B777-AF52436D4885}" srcOrd="1" destOrd="0" presId="urn:microsoft.com/office/officeart/2005/8/layout/list1"/>
    <dgm:cxn modelId="{80F55253-BF72-4EA1-9F7B-42C2481501B4}" type="presOf" srcId="{E88D51DE-09E6-48E2-9769-5C71C89E5E60}" destId="{AFF68713-ED12-4454-BAC6-CD3E05ECB27A}" srcOrd="0" destOrd="1" presId="urn:microsoft.com/office/officeart/2005/8/layout/list1"/>
    <dgm:cxn modelId="{5129FD54-3DBA-40BC-A34B-47F3E33A1CD1}" srcId="{9EB37BDC-D677-49F7-B6CF-35A8AD7632DB}" destId="{19BBD9A6-20C6-42DF-8699-8EA82D4F8759}" srcOrd="5" destOrd="0" parTransId="{F53AAF65-71EC-4907-9A96-8CB15E95C1D1}" sibTransId="{81B24B7B-8261-47A0-8B43-DE32A35E33C8}"/>
    <dgm:cxn modelId="{708C3D56-DD2E-4F1E-B04B-4EA765926880}" type="presOf" srcId="{ACEC1CF3-3762-4D1F-B372-C5AEBAB339D8}" destId="{AFF68713-ED12-4454-BAC6-CD3E05ECB27A}" srcOrd="0" destOrd="3" presId="urn:microsoft.com/office/officeart/2005/8/layout/list1"/>
    <dgm:cxn modelId="{64310858-E834-4BDA-8B93-07F51AC698C0}" srcId="{0E56AA49-11C5-4D95-A7D9-534B4A550041}" destId="{5DF94C3A-E724-46A0-814A-20D054089015}" srcOrd="0" destOrd="0" parTransId="{5D6DAA6B-B88E-43F5-8659-A7AAF59E4615}" sibTransId="{09E56CD2-9440-421C-9A87-4D72AC55E85E}"/>
    <dgm:cxn modelId="{644B7359-F093-4978-9E28-E7301573106C}" type="presOf" srcId="{BD913078-E9BB-4CFA-8769-58C5BA159C4F}" destId="{AFF68713-ED12-4454-BAC6-CD3E05ECB27A}" srcOrd="0" destOrd="0" presId="urn:microsoft.com/office/officeart/2005/8/layout/list1"/>
    <dgm:cxn modelId="{D9B3E77B-26A9-4714-9034-C6D9DB520040}" type="presOf" srcId="{75DEEA34-5C30-4BA6-8F29-678CDBF8DC71}" destId="{AFF68713-ED12-4454-BAC6-CD3E05ECB27A}" srcOrd="0" destOrd="2" presId="urn:microsoft.com/office/officeart/2005/8/layout/list1"/>
    <dgm:cxn modelId="{F63E5A85-8C4A-4B06-91D2-3967B8687D57}" type="presOf" srcId="{A1AF7D99-9568-4B5D-8A2B-BBDAE6FB11A4}" destId="{37DBA56D-7C7F-4F0C-9414-5A14ECC28E06}" srcOrd="0" destOrd="0" presId="urn:microsoft.com/office/officeart/2005/8/layout/list1"/>
    <dgm:cxn modelId="{CF500C88-738A-43A7-89D7-292224CE1D80}" srcId="{9EB37BDC-D677-49F7-B6CF-35A8AD7632DB}" destId="{ACEC1CF3-3762-4D1F-B372-C5AEBAB339D8}" srcOrd="3" destOrd="0" parTransId="{94F6D64D-65BC-4DE9-99B4-35A0ADE40A53}" sibTransId="{2517A55F-5903-48E1-BD13-5F89AF6C8418}"/>
    <dgm:cxn modelId="{51550D8E-8D93-401B-BDCC-230254E16E77}" srcId="{9EB37BDC-D677-49F7-B6CF-35A8AD7632DB}" destId="{F87CD557-95C8-4257-8125-B2778EB3F970}" srcOrd="4" destOrd="0" parTransId="{6A97672E-21B5-4945-8CCF-659FB6557D78}" sibTransId="{3019D97F-1480-475A-9E3C-CA45EB112BF0}"/>
    <dgm:cxn modelId="{D564C590-2026-4521-90AD-346137901CDA}" type="presOf" srcId="{AD46665C-F65B-4B36-AE14-493AFBC44AE4}" destId="{4CAC5C9C-1941-4CCF-A875-9D84EC3A8BD3}" srcOrd="0" destOrd="0" presId="urn:microsoft.com/office/officeart/2005/8/layout/list1"/>
    <dgm:cxn modelId="{C846A2AE-3E14-49BA-A8FA-7A9CDB4B2430}" srcId="{9EB37BDC-D677-49F7-B6CF-35A8AD7632DB}" destId="{75DEEA34-5C30-4BA6-8F29-678CDBF8DC71}" srcOrd="2" destOrd="0" parTransId="{359937C6-1FB4-48C7-87C7-D716C806A083}" sibTransId="{062BCBBB-F906-4F7C-AF28-53C5FEAD7D8C}"/>
    <dgm:cxn modelId="{F17D60B3-349C-440B-819B-79F9D66E71B2}" srcId="{9EB37BDC-D677-49F7-B6CF-35A8AD7632DB}" destId="{5725D0F7-CA37-49E7-80B6-846D25B2F95C}" srcOrd="6" destOrd="0" parTransId="{90C45B89-FEC4-466B-8997-B8A0FD7EA362}" sibTransId="{E77398AB-A589-4489-8605-D1082A4F8E00}"/>
    <dgm:cxn modelId="{1BB7A7B9-A41B-4882-A167-CE8857EAB98A}" srcId="{A1AF7D99-9568-4B5D-8A2B-BBDAE6FB11A4}" destId="{0E56AA49-11C5-4D95-A7D9-534B4A550041}" srcOrd="0" destOrd="0" parTransId="{13659119-9C65-44C8-A3B2-EDD7B3ECF93B}" sibTransId="{F60273FC-B7F6-4286-B52F-714D647557C1}"/>
    <dgm:cxn modelId="{9AB155C8-7259-4D65-82E4-8B7E3837791A}" srcId="{9EB37BDC-D677-49F7-B6CF-35A8AD7632DB}" destId="{E88D51DE-09E6-48E2-9769-5C71C89E5E60}" srcOrd="1" destOrd="0" parTransId="{7C5A5182-5091-4D25-8AA1-DD6EECE8807E}" sibTransId="{80CCADF9-0B63-4BB0-ABEC-7BC779B75898}"/>
    <dgm:cxn modelId="{95B44DCF-028A-45F8-9775-0949765FF909}" srcId="{A1AF7D99-9568-4B5D-8A2B-BBDAE6FB11A4}" destId="{9EB37BDC-D677-49F7-B6CF-35A8AD7632DB}" srcOrd="1" destOrd="0" parTransId="{27060518-5E37-4949-BA69-1AF886446C0F}" sibTransId="{B2DEA86A-ADF1-479E-8E8C-AE24FE7C0511}"/>
    <dgm:cxn modelId="{102900F2-F839-4E22-AF16-E3A9CE1EF710}" type="presOf" srcId="{F87CD557-95C8-4257-8125-B2778EB3F970}" destId="{AFF68713-ED12-4454-BAC6-CD3E05ECB27A}" srcOrd="0" destOrd="4" presId="urn:microsoft.com/office/officeart/2005/8/layout/list1"/>
    <dgm:cxn modelId="{72185FFE-802F-4AA6-985F-54525CB7FD70}" type="presOf" srcId="{9EB37BDC-D677-49F7-B6CF-35A8AD7632DB}" destId="{23CA5D69-C62B-4271-97C3-D29090AE5008}" srcOrd="0" destOrd="0" presId="urn:microsoft.com/office/officeart/2005/8/layout/list1"/>
    <dgm:cxn modelId="{C4AFA5DD-088B-4B38-9465-34B89A0D513D}" type="presParOf" srcId="{37DBA56D-7C7F-4F0C-9414-5A14ECC28E06}" destId="{CA9AE63D-BF3B-4372-8273-207D3C116B2A}" srcOrd="0" destOrd="0" presId="urn:microsoft.com/office/officeart/2005/8/layout/list1"/>
    <dgm:cxn modelId="{CFF3186C-9C7E-4127-900F-E03236F9E81B}" type="presParOf" srcId="{CA9AE63D-BF3B-4372-8273-207D3C116B2A}" destId="{B89AF23B-F4E3-47A7-9091-B082F9782381}" srcOrd="0" destOrd="0" presId="urn:microsoft.com/office/officeart/2005/8/layout/list1"/>
    <dgm:cxn modelId="{E8C0AFAE-8354-4809-8D7A-DAF1A8EE65CE}" type="presParOf" srcId="{CA9AE63D-BF3B-4372-8273-207D3C116B2A}" destId="{DD7EDD05-17E6-44C3-A128-D9E2B2DBF669}" srcOrd="1" destOrd="0" presId="urn:microsoft.com/office/officeart/2005/8/layout/list1"/>
    <dgm:cxn modelId="{A479C259-F0A3-4907-8BBB-87361E57EEE3}" type="presParOf" srcId="{37DBA56D-7C7F-4F0C-9414-5A14ECC28E06}" destId="{F4C0B472-F3DA-46DE-93E5-7501C606F28E}" srcOrd="1" destOrd="0" presId="urn:microsoft.com/office/officeart/2005/8/layout/list1"/>
    <dgm:cxn modelId="{C4635E96-B116-4170-AC06-C953C83940B9}" type="presParOf" srcId="{37DBA56D-7C7F-4F0C-9414-5A14ECC28E06}" destId="{AA09F33A-A2C3-4333-BF22-A0D1AA76FCA7}" srcOrd="2" destOrd="0" presId="urn:microsoft.com/office/officeart/2005/8/layout/list1"/>
    <dgm:cxn modelId="{112BFECD-BDD0-4D84-BA6A-54864D055DC1}" type="presParOf" srcId="{37DBA56D-7C7F-4F0C-9414-5A14ECC28E06}" destId="{9A74A286-D44C-4F83-A234-4097D1E709CC}" srcOrd="3" destOrd="0" presId="urn:microsoft.com/office/officeart/2005/8/layout/list1"/>
    <dgm:cxn modelId="{30C81ED9-3D1A-41A9-AAA3-F0CA734237E1}" type="presParOf" srcId="{37DBA56D-7C7F-4F0C-9414-5A14ECC28E06}" destId="{AC64DC8D-6256-460A-A480-26A5894197D7}" srcOrd="4" destOrd="0" presId="urn:microsoft.com/office/officeart/2005/8/layout/list1"/>
    <dgm:cxn modelId="{E0B28C79-7FC7-449B-8643-995CAA04ADF6}" type="presParOf" srcId="{AC64DC8D-6256-460A-A480-26A5894197D7}" destId="{23CA5D69-C62B-4271-97C3-D29090AE5008}" srcOrd="0" destOrd="0" presId="urn:microsoft.com/office/officeart/2005/8/layout/list1"/>
    <dgm:cxn modelId="{8FFBA9DE-3B31-4D32-AD5C-FCF2A4A0ED05}" type="presParOf" srcId="{AC64DC8D-6256-460A-A480-26A5894197D7}" destId="{D3895F8D-C302-4543-B777-AF52436D4885}" srcOrd="1" destOrd="0" presId="urn:microsoft.com/office/officeart/2005/8/layout/list1"/>
    <dgm:cxn modelId="{238AD67F-AB52-4CDA-BE59-B29AB2EC4455}" type="presParOf" srcId="{37DBA56D-7C7F-4F0C-9414-5A14ECC28E06}" destId="{225BF49A-4054-418D-B8C6-B9C3452D969F}" srcOrd="5" destOrd="0" presId="urn:microsoft.com/office/officeart/2005/8/layout/list1"/>
    <dgm:cxn modelId="{646A5EA7-0F3A-498B-8EB4-06D92E02C263}" type="presParOf" srcId="{37DBA56D-7C7F-4F0C-9414-5A14ECC28E06}" destId="{AFF68713-ED12-4454-BAC6-CD3E05ECB27A}" srcOrd="6" destOrd="0" presId="urn:microsoft.com/office/officeart/2005/8/layout/list1"/>
    <dgm:cxn modelId="{C8AE8737-C700-4E11-AED9-BA34E712FD6A}" type="presParOf" srcId="{37DBA56D-7C7F-4F0C-9414-5A14ECC28E06}" destId="{403091A0-36B1-4022-8D56-84FACFC2B3C1}" srcOrd="7" destOrd="0" presId="urn:microsoft.com/office/officeart/2005/8/layout/list1"/>
    <dgm:cxn modelId="{7DBB23F1-AEB4-4FBF-A9A0-A9AFFB116DAC}" type="presParOf" srcId="{37DBA56D-7C7F-4F0C-9414-5A14ECC28E06}" destId="{E76FF24E-9B7F-41F1-8DBD-E3C7F7685366}" srcOrd="8" destOrd="0" presId="urn:microsoft.com/office/officeart/2005/8/layout/list1"/>
    <dgm:cxn modelId="{B14604F1-0CB8-4F32-A608-E56DC26AB319}" type="presParOf" srcId="{E76FF24E-9B7F-41F1-8DBD-E3C7F7685366}" destId="{4CAC5C9C-1941-4CCF-A875-9D84EC3A8BD3}" srcOrd="0" destOrd="0" presId="urn:microsoft.com/office/officeart/2005/8/layout/list1"/>
    <dgm:cxn modelId="{7CADBF52-181D-480E-9BAC-E7510F3553DC}" type="presParOf" srcId="{E76FF24E-9B7F-41F1-8DBD-E3C7F7685366}" destId="{5B25AC25-B956-404A-8B66-C611F8167BF6}" srcOrd="1" destOrd="0" presId="urn:microsoft.com/office/officeart/2005/8/layout/list1"/>
    <dgm:cxn modelId="{B17DBE7A-E4D5-4867-9BC3-452D38477308}" type="presParOf" srcId="{37DBA56D-7C7F-4F0C-9414-5A14ECC28E06}" destId="{D7DB78B1-81FE-4F43-B94A-9EC8DAA9B3B8}" srcOrd="9" destOrd="0" presId="urn:microsoft.com/office/officeart/2005/8/layout/list1"/>
    <dgm:cxn modelId="{5CA92084-336E-4A5B-A8D5-0431AE7FE406}" type="presParOf" srcId="{37DBA56D-7C7F-4F0C-9414-5A14ECC28E06}" destId="{53543E60-75BC-4E0B-BD80-08CFAB8C3E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9F33A-A2C3-4333-BF22-A0D1AA76FCA7}">
      <dsp:nvSpPr>
        <dsp:cNvPr id="0" name=""/>
        <dsp:cNvSpPr/>
      </dsp:nvSpPr>
      <dsp:spPr>
        <a:xfrm>
          <a:off x="0" y="269914"/>
          <a:ext cx="10131425" cy="59535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6311" tIns="291592" rIns="78631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What is the average amount of time people are spending on social media per day?</a:t>
          </a:r>
        </a:p>
      </dsp:txBody>
      <dsp:txXfrm>
        <a:off x="0" y="269914"/>
        <a:ext cx="10131425" cy="595350"/>
      </dsp:txXfrm>
    </dsp:sp>
    <dsp:sp modelId="{DD7EDD05-17E6-44C3-A128-D9E2B2DBF669}">
      <dsp:nvSpPr>
        <dsp:cNvPr id="0" name=""/>
        <dsp:cNvSpPr/>
      </dsp:nvSpPr>
      <dsp:spPr>
        <a:xfrm>
          <a:off x="506571" y="63274"/>
          <a:ext cx="7091997" cy="4132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061" tIns="0" rIns="268061" bIns="0" numCol="1" spcCol="1270" anchor="ctr" anchorCtr="0">
          <a:noAutofit/>
        </a:bodyPr>
        <a:lstStyle/>
        <a:p>
          <a:pPr marL="0" lvl="0" indent="0" algn="l" defTabSz="622300">
            <a:lnSpc>
              <a:spcPct val="90000"/>
            </a:lnSpc>
            <a:spcBef>
              <a:spcPct val="0"/>
            </a:spcBef>
            <a:spcAft>
              <a:spcPct val="35000"/>
            </a:spcAft>
            <a:buNone/>
          </a:pPr>
          <a:r>
            <a:rPr lang="en-US" sz="1400" kern="1200"/>
            <a:t>What is the average amount of time people are spending on the internet per day?</a:t>
          </a:r>
        </a:p>
      </dsp:txBody>
      <dsp:txXfrm>
        <a:off x="526746" y="83449"/>
        <a:ext cx="7051647" cy="372930"/>
      </dsp:txXfrm>
    </dsp:sp>
    <dsp:sp modelId="{AFF68713-ED12-4454-BAC6-CD3E05ECB27A}">
      <dsp:nvSpPr>
        <dsp:cNvPr id="0" name=""/>
        <dsp:cNvSpPr/>
      </dsp:nvSpPr>
      <dsp:spPr>
        <a:xfrm>
          <a:off x="0" y="1147504"/>
          <a:ext cx="10131425" cy="19845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6311" tIns="291592" rIns="78631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Updates</a:t>
          </a:r>
        </a:p>
        <a:p>
          <a:pPr marL="114300" lvl="1" indent="-114300" algn="l" defTabSz="622300">
            <a:lnSpc>
              <a:spcPct val="90000"/>
            </a:lnSpc>
            <a:spcBef>
              <a:spcPct val="0"/>
            </a:spcBef>
            <a:spcAft>
              <a:spcPct val="15000"/>
            </a:spcAft>
            <a:buChar char="•"/>
          </a:pPr>
          <a:r>
            <a:rPr lang="en-US" sz="1400" kern="1200" dirty="0"/>
            <a:t>Personal information</a:t>
          </a:r>
        </a:p>
        <a:p>
          <a:pPr marL="114300" lvl="1" indent="-114300" algn="l" defTabSz="622300">
            <a:lnSpc>
              <a:spcPct val="90000"/>
            </a:lnSpc>
            <a:spcBef>
              <a:spcPct val="0"/>
            </a:spcBef>
            <a:spcAft>
              <a:spcPct val="15000"/>
            </a:spcAft>
            <a:buChar char="•"/>
          </a:pPr>
          <a:r>
            <a:rPr lang="en-US" sz="1400" kern="1200" dirty="0"/>
            <a:t>Photos </a:t>
          </a:r>
        </a:p>
        <a:p>
          <a:pPr marL="114300" lvl="1" indent="-114300" algn="l" defTabSz="622300">
            <a:lnSpc>
              <a:spcPct val="90000"/>
            </a:lnSpc>
            <a:spcBef>
              <a:spcPct val="0"/>
            </a:spcBef>
            <a:spcAft>
              <a:spcPct val="15000"/>
            </a:spcAft>
            <a:buChar char="•"/>
          </a:pPr>
          <a:r>
            <a:rPr lang="en-US" sz="1400" kern="1200" dirty="0"/>
            <a:t>Scams </a:t>
          </a:r>
        </a:p>
        <a:p>
          <a:pPr marL="114300" lvl="1" indent="-114300" algn="l" defTabSz="622300">
            <a:lnSpc>
              <a:spcPct val="90000"/>
            </a:lnSpc>
            <a:spcBef>
              <a:spcPct val="0"/>
            </a:spcBef>
            <a:spcAft>
              <a:spcPct val="15000"/>
            </a:spcAft>
            <a:buChar char="•"/>
          </a:pPr>
          <a:r>
            <a:rPr lang="en-US" sz="1400" kern="1200" dirty="0"/>
            <a:t>Passwords</a:t>
          </a:r>
        </a:p>
        <a:p>
          <a:pPr marL="114300" lvl="1" indent="-114300" algn="l" defTabSz="622300">
            <a:lnSpc>
              <a:spcPct val="90000"/>
            </a:lnSpc>
            <a:spcBef>
              <a:spcPct val="0"/>
            </a:spcBef>
            <a:spcAft>
              <a:spcPct val="15000"/>
            </a:spcAft>
            <a:buChar char="•"/>
          </a:pPr>
          <a:r>
            <a:rPr lang="en-US" sz="1400" kern="1200" dirty="0"/>
            <a:t>Shopping</a:t>
          </a:r>
        </a:p>
        <a:p>
          <a:pPr marL="114300" lvl="1" indent="-114300" algn="l" defTabSz="622300">
            <a:lnSpc>
              <a:spcPct val="90000"/>
            </a:lnSpc>
            <a:spcBef>
              <a:spcPct val="0"/>
            </a:spcBef>
            <a:spcAft>
              <a:spcPct val="15000"/>
            </a:spcAft>
            <a:buChar char="•"/>
          </a:pPr>
          <a:r>
            <a:rPr lang="en-US" sz="1400" kern="1200" dirty="0"/>
            <a:t>Online friendships</a:t>
          </a:r>
        </a:p>
      </dsp:txBody>
      <dsp:txXfrm>
        <a:off x="0" y="1147504"/>
        <a:ext cx="10131425" cy="1984500"/>
      </dsp:txXfrm>
    </dsp:sp>
    <dsp:sp modelId="{D3895F8D-C302-4543-B777-AF52436D4885}">
      <dsp:nvSpPr>
        <dsp:cNvPr id="0" name=""/>
        <dsp:cNvSpPr/>
      </dsp:nvSpPr>
      <dsp:spPr>
        <a:xfrm>
          <a:off x="506571" y="940864"/>
          <a:ext cx="7091997" cy="4132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061" tIns="0" rIns="268061" bIns="0" numCol="1" spcCol="1270" anchor="ctr" anchorCtr="0">
          <a:noAutofit/>
        </a:bodyPr>
        <a:lstStyle/>
        <a:p>
          <a:pPr marL="0" lvl="0" indent="0" algn="l" defTabSz="622300">
            <a:lnSpc>
              <a:spcPct val="90000"/>
            </a:lnSpc>
            <a:spcBef>
              <a:spcPct val="0"/>
            </a:spcBef>
            <a:spcAft>
              <a:spcPct val="35000"/>
            </a:spcAft>
            <a:buNone/>
          </a:pPr>
          <a:r>
            <a:rPr lang="en-US" sz="1400" kern="1200"/>
            <a:t>Online safety 101: How can you protect yourself online?</a:t>
          </a:r>
        </a:p>
      </dsp:txBody>
      <dsp:txXfrm>
        <a:off x="526746" y="961039"/>
        <a:ext cx="7051647" cy="372930"/>
      </dsp:txXfrm>
    </dsp:sp>
    <dsp:sp modelId="{53543E60-75BC-4E0B-BD80-08CFAB8C3E16}">
      <dsp:nvSpPr>
        <dsp:cNvPr id="0" name=""/>
        <dsp:cNvSpPr/>
      </dsp:nvSpPr>
      <dsp:spPr>
        <a:xfrm>
          <a:off x="0" y="3414244"/>
          <a:ext cx="10131425" cy="3528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5AC25-B956-404A-8B66-C611F8167BF6}">
      <dsp:nvSpPr>
        <dsp:cNvPr id="0" name=""/>
        <dsp:cNvSpPr/>
      </dsp:nvSpPr>
      <dsp:spPr>
        <a:xfrm>
          <a:off x="506571" y="3207604"/>
          <a:ext cx="7091997" cy="4132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061" tIns="0" rIns="268061" bIns="0" numCol="1" spcCol="1270" anchor="ctr" anchorCtr="0">
          <a:noAutofit/>
        </a:bodyPr>
        <a:lstStyle/>
        <a:p>
          <a:pPr marL="0" lvl="0" indent="0" algn="l" defTabSz="622300">
            <a:lnSpc>
              <a:spcPct val="90000"/>
            </a:lnSpc>
            <a:spcBef>
              <a:spcPct val="0"/>
            </a:spcBef>
            <a:spcAft>
              <a:spcPct val="35000"/>
            </a:spcAft>
            <a:buNone/>
          </a:pPr>
          <a:r>
            <a:rPr lang="en-US" sz="1400" kern="1200"/>
            <a:t>How to take care of yourself in a world that is always online</a:t>
          </a:r>
        </a:p>
      </dsp:txBody>
      <dsp:txXfrm>
        <a:off x="526746" y="3227779"/>
        <a:ext cx="7051647"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C106C-4B82-4AFC-96B6-8682E4F93D84}"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AB1AA-96EF-4CC4-9E9E-83B668CBC371}" type="slidenum">
              <a:rPr lang="en-US" smtClean="0"/>
              <a:t>‹#›</a:t>
            </a:fld>
            <a:endParaRPr lang="en-US"/>
          </a:p>
        </p:txBody>
      </p:sp>
    </p:spTree>
    <p:extLst>
      <p:ext uri="{BB962C8B-B14F-4D97-AF65-F5344CB8AC3E}">
        <p14:creationId xmlns:p14="http://schemas.microsoft.com/office/powerpoint/2010/main" val="262401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 hours per day is a long time for us to spend using the internet- how can we ensure that we are spending them safely?</a:t>
            </a:r>
          </a:p>
        </p:txBody>
      </p:sp>
      <p:sp>
        <p:nvSpPr>
          <p:cNvPr id="4" name="Slide Number Placeholder 3"/>
          <p:cNvSpPr>
            <a:spLocks noGrp="1"/>
          </p:cNvSpPr>
          <p:nvPr>
            <p:ph type="sldNum" sz="quarter" idx="5"/>
          </p:nvPr>
        </p:nvSpPr>
        <p:spPr/>
        <p:txBody>
          <a:bodyPr/>
          <a:lstStyle/>
          <a:p>
            <a:fld id="{CB8AB1AA-96EF-4CC4-9E9E-83B668CBC371}" type="slidenum">
              <a:rPr lang="en-US" smtClean="0"/>
              <a:t>3</a:t>
            </a:fld>
            <a:endParaRPr lang="en-US"/>
          </a:p>
        </p:txBody>
      </p:sp>
    </p:spTree>
    <p:extLst>
      <p:ext uri="{BB962C8B-B14F-4D97-AF65-F5344CB8AC3E}">
        <p14:creationId xmlns:p14="http://schemas.microsoft.com/office/powerpoint/2010/main" val="228220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2/15/2022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su.edu/bouncing-bac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4DC1C-47D1-41D7-8B1B-9A036D614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1383CE-CE86-4E1C-B289-798EB9E6E0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itle 1">
            <a:extLst>
              <a:ext uri="{FF2B5EF4-FFF2-40B4-BE49-F238E27FC236}">
                <a16:creationId xmlns:a16="http://schemas.microsoft.com/office/drawing/2014/main" id="{6A3DE316-5EAA-41F3-A459-626636FCBE84}"/>
              </a:ext>
            </a:extLst>
          </p:cNvPr>
          <p:cNvSpPr>
            <a:spLocks noGrp="1"/>
          </p:cNvSpPr>
          <p:nvPr>
            <p:ph type="ctrTitle"/>
          </p:nvPr>
        </p:nvSpPr>
        <p:spPr>
          <a:xfrm>
            <a:off x="386261" y="1609371"/>
            <a:ext cx="5157750" cy="3251944"/>
          </a:xfrm>
        </p:spPr>
        <p:txBody>
          <a:bodyPr>
            <a:normAutofit/>
          </a:bodyPr>
          <a:lstStyle/>
          <a:p>
            <a:pPr algn="ctr">
              <a:lnSpc>
                <a:spcPct val="90000"/>
              </a:lnSpc>
            </a:pPr>
            <a:r>
              <a:rPr lang="en-US" dirty="0">
                <a:solidFill>
                  <a:srgbClr val="FFFFFF"/>
                </a:solidFill>
                <a:latin typeface="Aharoni" panose="02010803020104030203" pitchFamily="2" charset="-79"/>
                <a:cs typeface="Aharoni" panose="02010803020104030203" pitchFamily="2" charset="-79"/>
              </a:rPr>
              <a:t>Online safety and wellness tips</a:t>
            </a:r>
          </a:p>
        </p:txBody>
      </p:sp>
      <p:sp>
        <p:nvSpPr>
          <p:cNvPr id="3" name="Subtitle 2">
            <a:extLst>
              <a:ext uri="{FF2B5EF4-FFF2-40B4-BE49-F238E27FC236}">
                <a16:creationId xmlns:a16="http://schemas.microsoft.com/office/drawing/2014/main" id="{7BD1FA45-A477-4AE1-9EEA-6B46CB468D05}"/>
              </a:ext>
            </a:extLst>
          </p:cNvPr>
          <p:cNvSpPr>
            <a:spLocks noGrp="1"/>
          </p:cNvSpPr>
          <p:nvPr>
            <p:ph type="subTitle" idx="1"/>
          </p:nvPr>
        </p:nvSpPr>
        <p:spPr>
          <a:xfrm>
            <a:off x="1357472" y="4939112"/>
            <a:ext cx="3258746" cy="914401"/>
          </a:xfrm>
        </p:spPr>
        <p:txBody>
          <a:bodyPr>
            <a:normAutofit fontScale="92500"/>
          </a:bodyPr>
          <a:lstStyle/>
          <a:p>
            <a:pPr algn="ctr"/>
            <a:r>
              <a:rPr lang="en-US" dirty="0">
                <a:solidFill>
                  <a:srgbClr val="FFFFFF"/>
                </a:solidFill>
              </a:rPr>
              <a:t>Learn tips on how to stay safe online and maintain wellness in an online world  </a:t>
            </a:r>
          </a:p>
        </p:txBody>
      </p:sp>
      <p:sp useBgFill="1">
        <p:nvSpPr>
          <p:cNvPr id="14"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6"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F07F359-8CA3-4854-91E7-EE600402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9" name="Straight Connector 18">
              <a:extLst>
                <a:ext uri="{FF2B5EF4-FFF2-40B4-BE49-F238E27FC236}">
                  <a16:creationId xmlns:a16="http://schemas.microsoft.com/office/drawing/2014/main" id="{8A7FCE86-4904-4337-8D0A-3ABA73F609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32C234-504D-411A-A62B-C1CFD8CE74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1593A9-FD94-454C-9225-478E907061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3524A1-6DED-4D15-ADE5-F797DBCEC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8491CF-856E-4A54-84A5-45C558D41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63A388-BF18-4ABD-96E0-5946B1ABB1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F6D779-BD20-4058-AC29-AF4E2510C2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89C0F2-FCB0-4636-9B05-F9FCBB202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4CB59A-0AC3-4235-A93D-73EE124669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6E97A3-E95A-4D79-A8F8-1945EA2634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4ABF86-0905-4DE8-8F0B-D10D3D6F9C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AAFEF7-DFA1-48C7-9E4E-FF7B1453C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828735-DFD9-4894-8461-77A2FB0C92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6C2585-E93E-489D-8819-FCEE3CFF11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57C1F25-FC5C-4082-B4F6-888F8E467E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DF4BDB-CA1D-4DA1-8D26-6BAEE0A21A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15D2A0-DDA4-4A25-9CC7-7F90CCF0C4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312B72-7E7D-4B0B-960E-7D7C9540EB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48B42BB-3C0E-4546-957B-AB593E308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7809D5-5F69-4BC6-A661-44B2A8A68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69CB4C-8BB5-4F63-8961-7EB8FE56D4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E7B60C-3F52-49EA-99F5-BE42AF88DD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5E885C-0F0D-4E11-8B78-4CE951E26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FA6E20-F564-4CA4-9150-FDD50B02CD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C02C6B-B913-486F-ACAE-432DE1F770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B5EE64-D401-45A4-82D4-85D4BF5C8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F622D05-678C-405E-A74F-8D92A9C6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E01EF1-6517-49CC-9891-1BD6D0F49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C93E79A-63A6-4782-9D2C-BC50CD3B94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C4B4DB-9B57-4C69-96EB-3E1910CEF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BDCDA7-4ECB-42B1-8524-3D30023D6B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483057-DCDA-4BC6-8E99-7EAD94E87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5C35A56-0BFD-443F-8C2B-CA73A3BFE9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4A0AE5-3A88-4D5D-845C-5E906888C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4D7BF13-EDB8-4740-A3C5-87E2E7C67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DAB64F-4B49-434F-BFB6-0BEB41AFB6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3B5AD9A-BDA6-42CE-A1C0-C07210307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FD67DCC-475F-4BED-A634-FCDD63176B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D276E23-C86D-408D-821A-1E9A44CAE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79A029-D911-41C4-B218-E41871762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9C7C9F5-65FB-4EF9-9AAD-F7E1FC14B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15B885-5742-431C-BA48-96FC1F6D2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ACE37A6-0062-4B86-B4E6-18088040C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8679B4-56BA-43AB-A0A2-E2DA3E205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0DE24D2-627B-4C47-A858-A572BCDBA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12A33E-5DE0-4E4D-9469-0BD0B3E0E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673515-5E42-490F-85A0-45658D81C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048C17-3768-4DAF-A7AE-B2E717497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AA4E6AA-9D65-4EED-91CB-87A5762ED0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B48B9EB-BBF2-48D7-A1D7-720D94506B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1492B79-7338-4309-8667-BB29A7BC7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352FD87-EC9C-4EB5-9ACC-A152F78FC8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F2CEA1F-EFA8-4353-B5F8-CCE27955A1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3E2723F-2530-4636-9A19-8F11B1566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A9EE901-51C9-4292-BB45-5EDB8568A0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407C2-7321-48CD-811F-92C71F701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5298A8A-2787-4153-BDA2-E939BFD51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5057B3-3FAB-42ED-AF52-F00BB07FA5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3F09E9-F476-4352-90E3-6A15C74268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28F7C5C-CECC-45A8-8A1F-D679534D4C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FFDFE9C-2017-4831-9F1B-6A03B58B10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1BC942F-09CF-4A51-85A5-E23E2D71C8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456B520-137F-484D-A1B1-7DA5C3F82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ECA29F0-381E-4770-97BF-54C4E5220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43CCF9F-8F11-4676-82F3-DEE8A48C8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FA620FD-6A45-4754-BF42-A9FA44966D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C4D38F3-F3A2-42F4-8B57-DE978EC4A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C26D30E-A91E-4A5B-A419-0B9D79D57C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DAB3EBC-722A-462E-AAAE-506E50038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BAABC17-832F-48CF-B0D7-0F7DE54607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FCA513-75D7-414B-BE8F-D780746A1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2EDEC73-B6F5-473F-934A-CEF57604A8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B987884-C452-4492-A9F8-2770D3373B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978AF2-B7BB-4E05-81F1-1A5DBD1CB4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7AD4D45-C3AB-458E-B826-0FACBD0DF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6E15555-6738-463C-B7DF-86429F2F96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487172-B4C3-4D13-A562-EF0BA3DD9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8E66297-1295-432A-AA84-7BB2341C1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5" name="Picture 4" descr="Logo&#10;&#10;Description automatically generated">
            <a:extLst>
              <a:ext uri="{FF2B5EF4-FFF2-40B4-BE49-F238E27FC236}">
                <a16:creationId xmlns:a16="http://schemas.microsoft.com/office/drawing/2014/main" id="{1D940054-1394-4B30-838B-A38CF84E4C21}"/>
              </a:ext>
            </a:extLst>
          </p:cNvPr>
          <p:cNvPicPr>
            <a:picLocks noChangeAspect="1"/>
          </p:cNvPicPr>
          <p:nvPr/>
        </p:nvPicPr>
        <p:blipFill>
          <a:blip r:embed="rId3"/>
          <a:stretch>
            <a:fillRect/>
          </a:stretch>
        </p:blipFill>
        <p:spPr>
          <a:xfrm>
            <a:off x="7193793" y="1951618"/>
            <a:ext cx="3875675" cy="3875675"/>
          </a:xfrm>
          <a:prstGeom prst="rect">
            <a:avLst/>
          </a:prstGeom>
        </p:spPr>
      </p:pic>
    </p:spTree>
    <p:extLst>
      <p:ext uri="{BB962C8B-B14F-4D97-AF65-F5344CB8AC3E}">
        <p14:creationId xmlns:p14="http://schemas.microsoft.com/office/powerpoint/2010/main" val="422695147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D28A-3F88-4612-8AEB-C98D89712206}"/>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948B9E48-0657-4EA3-9F0E-FA92405565AB}"/>
              </a:ext>
            </a:extLst>
          </p:cNvPr>
          <p:cNvSpPr>
            <a:spLocks noGrp="1"/>
          </p:cNvSpPr>
          <p:nvPr>
            <p:ph idx="1"/>
          </p:nvPr>
        </p:nvSpPr>
        <p:spPr/>
        <p:txBody>
          <a:bodyPr>
            <a:normAutofit/>
          </a:bodyPr>
          <a:lstStyle/>
          <a:p>
            <a:pPr marL="0" indent="0">
              <a:buNone/>
            </a:pPr>
            <a:r>
              <a:rPr lang="en-US" sz="2000" dirty="0"/>
              <a:t>Online relationships:</a:t>
            </a:r>
          </a:p>
          <a:p>
            <a:pPr marL="0" indent="0">
              <a:buNone/>
            </a:pPr>
            <a:endParaRPr lang="en-US" sz="2000" dirty="0"/>
          </a:p>
          <a:p>
            <a:pPr marL="0" indent="0">
              <a:buNone/>
            </a:pPr>
            <a:r>
              <a:rPr lang="en-US" sz="2000" dirty="0"/>
              <a:t>Avoid sharing too much information with someone who you have met online, especially on an online dating platform. If you choose to meet with someone you met online in person, meet in a </a:t>
            </a:r>
            <a:r>
              <a:rPr lang="en-US" sz="2000" u="sng" dirty="0"/>
              <a:t>public place. </a:t>
            </a:r>
            <a:r>
              <a:rPr lang="en-US" sz="2000" dirty="0"/>
              <a:t>When in doubt, use information (i.e. their name, age) you know about someone to properly research who they are. If information is scarce and you feel as though they are being dishonest with you, keeping your distance is your best bet.</a:t>
            </a:r>
          </a:p>
        </p:txBody>
      </p:sp>
    </p:spTree>
    <p:extLst>
      <p:ext uri="{BB962C8B-B14F-4D97-AF65-F5344CB8AC3E}">
        <p14:creationId xmlns:p14="http://schemas.microsoft.com/office/powerpoint/2010/main" val="392839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D866-07B1-4DD0-B8B2-C1D2DF03900E}"/>
              </a:ext>
            </a:extLst>
          </p:cNvPr>
          <p:cNvSpPr>
            <a:spLocks noGrp="1"/>
          </p:cNvSpPr>
          <p:nvPr>
            <p:ph type="title"/>
          </p:nvPr>
        </p:nvSpPr>
        <p:spPr>
          <a:xfrm>
            <a:off x="8145206" y="2624938"/>
            <a:ext cx="3706762" cy="1608124"/>
          </a:xfrm>
        </p:spPr>
        <p:txBody>
          <a:bodyPr>
            <a:normAutofit fontScale="90000"/>
          </a:bodyPr>
          <a:lstStyle/>
          <a:p>
            <a:pPr algn="ctr">
              <a:lnSpc>
                <a:spcPct val="90000"/>
              </a:lnSpc>
            </a:pPr>
            <a:r>
              <a:rPr lang="en-US" sz="3200" dirty="0">
                <a:latin typeface="Aharoni" panose="02010803020104030203" pitchFamily="2" charset="-79"/>
                <a:cs typeface="Aharoni" panose="02010803020104030203" pitchFamily="2" charset="-79"/>
              </a:rPr>
              <a:t>How do you plan to protect yourself online?</a:t>
            </a:r>
          </a:p>
        </p:txBody>
      </p:sp>
      <p:pic>
        <p:nvPicPr>
          <p:cNvPr id="5" name="Picture 4" descr="Hands on keyboard and mouse">
            <a:extLst>
              <a:ext uri="{FF2B5EF4-FFF2-40B4-BE49-F238E27FC236}">
                <a16:creationId xmlns:a16="http://schemas.microsoft.com/office/drawing/2014/main" id="{8E400B76-1BB8-4662-8169-2FBD3A870E7C}"/>
              </a:ext>
            </a:extLst>
          </p:cNvPr>
          <p:cNvPicPr>
            <a:picLocks noChangeAspect="1"/>
          </p:cNvPicPr>
          <p:nvPr/>
        </p:nvPicPr>
        <p:blipFill rotWithShape="1">
          <a:blip r:embed="rId3"/>
          <a:srcRect l="21268" r="5217" b="-2"/>
          <a:stretch/>
        </p:blipFill>
        <p:spPr>
          <a:xfrm>
            <a:off x="20" y="975"/>
            <a:ext cx="7552924" cy="6858000"/>
          </a:xfrm>
          <a:prstGeom prst="rect">
            <a:avLst/>
          </a:prstGeom>
        </p:spPr>
      </p:pic>
    </p:spTree>
    <p:extLst>
      <p:ext uri="{BB962C8B-B14F-4D97-AF65-F5344CB8AC3E}">
        <p14:creationId xmlns:p14="http://schemas.microsoft.com/office/powerpoint/2010/main" val="327195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6B99-6D37-4C55-8AD1-03CE856148B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5DC18250-8082-4AB2-9AED-5EA854C56E16}"/>
              </a:ext>
            </a:extLst>
          </p:cNvPr>
          <p:cNvSpPr>
            <a:spLocks noGrp="1"/>
          </p:cNvSpPr>
          <p:nvPr>
            <p:ph idx="1"/>
          </p:nvPr>
        </p:nvSpPr>
        <p:spPr/>
        <p:txBody>
          <a:bodyPr>
            <a:normAutofit lnSpcReduction="10000"/>
          </a:bodyPr>
          <a:lstStyle/>
          <a:p>
            <a:pPr marL="0" indent="0">
              <a:buNone/>
            </a:pPr>
            <a:endParaRPr lang="en-US" sz="2000" dirty="0"/>
          </a:p>
          <a:p>
            <a:pPr marL="0" indent="0">
              <a:buNone/>
            </a:pPr>
            <a:r>
              <a:rPr lang="en-US" sz="2000" dirty="0"/>
              <a:t>How do you know when social media has been impacting your mental health? From helpguide.org:</a:t>
            </a:r>
          </a:p>
          <a:p>
            <a:pPr marL="0" indent="0">
              <a:buNone/>
            </a:pPr>
            <a:endParaRPr lang="en-US" sz="2000" dirty="0"/>
          </a:p>
          <a:p>
            <a:r>
              <a:rPr lang="en-US" sz="2000" dirty="0"/>
              <a:t>If you spend more time online than in person</a:t>
            </a:r>
          </a:p>
          <a:p>
            <a:r>
              <a:rPr lang="en-US" sz="2000" dirty="0"/>
              <a:t>When you are comparing yourself and your life to others</a:t>
            </a:r>
          </a:p>
          <a:p>
            <a:r>
              <a:rPr lang="en-US" sz="2000" dirty="0"/>
              <a:t>If you feel as though you are being cyberbullied</a:t>
            </a:r>
          </a:p>
          <a:p>
            <a:r>
              <a:rPr lang="en-US" sz="2000" dirty="0"/>
              <a:t>Social media use is distracting you from work and school</a:t>
            </a:r>
          </a:p>
          <a:p>
            <a:r>
              <a:rPr lang="en-US" sz="2000" dirty="0"/>
              <a:t>You feel isolated</a:t>
            </a:r>
          </a:p>
        </p:txBody>
      </p:sp>
    </p:spTree>
    <p:extLst>
      <p:ext uri="{BB962C8B-B14F-4D97-AF65-F5344CB8AC3E}">
        <p14:creationId xmlns:p14="http://schemas.microsoft.com/office/powerpoint/2010/main" val="367746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7AE4-6877-4C7D-ACD8-AFFC51B20216}"/>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191C844A-80A8-41E7-AF8E-6DFF663ECEB2}"/>
              </a:ext>
            </a:extLst>
          </p:cNvPr>
          <p:cNvSpPr>
            <a:spLocks noGrp="1"/>
          </p:cNvSpPr>
          <p:nvPr>
            <p:ph idx="1"/>
          </p:nvPr>
        </p:nvSpPr>
        <p:spPr/>
        <p:txBody>
          <a:bodyPr>
            <a:normAutofit/>
          </a:bodyPr>
          <a:lstStyle/>
          <a:p>
            <a:pPr marL="0" indent="0">
              <a:buNone/>
            </a:pPr>
            <a:r>
              <a:rPr lang="en-US" sz="2000" dirty="0"/>
              <a:t>In order to improve your mental health, modify social media use:</a:t>
            </a:r>
          </a:p>
          <a:p>
            <a:pPr marL="0" indent="0">
              <a:buNone/>
            </a:pPr>
            <a:endParaRPr lang="en-US" sz="2000" dirty="0"/>
          </a:p>
          <a:p>
            <a:pPr marL="0" indent="0">
              <a:buNone/>
            </a:pPr>
            <a:r>
              <a:rPr lang="en-US" sz="2000" dirty="0"/>
              <a:t>Try slowly reducing the time you spend on social media. Most smartphones track how much time you spend on certain apps- find out how long you spend using social media. If you spend an average of 2 hours per day on social media platforms, perhaps try reducing that time in small intervals to help with adjustment. It may also be helpful to disable notifications, so you are not tempted to check.</a:t>
            </a:r>
          </a:p>
          <a:p>
            <a:pPr marL="0" indent="0">
              <a:buNone/>
            </a:pPr>
            <a:r>
              <a:rPr lang="en-US" sz="2000" dirty="0"/>
              <a:t>* Pro-tip: removing social media apps from your home-screen can be helpful if you want to reduce the time you spend on them but do not want to completely remove them. </a:t>
            </a:r>
          </a:p>
        </p:txBody>
      </p:sp>
    </p:spTree>
    <p:extLst>
      <p:ext uri="{BB962C8B-B14F-4D97-AF65-F5344CB8AC3E}">
        <p14:creationId xmlns:p14="http://schemas.microsoft.com/office/powerpoint/2010/main" val="300896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5543-868E-4704-BA06-4622DBFD768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86308855-7081-4007-B7B8-AE836E7F82C4}"/>
              </a:ext>
            </a:extLst>
          </p:cNvPr>
          <p:cNvSpPr>
            <a:spLocks noGrp="1"/>
          </p:cNvSpPr>
          <p:nvPr>
            <p:ph idx="1"/>
          </p:nvPr>
        </p:nvSpPr>
        <p:spPr/>
        <p:txBody>
          <a:bodyPr/>
          <a:lstStyle/>
          <a:p>
            <a:pPr marL="0" indent="0">
              <a:buNone/>
            </a:pPr>
            <a:r>
              <a:rPr lang="en-US" sz="2000" dirty="0"/>
              <a:t>Set aside time to be present offline:</a:t>
            </a:r>
          </a:p>
          <a:p>
            <a:pPr marL="0" indent="0">
              <a:buNone/>
            </a:pPr>
            <a:endParaRPr lang="en-US" sz="2000" dirty="0"/>
          </a:p>
          <a:p>
            <a:pPr marL="0" indent="0">
              <a:buNone/>
            </a:pPr>
            <a:r>
              <a:rPr lang="en-US" sz="2000" dirty="0"/>
              <a:t>Make time each week to be present with your friends and family offline and keep phones away! For example, if you are out to dinner, encourage everyone to put their phones in the middle of the table to limit use. Social media can be a great way to keep in touch on and offline-if you find yourself frequently communicating with friends online, ask to see them in person, even if it is just helping them run a quick errand or grabbing coffee to catch up. </a:t>
            </a:r>
          </a:p>
          <a:p>
            <a:pPr marL="0" indent="0">
              <a:buNone/>
            </a:pPr>
            <a:endParaRPr lang="en-US" dirty="0"/>
          </a:p>
        </p:txBody>
      </p:sp>
    </p:spTree>
    <p:extLst>
      <p:ext uri="{BB962C8B-B14F-4D97-AF65-F5344CB8AC3E}">
        <p14:creationId xmlns:p14="http://schemas.microsoft.com/office/powerpoint/2010/main" val="113819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AE38-D556-41D5-AE33-747B6D4D49CC}"/>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FE4FCB16-7DCE-44EF-9AF9-2BA309FE6EE0}"/>
              </a:ext>
            </a:extLst>
          </p:cNvPr>
          <p:cNvSpPr>
            <a:spLocks noGrp="1"/>
          </p:cNvSpPr>
          <p:nvPr>
            <p:ph idx="1"/>
          </p:nvPr>
        </p:nvSpPr>
        <p:spPr/>
        <p:txBody>
          <a:bodyPr>
            <a:normAutofit/>
          </a:bodyPr>
          <a:lstStyle/>
          <a:p>
            <a:pPr marL="0" indent="0">
              <a:buNone/>
            </a:pPr>
            <a:r>
              <a:rPr lang="en-US" sz="2000" dirty="0"/>
              <a:t>Engage in reflective activities:</a:t>
            </a:r>
          </a:p>
          <a:p>
            <a:pPr marL="0" indent="0">
              <a:buNone/>
            </a:pPr>
            <a:endParaRPr lang="en-US" sz="2000" dirty="0"/>
          </a:p>
          <a:p>
            <a:pPr marL="0" indent="0">
              <a:buNone/>
            </a:pPr>
            <a:r>
              <a:rPr lang="en-US" sz="2000" dirty="0"/>
              <a:t>Take some time to reflect on your life. Think about the role social media plays- do you feel as though social media platforms play a positive or negative impact on your life? Record your thoughts in a journal or a notebook you have nearby. </a:t>
            </a:r>
          </a:p>
        </p:txBody>
      </p:sp>
    </p:spTree>
    <p:extLst>
      <p:ext uri="{BB962C8B-B14F-4D97-AF65-F5344CB8AC3E}">
        <p14:creationId xmlns:p14="http://schemas.microsoft.com/office/powerpoint/2010/main" val="359082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269A-1FC4-421B-AD0C-5EA855675F9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0F1F3DBF-D1DE-4EBC-A51F-4C3552EA177B}"/>
              </a:ext>
            </a:extLst>
          </p:cNvPr>
          <p:cNvSpPr>
            <a:spLocks noGrp="1"/>
          </p:cNvSpPr>
          <p:nvPr>
            <p:ph idx="1"/>
          </p:nvPr>
        </p:nvSpPr>
        <p:spPr/>
        <p:txBody>
          <a:bodyPr>
            <a:normAutofit/>
          </a:bodyPr>
          <a:lstStyle/>
          <a:p>
            <a:pPr marL="0" indent="0">
              <a:buNone/>
            </a:pPr>
            <a:r>
              <a:rPr lang="en-US" sz="2000" dirty="0"/>
              <a:t>Express gratitude:</a:t>
            </a:r>
          </a:p>
          <a:p>
            <a:pPr marL="0" indent="0">
              <a:buNone/>
            </a:pPr>
            <a:endParaRPr lang="en-US" sz="2000" dirty="0"/>
          </a:p>
          <a:p>
            <a:pPr marL="0" indent="0">
              <a:buNone/>
            </a:pPr>
            <a:r>
              <a:rPr lang="en-US" sz="2000" dirty="0"/>
              <a:t>Comparison is often the thief of joy. Social media creates room for us to compare ourselves to other people- their physical appearance, accomplishments, stage of life, etc. Take a step back and think of the things in life that you are grateful for and accomplishments you have made. </a:t>
            </a:r>
          </a:p>
          <a:p>
            <a:pPr marL="0" indent="0">
              <a:buNone/>
            </a:pPr>
            <a:r>
              <a:rPr lang="en-US" sz="2000" dirty="0"/>
              <a:t>*Remember, social media usually only includes the highlights of people’s lives. Not everything you see is reality!</a:t>
            </a:r>
          </a:p>
        </p:txBody>
      </p:sp>
    </p:spTree>
    <p:extLst>
      <p:ext uri="{BB962C8B-B14F-4D97-AF65-F5344CB8AC3E}">
        <p14:creationId xmlns:p14="http://schemas.microsoft.com/office/powerpoint/2010/main" val="389068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D520-6969-42C6-A81F-AA4698059AB2}"/>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89609008-A920-4E94-92AE-CDBD7688863A}"/>
              </a:ext>
            </a:extLst>
          </p:cNvPr>
          <p:cNvSpPr>
            <a:spLocks noGrp="1"/>
          </p:cNvSpPr>
          <p:nvPr>
            <p:ph idx="1"/>
          </p:nvPr>
        </p:nvSpPr>
        <p:spPr/>
        <p:txBody>
          <a:bodyPr>
            <a:normAutofit/>
          </a:bodyPr>
          <a:lstStyle/>
          <a:p>
            <a:pPr marL="0" indent="0">
              <a:buNone/>
            </a:pPr>
            <a:r>
              <a:rPr lang="en-US" sz="2000" dirty="0"/>
              <a:t>Find a hobby, or something you enjoy doing:</a:t>
            </a:r>
          </a:p>
          <a:p>
            <a:pPr marL="0" indent="0">
              <a:buNone/>
            </a:pPr>
            <a:endParaRPr lang="en-US" sz="2000" dirty="0"/>
          </a:p>
          <a:p>
            <a:pPr marL="0" indent="0">
              <a:buNone/>
            </a:pPr>
            <a:r>
              <a:rPr lang="en-US" sz="2000" dirty="0"/>
              <a:t>It is easy for us to spend our free-time browsing the internet or using social media. Perhaps picking up a new hobby such as reading, painting, learning how to play a music instrument, or moving your body in a meaningful way can be a substitute for time you might otherwise spend online.</a:t>
            </a:r>
          </a:p>
        </p:txBody>
      </p:sp>
    </p:spTree>
    <p:extLst>
      <p:ext uri="{BB962C8B-B14F-4D97-AF65-F5344CB8AC3E}">
        <p14:creationId xmlns:p14="http://schemas.microsoft.com/office/powerpoint/2010/main" val="272743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9DF6-3EE3-44F3-82D1-850AC34CE2AB}"/>
              </a:ext>
            </a:extLst>
          </p:cNvPr>
          <p:cNvSpPr>
            <a:spLocks noGrp="1"/>
          </p:cNvSpPr>
          <p:nvPr>
            <p:ph type="title"/>
          </p:nvPr>
        </p:nvSpPr>
        <p:spPr>
          <a:xfrm>
            <a:off x="7454900" y="2929738"/>
            <a:ext cx="4876800" cy="1608124"/>
          </a:xfrm>
        </p:spPr>
        <p:txBody>
          <a:bodyPr>
            <a:normAutofit/>
          </a:bodyPr>
          <a:lstStyle/>
          <a:p>
            <a:pPr algn="ctr">
              <a:lnSpc>
                <a:spcPct val="90000"/>
              </a:lnSpc>
            </a:pPr>
            <a:r>
              <a:rPr lang="en-US" sz="2800" dirty="0">
                <a:latin typeface="Aharoni" panose="02010803020104030203" pitchFamily="2" charset="-79"/>
                <a:cs typeface="Aharoni" panose="02010803020104030203" pitchFamily="2" charset="-79"/>
              </a:rPr>
              <a:t>How do you plan to  maintain wellness</a:t>
            </a:r>
            <a:r>
              <a:rPr lang="en-US" sz="4000" dirty="0">
                <a:latin typeface="Aharoni" panose="02010803020104030203" pitchFamily="2" charset="-79"/>
                <a:cs typeface="Aharoni" panose="02010803020104030203" pitchFamily="2" charset="-79"/>
              </a:rPr>
              <a:t>?</a:t>
            </a:r>
          </a:p>
        </p:txBody>
      </p:sp>
      <p:pic>
        <p:nvPicPr>
          <p:cNvPr id="5" name="Picture 4">
            <a:extLst>
              <a:ext uri="{FF2B5EF4-FFF2-40B4-BE49-F238E27FC236}">
                <a16:creationId xmlns:a16="http://schemas.microsoft.com/office/drawing/2014/main" id="{2A4A3E52-9851-463F-8691-C46643C3BAAD}"/>
              </a:ext>
            </a:extLst>
          </p:cNvPr>
          <p:cNvPicPr>
            <a:picLocks noChangeAspect="1"/>
          </p:cNvPicPr>
          <p:nvPr/>
        </p:nvPicPr>
        <p:blipFill rotWithShape="1">
          <a:blip r:embed="rId3"/>
          <a:srcRect l="17311" r="20739"/>
          <a:stretch/>
        </p:blipFill>
        <p:spPr>
          <a:xfrm>
            <a:off x="20" y="975"/>
            <a:ext cx="7552924" cy="6858000"/>
          </a:xfrm>
          <a:prstGeom prst="rect">
            <a:avLst/>
          </a:prstGeom>
        </p:spPr>
      </p:pic>
    </p:spTree>
    <p:extLst>
      <p:ext uri="{BB962C8B-B14F-4D97-AF65-F5344CB8AC3E}">
        <p14:creationId xmlns:p14="http://schemas.microsoft.com/office/powerpoint/2010/main" val="333869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166A-5C05-4ADC-B0D9-4F99304A1729}"/>
              </a:ext>
            </a:extLst>
          </p:cNvPr>
          <p:cNvSpPr>
            <a:spLocks noGrp="1"/>
          </p:cNvSpPr>
          <p:nvPr>
            <p:ph type="title"/>
          </p:nvPr>
        </p:nvSpPr>
        <p:spPr/>
        <p:txBody>
          <a:bodyPr>
            <a:normAutofit/>
          </a:bodyPr>
          <a:lstStyle/>
          <a:p>
            <a:pPr algn="ctr"/>
            <a:r>
              <a:rPr lang="en-US" sz="5400" dirty="0">
                <a:latin typeface="Aharoni" panose="02010803020104030203" pitchFamily="2" charset="-79"/>
                <a:cs typeface="Aharoni" panose="02010803020104030203" pitchFamily="2" charset="-79"/>
              </a:rPr>
              <a:t>Thank you</a:t>
            </a:r>
            <a:endParaRPr lang="en-US" sz="72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98A351E5-E537-4E58-8EFA-46908FD70809}"/>
              </a:ext>
            </a:extLst>
          </p:cNvPr>
          <p:cNvSpPr>
            <a:spLocks noGrp="1"/>
          </p:cNvSpPr>
          <p:nvPr>
            <p:ph idx="1"/>
          </p:nvPr>
        </p:nvSpPr>
        <p:spPr/>
        <p:txBody>
          <a:bodyPr>
            <a:normAutofit/>
          </a:bodyPr>
          <a:lstStyle/>
          <a:p>
            <a:pPr marL="0" indent="0" algn="ctr">
              <a:buNone/>
            </a:pPr>
            <a:r>
              <a:rPr lang="en-US" sz="2800" dirty="0"/>
              <a:t>Keep up with us!</a:t>
            </a:r>
          </a:p>
          <a:p>
            <a:pPr marL="0" indent="0">
              <a:buNone/>
            </a:pPr>
            <a:endParaRPr lang="en-US" dirty="0"/>
          </a:p>
          <a:p>
            <a:pPr marL="0" indent="0" algn="ctr">
              <a:buNone/>
            </a:pPr>
            <a:r>
              <a:rPr lang="en-US" dirty="0"/>
              <a:t>Follow us on Instagram and visit our website for our upcoming events and access resources for all things wellness:</a:t>
            </a:r>
          </a:p>
          <a:p>
            <a:pPr marL="0" indent="0">
              <a:buNone/>
            </a:pPr>
            <a:endParaRPr lang="en-US" dirty="0"/>
          </a:p>
          <a:p>
            <a:pPr marL="0" indent="0">
              <a:buNone/>
            </a:pPr>
            <a:r>
              <a:rPr lang="en-US" dirty="0"/>
              <a:t>	@ysu_bouncingback</a:t>
            </a:r>
          </a:p>
          <a:p>
            <a:pPr marL="0" indent="0">
              <a:buNone/>
            </a:pPr>
            <a:endParaRPr lang="en-US" dirty="0"/>
          </a:p>
          <a:p>
            <a:pPr marL="0" indent="0">
              <a:buNone/>
            </a:pPr>
            <a:r>
              <a:rPr lang="en-US" dirty="0">
                <a:hlinkClick r:id="rId2"/>
              </a:rPr>
              <a:t>https://ysu.edu/bouncing-back</a:t>
            </a: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1D5A80F-2CD7-45C2-9A63-B92578F2C99B}"/>
              </a:ext>
            </a:extLst>
          </p:cNvPr>
          <p:cNvPicPr>
            <a:picLocks noChangeAspect="1"/>
          </p:cNvPicPr>
          <p:nvPr/>
        </p:nvPicPr>
        <p:blipFill>
          <a:blip r:embed="rId3"/>
          <a:stretch>
            <a:fillRect/>
          </a:stretch>
        </p:blipFill>
        <p:spPr>
          <a:xfrm>
            <a:off x="685801" y="3814233"/>
            <a:ext cx="508001" cy="508001"/>
          </a:xfrm>
          <a:prstGeom prst="rect">
            <a:avLst/>
          </a:prstGeom>
        </p:spPr>
      </p:pic>
    </p:spTree>
    <p:extLst>
      <p:ext uri="{BB962C8B-B14F-4D97-AF65-F5344CB8AC3E}">
        <p14:creationId xmlns:p14="http://schemas.microsoft.com/office/powerpoint/2010/main" val="335118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F7B8-B8F5-4643-9083-779209F7AD75}"/>
              </a:ext>
            </a:extLst>
          </p:cNvPr>
          <p:cNvSpPr>
            <a:spLocks noGrp="1"/>
          </p:cNvSpPr>
          <p:nvPr>
            <p:ph type="title"/>
          </p:nvPr>
        </p:nvSpPr>
        <p:spPr>
          <a:xfrm>
            <a:off x="685801" y="609600"/>
            <a:ext cx="10131425" cy="1456267"/>
          </a:xfrm>
        </p:spPr>
        <p:txBody>
          <a:bodyPr>
            <a:normAutofit/>
          </a:bodyPr>
          <a:lstStyle/>
          <a:p>
            <a:r>
              <a:rPr lang="en-US" sz="4400" dirty="0">
                <a:latin typeface="Aharoni" panose="02010803020104030203" pitchFamily="2" charset="-79"/>
                <a:cs typeface="Aharoni" panose="02010803020104030203" pitchFamily="2" charset="-79"/>
              </a:rPr>
              <a:t>objectives</a:t>
            </a:r>
            <a:endParaRPr lang="en-US" dirty="0">
              <a:latin typeface="Aharoni" panose="02010803020104030203" pitchFamily="2" charset="-79"/>
              <a:cs typeface="Aharoni" panose="02010803020104030203" pitchFamily="2" charset="-79"/>
            </a:endParaRPr>
          </a:p>
        </p:txBody>
      </p:sp>
      <p:graphicFrame>
        <p:nvGraphicFramePr>
          <p:cNvPr id="5" name="Content Placeholder 2">
            <a:extLst>
              <a:ext uri="{FF2B5EF4-FFF2-40B4-BE49-F238E27FC236}">
                <a16:creationId xmlns:a16="http://schemas.microsoft.com/office/drawing/2014/main" id="{42415E05-FFEB-4794-93B8-9CA40461364F}"/>
              </a:ext>
            </a:extLst>
          </p:cNvPr>
          <p:cNvGraphicFramePr>
            <a:graphicFrameLocks noGrp="1"/>
          </p:cNvGraphicFramePr>
          <p:nvPr>
            <p:ph idx="1"/>
            <p:extLst>
              <p:ext uri="{D42A27DB-BD31-4B8C-83A1-F6EECF244321}">
                <p14:modId xmlns:p14="http://schemas.microsoft.com/office/powerpoint/2010/main" val="1288394594"/>
              </p:ext>
            </p:extLst>
          </p:nvPr>
        </p:nvGraphicFramePr>
        <p:xfrm>
          <a:off x="685800" y="1960880"/>
          <a:ext cx="10131425" cy="383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3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DEFD-C8B0-4800-BA48-1BE5638CA06F}"/>
              </a:ext>
            </a:extLst>
          </p:cNvPr>
          <p:cNvSpPr>
            <a:spLocks noGrp="1"/>
          </p:cNvSpPr>
          <p:nvPr>
            <p:ph type="title"/>
          </p:nvPr>
        </p:nvSpPr>
        <p:spPr>
          <a:xfrm>
            <a:off x="685801" y="1330960"/>
            <a:ext cx="10131425" cy="1456267"/>
          </a:xfrm>
        </p:spPr>
        <p:txBody>
          <a:bodyPr>
            <a:normAutofit fontScale="90000"/>
          </a:bodyPr>
          <a:lstStyle/>
          <a:p>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according to the </a:t>
            </a:r>
            <a:r>
              <a:rPr lang="en-US" dirty="0" err="1">
                <a:latin typeface="Aharoni" panose="02010803020104030203" pitchFamily="2" charset="-79"/>
                <a:cs typeface="Aharoni" panose="02010803020104030203" pitchFamily="2" charset="-79"/>
              </a:rPr>
              <a:t>statista</a:t>
            </a:r>
            <a:r>
              <a:rPr lang="en-US" dirty="0">
                <a:latin typeface="Aharoni" panose="02010803020104030203" pitchFamily="2" charset="-79"/>
                <a:cs typeface="Aharoni" panose="02010803020104030203" pitchFamily="2" charset="-79"/>
              </a:rPr>
              <a:t> research department…</a:t>
            </a:r>
            <a:br>
              <a:rPr lang="en-US" dirty="0">
                <a:latin typeface="Aharoni" panose="02010803020104030203" pitchFamily="2" charset="-79"/>
                <a:cs typeface="Aharoni" panose="02010803020104030203" pitchFamily="2" charset="-79"/>
              </a:rPr>
            </a:br>
            <a:br>
              <a:rPr lang="en-US" dirty="0">
                <a:latin typeface="Aharoni" panose="02010803020104030203" pitchFamily="2" charset="-79"/>
                <a:cs typeface="Aharoni" panose="02010803020104030203" pitchFamily="2" charset="-79"/>
              </a:rPr>
            </a:b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DURING THE YEAR OF </a:t>
            </a:r>
            <a:r>
              <a:rPr lang="en-US" sz="4400" dirty="0">
                <a:latin typeface="Aharoni" panose="02010803020104030203" pitchFamily="2" charset="-79"/>
                <a:cs typeface="Aharoni" panose="02010803020104030203" pitchFamily="2" charset="-79"/>
              </a:rPr>
              <a:t>2020,</a:t>
            </a:r>
            <a:r>
              <a:rPr lang="en-US" dirty="0">
                <a:latin typeface="Aharoni" panose="02010803020104030203" pitchFamily="2" charset="-79"/>
                <a:cs typeface="Aharoni" panose="02010803020104030203" pitchFamily="2" charset="-79"/>
              </a:rPr>
              <a:t> people </a:t>
            </a:r>
            <a:r>
              <a:rPr lang="en-US" dirty="0" err="1">
                <a:latin typeface="Aharoni" panose="02010803020104030203" pitchFamily="2" charset="-79"/>
                <a:cs typeface="Aharoni" panose="02010803020104030203" pitchFamily="2" charset="-79"/>
              </a:rPr>
              <a:t>spenT</a:t>
            </a:r>
            <a:r>
              <a:rPr lang="en-US" dirty="0">
                <a:latin typeface="Aharoni" panose="02010803020104030203" pitchFamily="2" charset="-79"/>
                <a:cs typeface="Aharoni" panose="02010803020104030203" pitchFamily="2" charset="-79"/>
              </a:rPr>
              <a:t> seven hours per day on the internet.</a:t>
            </a:r>
          </a:p>
        </p:txBody>
      </p:sp>
      <p:sp>
        <p:nvSpPr>
          <p:cNvPr id="3" name="Content Placeholder 2">
            <a:extLst>
              <a:ext uri="{FF2B5EF4-FFF2-40B4-BE49-F238E27FC236}">
                <a16:creationId xmlns:a16="http://schemas.microsoft.com/office/drawing/2014/main" id="{ADA6931B-2CC0-4BBB-A45A-4955DB666F17}"/>
              </a:ext>
            </a:extLst>
          </p:cNvPr>
          <p:cNvSpPr>
            <a:spLocks noGrp="1"/>
          </p:cNvSpPr>
          <p:nvPr>
            <p:ph idx="1"/>
          </p:nvPr>
        </p:nvSpPr>
        <p:spPr>
          <a:xfrm>
            <a:off x="685801" y="3015827"/>
            <a:ext cx="10131425" cy="3649133"/>
          </a:xfrm>
        </p:spPr>
        <p:txBody>
          <a:bodyPr>
            <a:normAutofit/>
          </a:bodyPr>
          <a:lstStyle/>
          <a:p>
            <a:pPr marL="0" indent="0">
              <a:buNone/>
            </a:pPr>
            <a:r>
              <a:rPr lang="en-US" sz="3200" dirty="0">
                <a:latin typeface="Aharoni" panose="02010803020104030203" pitchFamily="2" charset="-79"/>
                <a:cs typeface="Aharoni" panose="02010803020104030203" pitchFamily="2" charset="-79"/>
              </a:rPr>
              <a:t>OUT OF THOSE SEVEN HOURS, TWO OF THOSE HOURS WERE SPENT USING SOCIAL MEDIA.</a:t>
            </a:r>
          </a:p>
        </p:txBody>
      </p:sp>
    </p:spTree>
    <p:extLst>
      <p:ext uri="{BB962C8B-B14F-4D97-AF65-F5344CB8AC3E}">
        <p14:creationId xmlns:p14="http://schemas.microsoft.com/office/powerpoint/2010/main" val="165440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DB95-761C-4585-A21F-BBFD47C126AF}"/>
              </a:ext>
            </a:extLst>
          </p:cNvPr>
          <p:cNvSpPr>
            <a:spLocks noGrp="1"/>
          </p:cNvSpPr>
          <p:nvPr>
            <p:ph type="title"/>
          </p:nvPr>
        </p:nvSpPr>
        <p:spPr>
          <a:xfrm>
            <a:off x="685802" y="609600"/>
            <a:ext cx="6282266" cy="1456267"/>
          </a:xfrm>
        </p:spPr>
        <p:txBody>
          <a:bodyPr>
            <a:normAutofit/>
          </a:bodyPr>
          <a:lstStyle/>
          <a:p>
            <a:r>
              <a:rPr lang="en-US" sz="330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256E99DF-F195-4AA5-9772-0BBD7CE650DA}"/>
              </a:ext>
            </a:extLst>
          </p:cNvPr>
          <p:cNvSpPr>
            <a:spLocks noGrp="1"/>
          </p:cNvSpPr>
          <p:nvPr>
            <p:ph idx="1"/>
          </p:nvPr>
        </p:nvSpPr>
        <p:spPr>
          <a:xfrm>
            <a:off x="685802" y="2142067"/>
            <a:ext cx="6282266" cy="3649133"/>
          </a:xfrm>
        </p:spPr>
        <p:txBody>
          <a:bodyPr>
            <a:normAutofit/>
          </a:bodyPr>
          <a:lstStyle/>
          <a:p>
            <a:pPr marL="0" indent="0">
              <a:buNone/>
            </a:pPr>
            <a:r>
              <a:rPr lang="en-US" sz="2000" dirty="0"/>
              <a:t>Keep up with updates and protect your device with an antivirus:</a:t>
            </a:r>
          </a:p>
          <a:p>
            <a:pPr marL="0" indent="0">
              <a:buNone/>
            </a:pPr>
            <a:endParaRPr lang="en-US" sz="2000" dirty="0"/>
          </a:p>
          <a:p>
            <a:pPr marL="0" indent="0">
              <a:buNone/>
            </a:pPr>
            <a:r>
              <a:rPr lang="en-US" sz="2000" dirty="0"/>
              <a:t>The first step at ensuring your safety online is keeping up with your device’s updates, as well as any external updates on browsers and antivirus </a:t>
            </a:r>
            <a:r>
              <a:rPr lang="en-US" sz="2000" dirty="0" err="1"/>
              <a:t>softwares</a:t>
            </a:r>
            <a:r>
              <a:rPr lang="en-US" sz="2000" dirty="0"/>
              <a:t>. </a:t>
            </a:r>
          </a:p>
          <a:p>
            <a:pPr marL="0" indent="0">
              <a:buNone/>
            </a:pPr>
            <a:r>
              <a:rPr lang="en-US" sz="2000" dirty="0"/>
              <a:t>*If you have not already, download an antivirus system onto your computer! A trustworthy and free antivirus is AVG.</a:t>
            </a:r>
          </a:p>
        </p:txBody>
      </p:sp>
      <p:pic>
        <p:nvPicPr>
          <p:cNvPr id="4" name="Picture 3">
            <a:extLst>
              <a:ext uri="{FF2B5EF4-FFF2-40B4-BE49-F238E27FC236}">
                <a16:creationId xmlns:a16="http://schemas.microsoft.com/office/drawing/2014/main" id="{45409A5A-F983-4C3A-91AD-D31A5362EA5A}"/>
              </a:ext>
            </a:extLst>
          </p:cNvPr>
          <p:cNvPicPr>
            <a:picLocks noChangeAspect="1"/>
          </p:cNvPicPr>
          <p:nvPr/>
        </p:nvPicPr>
        <p:blipFill>
          <a:blip r:embed="rId3"/>
          <a:stretch>
            <a:fillRect/>
          </a:stretch>
        </p:blipFill>
        <p:spPr>
          <a:xfrm>
            <a:off x="7590936" y="2107371"/>
            <a:ext cx="3445714" cy="25670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0450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755E-801B-499C-A9D8-2B6B31C5075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Online safety</a:t>
            </a:r>
            <a:r>
              <a:rPr lang="en-US" sz="4800" dirty="0">
                <a:latin typeface="Aharoni" panose="02010803020104030203" pitchFamily="2" charset="-79"/>
                <a:cs typeface="Aharoni" panose="02010803020104030203" pitchFamily="2" charset="-79"/>
              </a:rPr>
              <a:t>: </a:t>
            </a:r>
            <a:r>
              <a:rPr lang="en-US" dirty="0">
                <a:latin typeface="Aharoni" panose="02010803020104030203" pitchFamily="2" charset="-79"/>
                <a:cs typeface="Aharoni" panose="02010803020104030203" pitchFamily="2" charset="-79"/>
              </a:rPr>
              <a:t>protecting yourself online</a:t>
            </a:r>
          </a:p>
        </p:txBody>
      </p:sp>
      <p:sp>
        <p:nvSpPr>
          <p:cNvPr id="3" name="Content Placeholder 2">
            <a:extLst>
              <a:ext uri="{FF2B5EF4-FFF2-40B4-BE49-F238E27FC236}">
                <a16:creationId xmlns:a16="http://schemas.microsoft.com/office/drawing/2014/main" id="{B4E1F6BE-1712-45F1-A19F-C03DBAC0941C}"/>
              </a:ext>
            </a:extLst>
          </p:cNvPr>
          <p:cNvSpPr>
            <a:spLocks noGrp="1"/>
          </p:cNvSpPr>
          <p:nvPr>
            <p:ph idx="1"/>
          </p:nvPr>
        </p:nvSpPr>
        <p:spPr>
          <a:xfrm>
            <a:off x="685801" y="2065867"/>
            <a:ext cx="10131425" cy="3649133"/>
          </a:xfrm>
        </p:spPr>
        <p:txBody>
          <a:bodyPr>
            <a:normAutofit/>
          </a:bodyPr>
          <a:lstStyle/>
          <a:p>
            <a:pPr marL="0" indent="0">
              <a:buNone/>
            </a:pPr>
            <a:r>
              <a:rPr lang="en-US" sz="2000" dirty="0"/>
              <a:t>Keep personal information private:</a:t>
            </a:r>
          </a:p>
          <a:p>
            <a:pPr marL="0" indent="0">
              <a:buNone/>
            </a:pPr>
            <a:endParaRPr lang="en-US" sz="2000" dirty="0"/>
          </a:p>
          <a:p>
            <a:pPr marL="0" indent="0">
              <a:buNone/>
            </a:pPr>
            <a:r>
              <a:rPr lang="en-US" sz="2000" dirty="0"/>
              <a:t>According to the U.S. Department of Justice, the sharing of personal information online is one of the biggest online safety risks. Do not share your address, phone number, passwords, credit status, social security number, or bank account information online.</a:t>
            </a:r>
          </a:p>
          <a:p>
            <a:pPr marL="0" indent="0">
              <a:buNone/>
            </a:pPr>
            <a:endParaRPr lang="en-US" sz="2000" dirty="0"/>
          </a:p>
          <a:p>
            <a:pPr marL="0" indent="0">
              <a:buNone/>
            </a:pPr>
            <a:r>
              <a:rPr lang="en-US" sz="2000" dirty="0"/>
              <a:t>This might seem like common sense, but social media invites us to share personal information online every day. </a:t>
            </a:r>
          </a:p>
        </p:txBody>
      </p:sp>
    </p:spTree>
    <p:extLst>
      <p:ext uri="{BB962C8B-B14F-4D97-AF65-F5344CB8AC3E}">
        <p14:creationId xmlns:p14="http://schemas.microsoft.com/office/powerpoint/2010/main" val="428314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7950-9ABF-4916-929D-B773045A964A}"/>
              </a:ext>
            </a:extLst>
          </p:cNvPr>
          <p:cNvSpPr>
            <a:spLocks noGrp="1"/>
          </p:cNvSpPr>
          <p:nvPr>
            <p:ph type="title"/>
          </p:nvPr>
        </p:nvSpPr>
        <p:spPr>
          <a:xfrm>
            <a:off x="685802" y="609600"/>
            <a:ext cx="6282266" cy="1456267"/>
          </a:xfrm>
        </p:spPr>
        <p:txBody>
          <a:bodyPr>
            <a:normAutofit fontScale="90000"/>
          </a:bodyPr>
          <a:lstStyle/>
          <a:p>
            <a:r>
              <a:rPr lang="en-US"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E69E13C9-DBD8-4C65-9509-CC03181C1460}"/>
              </a:ext>
            </a:extLst>
          </p:cNvPr>
          <p:cNvSpPr>
            <a:spLocks noGrp="1"/>
          </p:cNvSpPr>
          <p:nvPr>
            <p:ph idx="1"/>
          </p:nvPr>
        </p:nvSpPr>
        <p:spPr>
          <a:xfrm>
            <a:off x="685802" y="2142067"/>
            <a:ext cx="6282266" cy="3649133"/>
          </a:xfrm>
        </p:spPr>
        <p:txBody>
          <a:bodyPr>
            <a:normAutofit/>
          </a:bodyPr>
          <a:lstStyle/>
          <a:p>
            <a:pPr marL="0" indent="0">
              <a:buNone/>
            </a:pPr>
            <a:r>
              <a:rPr lang="en-US" sz="2000" dirty="0"/>
              <a:t>Sharing photos:</a:t>
            </a:r>
          </a:p>
          <a:p>
            <a:pPr marL="0" indent="0">
              <a:buNone/>
            </a:pPr>
            <a:endParaRPr lang="en-US" sz="2000" dirty="0"/>
          </a:p>
          <a:p>
            <a:pPr marL="0" indent="0">
              <a:buNone/>
            </a:pPr>
            <a:r>
              <a:rPr lang="en-US" sz="2000" dirty="0"/>
              <a:t>Have you noticed that your smartphone attaches a GPS location to photos? This will allow other people to see where photos were taken- and when! To ensure safety, take a look at your phone’s settings and disable location services.</a:t>
            </a:r>
          </a:p>
        </p:txBody>
      </p:sp>
      <p:pic>
        <p:nvPicPr>
          <p:cNvPr id="7" name="Graphic 6" descr="Images">
            <a:extLst>
              <a:ext uri="{FF2B5EF4-FFF2-40B4-BE49-F238E27FC236}">
                <a16:creationId xmlns:a16="http://schemas.microsoft.com/office/drawing/2014/main" id="{ADB98FA0-BFF7-4E81-A3E3-808ECFE77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0936" y="1668042"/>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8188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12F9-F801-42BD-8CAA-3CBEABC9C893}"/>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F5E54390-336D-4A5B-BBEF-226079254A98}"/>
              </a:ext>
            </a:extLst>
          </p:cNvPr>
          <p:cNvSpPr>
            <a:spLocks noGrp="1"/>
          </p:cNvSpPr>
          <p:nvPr>
            <p:ph idx="1"/>
          </p:nvPr>
        </p:nvSpPr>
        <p:spPr/>
        <p:txBody>
          <a:bodyPr>
            <a:normAutofit/>
          </a:bodyPr>
          <a:lstStyle/>
          <a:p>
            <a:pPr marL="0" indent="0">
              <a:buNone/>
            </a:pPr>
            <a:r>
              <a:rPr lang="en-US" sz="2000" dirty="0"/>
              <a:t>Beware of visiting certain sites, clicking links, and downloading files:</a:t>
            </a:r>
          </a:p>
          <a:p>
            <a:pPr marL="0" indent="0">
              <a:buNone/>
            </a:pPr>
            <a:endParaRPr lang="en-US" sz="2000" dirty="0"/>
          </a:p>
          <a:p>
            <a:pPr marL="0" indent="0">
              <a:buNone/>
            </a:pPr>
            <a:r>
              <a:rPr lang="en-US" sz="2000" dirty="0"/>
              <a:t>When you receive an unsolicited email from an unknown person, website, company, etc. that is requesting personal information or asking you to download something onto your computer, think twice! Clicking links/downloading attachments from unknown sources can lead to viruses on your computer, compromising your safety.</a:t>
            </a:r>
          </a:p>
          <a:p>
            <a:pPr marL="0" indent="0">
              <a:buNone/>
            </a:pPr>
            <a:r>
              <a:rPr lang="en-US" sz="2000" dirty="0"/>
              <a:t>*If you are questioning whether a site, company, or link is legitimate, a quick Google search can show you if others have reported it as untrustworthy.</a:t>
            </a:r>
          </a:p>
        </p:txBody>
      </p:sp>
    </p:spTree>
    <p:extLst>
      <p:ext uri="{BB962C8B-B14F-4D97-AF65-F5344CB8AC3E}">
        <p14:creationId xmlns:p14="http://schemas.microsoft.com/office/powerpoint/2010/main" val="157508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0856-D1C4-479F-8F41-C68E15A658E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7295AC1F-DC8B-4530-B8E6-850A4AA3F64F}"/>
              </a:ext>
            </a:extLst>
          </p:cNvPr>
          <p:cNvSpPr>
            <a:spLocks noGrp="1"/>
          </p:cNvSpPr>
          <p:nvPr>
            <p:ph idx="1"/>
          </p:nvPr>
        </p:nvSpPr>
        <p:spPr/>
        <p:txBody>
          <a:bodyPr>
            <a:normAutofit/>
          </a:bodyPr>
          <a:lstStyle/>
          <a:p>
            <a:pPr marL="0" indent="0">
              <a:buNone/>
            </a:pPr>
            <a:r>
              <a:rPr lang="en-US" sz="2000" dirty="0"/>
              <a:t>Pick a strong password, and make sure to change it up from site to site:</a:t>
            </a:r>
          </a:p>
          <a:p>
            <a:pPr marL="0" indent="0">
              <a:buNone/>
            </a:pPr>
            <a:endParaRPr lang="en-US" sz="2000" dirty="0"/>
          </a:p>
          <a:p>
            <a:pPr marL="0" indent="0">
              <a:buNone/>
            </a:pPr>
            <a:r>
              <a:rPr lang="en-US" sz="2000" dirty="0"/>
              <a:t>Make your password 10 or more characters with a special character (!@#%^&amp;*) and a number. Do not include any personal information! Consider changing up your passwords across different accounts, as all of your accounts run the risk of being hacked if your password  becomes compromised. To ensure optimal safety, change your passwords every 3 months.</a:t>
            </a:r>
          </a:p>
        </p:txBody>
      </p:sp>
    </p:spTree>
    <p:extLst>
      <p:ext uri="{BB962C8B-B14F-4D97-AF65-F5344CB8AC3E}">
        <p14:creationId xmlns:p14="http://schemas.microsoft.com/office/powerpoint/2010/main" val="409894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651D-AB2B-4691-A06C-1474E09C6F1D}"/>
              </a:ext>
            </a:extLst>
          </p:cNvPr>
          <p:cNvSpPr>
            <a:spLocks noGrp="1"/>
          </p:cNvSpPr>
          <p:nvPr>
            <p:ph type="title"/>
          </p:nvPr>
        </p:nvSpPr>
        <p:spPr>
          <a:xfrm>
            <a:off x="685801" y="609600"/>
            <a:ext cx="5219699" cy="1456267"/>
          </a:xfrm>
        </p:spPr>
        <p:txBody>
          <a:bodyPr>
            <a:normAutofit/>
          </a:bodyPr>
          <a:lstStyle/>
          <a:p>
            <a:pPr>
              <a:lnSpc>
                <a:spcPct val="90000"/>
              </a:lnSpc>
            </a:pPr>
            <a:r>
              <a:rPr lang="en-US" sz="3100"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44E4451E-2E1E-4FC4-A3A8-59EF22EB9303}"/>
              </a:ext>
            </a:extLst>
          </p:cNvPr>
          <p:cNvSpPr>
            <a:spLocks noGrp="1"/>
          </p:cNvSpPr>
          <p:nvPr>
            <p:ph idx="1"/>
          </p:nvPr>
        </p:nvSpPr>
        <p:spPr>
          <a:xfrm>
            <a:off x="685801" y="2142067"/>
            <a:ext cx="5219699" cy="3649133"/>
          </a:xfrm>
        </p:spPr>
        <p:txBody>
          <a:bodyPr>
            <a:normAutofit/>
          </a:bodyPr>
          <a:lstStyle/>
          <a:p>
            <a:pPr marL="0" indent="0">
              <a:buNone/>
            </a:pPr>
            <a:r>
              <a:rPr lang="en-US" sz="2000" dirty="0"/>
              <a:t>Online shopping:</a:t>
            </a:r>
          </a:p>
          <a:p>
            <a:pPr marL="0" indent="0">
              <a:buNone/>
            </a:pPr>
            <a:endParaRPr lang="en-US" dirty="0"/>
          </a:p>
          <a:p>
            <a:pPr marL="0" indent="0">
              <a:buNone/>
            </a:pPr>
            <a:r>
              <a:rPr lang="en-US" dirty="0"/>
              <a:t>Online shopping is simple- and convenient. Avoid purchasing anything from sites that do not have a secure check-out. A good indication that a site has a secure check-out is  if address line includes HTTPS. If there is no S at the end of the address line of the checkout page, it may not be secure. Another way to tell whether a site is secure is if there is a padlock displayed to the left of the address line.</a:t>
            </a:r>
          </a:p>
        </p:txBody>
      </p:sp>
      <p:pic>
        <p:nvPicPr>
          <p:cNvPr id="5" name="Picture 4">
            <a:extLst>
              <a:ext uri="{FF2B5EF4-FFF2-40B4-BE49-F238E27FC236}">
                <a16:creationId xmlns:a16="http://schemas.microsoft.com/office/drawing/2014/main" id="{1C0CCE90-D3BA-400D-B348-3D4C7E61FD33}"/>
              </a:ext>
            </a:extLst>
          </p:cNvPr>
          <p:cNvPicPr>
            <a:picLocks noChangeAspect="1"/>
          </p:cNvPicPr>
          <p:nvPr/>
        </p:nvPicPr>
        <p:blipFill rotWithShape="1">
          <a:blip r:embed="rId3"/>
          <a:srcRect l="12867" r="24735"/>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53414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105</TotalTime>
  <Words>1341</Words>
  <Application>Microsoft Office PowerPoint</Application>
  <PresentationFormat>Widescreen</PresentationFormat>
  <Paragraphs>91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Aharoni</vt:lpstr>
      <vt:lpstr>Arial</vt:lpstr>
      <vt:lpstr>Calibri</vt:lpstr>
      <vt:lpstr>Calibri Light</vt:lpstr>
      <vt:lpstr>Celestial</vt:lpstr>
      <vt:lpstr>Online safety and wellness tips</vt:lpstr>
      <vt:lpstr>objectives</vt:lpstr>
      <vt:lpstr> according to the statista research department…   DURING THE YEAR OF 2020, people spenT seven hours per day on the internet.</vt:lpstr>
      <vt:lpstr>Online safety: protecting yourself online</vt:lpstr>
      <vt:lpstr>Online safety: protecting yourself online</vt:lpstr>
      <vt:lpstr>Online safety: protecting yourself online</vt:lpstr>
      <vt:lpstr>Online safety: protecting yourself online</vt:lpstr>
      <vt:lpstr>Online safety: protecting yourself online</vt:lpstr>
      <vt:lpstr>Online safety: protecting yourself online</vt:lpstr>
      <vt:lpstr>Online safety: protecting yourself online</vt:lpstr>
      <vt:lpstr>How do you plan to protect yourself online?</vt:lpstr>
      <vt:lpstr>How to maintain wellness in a world that is constantly online</vt:lpstr>
      <vt:lpstr>How to maintain wellness in a world that is constantly online</vt:lpstr>
      <vt:lpstr>How to maintain wellness in a world that is constantly online</vt:lpstr>
      <vt:lpstr>How to maintain wellness in a world that is constantly online</vt:lpstr>
      <vt:lpstr>How to maintain wellness in a world that is constantly online</vt:lpstr>
      <vt:lpstr>How to maintain wellness in a world that is constantly online</vt:lpstr>
      <vt:lpstr>How do you plan to  maintain wellness?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and wellness tips</dc:title>
  <dc:creator>Morgan Fisher</dc:creator>
  <cp:lastModifiedBy>Morgan Fisher</cp:lastModifiedBy>
  <cp:revision>1</cp:revision>
  <dcterms:created xsi:type="dcterms:W3CDTF">2022-02-15T16:26:13Z</dcterms:created>
  <dcterms:modified xsi:type="dcterms:W3CDTF">2022-02-15T18:11:45Z</dcterms:modified>
</cp:coreProperties>
</file>