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1"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706" autoAdjust="0"/>
  </p:normalViewPr>
  <p:slideViewPr>
    <p:cSldViewPr snapToGrid="0">
      <p:cViewPr varScale="1">
        <p:scale>
          <a:sx n="56" d="100"/>
          <a:sy n="56" d="100"/>
        </p:scale>
        <p:origin x="108" y="7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842127-EC28-499E-82B8-FF4806CC7AB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1665555-45EA-49AA-96C6-096C8F64CD59}">
      <dgm:prSet/>
      <dgm:spPr/>
      <dgm:t>
        <a:bodyPr/>
        <a:lstStyle/>
        <a:p>
          <a:r>
            <a:rPr lang="en-US"/>
            <a:t>Decluttering tips</a:t>
          </a:r>
        </a:p>
      </dgm:t>
    </dgm:pt>
    <dgm:pt modelId="{8FE07274-D36F-40FC-BAB8-2EB80BDC11C7}" type="parTrans" cxnId="{A4B2E8BF-EC6B-4DED-B6E8-5744C683E2B6}">
      <dgm:prSet/>
      <dgm:spPr/>
      <dgm:t>
        <a:bodyPr/>
        <a:lstStyle/>
        <a:p>
          <a:endParaRPr lang="en-US"/>
        </a:p>
      </dgm:t>
    </dgm:pt>
    <dgm:pt modelId="{75A510D9-94A6-4718-A3B6-60E059B49CDD}" type="sibTrans" cxnId="{A4B2E8BF-EC6B-4DED-B6E8-5744C683E2B6}">
      <dgm:prSet/>
      <dgm:spPr/>
      <dgm:t>
        <a:bodyPr/>
        <a:lstStyle/>
        <a:p>
          <a:endParaRPr lang="en-US"/>
        </a:p>
      </dgm:t>
    </dgm:pt>
    <dgm:pt modelId="{FA23D78D-C436-40C0-9233-B13345A3D9A8}">
      <dgm:prSet/>
      <dgm:spPr/>
      <dgm:t>
        <a:bodyPr/>
        <a:lstStyle/>
        <a:p>
          <a:r>
            <a:rPr lang="en-US"/>
            <a:t>What is clutter, and why is it a problem?</a:t>
          </a:r>
        </a:p>
      </dgm:t>
    </dgm:pt>
    <dgm:pt modelId="{0293CFE7-39AE-4FC1-BD25-B2583FBA1BBF}" type="parTrans" cxnId="{94E753A1-6EA9-403B-8D2B-E35859E0DEFC}">
      <dgm:prSet/>
      <dgm:spPr/>
      <dgm:t>
        <a:bodyPr/>
        <a:lstStyle/>
        <a:p>
          <a:endParaRPr lang="en-US"/>
        </a:p>
      </dgm:t>
    </dgm:pt>
    <dgm:pt modelId="{4B1DC87F-62C9-405D-B99F-F9FF38F97DC1}" type="sibTrans" cxnId="{94E753A1-6EA9-403B-8D2B-E35859E0DEFC}">
      <dgm:prSet/>
      <dgm:spPr/>
      <dgm:t>
        <a:bodyPr/>
        <a:lstStyle/>
        <a:p>
          <a:endParaRPr lang="en-US"/>
        </a:p>
      </dgm:t>
    </dgm:pt>
    <dgm:pt modelId="{7A764372-4E34-48A7-9CF9-DFE155462EA4}">
      <dgm:prSet/>
      <dgm:spPr/>
      <dgm:t>
        <a:bodyPr/>
        <a:lstStyle/>
        <a:p>
          <a:r>
            <a:rPr lang="en-US"/>
            <a:t>Ways to optimize your space for studying</a:t>
          </a:r>
        </a:p>
      </dgm:t>
    </dgm:pt>
    <dgm:pt modelId="{301F310F-B4BA-495C-A4EF-78799C1D8191}" type="parTrans" cxnId="{09E19703-FE5F-4528-A862-5EA94B94FA2E}">
      <dgm:prSet/>
      <dgm:spPr/>
      <dgm:t>
        <a:bodyPr/>
        <a:lstStyle/>
        <a:p>
          <a:endParaRPr lang="en-US"/>
        </a:p>
      </dgm:t>
    </dgm:pt>
    <dgm:pt modelId="{2225AC98-8F0D-4DC8-B0F9-61438B9F1AFF}" type="sibTrans" cxnId="{09E19703-FE5F-4528-A862-5EA94B94FA2E}">
      <dgm:prSet/>
      <dgm:spPr/>
      <dgm:t>
        <a:bodyPr/>
        <a:lstStyle/>
        <a:p>
          <a:endParaRPr lang="en-US"/>
        </a:p>
      </dgm:t>
    </dgm:pt>
    <dgm:pt modelId="{4ACBCAD8-E851-4062-B513-0F45308C30D3}">
      <dgm:prSet/>
      <dgm:spPr/>
      <dgm:t>
        <a:bodyPr/>
        <a:lstStyle/>
        <a:p>
          <a:r>
            <a:rPr lang="en-US"/>
            <a:t>For bedrooms/dorm rooms/college apartments</a:t>
          </a:r>
        </a:p>
      </dgm:t>
    </dgm:pt>
    <dgm:pt modelId="{A29278BA-6ABF-41A7-B1FA-8CE0EDB0ECF1}" type="parTrans" cxnId="{5200B88F-2197-4A80-BF7B-318500ABE664}">
      <dgm:prSet/>
      <dgm:spPr/>
      <dgm:t>
        <a:bodyPr/>
        <a:lstStyle/>
        <a:p>
          <a:endParaRPr lang="en-US"/>
        </a:p>
      </dgm:t>
    </dgm:pt>
    <dgm:pt modelId="{8BFDE011-5F56-4928-8F59-05BE85CA4442}" type="sibTrans" cxnId="{5200B88F-2197-4A80-BF7B-318500ABE664}">
      <dgm:prSet/>
      <dgm:spPr/>
      <dgm:t>
        <a:bodyPr/>
        <a:lstStyle/>
        <a:p>
          <a:endParaRPr lang="en-US"/>
        </a:p>
      </dgm:t>
    </dgm:pt>
    <dgm:pt modelId="{43C7B10B-D330-491B-91BC-0324F9BAAAE8}" type="pres">
      <dgm:prSet presAssocID="{73842127-EC28-499E-82B8-FF4806CC7AB7}" presName="linear" presStyleCnt="0">
        <dgm:presLayoutVars>
          <dgm:animLvl val="lvl"/>
          <dgm:resizeHandles val="exact"/>
        </dgm:presLayoutVars>
      </dgm:prSet>
      <dgm:spPr/>
      <dgm:t>
        <a:bodyPr/>
        <a:lstStyle/>
        <a:p>
          <a:endParaRPr lang="en-US"/>
        </a:p>
      </dgm:t>
    </dgm:pt>
    <dgm:pt modelId="{3CBB785B-B7A6-4A28-8B8E-6907DC0EAB24}" type="pres">
      <dgm:prSet presAssocID="{61665555-45EA-49AA-96C6-096C8F64CD59}" presName="parentText" presStyleLbl="node1" presStyleIdx="0" presStyleCnt="2">
        <dgm:presLayoutVars>
          <dgm:chMax val="0"/>
          <dgm:bulletEnabled val="1"/>
        </dgm:presLayoutVars>
      </dgm:prSet>
      <dgm:spPr/>
      <dgm:t>
        <a:bodyPr/>
        <a:lstStyle/>
        <a:p>
          <a:endParaRPr lang="en-US"/>
        </a:p>
      </dgm:t>
    </dgm:pt>
    <dgm:pt modelId="{E119D8E4-9698-4684-889F-B01359A2D561}" type="pres">
      <dgm:prSet presAssocID="{61665555-45EA-49AA-96C6-096C8F64CD59}" presName="childText" presStyleLbl="revTx" presStyleIdx="0" presStyleCnt="2">
        <dgm:presLayoutVars>
          <dgm:bulletEnabled val="1"/>
        </dgm:presLayoutVars>
      </dgm:prSet>
      <dgm:spPr/>
      <dgm:t>
        <a:bodyPr/>
        <a:lstStyle/>
        <a:p>
          <a:endParaRPr lang="en-US"/>
        </a:p>
      </dgm:t>
    </dgm:pt>
    <dgm:pt modelId="{CA414992-4AFF-455D-A7AD-8A1A49A7932E}" type="pres">
      <dgm:prSet presAssocID="{7A764372-4E34-48A7-9CF9-DFE155462EA4}" presName="parentText" presStyleLbl="node1" presStyleIdx="1" presStyleCnt="2">
        <dgm:presLayoutVars>
          <dgm:chMax val="0"/>
          <dgm:bulletEnabled val="1"/>
        </dgm:presLayoutVars>
      </dgm:prSet>
      <dgm:spPr/>
      <dgm:t>
        <a:bodyPr/>
        <a:lstStyle/>
        <a:p>
          <a:endParaRPr lang="en-US"/>
        </a:p>
      </dgm:t>
    </dgm:pt>
    <dgm:pt modelId="{342CE59C-ACD5-4FBC-BFAA-71BDBB48166C}" type="pres">
      <dgm:prSet presAssocID="{7A764372-4E34-48A7-9CF9-DFE155462EA4}" presName="childText" presStyleLbl="revTx" presStyleIdx="1" presStyleCnt="2">
        <dgm:presLayoutVars>
          <dgm:bulletEnabled val="1"/>
        </dgm:presLayoutVars>
      </dgm:prSet>
      <dgm:spPr/>
      <dgm:t>
        <a:bodyPr/>
        <a:lstStyle/>
        <a:p>
          <a:endParaRPr lang="en-US"/>
        </a:p>
      </dgm:t>
    </dgm:pt>
  </dgm:ptLst>
  <dgm:cxnLst>
    <dgm:cxn modelId="{A4B2E8BF-EC6B-4DED-B6E8-5744C683E2B6}" srcId="{73842127-EC28-499E-82B8-FF4806CC7AB7}" destId="{61665555-45EA-49AA-96C6-096C8F64CD59}" srcOrd="0" destOrd="0" parTransId="{8FE07274-D36F-40FC-BAB8-2EB80BDC11C7}" sibTransId="{75A510D9-94A6-4718-A3B6-60E059B49CDD}"/>
    <dgm:cxn modelId="{09E19703-FE5F-4528-A862-5EA94B94FA2E}" srcId="{73842127-EC28-499E-82B8-FF4806CC7AB7}" destId="{7A764372-4E34-48A7-9CF9-DFE155462EA4}" srcOrd="1" destOrd="0" parTransId="{301F310F-B4BA-495C-A4EF-78799C1D8191}" sibTransId="{2225AC98-8F0D-4DC8-B0F9-61438B9F1AFF}"/>
    <dgm:cxn modelId="{7FA97C62-F4AB-4CBE-AC12-4AB09514936A}" type="presOf" srcId="{7A764372-4E34-48A7-9CF9-DFE155462EA4}" destId="{CA414992-4AFF-455D-A7AD-8A1A49A7932E}" srcOrd="0" destOrd="0" presId="urn:microsoft.com/office/officeart/2005/8/layout/vList2"/>
    <dgm:cxn modelId="{94E753A1-6EA9-403B-8D2B-E35859E0DEFC}" srcId="{61665555-45EA-49AA-96C6-096C8F64CD59}" destId="{FA23D78D-C436-40C0-9233-B13345A3D9A8}" srcOrd="0" destOrd="0" parTransId="{0293CFE7-39AE-4FC1-BD25-B2583FBA1BBF}" sibTransId="{4B1DC87F-62C9-405D-B99F-F9FF38F97DC1}"/>
    <dgm:cxn modelId="{7803DF12-3717-4AED-ACDE-E18B1937F37C}" type="presOf" srcId="{73842127-EC28-499E-82B8-FF4806CC7AB7}" destId="{43C7B10B-D330-491B-91BC-0324F9BAAAE8}" srcOrd="0" destOrd="0" presId="urn:microsoft.com/office/officeart/2005/8/layout/vList2"/>
    <dgm:cxn modelId="{FB524240-D0CA-472D-AA6D-0A9C13434780}" type="presOf" srcId="{FA23D78D-C436-40C0-9233-B13345A3D9A8}" destId="{E119D8E4-9698-4684-889F-B01359A2D561}" srcOrd="0" destOrd="0" presId="urn:microsoft.com/office/officeart/2005/8/layout/vList2"/>
    <dgm:cxn modelId="{EC896956-51F8-4DF8-B744-511C48CE34F6}" type="presOf" srcId="{4ACBCAD8-E851-4062-B513-0F45308C30D3}" destId="{342CE59C-ACD5-4FBC-BFAA-71BDBB48166C}" srcOrd="0" destOrd="0" presId="urn:microsoft.com/office/officeart/2005/8/layout/vList2"/>
    <dgm:cxn modelId="{5200B88F-2197-4A80-BF7B-318500ABE664}" srcId="{7A764372-4E34-48A7-9CF9-DFE155462EA4}" destId="{4ACBCAD8-E851-4062-B513-0F45308C30D3}" srcOrd="0" destOrd="0" parTransId="{A29278BA-6ABF-41A7-B1FA-8CE0EDB0ECF1}" sibTransId="{8BFDE011-5F56-4928-8F59-05BE85CA4442}"/>
    <dgm:cxn modelId="{43D90359-BDCF-4118-B8CA-74FB9C9EFDC8}" type="presOf" srcId="{61665555-45EA-49AA-96C6-096C8F64CD59}" destId="{3CBB785B-B7A6-4A28-8B8E-6907DC0EAB24}" srcOrd="0" destOrd="0" presId="urn:microsoft.com/office/officeart/2005/8/layout/vList2"/>
    <dgm:cxn modelId="{B5BCAE00-67F5-4C40-A00D-F6F04905A1F7}" type="presParOf" srcId="{43C7B10B-D330-491B-91BC-0324F9BAAAE8}" destId="{3CBB785B-B7A6-4A28-8B8E-6907DC0EAB24}" srcOrd="0" destOrd="0" presId="urn:microsoft.com/office/officeart/2005/8/layout/vList2"/>
    <dgm:cxn modelId="{5D1273CC-5919-41A2-9EF4-6D673A91CFDA}" type="presParOf" srcId="{43C7B10B-D330-491B-91BC-0324F9BAAAE8}" destId="{E119D8E4-9698-4684-889F-B01359A2D561}" srcOrd="1" destOrd="0" presId="urn:microsoft.com/office/officeart/2005/8/layout/vList2"/>
    <dgm:cxn modelId="{00E55FC4-15CA-4C8B-A23A-A2584CA74247}" type="presParOf" srcId="{43C7B10B-D330-491B-91BC-0324F9BAAAE8}" destId="{CA414992-4AFF-455D-A7AD-8A1A49A7932E}" srcOrd="2" destOrd="0" presId="urn:microsoft.com/office/officeart/2005/8/layout/vList2"/>
    <dgm:cxn modelId="{8EFBFECD-7C9B-438C-8B1C-33568DC93B3A}" type="presParOf" srcId="{43C7B10B-D330-491B-91BC-0324F9BAAAE8}" destId="{342CE59C-ACD5-4FBC-BFAA-71BDBB48166C}"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BB785B-B7A6-4A28-8B8E-6907DC0EAB24}">
      <dsp:nvSpPr>
        <dsp:cNvPr id="0" name=""/>
        <dsp:cNvSpPr/>
      </dsp:nvSpPr>
      <dsp:spPr>
        <a:xfrm>
          <a:off x="0" y="425250"/>
          <a:ext cx="10058399" cy="9114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a:lnSpc>
              <a:spcPct val="90000"/>
            </a:lnSpc>
            <a:spcBef>
              <a:spcPct val="0"/>
            </a:spcBef>
            <a:spcAft>
              <a:spcPct val="35000"/>
            </a:spcAft>
          </a:pPr>
          <a:r>
            <a:rPr lang="en-US" sz="3800" kern="1200"/>
            <a:t>Decluttering tips</a:t>
          </a:r>
        </a:p>
      </dsp:txBody>
      <dsp:txXfrm>
        <a:off x="44492" y="469742"/>
        <a:ext cx="9969415" cy="822446"/>
      </dsp:txXfrm>
    </dsp:sp>
    <dsp:sp modelId="{E119D8E4-9698-4684-889F-B01359A2D561}">
      <dsp:nvSpPr>
        <dsp:cNvPr id="0" name=""/>
        <dsp:cNvSpPr/>
      </dsp:nvSpPr>
      <dsp:spPr>
        <a:xfrm>
          <a:off x="0" y="1336679"/>
          <a:ext cx="10058399" cy="62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48260" rIns="270256" bIns="48260" numCol="1" spcCol="1270" anchor="t" anchorCtr="0">
          <a:noAutofit/>
        </a:bodyPr>
        <a:lstStyle/>
        <a:p>
          <a:pPr marL="285750" lvl="1" indent="-285750" algn="l" defTabSz="1333500">
            <a:lnSpc>
              <a:spcPct val="90000"/>
            </a:lnSpc>
            <a:spcBef>
              <a:spcPct val="0"/>
            </a:spcBef>
            <a:spcAft>
              <a:spcPct val="20000"/>
            </a:spcAft>
            <a:buChar char="••"/>
          </a:pPr>
          <a:r>
            <a:rPr lang="en-US" sz="3000" kern="1200"/>
            <a:t>What is clutter, and why is it a problem?</a:t>
          </a:r>
        </a:p>
      </dsp:txBody>
      <dsp:txXfrm>
        <a:off x="0" y="1336679"/>
        <a:ext cx="10058399" cy="629280"/>
      </dsp:txXfrm>
    </dsp:sp>
    <dsp:sp modelId="{CA414992-4AFF-455D-A7AD-8A1A49A7932E}">
      <dsp:nvSpPr>
        <dsp:cNvPr id="0" name=""/>
        <dsp:cNvSpPr/>
      </dsp:nvSpPr>
      <dsp:spPr>
        <a:xfrm>
          <a:off x="0" y="1965960"/>
          <a:ext cx="10058399" cy="9114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a:lnSpc>
              <a:spcPct val="90000"/>
            </a:lnSpc>
            <a:spcBef>
              <a:spcPct val="0"/>
            </a:spcBef>
            <a:spcAft>
              <a:spcPct val="35000"/>
            </a:spcAft>
          </a:pPr>
          <a:r>
            <a:rPr lang="en-US" sz="3800" kern="1200"/>
            <a:t>Ways to optimize your space for studying</a:t>
          </a:r>
        </a:p>
      </dsp:txBody>
      <dsp:txXfrm>
        <a:off x="44492" y="2010452"/>
        <a:ext cx="9969415" cy="822446"/>
      </dsp:txXfrm>
    </dsp:sp>
    <dsp:sp modelId="{342CE59C-ACD5-4FBC-BFAA-71BDBB48166C}">
      <dsp:nvSpPr>
        <dsp:cNvPr id="0" name=""/>
        <dsp:cNvSpPr/>
      </dsp:nvSpPr>
      <dsp:spPr>
        <a:xfrm>
          <a:off x="0" y="2877390"/>
          <a:ext cx="10058399" cy="629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48260" rIns="270256" bIns="48260" numCol="1" spcCol="1270" anchor="t" anchorCtr="0">
          <a:noAutofit/>
        </a:bodyPr>
        <a:lstStyle/>
        <a:p>
          <a:pPr marL="285750" lvl="1" indent="-285750" algn="l" defTabSz="1333500">
            <a:lnSpc>
              <a:spcPct val="90000"/>
            </a:lnSpc>
            <a:spcBef>
              <a:spcPct val="0"/>
            </a:spcBef>
            <a:spcAft>
              <a:spcPct val="20000"/>
            </a:spcAft>
            <a:buChar char="••"/>
          </a:pPr>
          <a:r>
            <a:rPr lang="en-US" sz="3000" kern="1200"/>
            <a:t>For bedrooms/dorm rooms/college apartments</a:t>
          </a:r>
        </a:p>
      </dsp:txBody>
      <dsp:txXfrm>
        <a:off x="0" y="2877390"/>
        <a:ext cx="10058399" cy="6292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3/3/2022</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3/3/2022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3/3/2022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3/3/2022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3/3/2022</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3/3/2022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3/3/2022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3/3/2022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3/3/2022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3/3/2022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3/3/2022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3/3/2022</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22" name="Rectangle 9" descr="Squre" title="Square">
            <a:extLst>
              <a:ext uri="{FF2B5EF4-FFF2-40B4-BE49-F238E27FC236}">
                <a16:creationId xmlns:a16="http://schemas.microsoft.com/office/drawing/2014/main" id="{12B9B3A6-E1DE-4B05-9E3B-69AA1796402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57200"/>
            <a:ext cx="11281609"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3" name="Rectangle 11" descr="Blank" title="Blank">
            <a:extLst>
              <a:ext uri="{FF2B5EF4-FFF2-40B4-BE49-F238E27FC236}">
                <a16:creationId xmlns:a16="http://schemas.microsoft.com/office/drawing/2014/main" id="{40D7F7C1-416D-4004-A948-BF6722A1F3D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621793"/>
            <a:ext cx="10954512" cy="5614416"/>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E57EB556-4DFD-470A-BA2D-4B69E9FD43AB}"/>
              </a:ext>
            </a:extLst>
          </p:cNvPr>
          <p:cNvSpPr>
            <a:spLocks noGrp="1"/>
          </p:cNvSpPr>
          <p:nvPr>
            <p:ph type="ctrTitle"/>
          </p:nvPr>
        </p:nvSpPr>
        <p:spPr>
          <a:xfrm>
            <a:off x="1241170" y="3659110"/>
            <a:ext cx="9732773" cy="1465112"/>
          </a:xfrm>
        </p:spPr>
        <p:txBody>
          <a:bodyPr>
            <a:normAutofit/>
          </a:bodyPr>
          <a:lstStyle/>
          <a:p>
            <a:r>
              <a:rPr lang="en-US" sz="5100"/>
              <a:t>Optimizing your environment for wellness</a:t>
            </a:r>
          </a:p>
        </p:txBody>
      </p:sp>
      <p:sp>
        <p:nvSpPr>
          <p:cNvPr id="3" name="Subtitle 2">
            <a:extLst>
              <a:ext uri="{FF2B5EF4-FFF2-40B4-BE49-F238E27FC236}">
                <a16:creationId xmlns:a16="http://schemas.microsoft.com/office/drawing/2014/main" id="{AD721E93-3CD7-4B8B-AB34-7D2CC9B886A2}"/>
              </a:ext>
            </a:extLst>
          </p:cNvPr>
          <p:cNvSpPr>
            <a:spLocks noGrp="1"/>
          </p:cNvSpPr>
          <p:nvPr>
            <p:ph type="subTitle" idx="1"/>
          </p:nvPr>
        </p:nvSpPr>
        <p:spPr>
          <a:xfrm>
            <a:off x="1371600" y="5124222"/>
            <a:ext cx="9517450" cy="638904"/>
          </a:xfrm>
        </p:spPr>
        <p:txBody>
          <a:bodyPr>
            <a:normAutofit/>
          </a:bodyPr>
          <a:lstStyle/>
          <a:p>
            <a:pPr>
              <a:spcAft>
                <a:spcPts val="600"/>
              </a:spcAft>
            </a:pPr>
            <a:r>
              <a:rPr lang="en-US"/>
              <a:t>Strategies for creating a space that promotes relaxation, organization, and productivity!</a:t>
            </a:r>
          </a:p>
        </p:txBody>
      </p:sp>
      <p:sp>
        <p:nvSpPr>
          <p:cNvPr id="24" name="Rectangle 13" descr="Blank" title="Blank">
            <a:extLst>
              <a:ext uri="{FF2B5EF4-FFF2-40B4-BE49-F238E27FC236}">
                <a16:creationId xmlns:a16="http://schemas.microsoft.com/office/drawing/2014/main" id="{E43580A9-5004-40E4-A1DC-63E6B4AE4B3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446824"/>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5" name="Straight Connector 15" descr="Blank" title="Blank">
            <a:extLst>
              <a:ext uri="{FF2B5EF4-FFF2-40B4-BE49-F238E27FC236}">
                <a16:creationId xmlns:a16="http://schemas.microsoft.com/office/drawing/2014/main" id="{C6F2D1F0-EC99-445C-83D1-A40DD1B0D8A1}"/>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446823"/>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26" name="Straight Connector 17" descr="Blank" title="Blank">
            <a:extLst>
              <a:ext uri="{FF2B5EF4-FFF2-40B4-BE49-F238E27FC236}">
                <a16:creationId xmlns:a16="http://schemas.microsoft.com/office/drawing/2014/main" id="{03847746-0DD2-4849-B8F1-0C078E28DC15}"/>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446823"/>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19" descr="Blank" title="Blank">
            <a:extLst>
              <a:ext uri="{FF2B5EF4-FFF2-40B4-BE49-F238E27FC236}">
                <a16:creationId xmlns:a16="http://schemas.microsoft.com/office/drawing/2014/main" id="{8A21A06E-1802-4D35-B16B-A464B11AC94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092118"/>
            <a:ext cx="1691640"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pic>
        <p:nvPicPr>
          <p:cNvPr id="5" name="Picture 4" descr="Logo&#10;&#10;Description automatically generated">
            <a:extLst>
              <a:ext uri="{FF2B5EF4-FFF2-40B4-BE49-F238E27FC236}">
                <a16:creationId xmlns:a16="http://schemas.microsoft.com/office/drawing/2014/main" id="{C533E0D7-E89C-48F0-8965-30C305A3D617}"/>
              </a:ext>
            </a:extLst>
          </p:cNvPr>
          <p:cNvPicPr>
            <a:picLocks noChangeAspect="1"/>
          </p:cNvPicPr>
          <p:nvPr/>
        </p:nvPicPr>
        <p:blipFill>
          <a:blip r:embed="rId2"/>
          <a:stretch>
            <a:fillRect/>
          </a:stretch>
        </p:blipFill>
        <p:spPr>
          <a:xfrm>
            <a:off x="4992937" y="1395172"/>
            <a:ext cx="2216708" cy="2216708"/>
          </a:xfrm>
          <a:prstGeom prst="rect">
            <a:avLst/>
          </a:prstGeom>
        </p:spPr>
      </p:pic>
    </p:spTree>
    <p:extLst>
      <p:ext uri="{BB962C8B-B14F-4D97-AF65-F5344CB8AC3E}">
        <p14:creationId xmlns:p14="http://schemas.microsoft.com/office/powerpoint/2010/main" val="2926868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449E3-548A-4521-A20E-F94C2D889049}"/>
              </a:ext>
            </a:extLst>
          </p:cNvPr>
          <p:cNvSpPr>
            <a:spLocks noGrp="1"/>
          </p:cNvSpPr>
          <p:nvPr>
            <p:ph type="title"/>
          </p:nvPr>
        </p:nvSpPr>
        <p:spPr/>
        <p:txBody>
          <a:bodyPr/>
          <a:lstStyle/>
          <a:p>
            <a:r>
              <a:rPr lang="en-US" dirty="0"/>
              <a:t>Objectives</a:t>
            </a:r>
          </a:p>
        </p:txBody>
      </p:sp>
      <p:graphicFrame>
        <p:nvGraphicFramePr>
          <p:cNvPr id="5" name="Content Placeholder 2" descr="Tips&#10;" title="Tips">
            <a:extLst>
              <a:ext uri="{FF2B5EF4-FFF2-40B4-BE49-F238E27FC236}">
                <a16:creationId xmlns:a16="http://schemas.microsoft.com/office/drawing/2014/main" id="{6954D27E-123C-4CC1-A9F0-40AC475D0AE5}"/>
              </a:ext>
            </a:extLst>
          </p:cNvPr>
          <p:cNvGraphicFramePr>
            <a:graphicFrameLocks noGrp="1"/>
          </p:cNvGraphicFramePr>
          <p:nvPr>
            <p:ph idx="1"/>
            <p:extLst>
              <p:ext uri="{D42A27DB-BD31-4B8C-83A1-F6EECF244321}">
                <p14:modId xmlns:p14="http://schemas.microsoft.com/office/powerpoint/2010/main" val="561085705"/>
              </p:ext>
            </p:extLst>
          </p:nvPr>
        </p:nvGraphicFramePr>
        <p:xfrm>
          <a:off x="1066800" y="2103120"/>
          <a:ext cx="10058400" cy="3931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1542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descr="Blank" title="Blank">
            <a:extLst>
              <a:ext uri="{FF2B5EF4-FFF2-40B4-BE49-F238E27FC236}">
                <a16:creationId xmlns:a16="http://schemas.microsoft.com/office/drawing/2014/main" id="{3E25BDA2-3F4D-4B38-90E7-989465ECDDC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descr="Blank" title="Blank">
            <a:extLst>
              <a:ext uri="{FF2B5EF4-FFF2-40B4-BE49-F238E27FC236}">
                <a16:creationId xmlns:a16="http://schemas.microsoft.com/office/drawing/2014/main" id="{F65EEA05-AD42-442F-B6C6-CB9FC28942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descr="Blank" title="Blank">
            <a:extLst>
              <a:ext uri="{FF2B5EF4-FFF2-40B4-BE49-F238E27FC236}">
                <a16:creationId xmlns:a16="http://schemas.microsoft.com/office/drawing/2014/main" id="{BC96869A-A70D-42F7-876F-605CB1718F2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descr="Blank" title="Blank">
            <a:extLst>
              <a:ext uri="{FF2B5EF4-FFF2-40B4-BE49-F238E27FC236}">
                <a16:creationId xmlns:a16="http://schemas.microsoft.com/office/drawing/2014/main" id="{6CD407CC-EF5C-486F-9A14-7F681F986D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0365FBB1-F75D-4488-B56F-04CEFF4B0AAC}"/>
              </a:ext>
            </a:extLst>
          </p:cNvPr>
          <p:cNvSpPr>
            <a:spLocks noGrp="1"/>
          </p:cNvSpPr>
          <p:nvPr>
            <p:ph type="title"/>
          </p:nvPr>
        </p:nvSpPr>
        <p:spPr>
          <a:xfrm>
            <a:off x="7532835" y="1420706"/>
            <a:ext cx="3466540" cy="4016587"/>
          </a:xfrm>
        </p:spPr>
        <p:txBody>
          <a:bodyPr>
            <a:normAutofit/>
          </a:bodyPr>
          <a:lstStyle/>
          <a:p>
            <a:r>
              <a:rPr lang="en-US" sz="3600"/>
              <a:t>Decluttering: What is Clutter?</a:t>
            </a:r>
          </a:p>
        </p:txBody>
      </p:sp>
      <p:sp>
        <p:nvSpPr>
          <p:cNvPr id="3" name="Content Placeholder 2">
            <a:extLst>
              <a:ext uri="{FF2B5EF4-FFF2-40B4-BE49-F238E27FC236}">
                <a16:creationId xmlns:a16="http://schemas.microsoft.com/office/drawing/2014/main" id="{833E8B91-450D-4A96-994A-9139829F7C6F}"/>
              </a:ext>
            </a:extLst>
          </p:cNvPr>
          <p:cNvSpPr>
            <a:spLocks noGrp="1"/>
          </p:cNvSpPr>
          <p:nvPr>
            <p:ph idx="1"/>
          </p:nvPr>
        </p:nvSpPr>
        <p:spPr>
          <a:xfrm>
            <a:off x="1440519" y="1420706"/>
            <a:ext cx="5514758" cy="4016587"/>
          </a:xfrm>
        </p:spPr>
        <p:txBody>
          <a:bodyPr anchor="ctr">
            <a:normAutofit/>
          </a:bodyPr>
          <a:lstStyle/>
          <a:p>
            <a:pPr marL="0" indent="0">
              <a:buNone/>
            </a:pPr>
            <a:r>
              <a:rPr lang="en-US" dirty="0">
                <a:solidFill>
                  <a:schemeClr val="tx1">
                    <a:lumMod val="75000"/>
                    <a:lumOff val="25000"/>
                  </a:schemeClr>
                </a:solidFill>
              </a:rPr>
              <a:t>Clutter can be defined as any object or object(s) typically left lying around or tucked away in places such as drawers, closets, etc. that either no longer serve you or you have simply forgotten about.</a:t>
            </a:r>
          </a:p>
        </p:txBody>
      </p:sp>
      <p:cxnSp>
        <p:nvCxnSpPr>
          <p:cNvPr id="16" name="Straight Connector 15" descr="Blank" title="Blank">
            <a:extLst>
              <a:ext uri="{FF2B5EF4-FFF2-40B4-BE49-F238E27FC236}">
                <a16:creationId xmlns:a16="http://schemas.microsoft.com/office/drawing/2014/main" id="{0DD76B5F-5BAA-48C6-9065-9AEF15D30B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4000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descr="Blank" title="Blank">
            <a:extLst>
              <a:ext uri="{FF2B5EF4-FFF2-40B4-BE49-F238E27FC236}">
                <a16:creationId xmlns:a16="http://schemas.microsoft.com/office/drawing/2014/main" id="{3E25BDA2-3F4D-4B38-90E7-989465ECDDC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descr="Blank" title="Blank">
            <a:extLst>
              <a:ext uri="{FF2B5EF4-FFF2-40B4-BE49-F238E27FC236}">
                <a16:creationId xmlns:a16="http://schemas.microsoft.com/office/drawing/2014/main" id="{F65EEA05-AD42-442F-B6C6-CB9FC28942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descr="Blank" title="Blank">
            <a:extLst>
              <a:ext uri="{FF2B5EF4-FFF2-40B4-BE49-F238E27FC236}">
                <a16:creationId xmlns:a16="http://schemas.microsoft.com/office/drawing/2014/main" id="{BC96869A-A70D-42F7-876F-605CB1718F2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descr="Blank" title="Blank">
            <a:extLst>
              <a:ext uri="{FF2B5EF4-FFF2-40B4-BE49-F238E27FC236}">
                <a16:creationId xmlns:a16="http://schemas.microsoft.com/office/drawing/2014/main" id="{6CD407CC-EF5C-486F-9A14-7F681F986D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7CA4C76C-D1F8-469A-B070-7DBEA34A84C4}"/>
              </a:ext>
            </a:extLst>
          </p:cNvPr>
          <p:cNvSpPr>
            <a:spLocks noGrp="1"/>
          </p:cNvSpPr>
          <p:nvPr>
            <p:ph type="title"/>
          </p:nvPr>
        </p:nvSpPr>
        <p:spPr>
          <a:xfrm>
            <a:off x="7532835" y="1420706"/>
            <a:ext cx="3466540" cy="4016587"/>
          </a:xfrm>
        </p:spPr>
        <p:txBody>
          <a:bodyPr>
            <a:normAutofit/>
          </a:bodyPr>
          <a:lstStyle/>
          <a:p>
            <a:r>
              <a:rPr lang="en-US" sz="3600"/>
              <a:t>Why is Clutter a Problem?</a:t>
            </a:r>
          </a:p>
        </p:txBody>
      </p:sp>
      <p:sp>
        <p:nvSpPr>
          <p:cNvPr id="3" name="Content Placeholder 2">
            <a:extLst>
              <a:ext uri="{FF2B5EF4-FFF2-40B4-BE49-F238E27FC236}">
                <a16:creationId xmlns:a16="http://schemas.microsoft.com/office/drawing/2014/main" id="{BFE9AEB5-356A-4294-A7D6-BBE7754047FF}"/>
              </a:ext>
            </a:extLst>
          </p:cNvPr>
          <p:cNvSpPr>
            <a:spLocks noGrp="1"/>
          </p:cNvSpPr>
          <p:nvPr>
            <p:ph idx="1"/>
          </p:nvPr>
        </p:nvSpPr>
        <p:spPr>
          <a:xfrm>
            <a:off x="1440519" y="1420706"/>
            <a:ext cx="5514758" cy="4016587"/>
          </a:xfrm>
        </p:spPr>
        <p:txBody>
          <a:bodyPr anchor="ctr">
            <a:normAutofit/>
          </a:bodyPr>
          <a:lstStyle/>
          <a:p>
            <a:pPr marL="0" indent="0">
              <a:buNone/>
            </a:pPr>
            <a:r>
              <a:rPr lang="en-US" dirty="0">
                <a:solidFill>
                  <a:schemeClr val="tx1">
                    <a:lumMod val="75000"/>
                    <a:lumOff val="25000"/>
                  </a:schemeClr>
                </a:solidFill>
              </a:rPr>
              <a:t>Too many objects lying around takes up unnecessary space and can be overwhelming or distracting. </a:t>
            </a:r>
          </a:p>
          <a:p>
            <a:pPr marL="0" indent="0">
              <a:buNone/>
            </a:pPr>
            <a:endParaRPr lang="en-US" dirty="0">
              <a:solidFill>
                <a:schemeClr val="tx1">
                  <a:lumMod val="75000"/>
                  <a:lumOff val="25000"/>
                </a:schemeClr>
              </a:solidFill>
            </a:endParaRPr>
          </a:p>
          <a:p>
            <a:pPr marL="0" indent="0">
              <a:buNone/>
            </a:pPr>
            <a:r>
              <a:rPr lang="en-US" dirty="0">
                <a:solidFill>
                  <a:schemeClr val="tx1">
                    <a:lumMod val="75000"/>
                    <a:lumOff val="25000"/>
                  </a:schemeClr>
                </a:solidFill>
              </a:rPr>
              <a:t>Having a cluttered space can affect the visual cortex, otherwise known as the area of the brain that processes visual information.</a:t>
            </a:r>
          </a:p>
          <a:p>
            <a:pPr marL="0" indent="0">
              <a:buNone/>
            </a:pP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r>
              <a:rPr lang="en-US" dirty="0">
                <a:solidFill>
                  <a:schemeClr val="tx1">
                    <a:lumMod val="75000"/>
                    <a:lumOff val="25000"/>
                  </a:schemeClr>
                </a:solidFill>
              </a:rPr>
              <a:t>This can be the reason you have difficulty focusing on one thing at a time, for a long period of time!</a:t>
            </a:r>
          </a:p>
        </p:txBody>
      </p:sp>
      <p:cxnSp>
        <p:nvCxnSpPr>
          <p:cNvPr id="16" name="Straight Connector 15" descr="Blank" title="Blank">
            <a:extLst>
              <a:ext uri="{FF2B5EF4-FFF2-40B4-BE49-F238E27FC236}">
                <a16:creationId xmlns:a16="http://schemas.microsoft.com/office/drawing/2014/main" id="{0DD76B5F-5BAA-48C6-9065-9AEF15D30B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3785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descr="Blank" title="Blank">
            <a:extLst>
              <a:ext uri="{FF2B5EF4-FFF2-40B4-BE49-F238E27FC236}">
                <a16:creationId xmlns:a16="http://schemas.microsoft.com/office/drawing/2014/main" id="{3E25BDA2-3F4D-4B38-90E7-989465ECDDC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descr="Blank" title="Blank">
            <a:extLst>
              <a:ext uri="{FF2B5EF4-FFF2-40B4-BE49-F238E27FC236}">
                <a16:creationId xmlns:a16="http://schemas.microsoft.com/office/drawing/2014/main" id="{F65EEA05-AD42-442F-B6C6-CB9FC28942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descr="Blank" title="Blank">
            <a:extLst>
              <a:ext uri="{FF2B5EF4-FFF2-40B4-BE49-F238E27FC236}">
                <a16:creationId xmlns:a16="http://schemas.microsoft.com/office/drawing/2014/main" id="{BC96869A-A70D-42F7-876F-605CB1718F2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descr="Blank" title="Blank">
            <a:extLst>
              <a:ext uri="{FF2B5EF4-FFF2-40B4-BE49-F238E27FC236}">
                <a16:creationId xmlns:a16="http://schemas.microsoft.com/office/drawing/2014/main" id="{6CD407CC-EF5C-486F-9A14-7F681F986D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1A1A94B3-31EE-4CC6-84DC-BA405BA08B0E}"/>
              </a:ext>
            </a:extLst>
          </p:cNvPr>
          <p:cNvSpPr>
            <a:spLocks noGrp="1"/>
          </p:cNvSpPr>
          <p:nvPr>
            <p:ph type="title"/>
          </p:nvPr>
        </p:nvSpPr>
        <p:spPr>
          <a:xfrm>
            <a:off x="7532835" y="1420706"/>
            <a:ext cx="3466540" cy="4016587"/>
          </a:xfrm>
        </p:spPr>
        <p:txBody>
          <a:bodyPr>
            <a:normAutofit/>
          </a:bodyPr>
          <a:lstStyle/>
          <a:p>
            <a:r>
              <a:rPr lang="en-US" sz="3600"/>
              <a:t>How to Get Rid of Clutter</a:t>
            </a:r>
          </a:p>
        </p:txBody>
      </p:sp>
      <p:sp>
        <p:nvSpPr>
          <p:cNvPr id="3" name="Content Placeholder 2">
            <a:extLst>
              <a:ext uri="{FF2B5EF4-FFF2-40B4-BE49-F238E27FC236}">
                <a16:creationId xmlns:a16="http://schemas.microsoft.com/office/drawing/2014/main" id="{459DAF3E-6855-4D5B-964B-A1580866270E}"/>
              </a:ext>
            </a:extLst>
          </p:cNvPr>
          <p:cNvSpPr>
            <a:spLocks noGrp="1"/>
          </p:cNvSpPr>
          <p:nvPr>
            <p:ph idx="1"/>
          </p:nvPr>
        </p:nvSpPr>
        <p:spPr>
          <a:xfrm>
            <a:off x="1440519" y="1420706"/>
            <a:ext cx="5514758" cy="4016587"/>
          </a:xfrm>
        </p:spPr>
        <p:txBody>
          <a:bodyPr anchor="ctr">
            <a:normAutofit/>
          </a:bodyPr>
          <a:lstStyle/>
          <a:p>
            <a:r>
              <a:rPr lang="en-US" dirty="0">
                <a:solidFill>
                  <a:schemeClr val="tx1">
                    <a:lumMod val="75000"/>
                    <a:lumOff val="25000"/>
                  </a:schemeClr>
                </a:solidFill>
              </a:rPr>
              <a:t>Start small by clearing off your nightstand/dresser, making your bed</a:t>
            </a:r>
          </a:p>
          <a:p>
            <a:r>
              <a:rPr lang="en-US" dirty="0">
                <a:solidFill>
                  <a:schemeClr val="tx1">
                    <a:lumMod val="75000"/>
                    <a:lumOff val="25000"/>
                  </a:schemeClr>
                </a:solidFill>
              </a:rPr>
              <a:t>Control mail, worksheets, and important documents</a:t>
            </a:r>
          </a:p>
          <a:p>
            <a:r>
              <a:rPr lang="en-US" dirty="0">
                <a:solidFill>
                  <a:schemeClr val="tx1">
                    <a:lumMod val="75000"/>
                    <a:lumOff val="25000"/>
                  </a:schemeClr>
                </a:solidFill>
              </a:rPr>
              <a:t>Donate articles of clothing that you no longer wear</a:t>
            </a:r>
          </a:p>
          <a:p>
            <a:pPr lvl="1"/>
            <a:r>
              <a:rPr lang="en-US" dirty="0">
                <a:solidFill>
                  <a:schemeClr val="tx1">
                    <a:lumMod val="75000"/>
                    <a:lumOff val="25000"/>
                  </a:schemeClr>
                </a:solidFill>
              </a:rPr>
              <a:t>Implement the 80/20 rule!</a:t>
            </a:r>
          </a:p>
          <a:p>
            <a:pPr lvl="1"/>
            <a:r>
              <a:rPr lang="en-US" dirty="0">
                <a:solidFill>
                  <a:schemeClr val="tx1">
                    <a:lumMod val="75000"/>
                    <a:lumOff val="25000"/>
                  </a:schemeClr>
                </a:solidFill>
              </a:rPr>
              <a:t>You wear 20% of your wardrobe 80% of the time</a:t>
            </a:r>
          </a:p>
          <a:p>
            <a:r>
              <a:rPr lang="en-US" dirty="0">
                <a:solidFill>
                  <a:schemeClr val="tx1">
                    <a:lumMod val="75000"/>
                    <a:lumOff val="25000"/>
                  </a:schemeClr>
                </a:solidFill>
              </a:rPr>
              <a:t>Store your things strategically </a:t>
            </a:r>
          </a:p>
          <a:p>
            <a:pPr lvl="1"/>
            <a:r>
              <a:rPr lang="en-US" dirty="0">
                <a:solidFill>
                  <a:schemeClr val="tx1">
                    <a:lumMod val="75000"/>
                    <a:lumOff val="25000"/>
                  </a:schemeClr>
                </a:solidFill>
              </a:rPr>
              <a:t>Storage can get difficult, especially when living in a dorm room</a:t>
            </a:r>
          </a:p>
          <a:p>
            <a:pPr lvl="1"/>
            <a:r>
              <a:rPr lang="en-US" dirty="0">
                <a:solidFill>
                  <a:schemeClr val="tx1">
                    <a:lumMod val="75000"/>
                    <a:lumOff val="25000"/>
                  </a:schemeClr>
                </a:solidFill>
              </a:rPr>
              <a:t>Designate storage bins/areas </a:t>
            </a:r>
          </a:p>
        </p:txBody>
      </p:sp>
      <p:cxnSp>
        <p:nvCxnSpPr>
          <p:cNvPr id="16" name="Straight Connector 15" descr="Blank" title="Blank">
            <a:extLst>
              <a:ext uri="{FF2B5EF4-FFF2-40B4-BE49-F238E27FC236}">
                <a16:creationId xmlns:a16="http://schemas.microsoft.com/office/drawing/2014/main" id="{0DD76B5F-5BAA-48C6-9065-9AEF15D30B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9829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25" name="Rectangle 24" descr="Blank" title="Blank">
            <a:extLst>
              <a:ext uri="{FF2B5EF4-FFF2-40B4-BE49-F238E27FC236}">
                <a16:creationId xmlns:a16="http://schemas.microsoft.com/office/drawing/2014/main" id="{1B5D6631-F74B-410E-B60D-7C97D6D770D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descr="Hoe" title="How">
            <a:extLst>
              <a:ext uri="{FF2B5EF4-FFF2-40B4-BE49-F238E27FC236}">
                <a16:creationId xmlns:a16="http://schemas.microsoft.com/office/drawing/2014/main" id="{6F300CB1-0412-47A2-BA30-07135C98E7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9" name="Rectangle 28" descr="How" title="How">
            <a:extLst>
              <a:ext uri="{FF2B5EF4-FFF2-40B4-BE49-F238E27FC236}">
                <a16:creationId xmlns:a16="http://schemas.microsoft.com/office/drawing/2014/main" id="{C1AC820A-F7A7-46F3-933A-2CCC7201D3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1" name="Rectangle 30" descr="How" title="How">
            <a:extLst>
              <a:ext uri="{FF2B5EF4-FFF2-40B4-BE49-F238E27FC236}">
                <a16:creationId xmlns:a16="http://schemas.microsoft.com/office/drawing/2014/main" id="{8DAFCA3D-277C-4C06-BC17-5108F3A700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3" name="Group 32" descr="fufgj" title="jtu">
            <a:extLst>
              <a:ext uri="{FF2B5EF4-FFF2-40B4-BE49-F238E27FC236}">
                <a16:creationId xmlns:a16="http://schemas.microsoft.com/office/drawing/2014/main" id="{5457DF47-900A-447E-9B61-2B94B7495069}"/>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34" name="Straight Connector 33">
              <a:extLst>
                <a:ext uri="{FF2B5EF4-FFF2-40B4-BE49-F238E27FC236}">
                  <a16:creationId xmlns:a16="http://schemas.microsoft.com/office/drawing/2014/main" id="{84772325-EEFF-4BA8-841C-29A78A2E43FE}"/>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D3094C5-7785-41DD-B095-217D26651E5D}"/>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D3CF66E-289D-4AB8-85D9-C0B9AE18B603}"/>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38" name="Rectangle 37" descr="Blank" title="Blank">
            <a:extLst>
              <a:ext uri="{FF2B5EF4-FFF2-40B4-BE49-F238E27FC236}">
                <a16:creationId xmlns:a16="http://schemas.microsoft.com/office/drawing/2014/main" id="{39026F13-499B-4EC7-B5BA-99A52E90C16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57200"/>
            <a:ext cx="11281609"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pic>
        <p:nvPicPr>
          <p:cNvPr id="5" name="Picture 4" descr="Wood human figure">
            <a:extLst>
              <a:ext uri="{FF2B5EF4-FFF2-40B4-BE49-F238E27FC236}">
                <a16:creationId xmlns:a16="http://schemas.microsoft.com/office/drawing/2014/main" id="{C2ADAA08-0738-47FC-BF15-308137EF1A34}"/>
              </a:ext>
            </a:extLst>
          </p:cNvPr>
          <p:cNvPicPr>
            <a:picLocks noChangeAspect="1"/>
          </p:cNvPicPr>
          <p:nvPr/>
        </p:nvPicPr>
        <p:blipFill rotWithShape="1">
          <a:blip r:embed="rId3"/>
          <a:srcRect r="47968" b="1"/>
          <a:stretch/>
        </p:blipFill>
        <p:spPr>
          <a:xfrm>
            <a:off x="616737" y="621793"/>
            <a:ext cx="4376501" cy="5614416"/>
          </a:xfrm>
          <a:prstGeom prst="rect">
            <a:avLst/>
          </a:prstGeom>
        </p:spPr>
      </p:pic>
      <p:sp>
        <p:nvSpPr>
          <p:cNvPr id="40" name="Rectangle 39" descr="Blank" title="Blank">
            <a:extLst>
              <a:ext uri="{FF2B5EF4-FFF2-40B4-BE49-F238E27FC236}">
                <a16:creationId xmlns:a16="http://schemas.microsoft.com/office/drawing/2014/main" id="{6D4A3EB8-C534-4357-BED1-BD13786224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621793"/>
            <a:ext cx="10954512" cy="5614416"/>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F9A3C1C5-77A1-4348-B0EA-AB92D4B7999A}"/>
              </a:ext>
            </a:extLst>
          </p:cNvPr>
          <p:cNvSpPr>
            <a:spLocks noGrp="1"/>
          </p:cNvSpPr>
          <p:nvPr>
            <p:ph type="title"/>
          </p:nvPr>
        </p:nvSpPr>
        <p:spPr>
          <a:xfrm>
            <a:off x="5381575" y="1729285"/>
            <a:ext cx="5716338" cy="3042706"/>
          </a:xfrm>
        </p:spPr>
        <p:txBody>
          <a:bodyPr vert="horz" lIns="91440" tIns="45720" rIns="91440" bIns="45720" rtlCol="0" anchor="ctr">
            <a:normAutofit/>
          </a:bodyPr>
          <a:lstStyle/>
          <a:p>
            <a:pPr algn="ctr">
              <a:lnSpc>
                <a:spcPct val="83000"/>
              </a:lnSpc>
            </a:pPr>
            <a:r>
              <a:rPr lang="en-US" sz="6000" cap="all" spc="-100" dirty="0"/>
              <a:t>How Do You Control Clutter?</a:t>
            </a:r>
          </a:p>
        </p:txBody>
      </p:sp>
      <p:sp>
        <p:nvSpPr>
          <p:cNvPr id="42" name="Rectangle 41" descr="Blank" title="Blank">
            <a:extLst>
              <a:ext uri="{FF2B5EF4-FFF2-40B4-BE49-F238E27FC236}">
                <a16:creationId xmlns:a16="http://schemas.microsoft.com/office/drawing/2014/main" id="{3FA13F65-6422-4EBC-B70B-E95950B286B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51298" y="446824"/>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4" name="Straight Connector 43" descr="Blank" title="Blank">
            <a:extLst>
              <a:ext uri="{FF2B5EF4-FFF2-40B4-BE49-F238E27FC236}">
                <a16:creationId xmlns:a16="http://schemas.microsoft.com/office/drawing/2014/main" id="{74EC5015-DFE8-4264-BCD5-E4D5A3EEFA38}"/>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65598" y="446823"/>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46" name="Straight Connector 45" descr="Blank" title="Blank">
            <a:extLst>
              <a:ext uri="{FF2B5EF4-FFF2-40B4-BE49-F238E27FC236}">
                <a16:creationId xmlns:a16="http://schemas.microsoft.com/office/drawing/2014/main" id="{E6A8CE91-4412-4504-94E5-903CCFE92FFF}"/>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57238" y="446823"/>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48" name="Straight Connector 47" descr="Blank" title="Blank">
            <a:extLst>
              <a:ext uri="{FF2B5EF4-FFF2-40B4-BE49-F238E27FC236}">
                <a16:creationId xmlns:a16="http://schemas.microsoft.com/office/drawing/2014/main" id="{DC3B8F69-5432-41A9-80AA-ECBDFA57E7D0}"/>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65598" y="1092118"/>
            <a:ext cx="1691640" cy="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9714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descr="Blank" title="Blank">
            <a:extLst>
              <a:ext uri="{FF2B5EF4-FFF2-40B4-BE49-F238E27FC236}">
                <a16:creationId xmlns:a16="http://schemas.microsoft.com/office/drawing/2014/main" id="{3E25BDA2-3F4D-4B38-90E7-989465ECDDC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descr="Blank" title="Blank">
            <a:extLst>
              <a:ext uri="{FF2B5EF4-FFF2-40B4-BE49-F238E27FC236}">
                <a16:creationId xmlns:a16="http://schemas.microsoft.com/office/drawing/2014/main" id="{F65EEA05-AD42-442F-B6C6-CB9FC28942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descr="Blank" title="Blank">
            <a:extLst>
              <a:ext uri="{FF2B5EF4-FFF2-40B4-BE49-F238E27FC236}">
                <a16:creationId xmlns:a16="http://schemas.microsoft.com/office/drawing/2014/main" id="{BC96869A-A70D-42F7-876F-605CB1718F2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descr="Blank" title="Blank">
            <a:extLst>
              <a:ext uri="{FF2B5EF4-FFF2-40B4-BE49-F238E27FC236}">
                <a16:creationId xmlns:a16="http://schemas.microsoft.com/office/drawing/2014/main" id="{6CD407CC-EF5C-486F-9A14-7F681F986D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8D1D471C-9BBE-41D6-A33A-12E70A124CC1}"/>
              </a:ext>
            </a:extLst>
          </p:cNvPr>
          <p:cNvSpPr>
            <a:spLocks noGrp="1"/>
          </p:cNvSpPr>
          <p:nvPr>
            <p:ph type="title"/>
          </p:nvPr>
        </p:nvSpPr>
        <p:spPr>
          <a:xfrm>
            <a:off x="7532835" y="1420706"/>
            <a:ext cx="3466540" cy="4016587"/>
          </a:xfrm>
        </p:spPr>
        <p:txBody>
          <a:bodyPr>
            <a:normAutofit/>
          </a:bodyPr>
          <a:lstStyle/>
          <a:p>
            <a:r>
              <a:rPr lang="en-US" sz="3600" dirty="0"/>
              <a:t>How to Create and Optimize your Own Study Space</a:t>
            </a:r>
          </a:p>
        </p:txBody>
      </p:sp>
      <p:sp>
        <p:nvSpPr>
          <p:cNvPr id="3" name="Content Placeholder 2">
            <a:extLst>
              <a:ext uri="{FF2B5EF4-FFF2-40B4-BE49-F238E27FC236}">
                <a16:creationId xmlns:a16="http://schemas.microsoft.com/office/drawing/2014/main" id="{4F76FFC4-5FCF-4A98-A3AA-185F47F5AE3E}"/>
              </a:ext>
            </a:extLst>
          </p:cNvPr>
          <p:cNvSpPr>
            <a:spLocks noGrp="1"/>
          </p:cNvSpPr>
          <p:nvPr>
            <p:ph idx="1"/>
          </p:nvPr>
        </p:nvSpPr>
        <p:spPr>
          <a:xfrm>
            <a:off x="1440519" y="1420706"/>
            <a:ext cx="5514758" cy="4016587"/>
          </a:xfrm>
        </p:spPr>
        <p:txBody>
          <a:bodyPr anchor="ctr">
            <a:normAutofit/>
          </a:bodyPr>
          <a:lstStyle/>
          <a:p>
            <a:pPr>
              <a:lnSpc>
                <a:spcPct val="90000"/>
              </a:lnSpc>
            </a:pPr>
            <a:r>
              <a:rPr lang="en-US" sz="1400" dirty="0">
                <a:solidFill>
                  <a:schemeClr val="tx1">
                    <a:lumMod val="75000"/>
                    <a:lumOff val="25000"/>
                  </a:schemeClr>
                </a:solidFill>
              </a:rPr>
              <a:t>Clear your space of distracting items!</a:t>
            </a:r>
          </a:p>
          <a:p>
            <a:pPr lvl="1">
              <a:lnSpc>
                <a:spcPct val="90000"/>
              </a:lnSpc>
            </a:pPr>
            <a:r>
              <a:rPr lang="en-US" sz="1400" dirty="0">
                <a:solidFill>
                  <a:schemeClr val="tx1">
                    <a:lumMod val="75000"/>
                    <a:lumOff val="25000"/>
                  </a:schemeClr>
                </a:solidFill>
              </a:rPr>
              <a:t>While studying, relocate..</a:t>
            </a:r>
          </a:p>
          <a:p>
            <a:pPr lvl="2">
              <a:lnSpc>
                <a:spcPct val="90000"/>
              </a:lnSpc>
            </a:pPr>
            <a:r>
              <a:rPr lang="en-US" dirty="0">
                <a:solidFill>
                  <a:schemeClr val="tx1">
                    <a:lumMod val="75000"/>
                    <a:lumOff val="25000"/>
                  </a:schemeClr>
                </a:solidFill>
              </a:rPr>
              <a:t>Video game consoles/games</a:t>
            </a:r>
          </a:p>
          <a:p>
            <a:pPr lvl="2">
              <a:lnSpc>
                <a:spcPct val="90000"/>
              </a:lnSpc>
            </a:pPr>
            <a:r>
              <a:rPr lang="en-US" dirty="0">
                <a:solidFill>
                  <a:schemeClr val="tx1">
                    <a:lumMod val="75000"/>
                    <a:lumOff val="25000"/>
                  </a:schemeClr>
                </a:solidFill>
              </a:rPr>
              <a:t>Your cellphone (this is a tough one)</a:t>
            </a:r>
          </a:p>
          <a:p>
            <a:pPr lvl="2">
              <a:lnSpc>
                <a:spcPct val="90000"/>
              </a:lnSpc>
            </a:pPr>
            <a:r>
              <a:rPr lang="en-US" dirty="0">
                <a:solidFill>
                  <a:schemeClr val="tx1">
                    <a:lumMod val="75000"/>
                    <a:lumOff val="25000"/>
                  </a:schemeClr>
                </a:solidFill>
              </a:rPr>
              <a:t>Clutter!*</a:t>
            </a:r>
          </a:p>
          <a:p>
            <a:pPr>
              <a:lnSpc>
                <a:spcPct val="90000"/>
              </a:lnSpc>
            </a:pPr>
            <a:r>
              <a:rPr lang="en-US" sz="1400" dirty="0">
                <a:solidFill>
                  <a:schemeClr val="tx1">
                    <a:lumMod val="75000"/>
                    <a:lumOff val="25000"/>
                  </a:schemeClr>
                </a:solidFill>
              </a:rPr>
              <a:t>Gather everything you might need for your study sessions</a:t>
            </a:r>
          </a:p>
          <a:p>
            <a:pPr lvl="1">
              <a:lnSpc>
                <a:spcPct val="90000"/>
              </a:lnSpc>
            </a:pPr>
            <a:r>
              <a:rPr lang="en-US" sz="1400" dirty="0">
                <a:solidFill>
                  <a:schemeClr val="tx1">
                    <a:lumMod val="75000"/>
                    <a:lumOff val="25000"/>
                  </a:schemeClr>
                </a:solidFill>
              </a:rPr>
              <a:t>Laptop</a:t>
            </a:r>
          </a:p>
          <a:p>
            <a:pPr lvl="1">
              <a:lnSpc>
                <a:spcPct val="90000"/>
              </a:lnSpc>
            </a:pPr>
            <a:r>
              <a:rPr lang="en-US" sz="1400" dirty="0">
                <a:solidFill>
                  <a:schemeClr val="tx1">
                    <a:lumMod val="75000"/>
                    <a:lumOff val="25000"/>
                  </a:schemeClr>
                </a:solidFill>
              </a:rPr>
              <a:t>Textbooks</a:t>
            </a:r>
          </a:p>
          <a:p>
            <a:pPr lvl="1">
              <a:lnSpc>
                <a:spcPct val="90000"/>
              </a:lnSpc>
            </a:pPr>
            <a:r>
              <a:rPr lang="en-US" sz="1400" dirty="0">
                <a:solidFill>
                  <a:schemeClr val="tx1">
                    <a:lumMod val="75000"/>
                    <a:lumOff val="25000"/>
                  </a:schemeClr>
                </a:solidFill>
              </a:rPr>
              <a:t>Notebooks</a:t>
            </a:r>
          </a:p>
          <a:p>
            <a:pPr lvl="1">
              <a:lnSpc>
                <a:spcPct val="90000"/>
              </a:lnSpc>
            </a:pPr>
            <a:r>
              <a:rPr lang="en-US" sz="1400" dirty="0">
                <a:solidFill>
                  <a:schemeClr val="tx1">
                    <a:lumMod val="75000"/>
                    <a:lumOff val="25000"/>
                  </a:schemeClr>
                </a:solidFill>
              </a:rPr>
              <a:t>Highlighters/pens/pencils</a:t>
            </a:r>
          </a:p>
          <a:p>
            <a:pPr lvl="1">
              <a:lnSpc>
                <a:spcPct val="90000"/>
              </a:lnSpc>
            </a:pPr>
            <a:r>
              <a:rPr lang="en-US" sz="1400" dirty="0">
                <a:solidFill>
                  <a:schemeClr val="tx1">
                    <a:lumMod val="75000"/>
                    <a:lumOff val="25000"/>
                  </a:schemeClr>
                </a:solidFill>
              </a:rPr>
              <a:t>Calculator </a:t>
            </a:r>
          </a:p>
          <a:p>
            <a:pPr lvl="1">
              <a:lnSpc>
                <a:spcPct val="90000"/>
              </a:lnSpc>
            </a:pPr>
            <a:r>
              <a:rPr lang="en-US" sz="1400" dirty="0">
                <a:solidFill>
                  <a:schemeClr val="tx1">
                    <a:lumMod val="75000"/>
                    <a:lumOff val="25000"/>
                  </a:schemeClr>
                </a:solidFill>
              </a:rPr>
              <a:t>Fidgets!</a:t>
            </a:r>
          </a:p>
          <a:p>
            <a:pPr>
              <a:lnSpc>
                <a:spcPct val="90000"/>
              </a:lnSpc>
            </a:pPr>
            <a:r>
              <a:rPr lang="en-US" sz="1400" dirty="0">
                <a:solidFill>
                  <a:schemeClr val="tx1">
                    <a:lumMod val="75000"/>
                    <a:lumOff val="25000"/>
                  </a:schemeClr>
                </a:solidFill>
              </a:rPr>
              <a:t>Utilize lighting</a:t>
            </a:r>
          </a:p>
          <a:p>
            <a:pPr lvl="1">
              <a:lnSpc>
                <a:spcPct val="90000"/>
              </a:lnSpc>
            </a:pPr>
            <a:r>
              <a:rPr lang="en-US" sz="1400" dirty="0">
                <a:solidFill>
                  <a:schemeClr val="tx1">
                    <a:lumMod val="75000"/>
                    <a:lumOff val="25000"/>
                  </a:schemeClr>
                </a:solidFill>
              </a:rPr>
              <a:t>Try studying nearby a natural light source, i.e. a window</a:t>
            </a:r>
          </a:p>
          <a:p>
            <a:pPr lvl="1">
              <a:lnSpc>
                <a:spcPct val="90000"/>
              </a:lnSpc>
            </a:pPr>
            <a:r>
              <a:rPr lang="en-US" sz="1400" dirty="0">
                <a:solidFill>
                  <a:schemeClr val="tx1">
                    <a:lumMod val="75000"/>
                    <a:lumOff val="25000"/>
                  </a:schemeClr>
                </a:solidFill>
              </a:rPr>
              <a:t>Experiment with different desk lamps/ light bulbs</a:t>
            </a:r>
          </a:p>
        </p:txBody>
      </p:sp>
      <p:cxnSp>
        <p:nvCxnSpPr>
          <p:cNvPr id="16" name="Straight Connector 15" descr="Blank" title="Blank">
            <a:extLst>
              <a:ext uri="{FF2B5EF4-FFF2-40B4-BE49-F238E27FC236}">
                <a16:creationId xmlns:a16="http://schemas.microsoft.com/office/drawing/2014/main" id="{0DD76B5F-5BAA-48C6-9065-9AEF15D30B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8451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16" name="Rectangle 15" descr="Blank" title="Blank">
            <a:extLst>
              <a:ext uri="{FF2B5EF4-FFF2-40B4-BE49-F238E27FC236}">
                <a16:creationId xmlns:a16="http://schemas.microsoft.com/office/drawing/2014/main" id="{1B5D6631-F74B-410E-B60D-7C97D6D770D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descr="What&#10;" title="What">
            <a:extLst>
              <a:ext uri="{FF2B5EF4-FFF2-40B4-BE49-F238E27FC236}">
                <a16:creationId xmlns:a16="http://schemas.microsoft.com/office/drawing/2014/main" id="{6F300CB1-0412-47A2-BA30-07135C98E7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0" name="Rectangle 19" descr="What" title="What">
            <a:extLst>
              <a:ext uri="{FF2B5EF4-FFF2-40B4-BE49-F238E27FC236}">
                <a16:creationId xmlns:a16="http://schemas.microsoft.com/office/drawing/2014/main" id="{C1AC820A-F7A7-46F3-933A-2CCC7201D3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2" name="Rectangle 21" descr="Blank" title="Blank">
            <a:extLst>
              <a:ext uri="{FF2B5EF4-FFF2-40B4-BE49-F238E27FC236}">
                <a16:creationId xmlns:a16="http://schemas.microsoft.com/office/drawing/2014/main" id="{8DAFCA3D-277C-4C06-BC17-5108F3A700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4" name="Group 23" descr="Blank" title="Blank">
            <a:extLst>
              <a:ext uri="{FF2B5EF4-FFF2-40B4-BE49-F238E27FC236}">
                <a16:creationId xmlns:a16="http://schemas.microsoft.com/office/drawing/2014/main" id="{5457DF47-900A-447E-9B61-2B94B7495069}"/>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25" name="Straight Connector 24">
              <a:extLst>
                <a:ext uri="{FF2B5EF4-FFF2-40B4-BE49-F238E27FC236}">
                  <a16:creationId xmlns:a16="http://schemas.microsoft.com/office/drawing/2014/main" id="{84772325-EEFF-4BA8-841C-29A78A2E43FE}"/>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AD3094C5-7785-41DD-B095-217D26651E5D}"/>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D3CF66E-289D-4AB8-85D9-C0B9AE18B603}"/>
                </a:ext>
                <a:ext uri="{C183D7F6-B498-43B3-948B-1728B52AA6E4}">
                  <adec:decorative xmlns=""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9" name="Rectangle 28" descr="Blank" title="Blank">
            <a:extLst>
              <a:ext uri="{FF2B5EF4-FFF2-40B4-BE49-F238E27FC236}">
                <a16:creationId xmlns:a16="http://schemas.microsoft.com/office/drawing/2014/main" id="{1CF1E93E-79E6-4308-952E-B301E686422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1" name="Rectangle 30" descr="Blank" title="Blank">
            <a:extLst>
              <a:ext uri="{FF2B5EF4-FFF2-40B4-BE49-F238E27FC236}">
                <a16:creationId xmlns:a16="http://schemas.microsoft.com/office/drawing/2014/main" id="{5EB842BB-6A3A-435A-9295-560EFD9A43A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57200"/>
            <a:ext cx="11281609"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pic>
        <p:nvPicPr>
          <p:cNvPr id="5" name="Picture 4" descr="Colourful pencils and books">
            <a:extLst>
              <a:ext uri="{FF2B5EF4-FFF2-40B4-BE49-F238E27FC236}">
                <a16:creationId xmlns:a16="http://schemas.microsoft.com/office/drawing/2014/main" id="{2E7387CA-EBC4-468A-A6E6-6BBB82D5E5DC}"/>
              </a:ext>
            </a:extLst>
          </p:cNvPr>
          <p:cNvPicPr>
            <a:picLocks noChangeAspect="1"/>
          </p:cNvPicPr>
          <p:nvPr/>
        </p:nvPicPr>
        <p:blipFill rotWithShape="1">
          <a:blip r:embed="rId3"/>
          <a:srcRect l="38812" r="8960" b="-1"/>
          <a:stretch/>
        </p:blipFill>
        <p:spPr>
          <a:xfrm>
            <a:off x="616737" y="621793"/>
            <a:ext cx="4376501" cy="5614416"/>
          </a:xfrm>
          <a:prstGeom prst="rect">
            <a:avLst/>
          </a:prstGeom>
        </p:spPr>
      </p:pic>
      <p:sp>
        <p:nvSpPr>
          <p:cNvPr id="33" name="Rectangle 32" descr="Blank" title="Blank">
            <a:extLst>
              <a:ext uri="{FF2B5EF4-FFF2-40B4-BE49-F238E27FC236}">
                <a16:creationId xmlns:a16="http://schemas.microsoft.com/office/drawing/2014/main" id="{A2B91A18-41C6-4B5A-9804-4F931E20D6C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621793"/>
            <a:ext cx="10954512" cy="5614416"/>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62DC3CE1-2ABA-41F6-B378-7BF70771CF9C}"/>
              </a:ext>
            </a:extLst>
          </p:cNvPr>
          <p:cNvSpPr>
            <a:spLocks noGrp="1"/>
          </p:cNvSpPr>
          <p:nvPr>
            <p:ph type="title"/>
          </p:nvPr>
        </p:nvSpPr>
        <p:spPr>
          <a:xfrm>
            <a:off x="5490706" y="1797697"/>
            <a:ext cx="5716338" cy="3042706"/>
          </a:xfrm>
        </p:spPr>
        <p:txBody>
          <a:bodyPr vert="horz" lIns="91440" tIns="45720" rIns="91440" bIns="45720" rtlCol="0" anchor="ctr">
            <a:normAutofit/>
          </a:bodyPr>
          <a:lstStyle/>
          <a:p>
            <a:pPr algn="ctr">
              <a:lnSpc>
                <a:spcPct val="83000"/>
              </a:lnSpc>
            </a:pPr>
            <a:r>
              <a:rPr lang="en-US" sz="5600" cap="all" spc="-100" dirty="0"/>
              <a:t>What Does Your Ideal Study Space Look Like?</a:t>
            </a:r>
          </a:p>
        </p:txBody>
      </p:sp>
      <p:sp>
        <p:nvSpPr>
          <p:cNvPr id="35" name="Rectangle 34" descr="Blank" title="Blank">
            <a:extLst>
              <a:ext uri="{FF2B5EF4-FFF2-40B4-BE49-F238E27FC236}">
                <a16:creationId xmlns:a16="http://schemas.microsoft.com/office/drawing/2014/main" id="{8FDC176A-BB54-40BA-9A97-BC34E8F5B86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51298" y="446824"/>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7" name="Straight Connector 36" descr="Blank" title="Blank">
            <a:extLst>
              <a:ext uri="{FF2B5EF4-FFF2-40B4-BE49-F238E27FC236}">
                <a16:creationId xmlns:a16="http://schemas.microsoft.com/office/drawing/2014/main" id="{4C4DAB88-8D52-4F63-AAF2-866CD764081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65598"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9" name="Straight Connector 38" descr="Blank" title="Blank">
            <a:extLst>
              <a:ext uri="{FF2B5EF4-FFF2-40B4-BE49-F238E27FC236}">
                <a16:creationId xmlns:a16="http://schemas.microsoft.com/office/drawing/2014/main" id="{E1C68734-2B24-417B-A0AB-562DCE8B346F}"/>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57238"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41" name="Straight Connector 40" descr="Blank" title="Blank">
            <a:extLst>
              <a:ext uri="{FF2B5EF4-FFF2-40B4-BE49-F238E27FC236}">
                <a16:creationId xmlns:a16="http://schemas.microsoft.com/office/drawing/2014/main" id="{EE0FFD8F-BC2D-4DA9-ABF5-64E374DC9064}"/>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65598" y="1092118"/>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9141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84167-E907-4BDD-B491-7694DE68BA61}"/>
              </a:ext>
            </a:extLst>
          </p:cNvPr>
          <p:cNvSpPr>
            <a:spLocks noGrp="1"/>
          </p:cNvSpPr>
          <p:nvPr>
            <p:ph type="title"/>
          </p:nvPr>
        </p:nvSpPr>
        <p:spPr>
          <a:xfrm>
            <a:off x="6822473" y="642594"/>
            <a:ext cx="4641874" cy="1371600"/>
          </a:xfrm>
        </p:spPr>
        <p:txBody>
          <a:bodyPr>
            <a:normAutofit/>
          </a:bodyPr>
          <a:lstStyle/>
          <a:p>
            <a:pPr algn="ctr"/>
            <a:r>
              <a:rPr lang="en-US" sz="4400" dirty="0"/>
              <a:t>Thanks for Being Here!</a:t>
            </a:r>
          </a:p>
        </p:txBody>
      </p:sp>
      <p:sp>
        <p:nvSpPr>
          <p:cNvPr id="12" name="Rectangle 11" descr="Blank" title="Blank">
            <a:extLst>
              <a:ext uri="{FF2B5EF4-FFF2-40B4-BE49-F238E27FC236}">
                <a16:creationId xmlns:a16="http://schemas.microsoft.com/office/drawing/2014/main" id="{6F9E9273-EC39-4D91-81D2-9E2DC0258BB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57945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Logo&#10;&#10;Description automatically generated">
            <a:extLst>
              <a:ext uri="{FF2B5EF4-FFF2-40B4-BE49-F238E27FC236}">
                <a16:creationId xmlns:a16="http://schemas.microsoft.com/office/drawing/2014/main" id="{E96D5071-BCB4-45FE-8219-11E20BD4D09D}"/>
              </a:ext>
            </a:extLst>
          </p:cNvPr>
          <p:cNvPicPr>
            <a:picLocks noChangeAspect="1"/>
          </p:cNvPicPr>
          <p:nvPr/>
        </p:nvPicPr>
        <p:blipFill rotWithShape="1">
          <a:blip r:embed="rId2"/>
          <a:srcRect l="618" r="277" b="1"/>
          <a:stretch/>
        </p:blipFill>
        <p:spPr>
          <a:xfrm>
            <a:off x="727654" y="727628"/>
            <a:ext cx="5367165" cy="5415552"/>
          </a:xfrm>
          <a:prstGeom prst="rect">
            <a:avLst/>
          </a:prstGeom>
        </p:spPr>
      </p:pic>
      <p:sp>
        <p:nvSpPr>
          <p:cNvPr id="9" name="Content Placeholder 8">
            <a:extLst>
              <a:ext uri="{FF2B5EF4-FFF2-40B4-BE49-F238E27FC236}">
                <a16:creationId xmlns:a16="http://schemas.microsoft.com/office/drawing/2014/main" id="{7F68DDC0-9B75-49B4-8311-90FA1C82B265}"/>
              </a:ext>
            </a:extLst>
          </p:cNvPr>
          <p:cNvSpPr>
            <a:spLocks noGrp="1"/>
          </p:cNvSpPr>
          <p:nvPr>
            <p:ph idx="1"/>
          </p:nvPr>
        </p:nvSpPr>
        <p:spPr>
          <a:xfrm>
            <a:off x="7064082" y="2103120"/>
            <a:ext cx="4472922" cy="3931920"/>
          </a:xfrm>
        </p:spPr>
        <p:txBody>
          <a:bodyPr>
            <a:normAutofit/>
          </a:bodyPr>
          <a:lstStyle/>
          <a:p>
            <a:pPr marL="0" indent="0">
              <a:buNone/>
            </a:pPr>
            <a:endParaRPr lang="en-US" dirty="0"/>
          </a:p>
          <a:p>
            <a:pPr marL="0" indent="0">
              <a:buNone/>
            </a:pPr>
            <a:r>
              <a:rPr lang="en-US" dirty="0"/>
              <a:t>For more Health and Wellness tips:</a:t>
            </a:r>
          </a:p>
          <a:p>
            <a:pPr marL="0" indent="0">
              <a:buNone/>
            </a:pPr>
            <a:endParaRPr lang="en-US" dirty="0"/>
          </a:p>
          <a:p>
            <a:pPr marL="0" indent="0">
              <a:buNone/>
            </a:pPr>
            <a:r>
              <a:rPr lang="en-US" dirty="0"/>
              <a:t>Follow us on Instagram:</a:t>
            </a:r>
          </a:p>
        </p:txBody>
      </p:sp>
      <p:pic>
        <p:nvPicPr>
          <p:cNvPr id="6" name="Picture 5" descr="Insta" title="Insta">
            <a:extLst>
              <a:ext uri="{FF2B5EF4-FFF2-40B4-BE49-F238E27FC236}">
                <a16:creationId xmlns:a16="http://schemas.microsoft.com/office/drawing/2014/main" id="{33DD1FE2-ACDF-4371-A64B-5075E4848250}"/>
              </a:ext>
            </a:extLst>
          </p:cNvPr>
          <p:cNvPicPr>
            <a:picLocks noChangeAspect="1"/>
          </p:cNvPicPr>
          <p:nvPr/>
        </p:nvPicPr>
        <p:blipFill>
          <a:blip r:embed="rId3"/>
          <a:stretch>
            <a:fillRect/>
          </a:stretch>
        </p:blipFill>
        <p:spPr>
          <a:xfrm>
            <a:off x="7159549" y="3727179"/>
            <a:ext cx="427480" cy="427480"/>
          </a:xfrm>
          <a:prstGeom prst="rect">
            <a:avLst/>
          </a:prstGeom>
        </p:spPr>
      </p:pic>
      <p:sp>
        <p:nvSpPr>
          <p:cNvPr id="7" name="TextBox 6">
            <a:extLst>
              <a:ext uri="{FF2B5EF4-FFF2-40B4-BE49-F238E27FC236}">
                <a16:creationId xmlns:a16="http://schemas.microsoft.com/office/drawing/2014/main" id="{4CAA5C09-5C3D-465B-A274-D3A41C7EF804}"/>
              </a:ext>
            </a:extLst>
          </p:cNvPr>
          <p:cNvSpPr txBox="1"/>
          <p:nvPr/>
        </p:nvSpPr>
        <p:spPr>
          <a:xfrm>
            <a:off x="7615604" y="3861340"/>
            <a:ext cx="2357120" cy="338554"/>
          </a:xfrm>
          <a:prstGeom prst="rect">
            <a:avLst/>
          </a:prstGeom>
          <a:noFill/>
        </p:spPr>
        <p:txBody>
          <a:bodyPr wrap="square" rtlCol="0">
            <a:spAutoFit/>
          </a:bodyPr>
          <a:lstStyle/>
          <a:p>
            <a:r>
              <a:rPr lang="en-US" sz="1600" dirty="0"/>
              <a:t>@ysu_bouncingback</a:t>
            </a:r>
          </a:p>
        </p:txBody>
      </p:sp>
      <p:sp>
        <p:nvSpPr>
          <p:cNvPr id="10" name="TextBox 9">
            <a:extLst>
              <a:ext uri="{FF2B5EF4-FFF2-40B4-BE49-F238E27FC236}">
                <a16:creationId xmlns:a16="http://schemas.microsoft.com/office/drawing/2014/main" id="{C9B15F0E-04E0-4AD3-8F42-BE5E399DAC7D}"/>
              </a:ext>
            </a:extLst>
          </p:cNvPr>
          <p:cNvSpPr txBox="1"/>
          <p:nvPr/>
        </p:nvSpPr>
        <p:spPr>
          <a:xfrm>
            <a:off x="7139502" y="4871120"/>
            <a:ext cx="3841645" cy="369332"/>
          </a:xfrm>
          <a:prstGeom prst="rect">
            <a:avLst/>
          </a:prstGeom>
          <a:noFill/>
        </p:spPr>
        <p:txBody>
          <a:bodyPr wrap="square" rtlCol="0">
            <a:spAutoFit/>
          </a:bodyPr>
          <a:lstStyle/>
          <a:p>
            <a:r>
              <a:rPr lang="en-US" dirty="0"/>
              <a:t>https://ysu.edu/bouncing-back</a:t>
            </a:r>
          </a:p>
        </p:txBody>
      </p:sp>
      <p:sp>
        <p:nvSpPr>
          <p:cNvPr id="13" name="TextBox 12">
            <a:extLst>
              <a:ext uri="{FF2B5EF4-FFF2-40B4-BE49-F238E27FC236}">
                <a16:creationId xmlns:a16="http://schemas.microsoft.com/office/drawing/2014/main" id="{0C000A71-AFD5-44D7-8E06-3D226C25AEDB}"/>
              </a:ext>
            </a:extLst>
          </p:cNvPr>
          <p:cNvSpPr txBox="1"/>
          <p:nvPr/>
        </p:nvSpPr>
        <p:spPr>
          <a:xfrm>
            <a:off x="7139502" y="4412862"/>
            <a:ext cx="3309323" cy="369332"/>
          </a:xfrm>
          <a:prstGeom prst="rect">
            <a:avLst/>
          </a:prstGeom>
          <a:noFill/>
        </p:spPr>
        <p:txBody>
          <a:bodyPr wrap="square" rtlCol="0">
            <a:spAutoFit/>
          </a:bodyPr>
          <a:lstStyle/>
          <a:p>
            <a:r>
              <a:rPr lang="en-US" dirty="0"/>
              <a:t>Visit our website:</a:t>
            </a:r>
          </a:p>
        </p:txBody>
      </p:sp>
    </p:spTree>
    <p:extLst>
      <p:ext uri="{BB962C8B-B14F-4D97-AF65-F5344CB8AC3E}">
        <p14:creationId xmlns:p14="http://schemas.microsoft.com/office/powerpoint/2010/main" val="38323938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74</TotalTime>
  <Words>342</Words>
  <Application>Microsoft Office PowerPoint</Application>
  <PresentationFormat>Widescreen</PresentationFormat>
  <Paragraphs>51</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Century Gothic</vt:lpstr>
      <vt:lpstr>Garamond</vt:lpstr>
      <vt:lpstr>Savon</vt:lpstr>
      <vt:lpstr>Optimizing your environment for wellness</vt:lpstr>
      <vt:lpstr>Objectives</vt:lpstr>
      <vt:lpstr>Decluttering: What is Clutter?</vt:lpstr>
      <vt:lpstr>Why is Clutter a Problem?</vt:lpstr>
      <vt:lpstr>How to Get Rid of Clutter</vt:lpstr>
      <vt:lpstr>How Do You Control Clutter?</vt:lpstr>
      <vt:lpstr>How to Create and Optimize your Own Study Space</vt:lpstr>
      <vt:lpstr>What Does Your Ideal Study Space Look Like?</vt:lpstr>
      <vt:lpstr>Thanks for Being Here!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Optimizing your environment for wellness</dc:title>
  <dc:creator>Morgan Fisher</dc:creator>
  <cp:lastModifiedBy>Jenna C Knowles</cp:lastModifiedBy>
  <cp:revision>4</cp:revision>
  <dcterms:created xsi:type="dcterms:W3CDTF">2022-03-01T14:51:23Z</dcterms:created>
  <dcterms:modified xsi:type="dcterms:W3CDTF">2022-03-03T15:08:30Z</dcterms:modified>
</cp:coreProperties>
</file>